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8"/>
  </p:notesMasterIdLst>
  <p:sldIdLst>
    <p:sldId id="536" r:id="rId2"/>
    <p:sldId id="257" r:id="rId3"/>
    <p:sldId id="535" r:id="rId4"/>
    <p:sldId id="298" r:id="rId5"/>
    <p:sldId id="534" r:id="rId6"/>
    <p:sldId id="526" r:id="rId7"/>
    <p:sldId id="527" r:id="rId8"/>
    <p:sldId id="528" r:id="rId9"/>
    <p:sldId id="529" r:id="rId10"/>
    <p:sldId id="530" r:id="rId11"/>
    <p:sldId id="538" r:id="rId12"/>
    <p:sldId id="539" r:id="rId13"/>
    <p:sldId id="540" r:id="rId14"/>
    <p:sldId id="464" r:id="rId15"/>
    <p:sldId id="303" r:id="rId16"/>
    <p:sldId id="440" r:id="rId17"/>
    <p:sldId id="270" r:id="rId18"/>
    <p:sldId id="271" r:id="rId19"/>
    <p:sldId id="543" r:id="rId20"/>
    <p:sldId id="541" r:id="rId21"/>
    <p:sldId id="443" r:id="rId22"/>
    <p:sldId id="444" r:id="rId23"/>
    <p:sldId id="545" r:id="rId24"/>
    <p:sldId id="596" r:id="rId25"/>
    <p:sldId id="546" r:id="rId26"/>
    <p:sldId id="548" r:id="rId27"/>
    <p:sldId id="551" r:id="rId28"/>
    <p:sldId id="549" r:id="rId29"/>
    <p:sldId id="446" r:id="rId30"/>
    <p:sldId id="553" r:id="rId31"/>
    <p:sldId id="550" r:id="rId32"/>
    <p:sldId id="447" r:id="rId33"/>
    <p:sldId id="448" r:id="rId34"/>
    <p:sldId id="449" r:id="rId35"/>
    <p:sldId id="552" r:id="rId36"/>
    <p:sldId id="554" r:id="rId37"/>
    <p:sldId id="521" r:id="rId38"/>
    <p:sldId id="556" r:id="rId39"/>
    <p:sldId id="555" r:id="rId40"/>
    <p:sldId id="503" r:id="rId41"/>
    <p:sldId id="557" r:id="rId42"/>
    <p:sldId id="558" r:id="rId43"/>
    <p:sldId id="559" r:id="rId44"/>
    <p:sldId id="560" r:id="rId45"/>
    <p:sldId id="561" r:id="rId46"/>
    <p:sldId id="562" r:id="rId47"/>
    <p:sldId id="572" r:id="rId48"/>
    <p:sldId id="563" r:id="rId49"/>
    <p:sldId id="564" r:id="rId50"/>
    <p:sldId id="565" r:id="rId51"/>
    <p:sldId id="566" r:id="rId52"/>
    <p:sldId id="567" r:id="rId53"/>
    <p:sldId id="568" r:id="rId54"/>
    <p:sldId id="569" r:id="rId55"/>
    <p:sldId id="570" r:id="rId56"/>
    <p:sldId id="585" r:id="rId57"/>
    <p:sldId id="573" r:id="rId58"/>
    <p:sldId id="500" r:id="rId59"/>
    <p:sldId id="491" r:id="rId60"/>
    <p:sldId id="574" r:id="rId61"/>
    <p:sldId id="492" r:id="rId62"/>
    <p:sldId id="575" r:id="rId63"/>
    <p:sldId id="496" r:id="rId64"/>
    <p:sldId id="497" r:id="rId65"/>
    <p:sldId id="576" r:id="rId66"/>
    <p:sldId id="499" r:id="rId67"/>
    <p:sldId id="586" r:id="rId68"/>
    <p:sldId id="587" r:id="rId69"/>
    <p:sldId id="588" r:id="rId70"/>
    <p:sldId id="589" r:id="rId71"/>
    <p:sldId id="590" r:id="rId72"/>
    <p:sldId id="591" r:id="rId73"/>
    <p:sldId id="592" r:id="rId74"/>
    <p:sldId id="593" r:id="rId75"/>
    <p:sldId id="594" r:id="rId76"/>
    <p:sldId id="595"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FF00"/>
    <a:srgbClr val="FF99FF"/>
    <a:srgbClr val="CCFF33"/>
    <a:srgbClr val="FFCC00"/>
    <a:srgbClr val="0000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75" autoAdjust="0"/>
  </p:normalViewPr>
  <p:slideViewPr>
    <p:cSldViewPr snapToGrid="0">
      <p:cViewPr>
        <p:scale>
          <a:sx n="94" d="100"/>
          <a:sy n="94" d="100"/>
        </p:scale>
        <p:origin x="-1040" y="-65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printerSettings" Target="printerSettings/printerSettings1.bin"/><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98772E-6DB8-CE42-8F3B-49E723230B98}" type="datetimeFigureOut">
              <a:rPr lang="en-US" smtClean="0"/>
              <a:pPr/>
              <a:t>2/27/13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8780A5-B5E6-834F-B349-01D3BD1B922F}" type="slidenum">
              <a:rPr lang="en-US" smtClean="0"/>
              <a:pPr/>
              <a:t>‹#›</a:t>
            </a:fld>
            <a:endParaRPr lang="en-US"/>
          </a:p>
        </p:txBody>
      </p:sp>
    </p:spTree>
    <p:extLst>
      <p:ext uri="{BB962C8B-B14F-4D97-AF65-F5344CB8AC3E}">
        <p14:creationId xmlns:p14="http://schemas.microsoft.com/office/powerpoint/2010/main" val="15187909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Save as 567x425 pixels.</a:t>
            </a:r>
          </a:p>
          <a:p>
            <a:endParaRPr lang="en-US" dirty="0"/>
          </a:p>
        </p:txBody>
      </p:sp>
      <p:sp>
        <p:nvSpPr>
          <p:cNvPr id="4" name="Slide Number Placeholder 3"/>
          <p:cNvSpPr>
            <a:spLocks noGrp="1"/>
          </p:cNvSpPr>
          <p:nvPr>
            <p:ph type="sldNum" sz="quarter" idx="10"/>
          </p:nvPr>
        </p:nvSpPr>
        <p:spPr/>
        <p:txBody>
          <a:bodyPr/>
          <a:lstStyle/>
          <a:p>
            <a:fld id="{258780A5-B5E6-834F-B349-01D3BD1B922F}" type="slidenum">
              <a:rPr lang="en-US" smtClean="0"/>
              <a:pPr/>
              <a:t>1</a:t>
            </a:fld>
            <a:endParaRPr lang="en-US"/>
          </a:p>
        </p:txBody>
      </p:sp>
    </p:spTree>
    <p:extLst>
      <p:ext uri="{BB962C8B-B14F-4D97-AF65-F5344CB8AC3E}">
        <p14:creationId xmlns:p14="http://schemas.microsoft.com/office/powerpoint/2010/main" val="3428952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a:lstStyle/>
          <a:p>
            <a:pPr eaLnBrk="1" hangingPunct="1">
              <a:spcBef>
                <a:spcPct val="0"/>
              </a:spcBef>
            </a:pPr>
            <a:endParaRPr lang="en-US"/>
          </a:p>
        </p:txBody>
      </p:sp>
      <p:sp>
        <p:nvSpPr>
          <p:cNvPr id="46084" name="Slide Number Placeholder 3"/>
          <p:cNvSpPr>
            <a:spLocks noGrp="1"/>
          </p:cNvSpPr>
          <p:nvPr>
            <p:ph type="sldNum" sz="quarter" idx="5"/>
          </p:nvPr>
        </p:nvSpPr>
        <p:spPr bwMode="auto">
          <a:ln>
            <a:miter lim="800000"/>
            <a:headEnd/>
            <a:tailEnd/>
          </a:ln>
        </p:spPr>
        <p:txBody>
          <a:bodyPr/>
          <a:lstStyle/>
          <a:p>
            <a:fld id="{9D7C1763-E17F-884D-8898-1D57CD294F9B}" type="slidenum">
              <a:rPr lang="en-US"/>
              <a:pPr/>
              <a:t>14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a:lstStyle/>
          <a:p>
            <a:pPr eaLnBrk="1" hangingPunct="1">
              <a:spcBef>
                <a:spcPct val="0"/>
              </a:spcBef>
            </a:pPr>
            <a:endParaRPr lang="en-US"/>
          </a:p>
        </p:txBody>
      </p:sp>
      <p:sp>
        <p:nvSpPr>
          <p:cNvPr id="46084" name="Slide Number Placeholder 3"/>
          <p:cNvSpPr>
            <a:spLocks noGrp="1"/>
          </p:cNvSpPr>
          <p:nvPr>
            <p:ph type="sldNum" sz="quarter" idx="5"/>
          </p:nvPr>
        </p:nvSpPr>
        <p:spPr bwMode="auto">
          <a:ln>
            <a:miter lim="800000"/>
            <a:headEnd/>
            <a:tailEnd/>
          </a:ln>
        </p:spPr>
        <p:txBody>
          <a:bodyPr/>
          <a:lstStyle/>
          <a:p>
            <a:fld id="{9D7C1763-E17F-884D-8898-1D57CD294F9B}" type="slidenum">
              <a:rPr lang="en-US"/>
              <a:pPr/>
              <a:t>19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Save as 567x425 pixels.</a:t>
            </a:r>
            <a:endParaRPr lang="en-US" dirty="0"/>
          </a:p>
        </p:txBody>
      </p:sp>
      <p:sp>
        <p:nvSpPr>
          <p:cNvPr id="4" name="Slide Number Placeholder 3"/>
          <p:cNvSpPr>
            <a:spLocks noGrp="1"/>
          </p:cNvSpPr>
          <p:nvPr>
            <p:ph type="sldNum" sz="quarter" idx="10"/>
          </p:nvPr>
        </p:nvSpPr>
        <p:spPr/>
        <p:txBody>
          <a:bodyPr/>
          <a:lstStyle/>
          <a:p>
            <a:fld id="{258780A5-B5E6-834F-B349-01D3BD1B922F}" type="slidenum">
              <a:rPr lang="en-US" smtClean="0"/>
              <a:pPr/>
              <a:t>24</a:t>
            </a:fld>
            <a:endParaRPr lang="en-US"/>
          </a:p>
        </p:txBody>
      </p:sp>
    </p:spTree>
    <p:extLst>
      <p:ext uri="{BB962C8B-B14F-4D97-AF65-F5344CB8AC3E}">
        <p14:creationId xmlns:p14="http://schemas.microsoft.com/office/powerpoint/2010/main" val="3950240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a:lstStyle/>
          <a:p>
            <a:pPr eaLnBrk="1" hangingPunct="1">
              <a:spcBef>
                <a:spcPct val="0"/>
              </a:spcBef>
            </a:pPr>
            <a:endParaRPr lang="en-US"/>
          </a:p>
        </p:txBody>
      </p:sp>
      <p:sp>
        <p:nvSpPr>
          <p:cNvPr id="46084" name="Slide Number Placeholder 3"/>
          <p:cNvSpPr>
            <a:spLocks noGrp="1"/>
          </p:cNvSpPr>
          <p:nvPr>
            <p:ph type="sldNum" sz="quarter" idx="5"/>
          </p:nvPr>
        </p:nvSpPr>
        <p:spPr bwMode="auto">
          <a:ln>
            <a:miter lim="800000"/>
            <a:headEnd/>
            <a:tailEnd/>
          </a:ln>
        </p:spPr>
        <p:txBody>
          <a:bodyPr/>
          <a:lstStyle/>
          <a:p>
            <a:fld id="{9D7C1763-E17F-884D-8898-1D57CD294F9B}" type="slidenum">
              <a:rPr lang="en-US"/>
              <a:pPr/>
              <a:t>39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a:lstStyle/>
          <a:p>
            <a:pPr eaLnBrk="1" hangingPunct="1">
              <a:spcBef>
                <a:spcPct val="0"/>
              </a:spcBef>
            </a:pPr>
            <a:endParaRPr lang="en-US"/>
          </a:p>
        </p:txBody>
      </p:sp>
      <p:sp>
        <p:nvSpPr>
          <p:cNvPr id="46084" name="Slide Number Placeholder 3"/>
          <p:cNvSpPr>
            <a:spLocks noGrp="1"/>
          </p:cNvSpPr>
          <p:nvPr>
            <p:ph type="sldNum" sz="quarter" idx="5"/>
          </p:nvPr>
        </p:nvSpPr>
        <p:spPr bwMode="auto">
          <a:ln>
            <a:miter lim="800000"/>
            <a:headEnd/>
            <a:tailEnd/>
          </a:ln>
        </p:spPr>
        <p:txBody>
          <a:bodyPr/>
          <a:lstStyle/>
          <a:p>
            <a:fld id="{9D7C1763-E17F-884D-8898-1D57CD294F9B}" type="slidenum">
              <a:rPr lang="en-US"/>
              <a:pPr/>
              <a:t>47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a:lstStyle/>
          <a:p>
            <a:pPr eaLnBrk="1" hangingPunct="1">
              <a:spcBef>
                <a:spcPct val="0"/>
              </a:spcBef>
            </a:pPr>
            <a:endParaRPr lang="en-US"/>
          </a:p>
        </p:txBody>
      </p:sp>
      <p:sp>
        <p:nvSpPr>
          <p:cNvPr id="46084" name="Slide Number Placeholder 3"/>
          <p:cNvSpPr>
            <a:spLocks noGrp="1"/>
          </p:cNvSpPr>
          <p:nvPr>
            <p:ph type="sldNum" sz="quarter" idx="5"/>
          </p:nvPr>
        </p:nvSpPr>
        <p:spPr bwMode="auto">
          <a:ln>
            <a:miter lim="800000"/>
            <a:headEnd/>
            <a:tailEnd/>
          </a:ln>
        </p:spPr>
        <p:txBody>
          <a:bodyPr/>
          <a:lstStyle/>
          <a:p>
            <a:fld id="{9D7C1763-E17F-884D-8898-1D57CD294F9B}" type="slidenum">
              <a:rPr lang="en-US"/>
              <a:pPr/>
              <a:t>49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a:lstStyle/>
          <a:p>
            <a:pPr eaLnBrk="1" hangingPunct="1">
              <a:spcBef>
                <a:spcPct val="0"/>
              </a:spcBef>
            </a:pPr>
            <a:endParaRPr lang="en-US"/>
          </a:p>
        </p:txBody>
      </p:sp>
      <p:sp>
        <p:nvSpPr>
          <p:cNvPr id="46084" name="Slide Number Placeholder 3"/>
          <p:cNvSpPr>
            <a:spLocks noGrp="1"/>
          </p:cNvSpPr>
          <p:nvPr>
            <p:ph type="sldNum" sz="quarter" idx="5"/>
          </p:nvPr>
        </p:nvSpPr>
        <p:spPr bwMode="auto">
          <a:ln>
            <a:miter lim="800000"/>
            <a:headEnd/>
            <a:tailEnd/>
          </a:ln>
        </p:spPr>
        <p:txBody>
          <a:bodyPr/>
          <a:lstStyle/>
          <a:p>
            <a:fld id="{9D7C1763-E17F-884D-8898-1D57CD294F9B}" type="slidenum">
              <a:rPr lang="en-US"/>
              <a:pPr/>
              <a:t>57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92B3B4-C511-48A0-907F-FFFE6FE6A8A3}" type="datetime1">
              <a:rPr lang="en-US" smtClean="0"/>
              <a:pPr/>
              <a:t>2/27/13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DA375-4F26-4967-BAB5-1DF0038E0813}" type="datetime1">
              <a:rPr lang="en-US" smtClean="0"/>
              <a:pPr/>
              <a:t>2/27/13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4C6A85-57F0-469E-8508-0E7DEBAEC89D}" type="datetime1">
              <a:rPr lang="en-US" smtClean="0"/>
              <a:pPr/>
              <a:t>2/27/13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2DF5C3-F000-4A9D-900F-589118060026}" type="datetime1">
              <a:rPr lang="en-US" smtClean="0"/>
              <a:pPr/>
              <a:t>2/27/13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F76882-EDAA-458A-9762-E1FAD6B6F60C}" type="datetime1">
              <a:rPr lang="en-US" smtClean="0"/>
              <a:pPr/>
              <a:t>2/27/13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56B5A8-C2C9-43BE-A295-140467E95710}" type="datetime1">
              <a:rPr lang="en-US" smtClean="0"/>
              <a:pPr/>
              <a:t>2/27/13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5D9D98-2422-48C3-A6CB-B7615EA119F2}" type="datetime1">
              <a:rPr lang="en-US" smtClean="0"/>
              <a:pPr/>
              <a:t>2/27/13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DDFE47-643F-4786-A110-73287995AA96}" type="datetime1">
              <a:rPr lang="en-US" smtClean="0"/>
              <a:pPr/>
              <a:t>2/27/13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6DE362-AB2C-43A2-9461-A50433792CD0}" type="datetime1">
              <a:rPr lang="en-US" smtClean="0"/>
              <a:pPr/>
              <a:t>2/27/13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776D3-FA38-40A2-9101-99921B36CD14}" type="datetime1">
              <a:rPr lang="en-US" smtClean="0"/>
              <a:pPr/>
              <a:t>2/27/13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62B56A-BF3E-40E8-A8DD-67A598B02CC0}" type="datetime1">
              <a:rPr lang="en-US" smtClean="0"/>
              <a:pPr/>
              <a:t>2/27/13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CAE1AF-AC0C-FB4E-AE67-19ACF9E285C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C867F-61F0-4D32-A386-E1F613B319EC}" type="datetime1">
              <a:rPr lang="en-US" smtClean="0"/>
              <a:pPr/>
              <a:t>2/27/13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10400" y="0"/>
            <a:ext cx="2133600" cy="365125"/>
          </a:xfrm>
          <a:prstGeom prst="rect">
            <a:avLst/>
          </a:prstGeom>
        </p:spPr>
        <p:txBody>
          <a:bodyPr vert="horz" lIns="91440" tIns="45720" rIns="91440" bIns="45720" rtlCol="0" anchor="ctr"/>
          <a:lstStyle>
            <a:lvl1pPr algn="r">
              <a:defRPr sz="2000" b="1">
                <a:solidFill>
                  <a:schemeClr val="tx1">
                    <a:tint val="75000"/>
                  </a:schemeClr>
                </a:solidFill>
                <a:latin typeface="Calibri (Corps)"/>
                <a:cs typeface="Calibri (Corps)"/>
              </a:defRPr>
            </a:lvl1pPr>
          </a:lstStyle>
          <a:p>
            <a:fld id="{E4CAE1AF-AC0C-FB4E-AE67-19ACF9E285C5}" type="slidenum">
              <a:rPr lang="en-US" smtClean="0"/>
              <a:pPr/>
              <a:t>‹#›</a:t>
            </a:fld>
            <a:r>
              <a:rPr lang="en-US" smtClean="0"/>
              <a:t>/31</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jpeg"/><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23.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7.xml.rels><?xml version="1.0" encoding="UTF-8" standalone="yes"?>
<Relationships xmlns="http://schemas.openxmlformats.org/package/2006/relationships"><Relationship Id="rId3" Type="http://schemas.openxmlformats.org/officeDocument/2006/relationships/image" Target="../media/image35.jpeg"/><Relationship Id="rId4" Type="http://schemas.openxmlformats.org/officeDocument/2006/relationships/image" Target="../media/image36.jpeg"/><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57.xml.rels><?xml version="1.0" encoding="UTF-8" standalone="yes"?>
<Relationships xmlns="http://schemas.openxmlformats.org/package/2006/relationships"><Relationship Id="rId3" Type="http://schemas.openxmlformats.org/officeDocument/2006/relationships/image" Target="../media/image36.jpeg"/><Relationship Id="rId4" Type="http://schemas.openxmlformats.org/officeDocument/2006/relationships/image" Target="../media/image42.jpeg"/><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6.png"/></Relationships>
</file>

<file path=ppt/slides/_rels/slide62.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 Id="rId3" Type="http://schemas.openxmlformats.org/officeDocument/2006/relationships/image" Target="../media/image4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7"/>
            <a:ext cx="8229600" cy="1478691"/>
          </a:xfrm>
        </p:spPr>
        <p:style>
          <a:lnRef idx="1">
            <a:schemeClr val="accent1"/>
          </a:lnRef>
          <a:fillRef idx="3">
            <a:schemeClr val="accent1"/>
          </a:fillRef>
          <a:effectRef idx="2">
            <a:schemeClr val="accent1"/>
          </a:effectRef>
          <a:fontRef idx="minor">
            <a:schemeClr val="lt1"/>
          </a:fontRef>
        </p:style>
        <p:txBody>
          <a:bodyPr>
            <a:normAutofit/>
          </a:bodyPr>
          <a:lstStyle/>
          <a:p>
            <a:r>
              <a:rPr lang="en-US" dirty="0" smtClean="0"/>
              <a:t>Introduction to </a:t>
            </a:r>
            <a:br>
              <a:rPr lang="en-US" dirty="0" smtClean="0"/>
            </a:br>
            <a:r>
              <a:rPr lang="en-US" dirty="0" smtClean="0"/>
              <a:t>system dynamics modeling</a:t>
            </a:r>
            <a:endParaRPr lang="fr-FR" dirty="0"/>
          </a:p>
        </p:txBody>
      </p:sp>
      <p:sp>
        <p:nvSpPr>
          <p:cNvPr id="4" name="Espace réservé du numéro de diapositive 3"/>
          <p:cNvSpPr>
            <a:spLocks noGrp="1"/>
          </p:cNvSpPr>
          <p:nvPr>
            <p:ph type="sldNum" sz="quarter" idx="12"/>
          </p:nvPr>
        </p:nvSpPr>
        <p:spPr/>
        <p:txBody>
          <a:bodyPr/>
          <a:lstStyle/>
          <a:p>
            <a:fld id="{E4CAE1AF-AC0C-FB4E-AE67-19ACF9E285C5}" type="slidenum">
              <a:rPr lang="en-US" smtClean="0"/>
              <a:pPr/>
              <a:t>1</a:t>
            </a:fld>
            <a:endParaRPr lang="en-US" dirty="0"/>
          </a:p>
        </p:txBody>
      </p:sp>
      <p:pic>
        <p:nvPicPr>
          <p:cNvPr id="6" name="Image 5" descr="Capture d’écran 2012-03-08 à 11.20.27.png"/>
          <p:cNvPicPr>
            <a:picLocks noChangeAspect="1"/>
          </p:cNvPicPr>
          <p:nvPr/>
        </p:nvPicPr>
        <p:blipFill>
          <a:blip r:embed="rId3"/>
          <a:stretch>
            <a:fillRect/>
          </a:stretch>
        </p:blipFill>
        <p:spPr>
          <a:xfrm>
            <a:off x="2255914" y="2457798"/>
            <a:ext cx="4991100" cy="3378200"/>
          </a:xfrm>
          <a:prstGeom prst="rect">
            <a:avLst/>
          </a:prstGeom>
        </p:spPr>
      </p:pic>
      <p:sp>
        <p:nvSpPr>
          <p:cNvPr id="3" name="TextBox 2"/>
          <p:cNvSpPr txBox="1"/>
          <p:nvPr/>
        </p:nvSpPr>
        <p:spPr>
          <a:xfrm>
            <a:off x="621326" y="3069824"/>
            <a:ext cx="1123870" cy="369332"/>
          </a:xfrm>
          <a:prstGeom prst="rect">
            <a:avLst/>
          </a:prstGeom>
          <a:noFill/>
        </p:spPr>
        <p:txBody>
          <a:bodyPr wrap="square" rtlCol="0">
            <a:spAutoFit/>
          </a:bodyPr>
          <a:lstStyle/>
          <a:p>
            <a:endParaRPr lang="en-US"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1"/>
            <a:ext cx="8229600" cy="672186"/>
          </a:xfrm>
        </p:spPr>
        <p:txBody>
          <a:bodyPr>
            <a:normAutofit/>
          </a:bodyPr>
          <a:lstStyle/>
          <a:p>
            <a:pPr>
              <a:buNone/>
            </a:pPr>
            <a:r>
              <a:rPr lang="en-US" sz="2800" dirty="0" smtClean="0"/>
              <a:t>Each node has these properties:</a:t>
            </a:r>
          </a:p>
          <a:p>
            <a:pPr>
              <a:buNone/>
            </a:pPr>
            <a:endParaRPr lang="en-US" sz="2800" dirty="0" smtClean="0"/>
          </a:p>
          <a:p>
            <a:pPr>
              <a:buNone/>
            </a:pPr>
            <a:endParaRPr lang="en-US" sz="2800" dirty="0" smtClean="0"/>
          </a:p>
          <a:p>
            <a:pPr>
              <a:buNone/>
            </a:pPr>
            <a:endParaRPr lang="en-US" sz="2800" dirty="0" smtClean="0"/>
          </a:p>
        </p:txBody>
      </p:sp>
      <p:sp>
        <p:nvSpPr>
          <p:cNvPr id="4" name="Slide Number Placeholder 3"/>
          <p:cNvSpPr>
            <a:spLocks noGrp="1"/>
          </p:cNvSpPr>
          <p:nvPr>
            <p:ph type="sldNum" sz="quarter" idx="12"/>
          </p:nvPr>
        </p:nvSpPr>
        <p:spPr/>
        <p:txBody>
          <a:bodyPr/>
          <a:lstStyle/>
          <a:p>
            <a:fld id="{E4CAE1AF-AC0C-FB4E-AE67-19ACF9E285C5}" type="slidenum">
              <a:rPr lang="en-US" smtClean="0"/>
              <a:pPr/>
              <a:t>10</a:t>
            </a:fld>
            <a:endParaRPr lang="en-US"/>
          </a:p>
        </p:txBody>
      </p:sp>
      <p:sp>
        <p:nvSpPr>
          <p:cNvPr id="15" name="Title 1"/>
          <p:cNvSpPr txBox="1">
            <a:spLocks/>
          </p:cNvSpPr>
          <p:nvPr/>
        </p:nvSpPr>
        <p:spPr>
          <a:xfrm>
            <a:off x="467783" y="350052"/>
            <a:ext cx="8229600" cy="934324"/>
          </a:xfrm>
          <a:prstGeom prst="rect">
            <a:avLst/>
          </a:prstGeom>
        </p:spPr>
        <p:txBody>
          <a:bodyPr vert="horz" lIns="91440" tIns="45720" rIns="91440" bIns="45720" rtlCol="0" anchor="ctr">
            <a:noAutofit/>
          </a:bodyPr>
          <a:lstStyle/>
          <a:p>
            <a:pPr lvl="0" algn="ctr">
              <a:spcBef>
                <a:spcPct val="0"/>
              </a:spcBef>
            </a:pPr>
            <a:r>
              <a:rPr lang="en-US" sz="3600" dirty="0" smtClean="0"/>
              <a:t>How to use our modeling software</a:t>
            </a:r>
          </a:p>
          <a:p>
            <a:pPr lvl="0" algn="ctr">
              <a:spcBef>
                <a:spcPct val="0"/>
              </a:spcBef>
            </a:pPr>
            <a:r>
              <a:rPr lang="en-US" sz="3600" dirty="0" smtClean="0">
                <a:latin typeface="+mj-lt"/>
                <a:ea typeface="+mj-ea"/>
                <a:cs typeface="+mj-cs"/>
              </a:rPr>
              <a:t>The notation to use</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a:t>
            </a:r>
            <a:br>
              <a:rPr kumimoji="0" lang="en-US" sz="3600" b="0" i="0" u="none" strike="noStrike" kern="1200" cap="none" spc="0" normalizeH="0" baseline="0" noProof="0" dirty="0" smtClean="0">
                <a:ln>
                  <a:noFill/>
                </a:ln>
                <a:solidFill>
                  <a:schemeClr val="tx1"/>
                </a:solidFill>
                <a:effectLst/>
                <a:uLnTx/>
                <a:uFillTx/>
                <a:latin typeface="+mj-lt"/>
                <a:ea typeface="+mj-ea"/>
                <a:cs typeface="+mj-cs"/>
              </a:rPr>
            </a:b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16" name="Tableau 15"/>
          <p:cNvGraphicFramePr>
            <a:graphicFrameLocks noGrp="1"/>
          </p:cNvGraphicFramePr>
          <p:nvPr/>
        </p:nvGraphicFramePr>
        <p:xfrm>
          <a:off x="501269" y="2015327"/>
          <a:ext cx="7769685" cy="3955678"/>
        </p:xfrm>
        <a:graphic>
          <a:graphicData uri="http://schemas.openxmlformats.org/drawingml/2006/table">
            <a:tbl>
              <a:tblPr firstRow="1" bandRow="1">
                <a:tableStyleId>{8EC20E35-A176-4012-BC5E-935CFFF8708E}</a:tableStyleId>
              </a:tblPr>
              <a:tblGrid>
                <a:gridCol w="3104857"/>
                <a:gridCol w="4664828"/>
              </a:tblGrid>
              <a:tr h="274157">
                <a:tc>
                  <a:txBody>
                    <a:bodyPr/>
                    <a:lstStyle/>
                    <a:p>
                      <a:pPr algn="ctr"/>
                      <a:r>
                        <a:rPr lang="en-US" noProof="0" smtClean="0"/>
                        <a:t>Entity</a:t>
                      </a:r>
                      <a:endParaRPr lang="en-US" noProof="0"/>
                    </a:p>
                  </a:txBody>
                  <a:tcPr anchor="ctr"/>
                </a:tc>
                <a:tc>
                  <a:txBody>
                    <a:bodyPr/>
                    <a:lstStyle/>
                    <a:p>
                      <a:pPr algn="ctr"/>
                      <a:r>
                        <a:rPr lang="en-US" noProof="0" dirty="0" smtClean="0"/>
                        <a:t>Example</a:t>
                      </a:r>
                      <a:endParaRPr lang="en-US" noProof="0" dirty="0"/>
                    </a:p>
                  </a:txBody>
                  <a:tcPr anchor="ctr"/>
                </a:tc>
              </a:tr>
              <a:tr h="334372">
                <a:tc>
                  <a:txBody>
                    <a:bodyPr/>
                    <a:lstStyle/>
                    <a:p>
                      <a:pPr algn="just"/>
                      <a:r>
                        <a:rPr lang="en-US" noProof="0" dirty="0" smtClean="0"/>
                        <a:t>A </a:t>
                      </a:r>
                      <a:r>
                        <a:rPr lang="en-US" b="1" noProof="0" dirty="0" smtClean="0"/>
                        <a:t>name</a:t>
                      </a:r>
                      <a:endParaRPr lang="en-US" b="1" noProof="0" dirty="0"/>
                    </a:p>
                  </a:txBody>
                  <a:tcPr anchor="ctr"/>
                </a:tc>
                <a:tc>
                  <a:txBody>
                    <a:bodyPr/>
                    <a:lstStyle/>
                    <a:p>
                      <a:pPr algn="ctr"/>
                      <a:r>
                        <a:rPr lang="en-US" noProof="0" dirty="0" smtClean="0"/>
                        <a:t>Population</a:t>
                      </a:r>
                      <a:endParaRPr lang="en-US" noProof="0" dirty="0"/>
                    </a:p>
                  </a:txBody>
                  <a:tcPr anchor="ctr"/>
                </a:tc>
              </a:tr>
              <a:tr h="318486">
                <a:tc>
                  <a:txBody>
                    <a:bodyPr/>
                    <a:lstStyle/>
                    <a:p>
                      <a:pPr algn="just"/>
                      <a:r>
                        <a:rPr lang="en-US" noProof="0" dirty="0" smtClean="0"/>
                        <a:t>A </a:t>
                      </a:r>
                      <a:r>
                        <a:rPr lang="en-US" b="1" noProof="0" dirty="0" smtClean="0"/>
                        <a:t>type</a:t>
                      </a:r>
                      <a:endParaRPr lang="en-US" b="1" noProof="0" dirty="0"/>
                    </a:p>
                  </a:txBody>
                  <a:tcPr anchor="ctr"/>
                </a:tc>
                <a:tc>
                  <a:txBody>
                    <a:bodyPr/>
                    <a:lstStyle/>
                    <a:p>
                      <a:pPr algn="ctr"/>
                      <a:r>
                        <a:rPr lang="en-US" noProof="0" dirty="0" smtClean="0"/>
                        <a:t>Accumulator</a:t>
                      </a:r>
                      <a:endParaRPr lang="en-US" noProof="0" dirty="0"/>
                    </a:p>
                  </a:txBody>
                  <a:tcPr anchor="ctr"/>
                </a:tc>
              </a:tr>
              <a:tr h="386158">
                <a:tc>
                  <a:txBody>
                    <a:bodyPr/>
                    <a:lstStyle/>
                    <a:p>
                      <a:pPr algn="just"/>
                      <a:r>
                        <a:rPr lang="en-US" noProof="0" dirty="0" smtClean="0"/>
                        <a:t>A set of </a:t>
                      </a:r>
                      <a:r>
                        <a:rPr lang="en-US" b="1" noProof="0" dirty="0" smtClean="0"/>
                        <a:t>inputs</a:t>
                      </a:r>
                      <a:endParaRPr lang="en-US" b="1" noProof="0" dirty="0"/>
                    </a:p>
                  </a:txBody>
                  <a:tcPr anchor="ctr"/>
                </a:tc>
                <a:tc>
                  <a:txBody>
                    <a:bodyPr/>
                    <a:lstStyle/>
                    <a:p>
                      <a:pPr algn="ctr"/>
                      <a:r>
                        <a:rPr lang="en-US" noProof="0" dirty="0" smtClean="0"/>
                        <a:t>“births” is</a:t>
                      </a:r>
                      <a:r>
                        <a:rPr lang="en-US" baseline="0" noProof="0" dirty="0" smtClean="0"/>
                        <a:t> an input of “population”</a:t>
                      </a:r>
                      <a:endParaRPr lang="en-US" noProof="0" dirty="0"/>
                    </a:p>
                  </a:txBody>
                  <a:tcPr anchor="ctr"/>
                </a:tc>
              </a:tr>
              <a:tr h="155325">
                <a:tc>
                  <a:txBody>
                    <a:bodyPr/>
                    <a:lstStyle/>
                    <a:p>
                      <a:pPr algn="just"/>
                      <a:r>
                        <a:rPr lang="en-US" noProof="0" dirty="0" smtClean="0"/>
                        <a:t>A </a:t>
                      </a:r>
                      <a:r>
                        <a:rPr lang="en-US" b="1" noProof="0" dirty="0" smtClean="0"/>
                        <a:t>calculation</a:t>
                      </a:r>
                      <a:r>
                        <a:rPr lang="en-US" noProof="0" dirty="0" smtClean="0"/>
                        <a:t> of its value</a:t>
                      </a:r>
                      <a:endParaRPr lang="en-US" noProof="0" dirty="0"/>
                    </a:p>
                  </a:txBody>
                  <a:tcPr anchor="ctr"/>
                </a:tc>
                <a:tc>
                  <a:txBody>
                    <a:bodyPr/>
                    <a:lstStyle/>
                    <a:p>
                      <a:pPr algn="ctr"/>
                      <a:r>
                        <a:rPr lang="en-US" noProof="0" dirty="0" err="1" smtClean="0"/>
                        <a:t>NewValue</a:t>
                      </a:r>
                      <a:r>
                        <a:rPr lang="en-US" noProof="0" dirty="0" smtClean="0"/>
                        <a:t> = </a:t>
                      </a:r>
                      <a:r>
                        <a:rPr lang="en-US" noProof="0" dirty="0" err="1" smtClean="0"/>
                        <a:t>CurrentValue</a:t>
                      </a:r>
                      <a:r>
                        <a:rPr lang="en-US" noProof="0" dirty="0" smtClean="0"/>
                        <a:t> + births</a:t>
                      </a:r>
                      <a:endParaRPr lang="en-US" noProof="0" dirty="0"/>
                    </a:p>
                  </a:txBody>
                  <a:tcPr anchor="ctr"/>
                </a:tc>
              </a:tr>
              <a:tr h="2106480">
                <a:tc>
                  <a:txBody>
                    <a:bodyPr/>
                    <a:lstStyle/>
                    <a:p>
                      <a:pPr algn="just"/>
                      <a:r>
                        <a:rPr lang="en-US" noProof="0" dirty="0" smtClean="0"/>
                        <a:t>A </a:t>
                      </a:r>
                      <a:r>
                        <a:rPr lang="en-US" b="1" noProof="0" dirty="0" smtClean="0"/>
                        <a:t>graph</a:t>
                      </a:r>
                      <a:r>
                        <a:rPr lang="en-US" noProof="0" dirty="0" smtClean="0"/>
                        <a:t> of its value over time</a:t>
                      </a:r>
                      <a:endParaRPr lang="en-US" noProof="0" dirty="0"/>
                    </a:p>
                  </a:txBody>
                  <a:tcPr anchor="ctr"/>
                </a:tc>
                <a:tc>
                  <a:txBody>
                    <a:bodyPr/>
                    <a:lstStyle/>
                    <a:p>
                      <a:pPr algn="ctr"/>
                      <a:endParaRPr lang="en-US" noProof="0" dirty="0"/>
                    </a:p>
                  </a:txBody>
                  <a:tcPr anchor="ctr"/>
                </a:tc>
              </a:tr>
            </a:tbl>
          </a:graphicData>
        </a:graphic>
      </p:graphicFrame>
      <p:pic>
        <p:nvPicPr>
          <p:cNvPr id="19" name="Picture 2"/>
          <p:cNvPicPr>
            <a:picLocks noChangeAspect="1" noChangeArrowheads="1"/>
          </p:cNvPicPr>
          <p:nvPr/>
        </p:nvPicPr>
        <p:blipFill>
          <a:blip r:embed="rId2"/>
          <a:srcRect/>
          <a:stretch>
            <a:fillRect/>
          </a:stretch>
        </p:blipFill>
        <p:spPr bwMode="auto">
          <a:xfrm>
            <a:off x="4505461" y="4090218"/>
            <a:ext cx="3098430" cy="1798514"/>
          </a:xfrm>
          <a:prstGeom prst="rect">
            <a:avLst/>
          </a:prstGeom>
          <a:noFill/>
          <a:ln w="9525">
            <a:solidFill>
              <a:schemeClr val="accent6">
                <a:lumMod val="75000"/>
              </a:schemeClr>
            </a:solid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6617" y="1303868"/>
            <a:ext cx="8229600" cy="672186"/>
          </a:xfrm>
        </p:spPr>
        <p:txBody>
          <a:bodyPr>
            <a:normAutofit/>
          </a:bodyPr>
          <a:lstStyle/>
          <a:p>
            <a:pPr>
              <a:buNone/>
            </a:pPr>
            <a:endParaRPr lang="en-US" sz="2800" dirty="0" smtClean="0"/>
          </a:p>
          <a:p>
            <a:pPr>
              <a:buNone/>
            </a:pPr>
            <a:endParaRPr lang="en-US" sz="2800" dirty="0" smtClean="0"/>
          </a:p>
          <a:p>
            <a:pPr>
              <a:buNone/>
            </a:pPr>
            <a:endParaRPr lang="en-US" sz="2800" dirty="0" smtClean="0"/>
          </a:p>
        </p:txBody>
      </p:sp>
      <p:sp>
        <p:nvSpPr>
          <p:cNvPr id="4" name="Slide Number Placeholder 3"/>
          <p:cNvSpPr>
            <a:spLocks noGrp="1"/>
          </p:cNvSpPr>
          <p:nvPr>
            <p:ph type="sldNum" sz="quarter" idx="12"/>
          </p:nvPr>
        </p:nvSpPr>
        <p:spPr/>
        <p:txBody>
          <a:bodyPr/>
          <a:lstStyle/>
          <a:p>
            <a:fld id="{E4CAE1AF-AC0C-FB4E-AE67-19ACF9E285C5}" type="slidenum">
              <a:rPr lang="en-US" smtClean="0"/>
              <a:pPr/>
              <a:t>11</a:t>
            </a:fld>
            <a:endParaRPr lang="en-US"/>
          </a:p>
        </p:txBody>
      </p:sp>
      <p:sp>
        <p:nvSpPr>
          <p:cNvPr id="15" name="Title 1"/>
          <p:cNvSpPr txBox="1">
            <a:spLocks/>
          </p:cNvSpPr>
          <p:nvPr/>
        </p:nvSpPr>
        <p:spPr>
          <a:xfrm>
            <a:off x="457200" y="646385"/>
            <a:ext cx="8229600" cy="934324"/>
          </a:xfrm>
          <a:prstGeom prst="rect">
            <a:avLst/>
          </a:prstGeom>
        </p:spPr>
        <p:txBody>
          <a:bodyPr vert="horz" lIns="91440" tIns="45720" rIns="91440" bIns="45720" rtlCol="0" anchor="ctr">
            <a:noAutofit/>
          </a:bodyPr>
          <a:lstStyle/>
          <a:p>
            <a:pPr lvl="0" algn="ctr">
              <a:spcBef>
                <a:spcPct val="0"/>
              </a:spcBef>
            </a:pPr>
            <a:r>
              <a:rPr lang="en-US" sz="3600" dirty="0" smtClean="0"/>
              <a:t>How to use our modeling software</a:t>
            </a:r>
          </a:p>
          <a:p>
            <a:pPr lvl="0" algn="ctr">
              <a:spcBef>
                <a:spcPct val="0"/>
              </a:spcBef>
            </a:pPr>
            <a:r>
              <a:rPr lang="en-US" sz="3600" dirty="0" smtClean="0">
                <a:latin typeface="+mj-lt"/>
                <a:ea typeface="+mj-ea"/>
                <a:cs typeface="+mj-cs"/>
              </a:rPr>
              <a:t>The notation to use</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a:t>
            </a:r>
            <a:br>
              <a:rPr kumimoji="0" lang="en-US" sz="3600" b="0" i="0" u="none" strike="noStrike" kern="1200" cap="none" spc="0" normalizeH="0" baseline="0" noProof="0" dirty="0" smtClean="0">
                <a:ln>
                  <a:noFill/>
                </a:ln>
                <a:solidFill>
                  <a:schemeClr val="tx1"/>
                </a:solidFill>
                <a:effectLst/>
                <a:uLnTx/>
                <a:uFillTx/>
                <a:latin typeface="+mj-lt"/>
                <a:ea typeface="+mj-ea"/>
                <a:cs typeface="+mj-cs"/>
              </a:rPr>
            </a:b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16" name="Tableau 15"/>
          <p:cNvGraphicFramePr>
            <a:graphicFrameLocks noGrp="1"/>
          </p:cNvGraphicFramePr>
          <p:nvPr/>
        </p:nvGraphicFramePr>
        <p:xfrm>
          <a:off x="501269" y="2015327"/>
          <a:ext cx="7769685" cy="3955678"/>
        </p:xfrm>
        <a:graphic>
          <a:graphicData uri="http://schemas.openxmlformats.org/drawingml/2006/table">
            <a:tbl>
              <a:tblPr firstRow="1" bandRow="1">
                <a:tableStyleId>{8EC20E35-A176-4012-BC5E-935CFFF8708E}</a:tableStyleId>
              </a:tblPr>
              <a:tblGrid>
                <a:gridCol w="3104857"/>
                <a:gridCol w="4664828"/>
              </a:tblGrid>
              <a:tr h="274157">
                <a:tc>
                  <a:txBody>
                    <a:bodyPr/>
                    <a:lstStyle/>
                    <a:p>
                      <a:pPr algn="ctr"/>
                      <a:r>
                        <a:rPr lang="en-US" noProof="0" smtClean="0"/>
                        <a:t>Entity</a:t>
                      </a:r>
                      <a:endParaRPr lang="en-US" noProof="0"/>
                    </a:p>
                  </a:txBody>
                  <a:tcPr anchor="ctr"/>
                </a:tc>
                <a:tc>
                  <a:txBody>
                    <a:bodyPr/>
                    <a:lstStyle/>
                    <a:p>
                      <a:pPr algn="ctr"/>
                      <a:r>
                        <a:rPr lang="en-US" noProof="0" smtClean="0"/>
                        <a:t>Example</a:t>
                      </a:r>
                      <a:endParaRPr lang="en-US" noProof="0"/>
                    </a:p>
                  </a:txBody>
                  <a:tcPr anchor="ctr"/>
                </a:tc>
              </a:tr>
              <a:tr h="334372">
                <a:tc>
                  <a:txBody>
                    <a:bodyPr/>
                    <a:lstStyle/>
                    <a:p>
                      <a:pPr algn="just"/>
                      <a:r>
                        <a:rPr lang="en-US" noProof="0" dirty="0" smtClean="0"/>
                        <a:t>A </a:t>
                      </a:r>
                      <a:r>
                        <a:rPr lang="en-US" b="1" noProof="0" dirty="0" smtClean="0"/>
                        <a:t>name</a:t>
                      </a:r>
                      <a:endParaRPr lang="en-US" b="1" noProof="0" dirty="0"/>
                    </a:p>
                  </a:txBody>
                  <a:tcPr anchor="ctr"/>
                </a:tc>
                <a:tc>
                  <a:txBody>
                    <a:bodyPr/>
                    <a:lstStyle/>
                    <a:p>
                      <a:pPr algn="ctr"/>
                      <a:r>
                        <a:rPr lang="en-US" noProof="0" dirty="0" smtClean="0"/>
                        <a:t>Population</a:t>
                      </a:r>
                      <a:endParaRPr lang="en-US" noProof="0" dirty="0"/>
                    </a:p>
                  </a:txBody>
                  <a:tcPr anchor="ctr"/>
                </a:tc>
              </a:tr>
              <a:tr h="318486">
                <a:tc>
                  <a:txBody>
                    <a:bodyPr/>
                    <a:lstStyle/>
                    <a:p>
                      <a:pPr algn="just"/>
                      <a:r>
                        <a:rPr lang="en-US" noProof="0" dirty="0" smtClean="0"/>
                        <a:t>A </a:t>
                      </a:r>
                      <a:r>
                        <a:rPr lang="en-US" b="1" noProof="0" dirty="0" smtClean="0"/>
                        <a:t>type</a:t>
                      </a:r>
                      <a:endParaRPr lang="en-US" b="1" noProof="0" dirty="0"/>
                    </a:p>
                  </a:txBody>
                  <a:tcPr anchor="ctr"/>
                </a:tc>
                <a:tc>
                  <a:txBody>
                    <a:bodyPr/>
                    <a:lstStyle/>
                    <a:p>
                      <a:pPr algn="ctr"/>
                      <a:r>
                        <a:rPr lang="en-US" noProof="0" dirty="0" smtClean="0"/>
                        <a:t>Accumulator said to increase</a:t>
                      </a:r>
                      <a:endParaRPr lang="en-US" noProof="0" dirty="0"/>
                    </a:p>
                  </a:txBody>
                  <a:tcPr anchor="ctr"/>
                </a:tc>
              </a:tr>
              <a:tr h="386158">
                <a:tc>
                  <a:txBody>
                    <a:bodyPr/>
                    <a:lstStyle/>
                    <a:p>
                      <a:pPr algn="just"/>
                      <a:r>
                        <a:rPr lang="en-US" noProof="0" dirty="0" smtClean="0"/>
                        <a:t>A set of </a:t>
                      </a:r>
                      <a:r>
                        <a:rPr lang="en-US" b="1" noProof="0" dirty="0" smtClean="0"/>
                        <a:t>inputs</a:t>
                      </a:r>
                      <a:endParaRPr lang="en-US" b="1" noProof="0" dirty="0"/>
                    </a:p>
                  </a:txBody>
                  <a:tcPr anchor="ctr"/>
                </a:tc>
                <a:tc>
                  <a:txBody>
                    <a:bodyPr/>
                    <a:lstStyle/>
                    <a:p>
                      <a:pPr algn="ctr"/>
                      <a:r>
                        <a:rPr lang="en-US" noProof="0" dirty="0" smtClean="0"/>
                        <a:t>“births” is</a:t>
                      </a:r>
                      <a:r>
                        <a:rPr lang="en-US" baseline="0" noProof="0" dirty="0" smtClean="0"/>
                        <a:t> an input of “population”</a:t>
                      </a:r>
                      <a:endParaRPr lang="en-US" noProof="0" dirty="0"/>
                    </a:p>
                  </a:txBody>
                  <a:tcPr anchor="ctr"/>
                </a:tc>
              </a:tr>
              <a:tr h="155325">
                <a:tc>
                  <a:txBody>
                    <a:bodyPr/>
                    <a:lstStyle/>
                    <a:p>
                      <a:pPr algn="just"/>
                      <a:r>
                        <a:rPr lang="en-US" noProof="0" dirty="0" smtClean="0"/>
                        <a:t>A </a:t>
                      </a:r>
                      <a:r>
                        <a:rPr lang="en-US" b="1" noProof="0" dirty="0" smtClean="0"/>
                        <a:t>calculation</a:t>
                      </a:r>
                      <a:r>
                        <a:rPr lang="en-US" noProof="0" dirty="0" smtClean="0"/>
                        <a:t> of its value</a:t>
                      </a:r>
                      <a:endParaRPr lang="en-US" noProof="0" dirty="0"/>
                    </a:p>
                  </a:txBody>
                  <a:tcPr anchor="ctr"/>
                </a:tc>
                <a:tc>
                  <a:txBody>
                    <a:bodyPr/>
                    <a:lstStyle/>
                    <a:p>
                      <a:pPr algn="ctr"/>
                      <a:r>
                        <a:rPr lang="en-US" noProof="0" dirty="0" err="1" smtClean="0"/>
                        <a:t>NewValue</a:t>
                      </a:r>
                      <a:r>
                        <a:rPr lang="en-US" noProof="0" dirty="0" smtClean="0"/>
                        <a:t> = </a:t>
                      </a:r>
                      <a:r>
                        <a:rPr lang="en-US" noProof="0" dirty="0" err="1" smtClean="0"/>
                        <a:t>CurrentValue</a:t>
                      </a:r>
                      <a:r>
                        <a:rPr lang="en-US" noProof="0" dirty="0" smtClean="0"/>
                        <a:t> + births</a:t>
                      </a:r>
                      <a:endParaRPr lang="en-US" noProof="0" dirty="0"/>
                    </a:p>
                  </a:txBody>
                  <a:tcPr anchor="ctr"/>
                </a:tc>
              </a:tr>
              <a:tr h="2106480">
                <a:tc>
                  <a:txBody>
                    <a:bodyPr/>
                    <a:lstStyle/>
                    <a:p>
                      <a:pPr algn="just"/>
                      <a:r>
                        <a:rPr lang="en-US" noProof="0" dirty="0" smtClean="0"/>
                        <a:t>A </a:t>
                      </a:r>
                      <a:r>
                        <a:rPr lang="en-US" b="1" noProof="0" dirty="0" smtClean="0"/>
                        <a:t>graph</a:t>
                      </a:r>
                      <a:r>
                        <a:rPr lang="en-US" noProof="0" dirty="0" smtClean="0"/>
                        <a:t> of its value over time</a:t>
                      </a:r>
                      <a:endParaRPr lang="en-US" noProof="0" dirty="0"/>
                    </a:p>
                  </a:txBody>
                  <a:tcPr anchor="ctr"/>
                </a:tc>
                <a:tc>
                  <a:txBody>
                    <a:bodyPr/>
                    <a:lstStyle/>
                    <a:p>
                      <a:pPr algn="ctr"/>
                      <a:endParaRPr lang="en-US" noProof="0" dirty="0"/>
                    </a:p>
                  </a:txBody>
                  <a:tcPr anchor="ctr"/>
                </a:tc>
              </a:tr>
            </a:tbl>
          </a:graphicData>
        </a:graphic>
      </p:graphicFrame>
      <p:pic>
        <p:nvPicPr>
          <p:cNvPr id="19" name="Picture 2"/>
          <p:cNvPicPr>
            <a:picLocks noChangeAspect="1" noChangeArrowheads="1"/>
          </p:cNvPicPr>
          <p:nvPr/>
        </p:nvPicPr>
        <p:blipFill>
          <a:blip r:embed="rId2"/>
          <a:srcRect/>
          <a:stretch>
            <a:fillRect/>
          </a:stretch>
        </p:blipFill>
        <p:spPr bwMode="auto">
          <a:xfrm>
            <a:off x="4722678" y="4725257"/>
            <a:ext cx="3098430" cy="1798514"/>
          </a:xfrm>
          <a:prstGeom prst="rect">
            <a:avLst/>
          </a:prstGeom>
          <a:noFill/>
          <a:ln w="9525">
            <a:solidFill>
              <a:schemeClr val="accent6">
                <a:lumMod val="75000"/>
              </a:schemeClr>
            </a:solidFill>
            <a:miter lim="800000"/>
            <a:headEnd/>
            <a:tailEnd/>
          </a:ln>
          <a:effectLst/>
        </p:spPr>
      </p:pic>
      <p:sp>
        <p:nvSpPr>
          <p:cNvPr id="7" name="Right Brace 4"/>
          <p:cNvSpPr/>
          <p:nvPr/>
        </p:nvSpPr>
        <p:spPr>
          <a:xfrm>
            <a:off x="3386392" y="2590289"/>
            <a:ext cx="724022" cy="1206407"/>
          </a:xfrm>
          <a:prstGeom prst="rightBrace">
            <a:avLst>
              <a:gd name="adj1" fmla="val 8333"/>
              <a:gd name="adj2" fmla="val 53823"/>
            </a:avLst>
          </a:prstGeom>
          <a:ln>
            <a:solidFill>
              <a:srgbClr val="66006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5"/>
          <p:cNvSpPr txBox="1"/>
          <p:nvPr/>
        </p:nvSpPr>
        <p:spPr>
          <a:xfrm>
            <a:off x="4228630" y="2968228"/>
            <a:ext cx="3039785"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400" dirty="0" smtClean="0">
                <a:solidFill>
                  <a:srgbClr val="660066"/>
                </a:solidFill>
              </a:rPr>
              <a:t>1) You define these</a:t>
            </a:r>
            <a:endParaRPr lang="en-US" sz="2400" dirty="0">
              <a:solidFill>
                <a:srgbClr val="660066"/>
              </a:solidFill>
            </a:endParaRPr>
          </a:p>
        </p:txBody>
      </p:sp>
      <p:sp>
        <p:nvSpPr>
          <p:cNvPr id="9" name="TextBox 6"/>
          <p:cNvSpPr txBox="1"/>
          <p:nvPr/>
        </p:nvSpPr>
        <p:spPr>
          <a:xfrm>
            <a:off x="803284" y="4013196"/>
            <a:ext cx="6181077"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smtClean="0">
                <a:solidFill>
                  <a:srgbClr val="660066"/>
                </a:solidFill>
              </a:rPr>
              <a:t>2) Then you </a:t>
            </a:r>
            <a:r>
              <a:rPr lang="en-US" sz="2400" u="sng" dirty="0" smtClean="0">
                <a:solidFill>
                  <a:srgbClr val="660066"/>
                </a:solidFill>
              </a:rPr>
              <a:t>run</a:t>
            </a:r>
            <a:r>
              <a:rPr lang="en-US" sz="2400" dirty="0" smtClean="0">
                <a:solidFill>
                  <a:srgbClr val="660066"/>
                </a:solidFill>
              </a:rPr>
              <a:t> the model (click on the button)</a:t>
            </a:r>
            <a:endParaRPr lang="en-US" sz="2400" dirty="0">
              <a:solidFill>
                <a:srgbClr val="660066"/>
              </a:solidFill>
            </a:endParaRPr>
          </a:p>
        </p:txBody>
      </p:sp>
      <p:pic>
        <p:nvPicPr>
          <p:cNvPr id="10" name="Picture 2"/>
          <p:cNvPicPr>
            <a:picLocks noChangeAspect="1" noChangeArrowheads="1"/>
          </p:cNvPicPr>
          <p:nvPr/>
        </p:nvPicPr>
        <p:blipFill>
          <a:blip r:embed="rId3"/>
          <a:srcRect l="20967" t="28491" b="55340"/>
          <a:stretch>
            <a:fillRect/>
          </a:stretch>
        </p:blipFill>
        <p:spPr bwMode="auto">
          <a:xfrm>
            <a:off x="6900817" y="3977348"/>
            <a:ext cx="1980147" cy="534769"/>
          </a:xfrm>
          <a:prstGeom prst="rect">
            <a:avLst/>
          </a:prstGeom>
          <a:noFill/>
          <a:ln w="9525">
            <a:solidFill>
              <a:srgbClr val="660066"/>
            </a:solidFill>
            <a:miter lim="800000"/>
            <a:headEnd/>
            <a:tailEnd/>
          </a:ln>
        </p:spPr>
      </p:pic>
      <p:sp>
        <p:nvSpPr>
          <p:cNvPr id="11" name="TextBox 8"/>
          <p:cNvSpPr txBox="1"/>
          <p:nvPr/>
        </p:nvSpPr>
        <p:spPr>
          <a:xfrm>
            <a:off x="1487559" y="5144351"/>
            <a:ext cx="2773235" cy="830997"/>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smtClean="0">
                <a:solidFill>
                  <a:srgbClr val="660066"/>
                </a:solidFill>
              </a:rPr>
              <a:t>3) Then the software computes the graph</a:t>
            </a:r>
            <a:endParaRPr lang="en-US" sz="2400" dirty="0">
              <a:solidFill>
                <a:srgbClr val="660066"/>
              </a:solidFill>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Image 26" descr="Capture d’écran 2012-03-08 à 11.04.34.png"/>
          <p:cNvPicPr>
            <a:picLocks noChangeAspect="1"/>
          </p:cNvPicPr>
          <p:nvPr/>
        </p:nvPicPr>
        <p:blipFill>
          <a:blip r:embed="rId2"/>
          <a:stretch>
            <a:fillRect/>
          </a:stretch>
        </p:blipFill>
        <p:spPr>
          <a:xfrm>
            <a:off x="2591444" y="2808860"/>
            <a:ext cx="3808103" cy="3022816"/>
          </a:xfrm>
          <a:prstGeom prst="rect">
            <a:avLst/>
          </a:prstGeom>
        </p:spPr>
      </p:pic>
      <p:sp>
        <p:nvSpPr>
          <p:cNvPr id="4" name="Slide Number Placeholder 3"/>
          <p:cNvSpPr>
            <a:spLocks noGrp="1"/>
          </p:cNvSpPr>
          <p:nvPr>
            <p:ph type="sldNum" sz="quarter" idx="12"/>
          </p:nvPr>
        </p:nvSpPr>
        <p:spPr/>
        <p:txBody>
          <a:bodyPr/>
          <a:lstStyle/>
          <a:p>
            <a:fld id="{E4CAE1AF-AC0C-FB4E-AE67-19ACF9E285C5}" type="slidenum">
              <a:rPr lang="en-US" smtClean="0"/>
              <a:pPr/>
              <a:t>12</a:t>
            </a:fld>
            <a:endParaRPr lang="en-US"/>
          </a:p>
        </p:txBody>
      </p:sp>
      <p:sp>
        <p:nvSpPr>
          <p:cNvPr id="15" name="Title 1"/>
          <p:cNvSpPr txBox="1">
            <a:spLocks/>
          </p:cNvSpPr>
          <p:nvPr/>
        </p:nvSpPr>
        <p:spPr>
          <a:xfrm>
            <a:off x="423778" y="445875"/>
            <a:ext cx="8229600" cy="934324"/>
          </a:xfrm>
          <a:prstGeom prst="rect">
            <a:avLst/>
          </a:prstGeom>
        </p:spPr>
        <p:txBody>
          <a:bodyPr vert="horz" lIns="91440" tIns="45720" rIns="91440" bIns="45720" rtlCol="0" anchor="ctr">
            <a:noAutofit/>
          </a:bodyPr>
          <a:lstStyle/>
          <a:p>
            <a:pPr lvl="0" algn="ctr">
              <a:spcBef>
                <a:spcPct val="0"/>
              </a:spcBef>
            </a:pPr>
            <a:r>
              <a:rPr lang="en-US" sz="3600" dirty="0" smtClean="0"/>
              <a:t>How to use our modeling software</a:t>
            </a:r>
          </a:p>
          <a:p>
            <a:pPr lvl="0" algn="ctr">
              <a:spcBef>
                <a:spcPct val="0"/>
              </a:spcBef>
            </a:pPr>
            <a:r>
              <a:rPr lang="en-US" sz="3600" dirty="0" smtClean="0">
                <a:latin typeface="+mj-lt"/>
                <a:ea typeface="+mj-ea"/>
                <a:cs typeface="+mj-cs"/>
              </a:rPr>
              <a:t>The notation to use</a:t>
            </a:r>
            <a:r>
              <a:rPr kumimoji="0" lang="en-US" sz="3600" b="0" i="0" u="none" strike="noStrike" kern="1200" cap="none" spc="0" normalizeH="0" baseline="0" dirty="0" smtClean="0">
                <a:ln>
                  <a:noFill/>
                </a:ln>
                <a:solidFill>
                  <a:schemeClr val="tx1"/>
                </a:solidFill>
                <a:effectLst/>
                <a:uLnTx/>
                <a:uFillTx/>
                <a:latin typeface="+mj-lt"/>
                <a:ea typeface="+mj-ea"/>
                <a:cs typeface="+mj-cs"/>
              </a:rPr>
              <a:t> </a:t>
            </a:r>
            <a:br>
              <a:rPr kumimoji="0" lang="en-US" sz="3600" b="0" i="0" u="none" strike="noStrike" kern="1200" cap="none" spc="0" normalizeH="0" baseline="0" dirty="0" smtClean="0">
                <a:ln>
                  <a:noFill/>
                </a:ln>
                <a:solidFill>
                  <a:schemeClr val="tx1"/>
                </a:solidFill>
                <a:effectLst/>
                <a:uLnTx/>
                <a:uFillTx/>
                <a:latin typeface="+mj-lt"/>
                <a:ea typeface="+mj-ea"/>
                <a:cs typeface="+mj-cs"/>
              </a:rPr>
            </a:br>
            <a:endParaRPr kumimoji="0" lang="en-US" sz="3600" b="0" i="0" u="none" strike="noStrike" kern="1200" cap="none" spc="0" normalizeH="0" baseline="0" dirty="0">
              <a:ln>
                <a:noFill/>
              </a:ln>
              <a:solidFill>
                <a:schemeClr val="tx1"/>
              </a:solidFill>
              <a:effectLst/>
              <a:uLnTx/>
              <a:uFillTx/>
              <a:latin typeface="+mj-lt"/>
              <a:ea typeface="+mj-ea"/>
              <a:cs typeface="+mj-cs"/>
            </a:endParaRPr>
          </a:p>
        </p:txBody>
      </p:sp>
      <p:sp>
        <p:nvSpPr>
          <p:cNvPr id="21" name="Content Placeholder 2"/>
          <p:cNvSpPr>
            <a:spLocks noGrp="1"/>
          </p:cNvSpPr>
          <p:nvPr>
            <p:ph idx="1"/>
          </p:nvPr>
        </p:nvSpPr>
        <p:spPr>
          <a:xfrm>
            <a:off x="635015" y="1490229"/>
            <a:ext cx="7667477" cy="535511"/>
          </a:xfrm>
        </p:spPr>
        <p:txBody>
          <a:bodyPr>
            <a:normAutofit fontScale="70000" lnSpcReduction="20000"/>
          </a:bodyPr>
          <a:lstStyle/>
          <a:p>
            <a:pPr>
              <a:buNone/>
            </a:pPr>
            <a:r>
              <a:rPr lang="en-US" sz="2800" dirty="0" smtClean="0"/>
              <a:t>This is what our </a:t>
            </a:r>
            <a:r>
              <a:rPr lang="en-US" sz="2800" dirty="0"/>
              <a:t>bacteria example </a:t>
            </a:r>
            <a:r>
              <a:rPr lang="en-US" sz="2800" dirty="0" smtClean="0"/>
              <a:t>would look like with our software:</a:t>
            </a:r>
          </a:p>
          <a:p>
            <a:pPr>
              <a:buNone/>
            </a:pPr>
            <a:endParaRPr lang="en-US" sz="2800" dirty="0" smtClean="0"/>
          </a:p>
          <a:p>
            <a:pPr>
              <a:buNone/>
            </a:pPr>
            <a:endParaRPr lang="en-US" sz="2800" dirty="0" smtClean="0"/>
          </a:p>
          <a:p>
            <a:pPr>
              <a:buNone/>
            </a:pPr>
            <a:endParaRPr lang="en-US" sz="2800" dirty="0" smtClean="0"/>
          </a:p>
        </p:txBody>
      </p:sp>
      <p:sp>
        <p:nvSpPr>
          <p:cNvPr id="22" name="Rounded Rectangular Callout 4"/>
          <p:cNvSpPr/>
          <p:nvPr/>
        </p:nvSpPr>
        <p:spPr>
          <a:xfrm>
            <a:off x="5281092" y="1946609"/>
            <a:ext cx="3608096" cy="749911"/>
          </a:xfrm>
          <a:prstGeom prst="wedgeRoundRectCallout">
            <a:avLst>
              <a:gd name="adj1" fmla="val -65483"/>
              <a:gd name="adj2" fmla="val 11083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smtClean="0">
                <a:solidFill>
                  <a:schemeClr val="tx1"/>
                </a:solidFill>
              </a:rPr>
              <a:t>The </a:t>
            </a:r>
            <a:r>
              <a:rPr lang="en-US" b="1" i="1" dirty="0" smtClean="0">
                <a:solidFill>
                  <a:schemeClr val="tx1"/>
                </a:solidFill>
              </a:rPr>
              <a:t>arrows</a:t>
            </a:r>
            <a:r>
              <a:rPr lang="en-US" dirty="0" smtClean="0">
                <a:solidFill>
                  <a:schemeClr val="tx1"/>
                </a:solidFill>
              </a:rPr>
              <a:t>, which indicate </a:t>
            </a:r>
            <a:r>
              <a:rPr lang="en-US" b="1" dirty="0" smtClean="0">
                <a:solidFill>
                  <a:schemeClr val="tx1"/>
                </a:solidFill>
              </a:rPr>
              <a:t>inputs</a:t>
            </a:r>
            <a:r>
              <a:rPr lang="en-US" dirty="0" smtClean="0">
                <a:solidFill>
                  <a:schemeClr val="tx1"/>
                </a:solidFill>
              </a:rPr>
              <a:t>, have arrowheads in the middle.</a:t>
            </a:r>
          </a:p>
        </p:txBody>
      </p:sp>
      <p:sp>
        <p:nvSpPr>
          <p:cNvPr id="23" name="Rounded Rectangular Callout 4"/>
          <p:cNvSpPr/>
          <p:nvPr/>
        </p:nvSpPr>
        <p:spPr>
          <a:xfrm>
            <a:off x="0" y="1925749"/>
            <a:ext cx="2389387" cy="2271195"/>
          </a:xfrm>
          <a:prstGeom prst="wedgeRoundRectCallout">
            <a:avLst>
              <a:gd name="adj1" fmla="val 65504"/>
              <a:gd name="adj2" fmla="val 1067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smtClean="0">
                <a:solidFill>
                  <a:srgbClr val="000000"/>
                </a:solidFill>
                <a:sym typeface="Wingdings" pitchFamily="2" charset="2"/>
              </a:rPr>
              <a:t>Each little </a:t>
            </a:r>
            <a:r>
              <a:rPr lang="en-US" b="1" i="1" dirty="0" smtClean="0">
                <a:solidFill>
                  <a:srgbClr val="000000"/>
                </a:solidFill>
                <a:sym typeface="Wingdings" pitchFamily="2" charset="2"/>
              </a:rPr>
              <a:t>circle’s letter </a:t>
            </a:r>
            <a:r>
              <a:rPr lang="en-US" dirty="0" smtClean="0">
                <a:solidFill>
                  <a:srgbClr val="000000"/>
                </a:solidFill>
                <a:sym typeface="Wingdings" pitchFamily="2" charset="2"/>
              </a:rPr>
              <a:t>indicates a property of the node:</a:t>
            </a:r>
          </a:p>
          <a:p>
            <a:pPr lvl="1"/>
            <a:r>
              <a:rPr lang="en-US" sz="1600" dirty="0" err="1" smtClean="0">
                <a:solidFill>
                  <a:srgbClr val="000000"/>
                </a:solidFill>
                <a:sym typeface="Wingdings" pitchFamily="2" charset="2"/>
              </a:rPr>
              <a:t>i</a:t>
            </a:r>
            <a:r>
              <a:rPr lang="en-US" sz="1600" dirty="0" smtClean="0">
                <a:solidFill>
                  <a:srgbClr val="000000"/>
                </a:solidFill>
                <a:sym typeface="Wingdings" pitchFamily="2" charset="2"/>
              </a:rPr>
              <a:t> </a:t>
            </a:r>
            <a:r>
              <a:rPr lang="en-US" sz="1600" dirty="0" err="1" smtClean="0">
                <a:solidFill>
                  <a:srgbClr val="000000"/>
                </a:solidFill>
                <a:sym typeface="Wingdings" pitchFamily="2" charset="2"/>
              </a:rPr>
              <a:t></a:t>
            </a:r>
            <a:r>
              <a:rPr lang="en-US" sz="1600" dirty="0" smtClean="0">
                <a:solidFill>
                  <a:srgbClr val="000000"/>
                </a:solidFill>
                <a:sym typeface="Wingdings" pitchFamily="2" charset="2"/>
              </a:rPr>
              <a:t>  input</a:t>
            </a:r>
          </a:p>
          <a:p>
            <a:pPr lvl="1"/>
            <a:r>
              <a:rPr lang="en-US" sz="1600" dirty="0" err="1" smtClean="0">
                <a:solidFill>
                  <a:srgbClr val="000000"/>
                </a:solidFill>
                <a:sym typeface="Wingdings" pitchFamily="2" charset="2"/>
              </a:rPr>
              <a:t>c</a:t>
            </a:r>
            <a:r>
              <a:rPr lang="en-US" sz="1600" dirty="0" smtClean="0">
                <a:solidFill>
                  <a:srgbClr val="000000"/>
                </a:solidFill>
                <a:sym typeface="Wingdings" pitchFamily="2" charset="2"/>
              </a:rPr>
              <a:t> </a:t>
            </a:r>
            <a:r>
              <a:rPr lang="en-US" sz="1600" dirty="0" err="1" smtClean="0">
                <a:solidFill>
                  <a:srgbClr val="000000"/>
                </a:solidFill>
                <a:sym typeface="Wingdings" pitchFamily="2" charset="2"/>
              </a:rPr>
              <a:t></a:t>
            </a:r>
            <a:r>
              <a:rPr lang="en-US" sz="1600" dirty="0" smtClean="0">
                <a:solidFill>
                  <a:srgbClr val="000000"/>
                </a:solidFill>
                <a:sym typeface="Wingdings" pitchFamily="2" charset="2"/>
              </a:rPr>
              <a:t> calculation</a:t>
            </a:r>
          </a:p>
          <a:p>
            <a:pPr lvl="1"/>
            <a:r>
              <a:rPr lang="en-US" sz="1600" dirty="0" err="1" smtClean="0">
                <a:solidFill>
                  <a:srgbClr val="000000"/>
                </a:solidFill>
                <a:sym typeface="Wingdings" pitchFamily="2" charset="2"/>
              </a:rPr>
              <a:t>g</a:t>
            </a:r>
            <a:r>
              <a:rPr lang="en-US" sz="1600" dirty="0" smtClean="0">
                <a:solidFill>
                  <a:srgbClr val="000000"/>
                </a:solidFill>
                <a:sym typeface="Wingdings" pitchFamily="2" charset="2"/>
              </a:rPr>
              <a:t> </a:t>
            </a:r>
            <a:r>
              <a:rPr lang="en-US" sz="1600" dirty="0" err="1" smtClean="0">
                <a:solidFill>
                  <a:srgbClr val="000000"/>
                </a:solidFill>
                <a:sym typeface="Wingdings" pitchFamily="2" charset="2"/>
              </a:rPr>
              <a:t></a:t>
            </a:r>
            <a:r>
              <a:rPr lang="en-US" sz="1600" dirty="0" smtClean="0">
                <a:solidFill>
                  <a:srgbClr val="000000"/>
                </a:solidFill>
                <a:sym typeface="Wingdings" pitchFamily="2" charset="2"/>
              </a:rPr>
              <a:t> graph</a:t>
            </a:r>
            <a:endParaRPr lang="en-US" dirty="0" smtClean="0">
              <a:solidFill>
                <a:srgbClr val="000000"/>
              </a:solidFill>
            </a:endParaRPr>
          </a:p>
        </p:txBody>
      </p:sp>
      <p:sp>
        <p:nvSpPr>
          <p:cNvPr id="26" name="Rounded Rectangular Callout 4"/>
          <p:cNvSpPr/>
          <p:nvPr/>
        </p:nvSpPr>
        <p:spPr>
          <a:xfrm>
            <a:off x="1208273" y="4873250"/>
            <a:ext cx="3608096" cy="1601641"/>
          </a:xfrm>
          <a:prstGeom prst="wedgeRoundRectCallout">
            <a:avLst>
              <a:gd name="adj1" fmla="val 17916"/>
              <a:gd name="adj2" fmla="val -5001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smtClean="0"/>
              <a:t>To see other information about a node (e.g., its calculation or its graph), click anywhere on the node, which opens the node editor</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Image 38" descr="Capture d’écran 2012-03-08 à 11.04.34.png"/>
          <p:cNvPicPr>
            <a:picLocks noChangeAspect="1"/>
          </p:cNvPicPr>
          <p:nvPr/>
        </p:nvPicPr>
        <p:blipFill>
          <a:blip r:embed="rId2"/>
          <a:stretch>
            <a:fillRect/>
          </a:stretch>
        </p:blipFill>
        <p:spPr>
          <a:xfrm>
            <a:off x="284053" y="1956571"/>
            <a:ext cx="4476463" cy="3553350"/>
          </a:xfrm>
          <a:prstGeom prst="rect">
            <a:avLst/>
          </a:prstGeom>
        </p:spPr>
      </p:pic>
      <p:sp>
        <p:nvSpPr>
          <p:cNvPr id="4" name="Slide Number Placeholder 3"/>
          <p:cNvSpPr>
            <a:spLocks noGrp="1"/>
          </p:cNvSpPr>
          <p:nvPr>
            <p:ph type="sldNum" sz="quarter" idx="12"/>
          </p:nvPr>
        </p:nvSpPr>
        <p:spPr/>
        <p:txBody>
          <a:bodyPr/>
          <a:lstStyle/>
          <a:p>
            <a:fld id="{E4CAE1AF-AC0C-FB4E-AE67-19ACF9E285C5}" type="slidenum">
              <a:rPr lang="en-US" smtClean="0"/>
              <a:pPr/>
              <a:t>13</a:t>
            </a:fld>
            <a:endParaRPr lang="en-US"/>
          </a:p>
        </p:txBody>
      </p:sp>
      <p:sp>
        <p:nvSpPr>
          <p:cNvPr id="15" name="Title 1"/>
          <p:cNvSpPr txBox="1">
            <a:spLocks/>
          </p:cNvSpPr>
          <p:nvPr/>
        </p:nvSpPr>
        <p:spPr>
          <a:xfrm>
            <a:off x="457200" y="328894"/>
            <a:ext cx="8229600" cy="934324"/>
          </a:xfrm>
          <a:prstGeom prst="rect">
            <a:avLst/>
          </a:prstGeom>
        </p:spPr>
        <p:txBody>
          <a:bodyPr vert="horz" lIns="91440" tIns="45720" rIns="91440" bIns="45720" rtlCol="0" anchor="ctr">
            <a:noAutofit/>
          </a:bodyPr>
          <a:lstStyle/>
          <a:p>
            <a:pPr lvl="0" algn="ctr">
              <a:spcBef>
                <a:spcPct val="0"/>
              </a:spcBef>
            </a:pPr>
            <a:r>
              <a:rPr lang="en-US" sz="3600" dirty="0" smtClean="0"/>
              <a:t>How to use our modeling software</a:t>
            </a:r>
          </a:p>
          <a:p>
            <a:pPr lvl="0" algn="ctr">
              <a:spcBef>
                <a:spcPct val="0"/>
              </a:spcBef>
            </a:pPr>
            <a:r>
              <a:rPr lang="en-US" sz="3600" dirty="0" smtClean="0">
                <a:latin typeface="+mj-lt"/>
                <a:ea typeface="+mj-ea"/>
                <a:cs typeface="+mj-cs"/>
              </a:rPr>
              <a:t>The notation to use</a:t>
            </a:r>
            <a:r>
              <a:rPr kumimoji="0" lang="en-US" sz="3600" b="0" i="0" u="none" strike="noStrike" kern="1200" cap="none" spc="0" normalizeH="0" baseline="0" dirty="0" smtClean="0">
                <a:ln>
                  <a:noFill/>
                </a:ln>
                <a:solidFill>
                  <a:schemeClr val="tx1"/>
                </a:solidFill>
                <a:effectLst/>
                <a:uLnTx/>
                <a:uFillTx/>
                <a:latin typeface="+mj-lt"/>
                <a:ea typeface="+mj-ea"/>
                <a:cs typeface="+mj-cs"/>
              </a:rPr>
              <a:t> </a:t>
            </a:r>
            <a:br>
              <a:rPr kumimoji="0" lang="en-US" sz="3600" b="0" i="0" u="none" strike="noStrike" kern="1200" cap="none" spc="0" normalizeH="0" baseline="0" dirty="0" smtClean="0">
                <a:ln>
                  <a:noFill/>
                </a:ln>
                <a:solidFill>
                  <a:schemeClr val="tx1"/>
                </a:solidFill>
                <a:effectLst/>
                <a:uLnTx/>
                <a:uFillTx/>
                <a:latin typeface="+mj-lt"/>
                <a:ea typeface="+mj-ea"/>
                <a:cs typeface="+mj-cs"/>
              </a:rPr>
            </a:br>
            <a:endParaRPr kumimoji="0" lang="en-US" sz="3600" b="0" i="0" u="none" strike="noStrike" kern="1200" cap="none" spc="0" normalizeH="0" baseline="0" dirty="0">
              <a:ln>
                <a:noFill/>
              </a:ln>
              <a:solidFill>
                <a:schemeClr val="tx1"/>
              </a:solidFill>
              <a:effectLst/>
              <a:uLnTx/>
              <a:uFillTx/>
              <a:latin typeface="+mj-lt"/>
              <a:ea typeface="+mj-ea"/>
              <a:cs typeface="+mj-cs"/>
            </a:endParaRPr>
          </a:p>
        </p:txBody>
      </p:sp>
      <p:sp>
        <p:nvSpPr>
          <p:cNvPr id="21" name="Content Placeholder 2"/>
          <p:cNvSpPr>
            <a:spLocks noGrp="1"/>
          </p:cNvSpPr>
          <p:nvPr>
            <p:ph idx="1"/>
          </p:nvPr>
        </p:nvSpPr>
        <p:spPr>
          <a:xfrm>
            <a:off x="297858" y="1490227"/>
            <a:ext cx="8018440" cy="535511"/>
          </a:xfrm>
        </p:spPr>
        <p:txBody>
          <a:bodyPr>
            <a:normAutofit fontScale="77500" lnSpcReduction="20000"/>
          </a:bodyPr>
          <a:lstStyle/>
          <a:p>
            <a:pPr>
              <a:buNone/>
            </a:pPr>
            <a:r>
              <a:rPr lang="en-US" sz="2800" dirty="0" smtClean="0"/>
              <a:t>Our bacteria example would be modeled in the software like so:</a:t>
            </a:r>
          </a:p>
          <a:p>
            <a:pPr>
              <a:buNone/>
            </a:pPr>
            <a:endParaRPr lang="en-US" sz="2800" dirty="0" smtClean="0"/>
          </a:p>
          <a:p>
            <a:pPr>
              <a:buNone/>
            </a:pPr>
            <a:endParaRPr lang="en-US" sz="2800" dirty="0" smtClean="0"/>
          </a:p>
          <a:p>
            <a:pPr>
              <a:buNone/>
            </a:pPr>
            <a:endParaRPr lang="en-US" sz="2800" dirty="0" smtClean="0"/>
          </a:p>
        </p:txBody>
      </p:sp>
      <p:sp>
        <p:nvSpPr>
          <p:cNvPr id="13" name="Ellipse 12"/>
          <p:cNvSpPr/>
          <p:nvPr/>
        </p:nvSpPr>
        <p:spPr>
          <a:xfrm>
            <a:off x="3006932" y="4032267"/>
            <a:ext cx="1570646" cy="1270077"/>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 name="Ellipse 15"/>
          <p:cNvSpPr/>
          <p:nvPr/>
        </p:nvSpPr>
        <p:spPr>
          <a:xfrm>
            <a:off x="3093184" y="1907112"/>
            <a:ext cx="1570646" cy="1270077"/>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Ellipse 18"/>
          <p:cNvSpPr/>
          <p:nvPr/>
        </p:nvSpPr>
        <p:spPr>
          <a:xfrm>
            <a:off x="586834" y="1957247"/>
            <a:ext cx="1570646" cy="1270077"/>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25" name="Connecteur droit 24"/>
          <p:cNvCxnSpPr>
            <a:stCxn id="19" idx="5"/>
          </p:cNvCxnSpPr>
          <p:nvPr/>
        </p:nvCxnSpPr>
        <p:spPr>
          <a:xfrm rot="16200000" flipH="1">
            <a:off x="3478297" y="1490492"/>
            <a:ext cx="685348" cy="3787015"/>
          </a:xfrm>
          <a:prstGeom prst="line">
            <a:avLst/>
          </a:prstGeom>
          <a:ln w="19050" cap="flat" cmpd="sng" algn="ctr">
            <a:solidFill>
              <a:schemeClr val="accent4"/>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8" name="Connecteur droit 27"/>
          <p:cNvCxnSpPr>
            <a:stCxn id="13" idx="6"/>
          </p:cNvCxnSpPr>
          <p:nvPr/>
        </p:nvCxnSpPr>
        <p:spPr>
          <a:xfrm flipV="1">
            <a:off x="4577578" y="4583748"/>
            <a:ext cx="2456223" cy="83558"/>
          </a:xfrm>
          <a:prstGeom prst="line">
            <a:avLst/>
          </a:prstGeom>
          <a:ln w="19050" cap="flat" cmpd="sng" algn="ctr">
            <a:solidFill>
              <a:schemeClr val="accent4"/>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Connecteur droit 29"/>
          <p:cNvCxnSpPr>
            <a:stCxn id="16" idx="5"/>
          </p:cNvCxnSpPr>
          <p:nvPr/>
        </p:nvCxnSpPr>
        <p:spPr>
          <a:xfrm rot="16200000" flipH="1">
            <a:off x="4564372" y="2860633"/>
            <a:ext cx="819041" cy="1080156"/>
          </a:xfrm>
          <a:prstGeom prst="line">
            <a:avLst/>
          </a:prstGeom>
          <a:ln w="19050" cap="flat" cmpd="sng" algn="ctr">
            <a:solidFill>
              <a:schemeClr val="accent4"/>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 name="Content Placeholder 2"/>
          <p:cNvSpPr txBox="1">
            <a:spLocks/>
          </p:cNvSpPr>
          <p:nvPr/>
        </p:nvSpPr>
        <p:spPr>
          <a:xfrm>
            <a:off x="5532698" y="2729025"/>
            <a:ext cx="3217708" cy="2089403"/>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ctr">
            <a:normAutofit/>
          </a:bodyPr>
          <a:lstStyle/>
          <a:p>
            <a:pPr marR="0" lvl="0" algn="ctr" defTabSz="457200" rtl="0" eaLnBrk="1" fontAlgn="auto" latinLnBrk="0" hangingPunct="1">
              <a:lnSpc>
                <a:spcPct val="100000"/>
              </a:lnSpc>
              <a:spcBef>
                <a:spcPct val="20000"/>
              </a:spcBef>
              <a:spcAft>
                <a:spcPts val="600"/>
              </a:spcAft>
              <a:buClrTx/>
              <a:buSzTx/>
              <a:buFont typeface="Arial"/>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shape</a:t>
            </a:r>
            <a:r>
              <a:rPr kumimoji="0" lang="en-US" sz="2400" b="0" i="0" u="none" strike="noStrike" kern="1200" cap="none" spc="0" normalizeH="0" noProof="0" dirty="0" smtClean="0">
                <a:ln>
                  <a:noFill/>
                </a:ln>
                <a:solidFill>
                  <a:schemeClr val="tx1"/>
                </a:solidFill>
                <a:effectLst/>
                <a:uLnTx/>
                <a:uFillTx/>
                <a:latin typeface="+mn-lt"/>
                <a:ea typeface="+mn-ea"/>
                <a:cs typeface="+mn-cs"/>
              </a:rPr>
              <a:t> of a node displays its </a:t>
            </a:r>
            <a:r>
              <a:rPr kumimoji="0" lang="en-US" sz="2400" b="1" i="0" u="none" strike="noStrike" kern="1200" cap="none" spc="0" normalizeH="0" noProof="0" dirty="0" smtClean="0">
                <a:ln>
                  <a:noFill/>
                </a:ln>
                <a:solidFill>
                  <a:schemeClr val="accent6"/>
                </a:solidFill>
                <a:effectLst/>
                <a:uLnTx/>
                <a:uFillTx/>
                <a:latin typeface="+mn-lt"/>
                <a:ea typeface="+mn-ea"/>
                <a:cs typeface="+mn-cs"/>
              </a:rPr>
              <a:t>type</a:t>
            </a:r>
            <a:r>
              <a:rPr kumimoji="0" lang="en-US" sz="2400" b="0" i="0" u="none" strike="noStrike" kern="1200" cap="none" spc="0" normalizeH="0" noProof="0" dirty="0" smtClean="0">
                <a:ln>
                  <a:noFill/>
                </a:ln>
                <a:solidFill>
                  <a:schemeClr val="tx1"/>
                </a:solidFill>
                <a:effectLst/>
                <a:uLnTx/>
                <a:uFillTx/>
                <a:latin typeface="+mn-lt"/>
                <a:ea typeface="+mn-ea"/>
                <a:cs typeface="+mn-cs"/>
              </a:rPr>
              <a:t>, as explained in the next slide</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98615" y="0"/>
            <a:ext cx="8229600" cy="759505"/>
          </a:xfrm>
        </p:spPr>
        <p:txBody>
          <a:bodyPr>
            <a:noAutofit/>
          </a:bodyPr>
          <a:lstStyle/>
          <a:p>
            <a:r>
              <a:rPr lang="en-US" sz="4000" dirty="0" smtClean="0"/>
              <a:t>The Types of Nodes</a:t>
            </a:r>
            <a:endParaRPr lang="en-US" sz="4000" dirty="0"/>
          </a:p>
        </p:txBody>
      </p:sp>
      <p:sp>
        <p:nvSpPr>
          <p:cNvPr id="15" name="Content Placeholder 14"/>
          <p:cNvSpPr>
            <a:spLocks noGrp="1"/>
          </p:cNvSpPr>
          <p:nvPr>
            <p:ph sz="half" idx="2"/>
          </p:nvPr>
        </p:nvSpPr>
        <p:spPr>
          <a:xfrm>
            <a:off x="1662595" y="909908"/>
            <a:ext cx="7162800" cy="4800599"/>
          </a:xfrm>
        </p:spPr>
        <p:txBody>
          <a:bodyPr>
            <a:noAutofit/>
          </a:bodyPr>
          <a:lstStyle/>
          <a:p>
            <a:r>
              <a:rPr lang="en-US" sz="2400" b="1" i="1" dirty="0" smtClean="0">
                <a:solidFill>
                  <a:schemeClr val="accent4"/>
                </a:solidFill>
              </a:rPr>
              <a:t>Fixed</a:t>
            </a:r>
            <a:r>
              <a:rPr lang="en-US" sz="2400" i="1" dirty="0" smtClean="0">
                <a:solidFill>
                  <a:schemeClr val="accent4"/>
                </a:solidFill>
              </a:rPr>
              <a:t> </a:t>
            </a:r>
            <a:r>
              <a:rPr lang="en-US" sz="2400" b="1" i="1" dirty="0" smtClean="0">
                <a:solidFill>
                  <a:schemeClr val="accent4"/>
                </a:solidFill>
              </a:rPr>
              <a:t>Value</a:t>
            </a:r>
            <a:r>
              <a:rPr lang="en-US" sz="2400" dirty="0" smtClean="0"/>
              <a:t>– The  node’s value is a given number, that does not change as time passes.</a:t>
            </a:r>
          </a:p>
          <a:p>
            <a:pPr lvl="1">
              <a:buNone/>
            </a:pPr>
            <a:r>
              <a:rPr lang="en-US" sz="1800" dirty="0" smtClean="0"/>
              <a:t>In our </a:t>
            </a:r>
            <a:r>
              <a:rPr lang="en-US" sz="1800" dirty="0"/>
              <a:t>b</a:t>
            </a:r>
            <a:r>
              <a:rPr lang="en-US" sz="1800" dirty="0" smtClean="0"/>
              <a:t>acteria example</a:t>
            </a:r>
            <a:r>
              <a:rPr lang="en-US" sz="1800" i="1" dirty="0" smtClean="0"/>
              <a:t>: </a:t>
            </a:r>
          </a:p>
          <a:p>
            <a:pPr lvl="2">
              <a:spcAft>
                <a:spcPts val="600"/>
              </a:spcAft>
            </a:pPr>
            <a:r>
              <a:rPr lang="en-US" sz="1600" i="1" dirty="0" smtClean="0">
                <a:solidFill>
                  <a:schemeClr val="accent4"/>
                </a:solidFill>
              </a:rPr>
              <a:t>Value = 0.40</a:t>
            </a:r>
            <a:r>
              <a:rPr lang="en-US" sz="1600" i="1" dirty="0" smtClean="0"/>
              <a:t> representing the proportion of population reproducing per hour</a:t>
            </a:r>
          </a:p>
          <a:p>
            <a:pPr lvl="2">
              <a:spcAft>
                <a:spcPts val="600"/>
              </a:spcAft>
            </a:pPr>
            <a:endParaRPr lang="en-US" sz="1800" dirty="0" smtClean="0"/>
          </a:p>
          <a:p>
            <a:r>
              <a:rPr lang="en-US" sz="2400" b="1" i="1" dirty="0" smtClean="0">
                <a:solidFill>
                  <a:schemeClr val="accent6"/>
                </a:solidFill>
              </a:rPr>
              <a:t>Function</a:t>
            </a:r>
            <a:r>
              <a:rPr lang="en-US" sz="2400" i="1" dirty="0" smtClean="0">
                <a:solidFill>
                  <a:schemeClr val="accent6"/>
                </a:solidFill>
              </a:rPr>
              <a:t> </a:t>
            </a:r>
            <a:r>
              <a:rPr lang="en-US" sz="2400" dirty="0" smtClean="0"/>
              <a:t>– The node’s value is a function of its inputs.  </a:t>
            </a:r>
          </a:p>
          <a:p>
            <a:pPr lvl="1">
              <a:buNone/>
            </a:pPr>
            <a:r>
              <a:rPr lang="en-US" sz="1800" dirty="0" smtClean="0"/>
              <a:t>In our </a:t>
            </a:r>
            <a:r>
              <a:rPr lang="en-US" sz="1800" dirty="0"/>
              <a:t>bacteria example</a:t>
            </a:r>
            <a:r>
              <a:rPr lang="en-US" sz="1800" i="1" dirty="0" smtClean="0"/>
              <a:t>: </a:t>
            </a:r>
          </a:p>
          <a:p>
            <a:pPr lvl="2">
              <a:spcAft>
                <a:spcPts val="600"/>
              </a:spcAft>
            </a:pPr>
            <a:r>
              <a:rPr lang="en-US" sz="1600" i="1" dirty="0" smtClean="0">
                <a:solidFill>
                  <a:schemeClr val="accent6"/>
                </a:solidFill>
              </a:rPr>
              <a:t>Value =</a:t>
            </a:r>
            <a:r>
              <a:rPr lang="en-US" sz="1600" i="1" dirty="0" smtClean="0"/>
              <a:t> </a:t>
            </a:r>
            <a:r>
              <a:rPr lang="en-US" sz="1600" i="1" dirty="0" smtClean="0">
                <a:solidFill>
                  <a:schemeClr val="accent5"/>
                </a:solidFill>
              </a:rPr>
              <a:t>population</a:t>
            </a:r>
            <a:r>
              <a:rPr lang="en-US" sz="1600" i="1" dirty="0" smtClean="0"/>
              <a:t> </a:t>
            </a:r>
            <a:r>
              <a:rPr lang="en-US" sz="1600" i="1" dirty="0" err="1" smtClean="0"/>
              <a:t>x</a:t>
            </a:r>
            <a:r>
              <a:rPr lang="en-US" sz="1600" i="1" dirty="0" smtClean="0"/>
              <a:t> </a:t>
            </a:r>
            <a:r>
              <a:rPr lang="en-US" sz="1600" i="1" dirty="0" smtClean="0">
                <a:solidFill>
                  <a:srgbClr val="8064A2"/>
                </a:solidFill>
              </a:rPr>
              <a:t>growth rate</a:t>
            </a:r>
          </a:p>
          <a:p>
            <a:pPr lvl="2">
              <a:spcAft>
                <a:spcPts val="600"/>
              </a:spcAft>
            </a:pPr>
            <a:endParaRPr lang="en-US" sz="1800" dirty="0" smtClean="0"/>
          </a:p>
          <a:p>
            <a:r>
              <a:rPr lang="en-US" sz="2400" b="1" i="1" dirty="0" smtClean="0">
                <a:solidFill>
                  <a:schemeClr val="accent5"/>
                </a:solidFill>
              </a:rPr>
              <a:t>Accumulator </a:t>
            </a:r>
            <a:r>
              <a:rPr lang="en-US" sz="2400" dirty="0" smtClean="0"/>
              <a:t>– The node possesses an initial value and builds its next value upon its current value and its inputs.</a:t>
            </a:r>
          </a:p>
          <a:p>
            <a:pPr lvl="1">
              <a:buNone/>
            </a:pPr>
            <a:r>
              <a:rPr lang="en-US" sz="1800" dirty="0" smtClean="0"/>
              <a:t>In our </a:t>
            </a:r>
            <a:r>
              <a:rPr lang="en-US" sz="1800" dirty="0"/>
              <a:t>bacteria example</a:t>
            </a:r>
            <a:r>
              <a:rPr lang="en-US" sz="1800" i="1" dirty="0" smtClean="0"/>
              <a:t>: </a:t>
            </a:r>
          </a:p>
          <a:p>
            <a:pPr lvl="2"/>
            <a:r>
              <a:rPr lang="en-US" sz="1600" i="1" dirty="0" smtClean="0">
                <a:solidFill>
                  <a:schemeClr val="accent5"/>
                </a:solidFill>
              </a:rPr>
              <a:t>Initial Value = 100 </a:t>
            </a:r>
          </a:p>
          <a:p>
            <a:pPr lvl="2"/>
            <a:r>
              <a:rPr lang="en-US" sz="1600" i="1" dirty="0" smtClean="0">
                <a:solidFill>
                  <a:schemeClr val="accent5"/>
                </a:solidFill>
              </a:rPr>
              <a:t>Next Value =</a:t>
            </a:r>
            <a:r>
              <a:rPr lang="en-US" sz="1600" i="1" dirty="0" smtClean="0"/>
              <a:t> </a:t>
            </a:r>
            <a:r>
              <a:rPr lang="en-US" sz="1600" i="1" dirty="0" smtClean="0">
                <a:solidFill>
                  <a:schemeClr val="accent5"/>
                </a:solidFill>
              </a:rPr>
              <a:t>Current Value </a:t>
            </a:r>
            <a:r>
              <a:rPr lang="en-US" sz="1600" i="1" dirty="0" smtClean="0"/>
              <a:t>+ </a:t>
            </a:r>
            <a:r>
              <a:rPr lang="en-US" sz="1600" i="1" dirty="0" smtClean="0">
                <a:solidFill>
                  <a:schemeClr val="accent6"/>
                </a:solidFill>
              </a:rPr>
              <a:t>births</a:t>
            </a:r>
            <a:r>
              <a:rPr lang="en-US" sz="1800" dirty="0" smtClean="0"/>
              <a:t> </a:t>
            </a:r>
            <a:endParaRPr lang="en-US" sz="1800" dirty="0"/>
          </a:p>
        </p:txBody>
      </p:sp>
      <p:pic>
        <p:nvPicPr>
          <p:cNvPr id="9" name="Image 8" descr="Capture d’écran 2012-03-08 à 11.04.34.png"/>
          <p:cNvPicPr>
            <a:picLocks noChangeAspect="1"/>
          </p:cNvPicPr>
          <p:nvPr/>
        </p:nvPicPr>
        <p:blipFill>
          <a:blip r:embed="rId3"/>
          <a:srcRect l="5990" t="3993" r="58545" b="62593"/>
          <a:stretch>
            <a:fillRect/>
          </a:stretch>
        </p:blipFill>
        <p:spPr>
          <a:xfrm>
            <a:off x="165659" y="5177151"/>
            <a:ext cx="1587560" cy="1187293"/>
          </a:xfrm>
          <a:prstGeom prst="rect">
            <a:avLst/>
          </a:prstGeom>
        </p:spPr>
      </p:pic>
      <p:pic>
        <p:nvPicPr>
          <p:cNvPr id="10" name="Image 9" descr="Capture d’écran 2012-03-08 à 11.04.34.png"/>
          <p:cNvPicPr>
            <a:picLocks noChangeAspect="1"/>
          </p:cNvPicPr>
          <p:nvPr/>
        </p:nvPicPr>
        <p:blipFill>
          <a:blip r:embed="rId3"/>
          <a:srcRect l="66114" r="8907" b="64162"/>
          <a:stretch>
            <a:fillRect/>
          </a:stretch>
        </p:blipFill>
        <p:spPr>
          <a:xfrm>
            <a:off x="386537" y="3144402"/>
            <a:ext cx="1118194" cy="1273435"/>
          </a:xfrm>
          <a:prstGeom prst="rect">
            <a:avLst/>
          </a:prstGeom>
        </p:spPr>
      </p:pic>
      <p:pic>
        <p:nvPicPr>
          <p:cNvPr id="11" name="Image 10" descr="Capture d’écran 2012-03-08 à 11.04.34.png"/>
          <p:cNvPicPr>
            <a:picLocks noChangeAspect="1"/>
          </p:cNvPicPr>
          <p:nvPr/>
        </p:nvPicPr>
        <p:blipFill>
          <a:blip r:embed="rId3"/>
          <a:srcRect l="59625" t="62242" r="2135"/>
          <a:stretch>
            <a:fillRect/>
          </a:stretch>
        </p:blipFill>
        <p:spPr>
          <a:xfrm>
            <a:off x="0" y="1090652"/>
            <a:ext cx="1711804" cy="1341662"/>
          </a:xfrm>
          <a:prstGeom prst="rect">
            <a:avLst/>
          </a:prstGeom>
        </p:spPr>
      </p:pic>
      <p:sp>
        <p:nvSpPr>
          <p:cNvPr id="8"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14</a:t>
            </a:fld>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615" y="2097206"/>
            <a:ext cx="8229600" cy="4525963"/>
          </a:xfrm>
        </p:spPr>
        <p:txBody>
          <a:bodyPr>
            <a:normAutofit/>
          </a:bodyPr>
          <a:lstStyle/>
          <a:p>
            <a:pPr marL="0" indent="0">
              <a:buNone/>
            </a:pPr>
            <a:r>
              <a:rPr lang="en-US" dirty="0" smtClean="0"/>
              <a:t>During this session you will learn:</a:t>
            </a:r>
          </a:p>
          <a:p>
            <a:pPr marL="0" indent="0">
              <a:buFont typeface="Wingdings" pitchFamily="2" charset="2"/>
              <a:buChar char="ü"/>
            </a:pPr>
            <a:r>
              <a:rPr lang="en-US" dirty="0" smtClean="0">
                <a:solidFill>
                  <a:srgbClr val="008000"/>
                </a:solidFill>
              </a:rPr>
              <a:t> the basic concepts </a:t>
            </a:r>
          </a:p>
          <a:p>
            <a:pPr marL="0" indent="0">
              <a:buFont typeface="Wingdings" pitchFamily="2" charset="2"/>
              <a:buChar char="q"/>
            </a:pPr>
            <a:r>
              <a:rPr lang="en-US" dirty="0" smtClean="0">
                <a:solidFill>
                  <a:srgbClr val="FF6600"/>
                </a:solidFill>
              </a:rPr>
              <a:t> how to construct a given model</a:t>
            </a:r>
          </a:p>
          <a:p>
            <a:pPr marL="0" indent="0">
              <a:buFont typeface="Wingdings" pitchFamily="2" charset="2"/>
              <a:buChar char="q"/>
            </a:pPr>
            <a:r>
              <a:rPr lang="en-US" dirty="0" smtClean="0"/>
              <a:t> how to fix a model</a:t>
            </a:r>
          </a:p>
          <a:p>
            <a:pPr marL="0" indent="0">
              <a:buFont typeface="Wingdings" pitchFamily="2" charset="2"/>
              <a:buChar char="q"/>
            </a:pPr>
            <a:r>
              <a:rPr lang="en-US" dirty="0" smtClean="0"/>
              <a:t> how to design a model</a:t>
            </a:r>
          </a:p>
          <a:p>
            <a:pPr marL="0" indent="0">
              <a:buNone/>
            </a:pPr>
            <a:endParaRPr lang="en-US" dirty="0" smtClean="0"/>
          </a:p>
        </p:txBody>
      </p:sp>
      <p:sp>
        <p:nvSpPr>
          <p:cNvPr id="5" name="Titre 4"/>
          <p:cNvSpPr>
            <a:spLocks noGrp="1"/>
          </p:cNvSpPr>
          <p:nvPr>
            <p:ph type="title"/>
          </p:nvPr>
        </p:nvSpPr>
        <p:spPr/>
        <p:txBody>
          <a:bodyPr/>
          <a:lstStyle/>
          <a:p>
            <a:endParaRPr lang="fr-FR"/>
          </a:p>
        </p:txBody>
      </p:sp>
      <p:sp>
        <p:nvSpPr>
          <p:cNvPr id="6" name="Titre 1"/>
          <p:cNvSpPr txBox="1">
            <a:spLocks/>
          </p:cNvSpPr>
          <p:nvPr/>
        </p:nvSpPr>
        <p:spPr>
          <a:xfrm>
            <a:off x="457200" y="274637"/>
            <a:ext cx="8229600" cy="1478691"/>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lt1"/>
                </a:solidFill>
                <a:effectLst/>
                <a:uLnTx/>
                <a:uFillTx/>
                <a:latin typeface="+mn-lt"/>
                <a:ea typeface="+mn-ea"/>
                <a:cs typeface="+mn-cs"/>
              </a:rPr>
              <a:t>Introduction to </a:t>
            </a:r>
            <a:br>
              <a:rPr kumimoji="0" lang="en-US" sz="4400" b="0" i="0" u="none" strike="noStrike" kern="1200" cap="none" spc="0" normalizeH="0" baseline="0" noProof="0" smtClean="0">
                <a:ln>
                  <a:noFill/>
                </a:ln>
                <a:solidFill>
                  <a:schemeClr val="lt1"/>
                </a:solidFill>
                <a:effectLst/>
                <a:uLnTx/>
                <a:uFillTx/>
                <a:latin typeface="+mn-lt"/>
                <a:ea typeface="+mn-ea"/>
                <a:cs typeface="+mn-cs"/>
              </a:rPr>
            </a:br>
            <a:r>
              <a:rPr kumimoji="0" lang="en-US" sz="4400" b="0" i="0" u="none" strike="noStrike" kern="1200" cap="none" spc="0" normalizeH="0" baseline="0" noProof="0" smtClean="0">
                <a:ln>
                  <a:noFill/>
                </a:ln>
                <a:solidFill>
                  <a:schemeClr val="lt1"/>
                </a:solidFill>
                <a:effectLst/>
                <a:uLnTx/>
                <a:uFillTx/>
                <a:latin typeface="+mn-lt"/>
                <a:ea typeface="+mn-ea"/>
                <a:cs typeface="+mn-cs"/>
              </a:rPr>
              <a:t>system dynamics modeling</a:t>
            </a:r>
            <a:endParaRPr kumimoji="0" lang="fr-FR" sz="4400" b="0" i="0" u="none" strike="noStrike" kern="1200" cap="none" spc="0" normalizeH="0" baseline="0" noProof="0" dirty="0">
              <a:ln>
                <a:noFill/>
              </a:ln>
              <a:solidFill>
                <a:schemeClr val="lt1"/>
              </a:solidFill>
              <a:effectLst/>
              <a:uLnTx/>
              <a:uFillTx/>
              <a:latin typeface="+mn-lt"/>
              <a:ea typeface="+mn-ea"/>
              <a:cs typeface="+mn-cs"/>
            </a:endParaRPr>
          </a:p>
        </p:txBody>
      </p:sp>
      <p:sp>
        <p:nvSpPr>
          <p:cNvPr id="7"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15</a:t>
            </a:fld>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2250"/>
            <a:ext cx="8229600" cy="2238008"/>
          </a:xfrm>
        </p:spPr>
        <p:txBody>
          <a:bodyPr>
            <a:noAutofit/>
          </a:bodyPr>
          <a:lstStyle/>
          <a:p>
            <a:pPr algn="just"/>
            <a:r>
              <a:rPr lang="en-US" sz="2800" dirty="0" smtClean="0"/>
              <a:t>• From this moment on, the tutorial will guide you through creating models using the notation you just learned.</a:t>
            </a:r>
            <a:br>
              <a:rPr lang="en-US" sz="2800" dirty="0" smtClean="0"/>
            </a:br>
            <a:r>
              <a:rPr lang="en-US" sz="2800" dirty="0" smtClean="0"/>
              <a:t/>
            </a:r>
            <a:br>
              <a:rPr lang="en-US" sz="2800" dirty="0" smtClean="0"/>
            </a:br>
            <a:r>
              <a:rPr lang="en-US" sz="2800" dirty="0" smtClean="0"/>
              <a:t>• You will need to alternate between the three main software tabs: Instruction, Situation, and Model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Please alternate between </a:t>
            </a:r>
            <a:r>
              <a:rPr lang="en-US" sz="2800" dirty="0" smtClean="0">
                <a:solidFill>
                  <a:srgbClr val="FF0000"/>
                </a:solidFill>
              </a:rPr>
              <a:t>doing the actions</a:t>
            </a:r>
            <a:r>
              <a:rPr lang="en-US" sz="2800" dirty="0" smtClean="0"/>
              <a:t> shown in the yellow bubbles and </a:t>
            </a:r>
            <a:r>
              <a:rPr lang="en-US" sz="2800" dirty="0" smtClean="0">
                <a:solidFill>
                  <a:srgbClr val="FF0000"/>
                </a:solidFill>
              </a:rPr>
              <a:t>reading these slides</a:t>
            </a:r>
            <a:r>
              <a:rPr lang="en-US" sz="2800" dirty="0" smtClean="0"/>
              <a:t>.</a:t>
            </a:r>
            <a:endParaRPr lang="en-US" sz="2800" b="1" dirty="0">
              <a:solidFill>
                <a:srgbClr val="FF0000"/>
              </a:solidFill>
            </a:endParaRPr>
          </a:p>
        </p:txBody>
      </p:sp>
      <p:sp>
        <p:nvSpPr>
          <p:cNvPr id="6" name="Slide Number Placeholder 5"/>
          <p:cNvSpPr>
            <a:spLocks noGrp="1"/>
          </p:cNvSpPr>
          <p:nvPr>
            <p:ph type="sldNum" sz="quarter" idx="12"/>
          </p:nvPr>
        </p:nvSpPr>
        <p:spPr/>
        <p:txBody>
          <a:bodyPr/>
          <a:lstStyle/>
          <a:p>
            <a:fld id="{E4CAE1AF-AC0C-FB4E-AE67-19ACF9E285C5}" type="slidenum">
              <a:rPr lang="en-US" smtClean="0"/>
              <a:pPr/>
              <a:t>16</a:t>
            </a:fld>
            <a:endParaRPr lang="en-US"/>
          </a:p>
        </p:txBody>
      </p:sp>
      <p:pic>
        <p:nvPicPr>
          <p:cNvPr id="7" name="Picture 2"/>
          <p:cNvPicPr>
            <a:picLocks noChangeAspect="1" noChangeArrowheads="1"/>
          </p:cNvPicPr>
          <p:nvPr/>
        </p:nvPicPr>
        <p:blipFill>
          <a:blip r:embed="rId2"/>
          <a:srcRect t="-364" r="69411" b="74596"/>
          <a:stretch>
            <a:fillRect/>
          </a:stretch>
        </p:blipFill>
        <p:spPr bwMode="auto">
          <a:xfrm>
            <a:off x="2185034" y="3230542"/>
            <a:ext cx="4568425" cy="1394379"/>
          </a:xfrm>
          <a:prstGeom prst="rect">
            <a:avLst/>
          </a:prstGeom>
          <a:noFill/>
          <a:ln w="9525">
            <a:noFill/>
            <a:miter lim="800000"/>
            <a:headEnd/>
            <a:tailEnd/>
          </a:ln>
        </p:spPr>
      </p:pic>
      <p:sp>
        <p:nvSpPr>
          <p:cNvPr id="10" name="Rounded Rectangular Callout 4"/>
          <p:cNvSpPr/>
          <p:nvPr/>
        </p:nvSpPr>
        <p:spPr>
          <a:xfrm>
            <a:off x="3938269" y="4757838"/>
            <a:ext cx="5109096" cy="873035"/>
          </a:xfrm>
          <a:prstGeom prst="wedgeRoundRectCallout">
            <a:avLst>
              <a:gd name="adj1" fmla="val -51286"/>
              <a:gd name="adj2" fmla="val -106882"/>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click on the Situation tab and read the first problem</a:t>
            </a:r>
            <a:endParaRPr lang="en-US" sz="24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27951" y="2774953"/>
            <a:ext cx="8420970" cy="285778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3492500" algn="just"/>
            <a:r>
              <a:rPr lang="fr-FR" sz="2400" b="1" dirty="0" err="1" smtClean="0">
                <a:solidFill>
                  <a:schemeClr val="tx1"/>
                </a:solidFill>
              </a:rPr>
              <a:t>Title</a:t>
            </a:r>
            <a:r>
              <a:rPr lang="fr-FR" sz="2400" b="1" dirty="0" smtClean="0">
                <a:solidFill>
                  <a:schemeClr val="tx1"/>
                </a:solidFill>
              </a:rPr>
              <a:t> of the </a:t>
            </a:r>
            <a:r>
              <a:rPr lang="fr-FR" sz="2400" b="1" dirty="0" err="1" smtClean="0">
                <a:solidFill>
                  <a:schemeClr val="tx1"/>
                </a:solidFill>
              </a:rPr>
              <a:t>Problem</a:t>
            </a:r>
            <a:endParaRPr lang="fr-FR" sz="2400" b="1" dirty="0" smtClean="0">
              <a:solidFill>
                <a:schemeClr val="tx1"/>
              </a:solidFill>
            </a:endParaRPr>
          </a:p>
          <a:p>
            <a:pPr marL="3492500" algn="just"/>
            <a:endParaRPr lang="fr-FR" dirty="0" smtClean="0">
              <a:solidFill>
                <a:schemeClr val="tx1"/>
              </a:solidFill>
            </a:endParaRPr>
          </a:p>
          <a:p>
            <a:pPr marL="3492500" algn="just"/>
            <a:r>
              <a:rPr lang="fr-FR" dirty="0" err="1" smtClean="0">
                <a:solidFill>
                  <a:schemeClr val="tx1"/>
                </a:solidFill>
              </a:rPr>
              <a:t>Problem</a:t>
            </a:r>
            <a:r>
              <a:rPr lang="fr-FR" dirty="0" smtClean="0">
                <a:solidFill>
                  <a:schemeClr val="tx1"/>
                </a:solidFill>
              </a:rPr>
              <a:t>: …….</a:t>
            </a:r>
          </a:p>
          <a:p>
            <a:pPr marL="3492500" algn="just"/>
            <a:endParaRPr lang="fr-FR" dirty="0" smtClean="0">
              <a:solidFill>
                <a:schemeClr val="tx1"/>
              </a:solidFill>
            </a:endParaRPr>
          </a:p>
          <a:p>
            <a:pPr marL="3492500" algn="just"/>
            <a:endParaRPr lang="fr-FR" dirty="0" smtClean="0">
              <a:solidFill>
                <a:schemeClr val="tx1"/>
              </a:solidFill>
            </a:endParaRPr>
          </a:p>
          <a:p>
            <a:pPr marL="3492500" algn="just"/>
            <a:r>
              <a:rPr lang="fr-FR" dirty="0" smtClean="0">
                <a:solidFill>
                  <a:schemeClr val="tx1"/>
                </a:solidFill>
              </a:rPr>
              <a:t>Goal: ……</a:t>
            </a:r>
          </a:p>
          <a:p>
            <a:pPr marL="3492500" algn="just"/>
            <a:endParaRPr lang="fr-FR" dirty="0" smtClean="0">
              <a:solidFill>
                <a:schemeClr val="tx1"/>
              </a:solidFill>
            </a:endParaRPr>
          </a:p>
          <a:p>
            <a:pPr marL="3492500" algn="just"/>
            <a:endParaRPr lang="fr-FR" dirty="0" smtClean="0">
              <a:solidFill>
                <a:schemeClr val="tx1"/>
              </a:solidFill>
            </a:endParaRPr>
          </a:p>
          <a:p>
            <a:pPr marL="3492500" algn="just"/>
            <a:endParaRPr lang="fr-FR" dirty="0" smtClean="0">
              <a:solidFill>
                <a:schemeClr val="tx1"/>
              </a:solidFill>
            </a:endParaRPr>
          </a:p>
          <a:p>
            <a:pPr marL="3492500" algn="just"/>
            <a:endParaRPr lang="fr-FR" dirty="0">
              <a:solidFill>
                <a:schemeClr val="tx1"/>
              </a:solidFill>
            </a:endParaRPr>
          </a:p>
        </p:txBody>
      </p:sp>
      <p:pic>
        <p:nvPicPr>
          <p:cNvPr id="1026" name="Picture 2"/>
          <p:cNvPicPr>
            <a:picLocks noChangeAspect="1" noChangeArrowheads="1"/>
          </p:cNvPicPr>
          <p:nvPr/>
        </p:nvPicPr>
        <p:blipFill>
          <a:blip r:embed="rId2"/>
          <a:srcRect b="77300"/>
          <a:stretch>
            <a:fillRect/>
          </a:stretch>
        </p:blipFill>
        <p:spPr bwMode="auto">
          <a:xfrm>
            <a:off x="418011" y="2217889"/>
            <a:ext cx="8451669" cy="695122"/>
          </a:xfrm>
          <a:prstGeom prst="rect">
            <a:avLst/>
          </a:prstGeom>
          <a:noFill/>
          <a:ln w="9525">
            <a:noFill/>
            <a:miter lim="800000"/>
            <a:headEnd/>
            <a:tailEnd/>
          </a:ln>
        </p:spPr>
      </p:pic>
      <p:sp>
        <p:nvSpPr>
          <p:cNvPr id="2" name="Title 1"/>
          <p:cNvSpPr>
            <a:spLocks noGrp="1"/>
          </p:cNvSpPr>
          <p:nvPr>
            <p:ph type="title"/>
          </p:nvPr>
        </p:nvSpPr>
        <p:spPr>
          <a:ln>
            <a:solidFill>
              <a:srgbClr val="660066"/>
            </a:solidFill>
          </a:ln>
        </p:spPr>
        <p:style>
          <a:lnRef idx="1">
            <a:schemeClr val="accent4"/>
          </a:lnRef>
          <a:fillRef idx="2">
            <a:schemeClr val="accent4"/>
          </a:fillRef>
          <a:effectRef idx="1">
            <a:schemeClr val="accent4"/>
          </a:effectRef>
          <a:fontRef idx="minor">
            <a:schemeClr val="dk1"/>
          </a:fontRef>
        </p:style>
        <p:txBody>
          <a:bodyPr>
            <a:noAutofit/>
          </a:bodyPr>
          <a:lstStyle/>
          <a:p>
            <a:r>
              <a:rPr lang="en-US" sz="3600" dirty="0" smtClean="0"/>
              <a:t>The situation tab describes the system that you will model</a:t>
            </a:r>
            <a:endParaRPr lang="en-US" sz="3600" dirty="0"/>
          </a:p>
        </p:txBody>
      </p:sp>
      <p:cxnSp>
        <p:nvCxnSpPr>
          <p:cNvPr id="8" name="Straight Arrow Connector 7"/>
          <p:cNvCxnSpPr/>
          <p:nvPr/>
        </p:nvCxnSpPr>
        <p:spPr>
          <a:xfrm rot="10800000" flipV="1">
            <a:off x="1490927" y="1408185"/>
            <a:ext cx="2471071" cy="1159682"/>
          </a:xfrm>
          <a:prstGeom prst="straightConnector1">
            <a:avLst/>
          </a:prstGeom>
          <a:ln w="38100">
            <a:solidFill>
              <a:srgbClr val="660066"/>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Rounded Rectangular Callout 4"/>
          <p:cNvSpPr/>
          <p:nvPr/>
        </p:nvSpPr>
        <p:spPr>
          <a:xfrm>
            <a:off x="5273461" y="4288018"/>
            <a:ext cx="3870539" cy="1192860"/>
          </a:xfrm>
          <a:prstGeom prst="wedgeRoundRectCallout">
            <a:avLst>
              <a:gd name="adj1" fmla="val -45476"/>
              <a:gd name="adj2" fmla="val -8366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All the quantities, and how they change are described here.</a:t>
            </a:r>
            <a:endParaRPr lang="en-US" sz="2400" dirty="0">
              <a:solidFill>
                <a:schemeClr val="tx1"/>
              </a:solidFill>
            </a:endParaRPr>
          </a:p>
        </p:txBody>
      </p:sp>
      <p:sp>
        <p:nvSpPr>
          <p:cNvPr id="13" name="Rounded Rectangular Callout 4"/>
          <p:cNvSpPr/>
          <p:nvPr/>
        </p:nvSpPr>
        <p:spPr>
          <a:xfrm>
            <a:off x="1298205" y="5309642"/>
            <a:ext cx="3870539" cy="847717"/>
          </a:xfrm>
          <a:prstGeom prst="wedgeRoundRectCallout">
            <a:avLst>
              <a:gd name="adj1" fmla="val 34417"/>
              <a:gd name="adj2" fmla="val -118912"/>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The system you wish to graph is described here.</a:t>
            </a:r>
            <a:endParaRPr lang="en-US" sz="2400" dirty="0">
              <a:solidFill>
                <a:schemeClr val="tx1"/>
              </a:solidFill>
            </a:endParaRPr>
          </a:p>
        </p:txBody>
      </p:sp>
      <p:pic>
        <p:nvPicPr>
          <p:cNvPr id="14" name="Image 13" descr="Capture d’écran 2012-03-08 à 11.20.27.png"/>
          <p:cNvPicPr>
            <a:picLocks noChangeAspect="1"/>
          </p:cNvPicPr>
          <p:nvPr/>
        </p:nvPicPr>
        <p:blipFill>
          <a:blip r:embed="rId3"/>
          <a:stretch>
            <a:fillRect/>
          </a:stretch>
        </p:blipFill>
        <p:spPr>
          <a:xfrm>
            <a:off x="599330" y="3092862"/>
            <a:ext cx="3018228" cy="2042872"/>
          </a:xfrm>
          <a:prstGeom prst="rect">
            <a:avLst/>
          </a:prstGeom>
        </p:spPr>
      </p:pic>
      <p:sp>
        <p:nvSpPr>
          <p:cNvPr id="10"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17</a:t>
            </a:fld>
            <a:endParaRPr 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2883" y="2623650"/>
            <a:ext cx="7638531" cy="561361"/>
          </a:xfrm>
          <a:prstGeom prst="rect">
            <a:avLst/>
          </a:prstGeom>
          <a:noFill/>
          <a:ln w="9525">
            <a:noFill/>
            <a:miter lim="800000"/>
            <a:headEnd/>
            <a:tailEnd/>
          </a:ln>
        </p:spPr>
      </p:pic>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Autofit/>
          </a:bodyPr>
          <a:lstStyle/>
          <a:p>
            <a:r>
              <a:rPr lang="en-US" sz="3600" dirty="0" smtClean="0"/>
              <a:t>The model tab is where you will construct and debug your model </a:t>
            </a:r>
            <a:endParaRPr lang="en-US" sz="3600" dirty="0"/>
          </a:p>
        </p:txBody>
      </p:sp>
      <p:sp>
        <p:nvSpPr>
          <p:cNvPr id="7"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18</a:t>
            </a:fld>
            <a:endParaRPr lang="en-US"/>
          </a:p>
        </p:txBody>
      </p:sp>
      <p:sp>
        <p:nvSpPr>
          <p:cNvPr id="10" name="Rounded Rectangular Callout 4"/>
          <p:cNvSpPr/>
          <p:nvPr/>
        </p:nvSpPr>
        <p:spPr>
          <a:xfrm>
            <a:off x="1853352" y="5096505"/>
            <a:ext cx="5109096" cy="873035"/>
          </a:xfrm>
          <a:prstGeom prst="wedgeRoundRectCallout">
            <a:avLst>
              <a:gd name="adj1" fmla="val 43794"/>
              <a:gd name="adj2" fmla="val -277809"/>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solidFill>
                  <a:schemeClr val="tx1"/>
                </a:solidFill>
              </a:rPr>
              <a:t>Click here to see where you will be </a:t>
            </a:r>
            <a:r>
              <a:rPr lang="en-US" sz="2400" dirty="0" smtClean="0">
                <a:solidFill>
                  <a:schemeClr val="tx1"/>
                </a:solidFill>
              </a:rPr>
              <a:t>constructing </a:t>
            </a:r>
            <a:r>
              <a:rPr lang="en-US" sz="2400" dirty="0">
                <a:solidFill>
                  <a:schemeClr val="tx1"/>
                </a:solidFill>
              </a:rPr>
              <a:t>the model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498615" y="0"/>
            <a:ext cx="8229600" cy="759505"/>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smtClean="0">
                <a:ln>
                  <a:noFill/>
                </a:ln>
                <a:solidFill>
                  <a:schemeClr val="tx1"/>
                </a:solidFill>
                <a:effectLst/>
                <a:uLnTx/>
                <a:uFillTx/>
                <a:latin typeface="+mj-lt"/>
                <a:ea typeface="+mj-ea"/>
                <a:cs typeface="+mj-cs"/>
              </a:rPr>
              <a:t>The Types of Nodes</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
        <p:nvSpPr>
          <p:cNvPr id="19" name="Content Placeholder 14"/>
          <p:cNvSpPr txBox="1">
            <a:spLocks/>
          </p:cNvSpPr>
          <p:nvPr/>
        </p:nvSpPr>
        <p:spPr>
          <a:xfrm>
            <a:off x="1662595" y="909908"/>
            <a:ext cx="7162800" cy="4800599"/>
          </a:xfrm>
          <a:prstGeom prst="rect">
            <a:avLst/>
          </a:prstGeom>
        </p:spPr>
        <p:txBody>
          <a:bodyPr vert="horz" lIns="91440" tIns="45720" rIns="91440" bIns="45720" rtlCol="0">
            <a:no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400" b="1" i="1" u="none" strike="noStrike" kern="1200" cap="none" spc="0" normalizeH="0" baseline="0" noProof="0" dirty="0" smtClean="0">
                <a:ln>
                  <a:noFill/>
                </a:ln>
                <a:solidFill>
                  <a:schemeClr val="accent4"/>
                </a:solidFill>
                <a:effectLst/>
                <a:uLnTx/>
                <a:uFillTx/>
                <a:latin typeface="+mn-lt"/>
                <a:ea typeface="+mn-ea"/>
                <a:cs typeface="+mn-cs"/>
              </a:rPr>
              <a:t>Fixed</a:t>
            </a:r>
            <a:r>
              <a:rPr kumimoji="0" lang="en-US" sz="2400" b="0" i="1" u="none" strike="noStrike" kern="1200" cap="none" spc="0" normalizeH="0" baseline="0" noProof="0" dirty="0" smtClean="0">
                <a:ln>
                  <a:noFill/>
                </a:ln>
                <a:solidFill>
                  <a:schemeClr val="accent4"/>
                </a:solidFill>
                <a:effectLst/>
                <a:uLnTx/>
                <a:uFillTx/>
                <a:latin typeface="+mn-lt"/>
                <a:ea typeface="+mn-ea"/>
                <a:cs typeface="+mn-cs"/>
              </a:rPr>
              <a:t> </a:t>
            </a:r>
            <a:r>
              <a:rPr kumimoji="0" lang="en-US" sz="2400" b="1" i="1" u="none" strike="noStrike" kern="1200" cap="none" spc="0" normalizeH="0" baseline="0" noProof="0" dirty="0" smtClean="0">
                <a:ln>
                  <a:noFill/>
                </a:ln>
                <a:solidFill>
                  <a:schemeClr val="accent4"/>
                </a:solidFill>
                <a:effectLst/>
                <a:uLnTx/>
                <a:uFillTx/>
                <a:latin typeface="+mn-lt"/>
                <a:ea typeface="+mn-ea"/>
                <a:cs typeface="+mn-cs"/>
              </a:rPr>
              <a:t>Value</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The  node’s value is a given number, that does not change as time passes.</a:t>
            </a:r>
          </a:p>
          <a:p>
            <a:pPr marL="742950" lvl="1" indent="-285750">
              <a:spcBef>
                <a:spcPct val="20000"/>
              </a:spcBef>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In our </a:t>
            </a:r>
            <a:r>
              <a:rPr lang="en-US" dirty="0"/>
              <a:t>bacteria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example</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 </a:t>
            </a:r>
          </a:p>
          <a:p>
            <a:pPr marL="1143000" marR="0" lvl="2" indent="-228600" algn="l" defTabSz="457200" rtl="0" eaLnBrk="1" fontAlgn="auto" latinLnBrk="0" hangingPunct="1">
              <a:lnSpc>
                <a:spcPct val="100000"/>
              </a:lnSpc>
              <a:spcBef>
                <a:spcPct val="20000"/>
              </a:spcBef>
              <a:spcAft>
                <a:spcPts val="600"/>
              </a:spcAft>
              <a:buClrTx/>
              <a:buSzTx/>
              <a:buFont typeface="Arial"/>
              <a:buChar char="•"/>
              <a:tabLst/>
              <a:defRPr/>
            </a:pPr>
            <a:r>
              <a:rPr kumimoji="0" lang="en-US" sz="1600" b="0" i="1" u="none" strike="noStrike" kern="1200" cap="none" spc="0" normalizeH="0" baseline="0" noProof="0" dirty="0" smtClean="0">
                <a:ln>
                  <a:noFill/>
                </a:ln>
                <a:solidFill>
                  <a:schemeClr val="accent4"/>
                </a:solidFill>
                <a:effectLst/>
                <a:uLnTx/>
                <a:uFillTx/>
                <a:latin typeface="+mn-lt"/>
                <a:ea typeface="+mn-ea"/>
                <a:cs typeface="+mn-cs"/>
              </a:rPr>
              <a:t>Value = 0.40</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 representing the proportion of population reproducing per hour</a:t>
            </a:r>
          </a:p>
          <a:p>
            <a:pPr marL="1143000" marR="0" lvl="2" indent="-228600" algn="l" defTabSz="457200" rtl="0" eaLnBrk="1" fontAlgn="auto" latinLnBrk="0" hangingPunct="1">
              <a:lnSpc>
                <a:spcPct val="100000"/>
              </a:lnSpc>
              <a:spcBef>
                <a:spcPct val="20000"/>
              </a:spcBef>
              <a:spcAft>
                <a:spcPts val="600"/>
              </a:spcAft>
              <a:buClrTx/>
              <a:buSzTx/>
              <a:buFont typeface="Arial"/>
              <a:buChar char="•"/>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400" b="1" i="1" u="none" strike="noStrike" kern="1200" cap="none" spc="0" normalizeH="0" baseline="0" noProof="0" dirty="0" smtClean="0">
                <a:ln>
                  <a:noFill/>
                </a:ln>
                <a:solidFill>
                  <a:schemeClr val="accent6"/>
                </a:solidFill>
                <a:effectLst/>
                <a:uLnTx/>
                <a:uFillTx/>
                <a:latin typeface="+mn-lt"/>
                <a:ea typeface="+mn-ea"/>
                <a:cs typeface="+mn-cs"/>
              </a:rPr>
              <a:t>Function</a:t>
            </a:r>
            <a:r>
              <a:rPr kumimoji="0" lang="en-US" sz="2400" b="0" i="1" u="none" strike="noStrike" kern="1200" cap="none" spc="0" normalizeH="0" baseline="0" noProof="0" dirty="0" smtClean="0">
                <a:ln>
                  <a:noFill/>
                </a:ln>
                <a:solidFill>
                  <a:schemeClr val="accent6"/>
                </a:solidFill>
                <a:effectLst/>
                <a:uLnTx/>
                <a:uFillTx/>
                <a:latin typeface="+mn-lt"/>
                <a:ea typeface="+mn-ea"/>
                <a:cs typeface="+mn-cs"/>
              </a:rPr>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The node’s value is a function of its inputs.  </a:t>
            </a:r>
          </a:p>
          <a:p>
            <a:pPr marL="742950" lvl="1" indent="-285750">
              <a:spcBef>
                <a:spcPct val="20000"/>
              </a:spcBef>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In our </a:t>
            </a:r>
            <a:r>
              <a:rPr lang="en-US" dirty="0"/>
              <a:t>bacteria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example</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 </a:t>
            </a:r>
          </a:p>
          <a:p>
            <a:pPr marL="1143000" marR="0" lvl="2" indent="-228600" algn="l" defTabSz="457200" rtl="0" eaLnBrk="1" fontAlgn="auto" latinLnBrk="0" hangingPunct="1">
              <a:lnSpc>
                <a:spcPct val="100000"/>
              </a:lnSpc>
              <a:spcBef>
                <a:spcPct val="20000"/>
              </a:spcBef>
              <a:spcAft>
                <a:spcPts val="600"/>
              </a:spcAft>
              <a:buClrTx/>
              <a:buSzTx/>
              <a:buFont typeface="Arial"/>
              <a:buChar char="•"/>
              <a:tabLst/>
              <a:defRPr/>
            </a:pPr>
            <a:r>
              <a:rPr kumimoji="0" lang="en-US" sz="1600" b="0" i="1" u="none" strike="noStrike" kern="1200" cap="none" spc="0" normalizeH="0" baseline="0" noProof="0" dirty="0" smtClean="0">
                <a:ln>
                  <a:noFill/>
                </a:ln>
                <a:solidFill>
                  <a:schemeClr val="accent6"/>
                </a:solidFill>
                <a:effectLst/>
                <a:uLnTx/>
                <a:uFillTx/>
                <a:latin typeface="+mn-lt"/>
                <a:ea typeface="+mn-ea"/>
                <a:cs typeface="+mn-cs"/>
              </a:rPr>
              <a:t>Value =</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1" u="none" strike="noStrike" kern="1200" cap="none" spc="0" normalizeH="0" baseline="0" noProof="0" dirty="0" smtClean="0">
                <a:ln>
                  <a:noFill/>
                </a:ln>
                <a:solidFill>
                  <a:schemeClr val="accent5"/>
                </a:solidFill>
                <a:effectLst/>
                <a:uLnTx/>
                <a:uFillTx/>
                <a:latin typeface="+mn-lt"/>
                <a:ea typeface="+mn-ea"/>
                <a:cs typeface="+mn-cs"/>
              </a:rPr>
              <a:t>population</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1" u="none" strike="noStrike" kern="1200" cap="none" spc="0" normalizeH="0" baseline="0" noProof="0" dirty="0" err="1" smtClean="0">
                <a:ln>
                  <a:noFill/>
                </a:ln>
                <a:solidFill>
                  <a:schemeClr val="tx1"/>
                </a:solidFill>
                <a:effectLst/>
                <a:uLnTx/>
                <a:uFillTx/>
                <a:latin typeface="+mn-lt"/>
                <a:ea typeface="+mn-ea"/>
                <a:cs typeface="+mn-cs"/>
              </a:rPr>
              <a:t>x</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1" u="none" strike="noStrike" kern="1200" cap="none" spc="0" normalizeH="0" baseline="0" noProof="0" dirty="0" smtClean="0">
                <a:ln>
                  <a:noFill/>
                </a:ln>
                <a:solidFill>
                  <a:srgbClr val="8064A2"/>
                </a:solidFill>
                <a:effectLst/>
                <a:uLnTx/>
                <a:uFillTx/>
                <a:latin typeface="+mn-lt"/>
                <a:ea typeface="+mn-ea"/>
                <a:cs typeface="+mn-cs"/>
              </a:rPr>
              <a:t>growth rate</a:t>
            </a:r>
          </a:p>
          <a:p>
            <a:pPr marL="1143000" marR="0" lvl="2" indent="-228600" algn="l" defTabSz="457200" rtl="0" eaLnBrk="1" fontAlgn="auto" latinLnBrk="0" hangingPunct="1">
              <a:lnSpc>
                <a:spcPct val="100000"/>
              </a:lnSpc>
              <a:spcBef>
                <a:spcPct val="20000"/>
              </a:spcBef>
              <a:spcAft>
                <a:spcPts val="600"/>
              </a:spcAft>
              <a:buClrTx/>
              <a:buSzTx/>
              <a:buFont typeface="Arial"/>
              <a:buChar char="•"/>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400" b="1" i="1" u="none" strike="noStrike" kern="1200" cap="none" spc="0" normalizeH="0" baseline="0" noProof="0" dirty="0" smtClean="0">
                <a:ln>
                  <a:noFill/>
                </a:ln>
                <a:solidFill>
                  <a:schemeClr val="accent5"/>
                </a:solidFill>
                <a:effectLst/>
                <a:uLnTx/>
                <a:uFillTx/>
                <a:latin typeface="+mn-lt"/>
                <a:ea typeface="+mn-ea"/>
                <a:cs typeface="+mn-cs"/>
              </a:rPr>
              <a:t>Accumulator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The node possesses an initial value and builds its next value upon its current value and its inputs.</a:t>
            </a:r>
          </a:p>
          <a:p>
            <a:pPr marL="742950" lvl="1" indent="-285750">
              <a:spcBef>
                <a:spcPct val="20000"/>
              </a:spcBef>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In our </a:t>
            </a:r>
            <a:r>
              <a:rPr lang="en-US" dirty="0"/>
              <a:t>bacteria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example</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 </a:t>
            </a: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1" u="none" strike="noStrike" kern="1200" cap="none" spc="0" normalizeH="0" baseline="0" noProof="0" dirty="0" smtClean="0">
                <a:ln>
                  <a:noFill/>
                </a:ln>
                <a:solidFill>
                  <a:schemeClr val="accent5"/>
                </a:solidFill>
                <a:effectLst/>
                <a:uLnTx/>
                <a:uFillTx/>
                <a:latin typeface="+mn-lt"/>
                <a:ea typeface="+mn-ea"/>
                <a:cs typeface="+mn-cs"/>
              </a:rPr>
              <a:t>Initial Value = 100 </a:t>
            </a: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1" u="none" strike="noStrike" kern="1200" cap="none" spc="0" normalizeH="0" baseline="0" noProof="0" dirty="0" smtClean="0">
                <a:ln>
                  <a:noFill/>
                </a:ln>
                <a:solidFill>
                  <a:schemeClr val="accent5"/>
                </a:solidFill>
                <a:effectLst/>
                <a:uLnTx/>
                <a:uFillTx/>
                <a:latin typeface="+mn-lt"/>
                <a:ea typeface="+mn-ea"/>
                <a:cs typeface="+mn-cs"/>
              </a:rPr>
              <a:t>Next Value =</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1" u="none" strike="noStrike" kern="1200" cap="none" spc="0" normalizeH="0" baseline="0" noProof="0" dirty="0" smtClean="0">
                <a:ln>
                  <a:noFill/>
                </a:ln>
                <a:solidFill>
                  <a:schemeClr val="accent5"/>
                </a:solidFill>
                <a:effectLst/>
                <a:uLnTx/>
                <a:uFillTx/>
                <a:latin typeface="+mn-lt"/>
                <a:ea typeface="+mn-ea"/>
                <a:cs typeface="+mn-cs"/>
              </a:rPr>
              <a:t>Current Value </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1" u="none" strike="noStrike" kern="1200" cap="none" spc="0" normalizeH="0" baseline="0" noProof="0" dirty="0" smtClean="0">
                <a:ln>
                  <a:noFill/>
                </a:ln>
                <a:solidFill>
                  <a:schemeClr val="accent6"/>
                </a:solidFill>
                <a:effectLst/>
                <a:uLnTx/>
                <a:uFillTx/>
                <a:latin typeface="+mn-lt"/>
                <a:ea typeface="+mn-ea"/>
                <a:cs typeface="+mn-cs"/>
              </a:rPr>
              <a:t>births</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21" name="Image 20" descr="Capture d’écran 2012-03-08 à 11.04.34.png"/>
          <p:cNvPicPr>
            <a:picLocks noChangeAspect="1"/>
          </p:cNvPicPr>
          <p:nvPr/>
        </p:nvPicPr>
        <p:blipFill>
          <a:blip r:embed="rId3"/>
          <a:srcRect l="5990" t="3993" r="58545" b="62593"/>
          <a:stretch>
            <a:fillRect/>
          </a:stretch>
        </p:blipFill>
        <p:spPr>
          <a:xfrm>
            <a:off x="165659" y="5177151"/>
            <a:ext cx="1587560" cy="1187293"/>
          </a:xfrm>
          <a:prstGeom prst="rect">
            <a:avLst/>
          </a:prstGeom>
        </p:spPr>
      </p:pic>
      <p:pic>
        <p:nvPicPr>
          <p:cNvPr id="22" name="Image 21" descr="Capture d’écran 2012-03-08 à 11.04.34.png"/>
          <p:cNvPicPr>
            <a:picLocks noChangeAspect="1"/>
          </p:cNvPicPr>
          <p:nvPr/>
        </p:nvPicPr>
        <p:blipFill>
          <a:blip r:embed="rId3"/>
          <a:srcRect l="66114" r="8907" b="64162"/>
          <a:stretch>
            <a:fillRect/>
          </a:stretch>
        </p:blipFill>
        <p:spPr>
          <a:xfrm>
            <a:off x="386537" y="3144402"/>
            <a:ext cx="1118194" cy="1273435"/>
          </a:xfrm>
          <a:prstGeom prst="rect">
            <a:avLst/>
          </a:prstGeom>
        </p:spPr>
      </p:pic>
      <p:pic>
        <p:nvPicPr>
          <p:cNvPr id="23" name="Image 22" descr="Capture d’écran 2012-03-08 à 11.04.34.png"/>
          <p:cNvPicPr>
            <a:picLocks noChangeAspect="1"/>
          </p:cNvPicPr>
          <p:nvPr/>
        </p:nvPicPr>
        <p:blipFill>
          <a:blip r:embed="rId3"/>
          <a:srcRect l="59625" t="62242" r="2135"/>
          <a:stretch>
            <a:fillRect/>
          </a:stretch>
        </p:blipFill>
        <p:spPr>
          <a:xfrm>
            <a:off x="0" y="1090652"/>
            <a:ext cx="1711804" cy="1341662"/>
          </a:xfrm>
          <a:prstGeom prst="rect">
            <a:avLst/>
          </a:prstGeom>
        </p:spPr>
      </p:pic>
      <p:sp>
        <p:nvSpPr>
          <p:cNvPr id="13" name="Rectangle 12"/>
          <p:cNvSpPr/>
          <p:nvPr/>
        </p:nvSpPr>
        <p:spPr>
          <a:xfrm>
            <a:off x="0" y="828344"/>
            <a:ext cx="8876531" cy="2001831"/>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19</a:t>
            </a:fld>
            <a:endParaRPr lang="en-US"/>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981200"/>
            <a:ext cx="8229600" cy="3001963"/>
          </a:xfrm>
        </p:spPr>
        <p:txBody>
          <a:bodyPr>
            <a:normAutofit/>
          </a:bodyPr>
          <a:lstStyle/>
          <a:p>
            <a:pPr marL="0" indent="0">
              <a:buNone/>
            </a:pPr>
            <a:r>
              <a:rPr lang="en-US" dirty="0" smtClean="0"/>
              <a:t>The following slides will teach you:</a:t>
            </a:r>
          </a:p>
          <a:p>
            <a:pPr marL="0" indent="0">
              <a:buFont typeface="Wingdings" pitchFamily="2" charset="2"/>
              <a:buChar char="q"/>
            </a:pPr>
            <a:r>
              <a:rPr lang="en-US" dirty="0" smtClean="0">
                <a:solidFill>
                  <a:srgbClr val="FF6600"/>
                </a:solidFill>
              </a:rPr>
              <a:t> the basic concepts</a:t>
            </a:r>
          </a:p>
          <a:p>
            <a:pPr marL="0" indent="0">
              <a:buFont typeface="Wingdings" pitchFamily="2" charset="2"/>
              <a:buChar char="q"/>
            </a:pPr>
            <a:r>
              <a:rPr lang="en-US" dirty="0" smtClean="0"/>
              <a:t> how to construct a model</a:t>
            </a:r>
          </a:p>
          <a:p>
            <a:pPr marL="0" indent="0">
              <a:buFont typeface="Wingdings" pitchFamily="2" charset="2"/>
              <a:buChar char="q"/>
            </a:pPr>
            <a:r>
              <a:rPr lang="en-US" dirty="0" smtClean="0"/>
              <a:t> how to fix a model</a:t>
            </a:r>
          </a:p>
          <a:p>
            <a:pPr marL="0" indent="0">
              <a:buFont typeface="Wingdings" pitchFamily="2" charset="2"/>
              <a:buChar char="q"/>
            </a:pPr>
            <a:r>
              <a:rPr lang="en-US" dirty="0" smtClean="0"/>
              <a:t> how to design a model</a:t>
            </a:r>
          </a:p>
        </p:txBody>
      </p:sp>
      <p:sp>
        <p:nvSpPr>
          <p:cNvPr id="5" name="Titre 4"/>
          <p:cNvSpPr>
            <a:spLocks noGrp="1"/>
          </p:cNvSpPr>
          <p:nvPr>
            <p:ph type="title"/>
          </p:nvPr>
        </p:nvSpPr>
        <p:spPr/>
        <p:txBody>
          <a:bodyPr/>
          <a:lstStyle/>
          <a:p>
            <a:endParaRPr lang="fr-FR"/>
          </a:p>
        </p:txBody>
      </p:sp>
      <p:sp>
        <p:nvSpPr>
          <p:cNvPr id="6" name="Titre 1"/>
          <p:cNvSpPr txBox="1">
            <a:spLocks/>
          </p:cNvSpPr>
          <p:nvPr/>
        </p:nvSpPr>
        <p:spPr>
          <a:xfrm>
            <a:off x="457200" y="274637"/>
            <a:ext cx="8229600" cy="1478691"/>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lt1"/>
                </a:solidFill>
                <a:effectLst/>
                <a:uLnTx/>
                <a:uFillTx/>
                <a:latin typeface="+mn-lt"/>
                <a:ea typeface="+mn-ea"/>
                <a:cs typeface="+mn-cs"/>
              </a:rPr>
              <a:t>Introduction to </a:t>
            </a:r>
            <a:br>
              <a:rPr kumimoji="0" lang="en-US" sz="4400" b="0" i="0" u="none" strike="noStrike" kern="1200" cap="none" spc="0" normalizeH="0" baseline="0" noProof="0" smtClean="0">
                <a:ln>
                  <a:noFill/>
                </a:ln>
                <a:solidFill>
                  <a:schemeClr val="lt1"/>
                </a:solidFill>
                <a:effectLst/>
                <a:uLnTx/>
                <a:uFillTx/>
                <a:latin typeface="+mn-lt"/>
                <a:ea typeface="+mn-ea"/>
                <a:cs typeface="+mn-cs"/>
              </a:rPr>
            </a:br>
            <a:r>
              <a:rPr kumimoji="0" lang="en-US" sz="4400" b="0" i="0" u="none" strike="noStrike" kern="1200" cap="none" spc="0" normalizeH="0" baseline="0" noProof="0" smtClean="0">
                <a:ln>
                  <a:noFill/>
                </a:ln>
                <a:solidFill>
                  <a:schemeClr val="lt1"/>
                </a:solidFill>
                <a:effectLst/>
                <a:uLnTx/>
                <a:uFillTx/>
                <a:latin typeface="+mn-lt"/>
                <a:ea typeface="+mn-ea"/>
                <a:cs typeface="+mn-cs"/>
              </a:rPr>
              <a:t>system dynamics modeling</a:t>
            </a:r>
            <a:endParaRPr kumimoji="0" lang="fr-FR" sz="44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2</a:t>
            </a:fld>
            <a:endParaRPr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36277" y="3054803"/>
            <a:ext cx="1711868" cy="2990850"/>
          </a:xfrm>
          <a:prstGeom prst="rect">
            <a:avLst/>
          </a:prstGeom>
          <a:noFill/>
          <a:ln w="9525">
            <a:noFill/>
            <a:miter lim="800000"/>
            <a:headEnd/>
            <a:tailEnd/>
          </a:ln>
        </p:spPr>
      </p:pic>
      <p:sp>
        <p:nvSpPr>
          <p:cNvPr id="2" name="Title 1"/>
          <p:cNvSpPr>
            <a:spLocks noGrp="1"/>
          </p:cNvSpPr>
          <p:nvPr>
            <p:ph type="title"/>
          </p:nvPr>
        </p:nvSpPr>
        <p:spPr>
          <a:xfrm>
            <a:off x="457200" y="1187849"/>
            <a:ext cx="8229600" cy="2000476"/>
          </a:xfrm>
        </p:spPr>
        <p:txBody>
          <a:bodyPr>
            <a:noAutofit/>
          </a:bodyPr>
          <a:lstStyle/>
          <a:p>
            <a:pPr algn="just"/>
            <a:r>
              <a:rPr lang="en-US" sz="3200" dirty="0" smtClean="0"/>
              <a:t>In the first introduction problem, you will learn how to create a model with a single node : a fixed value.</a:t>
            </a:r>
            <a:endParaRPr lang="en-US" sz="3200" b="1" dirty="0">
              <a:solidFill>
                <a:srgbClr val="FF0000"/>
              </a:solidFill>
            </a:endParaRPr>
          </a:p>
        </p:txBody>
      </p:sp>
      <p:sp>
        <p:nvSpPr>
          <p:cNvPr id="5" name="Rounded Rectangular Callout 4"/>
          <p:cNvSpPr/>
          <p:nvPr/>
        </p:nvSpPr>
        <p:spPr>
          <a:xfrm>
            <a:off x="5214256" y="4430484"/>
            <a:ext cx="2296887" cy="873035"/>
          </a:xfrm>
          <a:prstGeom prst="wedgeRoundRectCallout">
            <a:avLst>
              <a:gd name="adj1" fmla="val -118954"/>
              <a:gd name="adj2" fmla="val -151857"/>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click to create a node</a:t>
            </a:r>
            <a:endParaRPr lang="en-US" sz="2800" dirty="0">
              <a:solidFill>
                <a:schemeClr val="tx1"/>
              </a:solidFill>
            </a:endParaRPr>
          </a:p>
        </p:txBody>
      </p:sp>
      <p:sp>
        <p:nvSpPr>
          <p:cNvPr id="6" name="Slide Number Placeholder 5"/>
          <p:cNvSpPr>
            <a:spLocks noGrp="1"/>
          </p:cNvSpPr>
          <p:nvPr>
            <p:ph type="sldNum" sz="quarter" idx="12"/>
          </p:nvPr>
        </p:nvSpPr>
        <p:spPr/>
        <p:txBody>
          <a:bodyPr/>
          <a:lstStyle/>
          <a:p>
            <a:fld id="{E4CAE1AF-AC0C-FB4E-AE67-19ACF9E285C5}" type="slidenum">
              <a:rPr lang="en-US" smtClean="0"/>
              <a:pPr/>
              <a:t>20</a:t>
            </a:fld>
            <a:endParaRPr lang="en-US"/>
          </a:p>
        </p:txBody>
      </p:sp>
      <p:sp>
        <p:nvSpPr>
          <p:cNvPr id="7" name="Title 1"/>
          <p:cNvSpPr txBox="1">
            <a:spLocks/>
          </p:cNvSpPr>
          <p:nvPr/>
        </p:nvSpPr>
        <p:spPr>
          <a:xfrm>
            <a:off x="457200" y="274638"/>
            <a:ext cx="8229600" cy="1143000"/>
          </a:xfrm>
          <a:prstGeom prst="rect">
            <a:avLst/>
          </a:prstGeo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Introduction Problem 1</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 new node and the node editor appear</a:t>
            </a:r>
            <a:endParaRPr lang="en-US" sz="3600" dirty="0"/>
          </a:p>
        </p:txBody>
      </p:sp>
      <p:pic>
        <p:nvPicPr>
          <p:cNvPr id="1026" name="Picture 2"/>
          <p:cNvPicPr>
            <a:picLocks noChangeAspect="1" noChangeArrowheads="1"/>
          </p:cNvPicPr>
          <p:nvPr/>
        </p:nvPicPr>
        <p:blipFill>
          <a:blip r:embed="rId2"/>
          <a:srcRect/>
          <a:stretch>
            <a:fillRect/>
          </a:stretch>
        </p:blipFill>
        <p:spPr bwMode="auto">
          <a:xfrm>
            <a:off x="228600" y="5554663"/>
            <a:ext cx="1619250" cy="1143000"/>
          </a:xfrm>
          <a:prstGeom prst="rect">
            <a:avLst/>
          </a:prstGeom>
          <a:noFill/>
          <a:ln w="9525">
            <a:noFill/>
            <a:miter lim="800000"/>
            <a:headEnd/>
            <a:tailEnd/>
          </a:ln>
        </p:spPr>
      </p:pic>
      <p:cxnSp>
        <p:nvCxnSpPr>
          <p:cNvPr id="6" name="Straight Arrow Connector 5"/>
          <p:cNvCxnSpPr/>
          <p:nvPr/>
        </p:nvCxnSpPr>
        <p:spPr>
          <a:xfrm rot="5400000">
            <a:off x="-749323" y="2976542"/>
            <a:ext cx="4470448" cy="685798"/>
          </a:xfrm>
          <a:prstGeom prst="straightConnector1">
            <a:avLst/>
          </a:prstGeom>
          <a:ln w="381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rot="5400000">
            <a:off x="5447213" y="1332410"/>
            <a:ext cx="600891" cy="2"/>
          </a:xfrm>
          <a:prstGeom prst="straightConnector1">
            <a:avLst/>
          </a:prstGeom>
          <a:ln w="381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129938" y="1074123"/>
            <a:ext cx="1752599"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721678" y="1047204"/>
            <a:ext cx="1981199"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9"/>
          <p:cNvSpPr>
            <a:spLocks noGrp="1"/>
          </p:cNvSpPr>
          <p:nvPr>
            <p:ph type="sldNum" sz="quarter" idx="12"/>
          </p:nvPr>
        </p:nvSpPr>
        <p:spPr/>
        <p:txBody>
          <a:bodyPr/>
          <a:lstStyle/>
          <a:p>
            <a:fld id="{E4CAE1AF-AC0C-FB4E-AE67-19ACF9E285C5}" type="slidenum">
              <a:rPr lang="en-US" smtClean="0"/>
              <a:pPr/>
              <a:t>21</a:t>
            </a:fld>
            <a:endParaRPr lang="en-US"/>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458" y="1684298"/>
            <a:ext cx="5004062" cy="5095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9516" y="1059444"/>
            <a:ext cx="5188819" cy="5077059"/>
          </a:xfrm>
          <a:prstGeom prst="rect">
            <a:avLst/>
          </a:prstGeom>
        </p:spPr>
      </p:pic>
      <p:pic>
        <p:nvPicPr>
          <p:cNvPr id="23" name="Picture 2"/>
          <p:cNvPicPr>
            <a:picLocks noChangeAspect="1" noChangeArrowheads="1"/>
          </p:cNvPicPr>
          <p:nvPr/>
        </p:nvPicPr>
        <p:blipFill>
          <a:blip r:embed="rId3"/>
          <a:srcRect/>
          <a:stretch>
            <a:fillRect/>
          </a:stretch>
        </p:blipFill>
        <p:spPr bwMode="auto">
          <a:xfrm>
            <a:off x="599641" y="5255016"/>
            <a:ext cx="1619250" cy="1143000"/>
          </a:xfrm>
          <a:prstGeom prst="rect">
            <a:avLst/>
          </a:prstGeom>
          <a:noFill/>
          <a:ln w="9525">
            <a:noFill/>
            <a:miter lim="800000"/>
            <a:headEnd/>
            <a:tailEnd/>
          </a:ln>
        </p:spPr>
      </p:pic>
      <p:sp>
        <p:nvSpPr>
          <p:cNvPr id="24" name="ZoneTexte 23"/>
          <p:cNvSpPr txBox="1"/>
          <p:nvPr/>
        </p:nvSpPr>
        <p:spPr>
          <a:xfrm>
            <a:off x="870515" y="6206980"/>
            <a:ext cx="1302535" cy="369332"/>
          </a:xfrm>
          <a:prstGeom prst="rect">
            <a:avLst/>
          </a:prstGeom>
          <a:noFill/>
        </p:spPr>
        <p:txBody>
          <a:bodyPr wrap="none" rtlCol="0">
            <a:spAutoFit/>
          </a:bodyPr>
          <a:lstStyle/>
          <a:p>
            <a:r>
              <a:rPr lang="fr-FR" dirty="0" err="1" smtClean="0"/>
              <a:t>Node</a:t>
            </a:r>
            <a:r>
              <a:rPr lang="fr-FR" dirty="0" smtClean="0"/>
              <a:t> Name</a:t>
            </a:r>
            <a:endParaRPr lang="fr-FR" dirty="0"/>
          </a:p>
        </p:txBody>
      </p:sp>
      <p:sp>
        <p:nvSpPr>
          <p:cNvPr id="10" name="Slide Number Placeholder 9"/>
          <p:cNvSpPr>
            <a:spLocks noGrp="1"/>
          </p:cNvSpPr>
          <p:nvPr>
            <p:ph type="sldNum" sz="quarter" idx="12"/>
          </p:nvPr>
        </p:nvSpPr>
        <p:spPr/>
        <p:txBody>
          <a:bodyPr/>
          <a:lstStyle/>
          <a:p>
            <a:fld id="{E4CAE1AF-AC0C-FB4E-AE67-19ACF9E285C5}" type="slidenum">
              <a:rPr lang="en-US" smtClean="0"/>
              <a:pPr/>
              <a:t>22</a:t>
            </a:fld>
            <a:endParaRPr lang="en-US"/>
          </a:p>
        </p:txBody>
      </p:sp>
      <p:sp>
        <p:nvSpPr>
          <p:cNvPr id="16" name="Rounded Rectangular Callout 6"/>
          <p:cNvSpPr/>
          <p:nvPr/>
        </p:nvSpPr>
        <p:spPr>
          <a:xfrm>
            <a:off x="4732890" y="6031128"/>
            <a:ext cx="1283853" cy="768382"/>
          </a:xfrm>
          <a:prstGeom prst="wedgeRoundRectCallout">
            <a:avLst>
              <a:gd name="adj1" fmla="val -63220"/>
              <a:gd name="adj2" fmla="val -14875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15" name="Title 1"/>
          <p:cNvSpPr txBox="1">
            <a:spLocks/>
          </p:cNvSpPr>
          <p:nvPr/>
        </p:nvSpPr>
        <p:spPr>
          <a:xfrm>
            <a:off x="457200" y="274638"/>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Description tab</a:t>
            </a:r>
          </a:p>
        </p:txBody>
      </p:sp>
      <p:sp>
        <p:nvSpPr>
          <p:cNvPr id="2" name="Title 1"/>
          <p:cNvSpPr>
            <a:spLocks noGrp="1"/>
          </p:cNvSpPr>
          <p:nvPr>
            <p:ph type="title"/>
          </p:nvPr>
        </p:nvSpPr>
        <p:spPr>
          <a:xfrm>
            <a:off x="145518" y="98662"/>
            <a:ext cx="2839885" cy="1859518"/>
          </a:xfrm>
        </p:spPr>
        <p:style>
          <a:lnRef idx="1">
            <a:schemeClr val="accent4"/>
          </a:lnRef>
          <a:fillRef idx="2">
            <a:schemeClr val="accent4"/>
          </a:fillRef>
          <a:effectRef idx="1">
            <a:schemeClr val="accent4"/>
          </a:effectRef>
          <a:fontRef idx="minor">
            <a:schemeClr val="dk1"/>
          </a:fontRef>
        </p:style>
        <p:txBody>
          <a:bodyPr>
            <a:noAutofit/>
          </a:bodyPr>
          <a:lstStyle/>
          <a:p>
            <a:r>
              <a:rPr lang="en-US" sz="2400" dirty="0" smtClean="0"/>
              <a:t>The </a:t>
            </a:r>
            <a:r>
              <a:rPr lang="en-US" sz="2400" dirty="0" smtClean="0">
                <a:solidFill>
                  <a:schemeClr val="accent4"/>
                </a:solidFill>
              </a:rPr>
              <a:t>Description tab</a:t>
            </a:r>
            <a:r>
              <a:rPr lang="en-US" sz="2400" dirty="0" smtClean="0"/>
              <a:t> is for you to describe the quantity that the node refers to</a:t>
            </a:r>
            <a:endParaRPr lang="en-US" sz="2400" dirty="0"/>
          </a:p>
        </p:txBody>
      </p:sp>
      <p:sp>
        <p:nvSpPr>
          <p:cNvPr id="7" name="Rounded Rectangular Callout 6"/>
          <p:cNvSpPr/>
          <p:nvPr/>
        </p:nvSpPr>
        <p:spPr>
          <a:xfrm>
            <a:off x="6324600" y="4253824"/>
            <a:ext cx="2819400" cy="781594"/>
          </a:xfrm>
          <a:prstGeom prst="wedgeRoundRectCallout">
            <a:avLst>
              <a:gd name="adj1" fmla="val -91229"/>
              <a:gd name="adj2" fmla="val -3785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This is the description in a more easily read form.</a:t>
            </a:r>
            <a:endParaRPr lang="en-US" sz="2000" dirty="0">
              <a:solidFill>
                <a:schemeClr val="tx1"/>
              </a:solidFill>
            </a:endParaRPr>
          </a:p>
        </p:txBody>
      </p:sp>
      <p:sp>
        <p:nvSpPr>
          <p:cNvPr id="5" name="Rounded Rectangular Callout 4"/>
          <p:cNvSpPr/>
          <p:nvPr/>
        </p:nvSpPr>
        <p:spPr>
          <a:xfrm>
            <a:off x="6433791" y="0"/>
            <a:ext cx="2414726" cy="1794746"/>
          </a:xfrm>
          <a:prstGeom prst="wedgeRoundRectCallout">
            <a:avLst>
              <a:gd name="adj1" fmla="val -149364"/>
              <a:gd name="adj2" fmla="val 59998"/>
              <a:gd name="adj3" fmla="val 16667"/>
            </a:avLst>
          </a:prstGeom>
          <a:solidFill>
            <a:srgbClr val="FFFF00"/>
          </a:solidFill>
        </p:spPr>
        <p:style>
          <a:lnRef idx="1">
            <a:schemeClr val="accent4"/>
          </a:lnRef>
          <a:fillRef idx="2">
            <a:schemeClr val="accent4"/>
          </a:fillRef>
          <a:effectRef idx="1">
            <a:schemeClr val="accent4"/>
          </a:effectRef>
          <a:fontRef idx="minor">
            <a:schemeClr val="dk1"/>
          </a:fontRef>
        </p:style>
        <p:txBody>
          <a:bodyPr rtlCol="0" anchor="ctr"/>
          <a:lstStyle/>
          <a:p>
            <a:pPr algn="just"/>
            <a:r>
              <a:rPr lang="en-US" sz="1600" dirty="0" smtClean="0">
                <a:solidFill>
                  <a:schemeClr val="tx1"/>
                </a:solidFill>
              </a:rPr>
              <a:t>Click on tiny icons to open and close “folders” until the names, chained together, are the description you need, then click on it.</a:t>
            </a:r>
            <a:endParaRPr lang="en-US" sz="1600" dirty="0">
              <a:solidFill>
                <a:schemeClr val="tx1"/>
              </a:solidFill>
            </a:endParaRPr>
          </a:p>
        </p:txBody>
      </p:sp>
      <p:sp>
        <p:nvSpPr>
          <p:cNvPr id="22" name="Rounded Rectangular Callout 6"/>
          <p:cNvSpPr/>
          <p:nvPr/>
        </p:nvSpPr>
        <p:spPr>
          <a:xfrm>
            <a:off x="4555607" y="5636943"/>
            <a:ext cx="2819400" cy="1221057"/>
          </a:xfrm>
          <a:prstGeom prst="wedgeRoundRectCallout">
            <a:avLst>
              <a:gd name="adj1" fmla="val -135689"/>
              <a:gd name="adj2" fmla="val 14720"/>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The system then creates a short name that appears below the node symbol</a:t>
            </a:r>
            <a:endParaRPr lang="en-US" sz="2000" dirty="0">
              <a:solidFill>
                <a:schemeClr val="tx1"/>
              </a:solidFill>
            </a:endParaRPr>
          </a:p>
        </p:txBody>
      </p:sp>
      <p:sp>
        <p:nvSpPr>
          <p:cNvPr id="25" name="Ellipse 24"/>
          <p:cNvSpPr/>
          <p:nvPr/>
        </p:nvSpPr>
        <p:spPr>
          <a:xfrm>
            <a:off x="3680685" y="4884939"/>
            <a:ext cx="1126772" cy="385261"/>
          </a:xfrm>
          <a:prstGeom prst="ellipse">
            <a:avLst/>
          </a:prstGeom>
          <a:no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6" name="Rounded Rectangular Callout 12"/>
          <p:cNvSpPr/>
          <p:nvPr/>
        </p:nvSpPr>
        <p:spPr>
          <a:xfrm>
            <a:off x="448333" y="2042583"/>
            <a:ext cx="2519714" cy="2135303"/>
          </a:xfrm>
          <a:prstGeom prst="wedgeRoundRectCallout">
            <a:avLst>
              <a:gd name="adj1" fmla="val 102744"/>
              <a:gd name="adj2" fmla="val -110"/>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342900" indent="-342900" algn="ctr">
              <a:buAutoNum type="arabicParenR"/>
            </a:pPr>
            <a:r>
              <a:rPr lang="en-US" dirty="0" smtClean="0">
                <a:solidFill>
                  <a:schemeClr val="tx1"/>
                </a:solidFill>
              </a:rPr>
              <a:t>Select</a:t>
            </a:r>
          </a:p>
          <a:p>
            <a:pPr marL="342900" indent="-342900" algn="ctr"/>
            <a:r>
              <a:rPr lang="en-US" dirty="0" smtClean="0">
                <a:solidFill>
                  <a:schemeClr val="tx1"/>
                </a:solidFill>
              </a:rPr>
              <a:t> “</a:t>
            </a:r>
            <a:r>
              <a:rPr lang="en-US" dirty="0">
                <a:solidFill>
                  <a:schemeClr val="tx1"/>
                </a:solidFill>
              </a:rPr>
              <a:t>the ratio of the weight of a potato chip to the weight of a tortilla chip</a:t>
            </a:r>
            <a:r>
              <a:rPr lang="en-US" dirty="0" smtClean="0">
                <a:solidFill>
                  <a:schemeClr val="tx1"/>
                </a:solidFill>
              </a:rPr>
              <a:t>” </a:t>
            </a:r>
            <a:endParaRPr lang="en-US" dirty="0">
              <a:solidFill>
                <a:schemeClr val="tx1"/>
              </a:solidFill>
            </a:endParaRPr>
          </a:p>
        </p:txBody>
      </p:sp>
      <p:sp>
        <p:nvSpPr>
          <p:cNvPr id="27" name="Rounded Rectangular Callout 12"/>
          <p:cNvSpPr/>
          <p:nvPr/>
        </p:nvSpPr>
        <p:spPr>
          <a:xfrm>
            <a:off x="288767" y="4323700"/>
            <a:ext cx="2591712" cy="862209"/>
          </a:xfrm>
          <a:prstGeom prst="wedgeRoundRectCallout">
            <a:avLst>
              <a:gd name="adj1" fmla="val 95343"/>
              <a:gd name="adj2" fmla="val 112528"/>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2) Click on the “Check” button</a:t>
            </a:r>
            <a:endParaRPr lang="en-US"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4574" y="1200039"/>
            <a:ext cx="4882226" cy="4971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ounded Rectangular Callout 12"/>
          <p:cNvSpPr/>
          <p:nvPr/>
        </p:nvSpPr>
        <p:spPr>
          <a:xfrm>
            <a:off x="251924" y="5785673"/>
            <a:ext cx="5807217" cy="865054"/>
          </a:xfrm>
          <a:prstGeom prst="wedgeRoundRectCallout">
            <a:avLst>
              <a:gd name="adj1" fmla="val 16696"/>
              <a:gd name="adj2" fmla="val -60523"/>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Read the situation again, and find the right node to create, then “check”</a:t>
            </a:r>
            <a:endParaRPr lang="en-US" sz="24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23</a:t>
            </a:fld>
            <a:endParaRPr lang="en-US"/>
          </a:p>
        </p:txBody>
      </p:sp>
      <p:sp>
        <p:nvSpPr>
          <p:cNvPr id="15" name="Title 1"/>
          <p:cNvSpPr txBox="1">
            <a:spLocks/>
          </p:cNvSpPr>
          <p:nvPr/>
        </p:nvSpPr>
        <p:spPr>
          <a:xfrm>
            <a:off x="457200" y="274638"/>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Description tab</a:t>
            </a:r>
          </a:p>
        </p:txBody>
      </p:sp>
      <p:sp>
        <p:nvSpPr>
          <p:cNvPr id="9" name="Rounded Rectangular Callout 13"/>
          <p:cNvSpPr/>
          <p:nvPr/>
        </p:nvSpPr>
        <p:spPr>
          <a:xfrm>
            <a:off x="330169" y="1200039"/>
            <a:ext cx="3140665" cy="3396212"/>
          </a:xfrm>
          <a:prstGeom prst="wedgeRoundRectCallout">
            <a:avLst>
              <a:gd name="adj1" fmla="val 23693"/>
              <a:gd name="adj2" fmla="val -4977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000" dirty="0" smtClean="0"/>
              <a:t>“</a:t>
            </a:r>
            <a:r>
              <a:rPr lang="en-US" sz="2000" dirty="0"/>
              <a:t>the ratio of the weight of a potato chip to the weight of a tortilla chip</a:t>
            </a:r>
            <a:r>
              <a:rPr lang="en-US" sz="2000" dirty="0" smtClean="0"/>
              <a:t>” is not part of the quantities necessary to create the system.</a:t>
            </a:r>
          </a:p>
          <a:p>
            <a:pPr algn="just"/>
            <a:endParaRPr lang="en-US" sz="2000" dirty="0" smtClean="0"/>
          </a:p>
          <a:p>
            <a:r>
              <a:rPr lang="en-US" sz="2000" dirty="0" smtClean="0"/>
              <a:t>Therefore the description turned red.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79" y="411438"/>
            <a:ext cx="5164596" cy="5259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ular Callout 12"/>
          <p:cNvSpPr/>
          <p:nvPr/>
        </p:nvSpPr>
        <p:spPr>
          <a:xfrm>
            <a:off x="182879" y="5791202"/>
            <a:ext cx="4277361" cy="902926"/>
          </a:xfrm>
          <a:prstGeom prst="wedgeRoundRectCallout">
            <a:avLst>
              <a:gd name="adj1" fmla="val -29880"/>
              <a:gd name="adj2" fmla="val -12586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If you have failed several times, you can let the system solve it for you</a:t>
            </a:r>
            <a:endParaRPr lang="en-US" sz="2000" dirty="0">
              <a:solidFill>
                <a:schemeClr val="tx1"/>
              </a:solidFill>
            </a:endParaRPr>
          </a:p>
        </p:txBody>
      </p:sp>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4760" y="378603"/>
            <a:ext cx="5196840" cy="5291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ounded Rectangular Callout 13"/>
          <p:cNvSpPr/>
          <p:nvPr/>
        </p:nvSpPr>
        <p:spPr>
          <a:xfrm>
            <a:off x="4750995" y="5186642"/>
            <a:ext cx="3964011" cy="1507486"/>
          </a:xfrm>
          <a:prstGeom prst="wedgeRoundRectCallout">
            <a:avLst>
              <a:gd name="adj1" fmla="val 24053"/>
              <a:gd name="adj2" fmla="val -13909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“Solve it for me” turns parts of the </a:t>
            </a:r>
            <a:r>
              <a:rPr lang="en-US" sz="2000" dirty="0">
                <a:solidFill>
                  <a:schemeClr val="tx1"/>
                </a:solidFill>
              </a:rPr>
              <a:t>node </a:t>
            </a:r>
            <a:r>
              <a:rPr lang="en-US" sz="2000" dirty="0" smtClean="0">
                <a:solidFill>
                  <a:schemeClr val="tx1"/>
                </a:solidFill>
              </a:rPr>
              <a:t>yellow.  Study </a:t>
            </a:r>
            <a:r>
              <a:rPr lang="en-US" sz="2000" dirty="0">
                <a:solidFill>
                  <a:schemeClr val="tx1"/>
                </a:solidFill>
              </a:rPr>
              <a:t>the correct answer </a:t>
            </a:r>
            <a:r>
              <a:rPr lang="en-US" sz="2000" dirty="0" smtClean="0">
                <a:solidFill>
                  <a:schemeClr val="tx1"/>
                </a:solidFill>
              </a:rPr>
              <a:t>so you can </a:t>
            </a:r>
            <a:r>
              <a:rPr lang="en-US" sz="2000" dirty="0">
                <a:solidFill>
                  <a:schemeClr val="tx1"/>
                </a:solidFill>
              </a:rPr>
              <a:t>do it </a:t>
            </a:r>
            <a:r>
              <a:rPr lang="en-US" sz="2000" dirty="0" smtClean="0">
                <a:solidFill>
                  <a:schemeClr val="tx1"/>
                </a:solidFill>
              </a:rPr>
              <a:t>on your own next </a:t>
            </a:r>
            <a:r>
              <a:rPr lang="en-US" sz="2000" dirty="0">
                <a:solidFill>
                  <a:schemeClr val="tx1"/>
                </a:solidFill>
              </a:rPr>
              <a:t>time</a:t>
            </a:r>
            <a:r>
              <a:rPr lang="en-US" sz="2000" dirty="0" smtClean="0">
                <a:solidFill>
                  <a:schemeClr val="tx1"/>
                </a:solidFill>
              </a:rPr>
              <a:t>.</a:t>
            </a:r>
          </a:p>
        </p:txBody>
      </p:sp>
      <p:sp>
        <p:nvSpPr>
          <p:cNvPr id="6" name="Slide Number Placeholder 5"/>
          <p:cNvSpPr>
            <a:spLocks noGrp="1"/>
          </p:cNvSpPr>
          <p:nvPr>
            <p:ph type="sldNum" sz="quarter" idx="12"/>
          </p:nvPr>
        </p:nvSpPr>
        <p:spPr/>
        <p:txBody>
          <a:bodyPr/>
          <a:lstStyle/>
          <a:p>
            <a:fld id="{E4CAE1AF-AC0C-FB4E-AE67-19ACF9E285C5}" type="slidenum">
              <a:rPr lang="en-US" smtClean="0"/>
              <a:pPr/>
              <a:t>24</a:t>
            </a:fld>
            <a:endParaRPr lang="en-US"/>
          </a:p>
        </p:txBody>
      </p:sp>
    </p:spTree>
    <p:extLst>
      <p:ext uri="{BB962C8B-B14F-4D97-AF65-F5344CB8AC3E}">
        <p14:creationId xmlns:p14="http://schemas.microsoft.com/office/powerpoint/2010/main" val="3599920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4153" y="1094761"/>
            <a:ext cx="5492647" cy="5593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2"/>
          </p:nvPr>
        </p:nvSpPr>
        <p:spPr/>
        <p:txBody>
          <a:bodyPr/>
          <a:lstStyle/>
          <a:p>
            <a:fld id="{E4CAE1AF-AC0C-FB4E-AE67-19ACF9E285C5}" type="slidenum">
              <a:rPr lang="en-US" smtClean="0"/>
              <a:pPr/>
              <a:t>25</a:t>
            </a:fld>
            <a:endParaRPr lang="en-US"/>
          </a:p>
        </p:txBody>
      </p:sp>
      <p:sp>
        <p:nvSpPr>
          <p:cNvPr id="15" name="Title 1"/>
          <p:cNvSpPr txBox="1">
            <a:spLocks/>
          </p:cNvSpPr>
          <p:nvPr/>
        </p:nvSpPr>
        <p:spPr>
          <a:xfrm>
            <a:off x="457200" y="274638"/>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Description tab</a:t>
            </a:r>
          </a:p>
        </p:txBody>
      </p:sp>
      <p:sp>
        <p:nvSpPr>
          <p:cNvPr id="17" name="Content Placeholder 2"/>
          <p:cNvSpPr>
            <a:spLocks noGrp="1"/>
          </p:cNvSpPr>
          <p:nvPr>
            <p:ph idx="1"/>
          </p:nvPr>
        </p:nvSpPr>
        <p:spPr>
          <a:xfrm>
            <a:off x="141610" y="1844809"/>
            <a:ext cx="2674583" cy="2076020"/>
          </a:xfrm>
        </p:spPr>
        <p:style>
          <a:lnRef idx="1">
            <a:schemeClr val="accent4"/>
          </a:lnRef>
          <a:fillRef idx="2">
            <a:schemeClr val="accent4"/>
          </a:fillRef>
          <a:effectRef idx="1">
            <a:schemeClr val="accent4"/>
          </a:effectRef>
          <a:fontRef idx="minor">
            <a:schemeClr val="dk1"/>
          </a:fontRef>
        </p:style>
        <p:txBody>
          <a:bodyPr>
            <a:noAutofit/>
          </a:bodyPr>
          <a:lstStyle/>
          <a:p>
            <a:pPr marL="0" indent="0">
              <a:buNone/>
            </a:pPr>
            <a:r>
              <a:rPr lang="en-US" sz="2400" dirty="0" smtClean="0"/>
              <a:t>You have found the right description of the node you want to create, therefore it turned green!</a:t>
            </a:r>
          </a:p>
        </p:txBody>
      </p:sp>
      <p:sp>
        <p:nvSpPr>
          <p:cNvPr id="8" name="Rounded Rectangular Callout 12"/>
          <p:cNvSpPr/>
          <p:nvPr/>
        </p:nvSpPr>
        <p:spPr>
          <a:xfrm>
            <a:off x="6584397" y="2824523"/>
            <a:ext cx="2253342" cy="1066799"/>
          </a:xfrm>
          <a:prstGeom prst="wedgeRoundRectCallout">
            <a:avLst>
              <a:gd name="adj1" fmla="val -151873"/>
              <a:gd name="adj2" fmla="val -177626"/>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When you get green, click on the Plan tab</a:t>
            </a:r>
            <a:endParaRPr lang="en-US" sz="2400" dirty="0">
              <a:solidFill>
                <a:schemeClr val="tx1"/>
              </a:solidFill>
            </a:endParaRPr>
          </a:p>
        </p:txBody>
      </p:sp>
      <p:sp>
        <p:nvSpPr>
          <p:cNvPr id="9" name="Rounded Rectangular Callout 12"/>
          <p:cNvSpPr/>
          <p:nvPr/>
        </p:nvSpPr>
        <p:spPr>
          <a:xfrm>
            <a:off x="6358993" y="172720"/>
            <a:ext cx="2286000" cy="990600"/>
          </a:xfrm>
          <a:prstGeom prst="wedgeRoundRectCallout">
            <a:avLst>
              <a:gd name="adj1" fmla="val -66049"/>
              <a:gd name="adj2" fmla="val 4582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Node name is always here.</a:t>
            </a:r>
            <a:endParaRPr lang="en-US" sz="2400"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9560" y="1049175"/>
            <a:ext cx="4587240" cy="4671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2"/>
          </p:nvPr>
        </p:nvSpPr>
        <p:spPr/>
        <p:txBody>
          <a:bodyPr/>
          <a:lstStyle/>
          <a:p>
            <a:fld id="{E4CAE1AF-AC0C-FB4E-AE67-19ACF9E285C5}" type="slidenum">
              <a:rPr lang="en-US" smtClean="0"/>
              <a:pPr/>
              <a:t>26</a:t>
            </a:fld>
            <a:endParaRPr lang="en-US"/>
          </a:p>
        </p:txBody>
      </p:sp>
      <p:sp>
        <p:nvSpPr>
          <p:cNvPr id="15" name="Title 1"/>
          <p:cNvSpPr txBox="1">
            <a:spLocks/>
          </p:cNvSpPr>
          <p:nvPr/>
        </p:nvSpPr>
        <p:spPr>
          <a:xfrm>
            <a:off x="457200" y="274638"/>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Plan tab</a:t>
            </a:r>
          </a:p>
        </p:txBody>
      </p:sp>
      <p:sp>
        <p:nvSpPr>
          <p:cNvPr id="17" name="Content Placeholder 2"/>
          <p:cNvSpPr>
            <a:spLocks noGrp="1"/>
          </p:cNvSpPr>
          <p:nvPr>
            <p:ph idx="1"/>
          </p:nvPr>
        </p:nvSpPr>
        <p:spPr>
          <a:xfrm>
            <a:off x="135029" y="1473817"/>
            <a:ext cx="2619231" cy="3542683"/>
          </a:xfrm>
        </p:spPr>
        <p:style>
          <a:lnRef idx="1">
            <a:schemeClr val="accent4"/>
          </a:lnRef>
          <a:fillRef idx="2">
            <a:schemeClr val="accent4"/>
          </a:fillRef>
          <a:effectRef idx="1">
            <a:schemeClr val="accent4"/>
          </a:effectRef>
          <a:fontRef idx="minor">
            <a:schemeClr val="dk1"/>
          </a:fontRef>
        </p:style>
        <p:txBody>
          <a:bodyPr>
            <a:noAutofit/>
          </a:bodyPr>
          <a:lstStyle/>
          <a:p>
            <a:pPr>
              <a:buNone/>
            </a:pPr>
            <a:r>
              <a:rPr lang="en-US" sz="2000" dirty="0"/>
              <a:t>The </a:t>
            </a:r>
            <a:r>
              <a:rPr lang="en-US" sz="2000" dirty="0">
                <a:solidFill>
                  <a:schemeClr val="accent2"/>
                </a:solidFill>
              </a:rPr>
              <a:t>PLAN TAB </a:t>
            </a:r>
            <a:r>
              <a:rPr lang="en-US" sz="2000" dirty="0"/>
              <a:t>helps you decide how a nodes value is specified (first column), which then determines the node’s type (second column) and the node’s calculation (third column).</a:t>
            </a:r>
          </a:p>
        </p:txBody>
      </p:sp>
      <p:sp>
        <p:nvSpPr>
          <p:cNvPr id="11" name="Rounded Rectangular Callout 12"/>
          <p:cNvSpPr/>
          <p:nvPr/>
        </p:nvSpPr>
        <p:spPr>
          <a:xfrm>
            <a:off x="357757" y="5596928"/>
            <a:ext cx="8167431" cy="1155247"/>
          </a:xfrm>
          <a:prstGeom prst="wedgeRoundRectCallout">
            <a:avLst>
              <a:gd name="adj1" fmla="val -1256"/>
              <a:gd name="adj2" fmla="val -78625"/>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Read the situation again, then click on the row that best describes how the value of the “fat content” node is determined, and then click on the Check button.</a:t>
            </a:r>
            <a:r>
              <a:rPr lang="en-US" sz="2400" dirty="0" smtClean="0">
                <a:solidFill>
                  <a:schemeClr val="tx1"/>
                </a:solidFill>
              </a:rPr>
              <a:t>”</a:t>
            </a:r>
            <a:endParaRPr lang="en-US" sz="2400"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44" y="1134289"/>
            <a:ext cx="5400040" cy="5498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2"/>
          </p:nvPr>
        </p:nvSpPr>
        <p:spPr/>
        <p:txBody>
          <a:bodyPr/>
          <a:lstStyle/>
          <a:p>
            <a:fld id="{E4CAE1AF-AC0C-FB4E-AE67-19ACF9E285C5}" type="slidenum">
              <a:rPr lang="en-US" smtClean="0"/>
              <a:pPr/>
              <a:t>27</a:t>
            </a:fld>
            <a:endParaRPr lang="en-US"/>
          </a:p>
        </p:txBody>
      </p:sp>
      <p:sp>
        <p:nvSpPr>
          <p:cNvPr id="15" name="Title 1"/>
          <p:cNvSpPr txBox="1">
            <a:spLocks/>
          </p:cNvSpPr>
          <p:nvPr/>
        </p:nvSpPr>
        <p:spPr>
          <a:xfrm>
            <a:off x="457200" y="288907"/>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Plan tab</a:t>
            </a:r>
          </a:p>
        </p:txBody>
      </p:sp>
      <p:sp>
        <p:nvSpPr>
          <p:cNvPr id="8" name="Rounded Rectangular Callout 12"/>
          <p:cNvSpPr/>
          <p:nvPr/>
        </p:nvSpPr>
        <p:spPr>
          <a:xfrm>
            <a:off x="5842317" y="42807"/>
            <a:ext cx="2253342" cy="1066799"/>
          </a:xfrm>
          <a:prstGeom prst="wedgeRoundRectCallout">
            <a:avLst>
              <a:gd name="adj1" fmla="val -99083"/>
              <a:gd name="adj2" fmla="val 90133"/>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When you get green, click on the Inputs tab</a:t>
            </a:r>
            <a:endParaRPr lang="en-US" sz="2400" dirty="0">
              <a:solidFill>
                <a:schemeClr val="tx1"/>
              </a:solidFill>
            </a:endParaRPr>
          </a:p>
        </p:txBody>
      </p:sp>
      <p:sp>
        <p:nvSpPr>
          <p:cNvPr id="11" name="Rounded Rectangular Callout 11"/>
          <p:cNvSpPr/>
          <p:nvPr/>
        </p:nvSpPr>
        <p:spPr>
          <a:xfrm>
            <a:off x="296685" y="1513117"/>
            <a:ext cx="2932595" cy="4685660"/>
          </a:xfrm>
          <a:prstGeom prst="wedgeRoundRectCallout">
            <a:avLst>
              <a:gd name="adj1" fmla="val -23209"/>
              <a:gd name="adj2" fmla="val 49877"/>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000" dirty="0" smtClean="0"/>
              <a:t>Because</a:t>
            </a:r>
            <a:r>
              <a:rPr lang="en-US" sz="2000" dirty="0" smtClean="0"/>
              <a:t> </a:t>
            </a:r>
            <a:r>
              <a:rPr lang="en-US" sz="2000" dirty="0" smtClean="0"/>
              <a:t>the situation </a:t>
            </a:r>
            <a:r>
              <a:rPr lang="en-US" sz="2000" dirty="0" smtClean="0"/>
              <a:t>tab</a:t>
            </a:r>
            <a:r>
              <a:rPr lang="en-US" sz="2000" dirty="0"/>
              <a:t> </a:t>
            </a:r>
            <a:r>
              <a:rPr lang="en-US" sz="2000" dirty="0" smtClean="0"/>
              <a:t>says,</a:t>
            </a:r>
            <a:r>
              <a:rPr lang="en-US" sz="2000" dirty="0" smtClean="0"/>
              <a:t> </a:t>
            </a:r>
            <a:r>
              <a:rPr lang="en-US" sz="2000" dirty="0" smtClean="0"/>
              <a:t>“</a:t>
            </a:r>
            <a:r>
              <a:rPr lang="fr-FR" sz="2000" dirty="0" smtClean="0"/>
              <a:t>By </a:t>
            </a:r>
            <a:r>
              <a:rPr lang="fr-FR" sz="2000" dirty="0" err="1" smtClean="0"/>
              <a:t>weight</a:t>
            </a:r>
            <a:r>
              <a:rPr lang="fr-FR" sz="2000" dirty="0" smtClean="0"/>
              <a:t>, </a:t>
            </a:r>
            <a:r>
              <a:rPr lang="fr-FR" sz="2000" dirty="0" err="1" smtClean="0"/>
              <a:t>potato</a:t>
            </a:r>
            <a:r>
              <a:rPr lang="fr-FR" sz="2000" dirty="0" smtClean="0"/>
              <a:t> chips are 35% </a:t>
            </a:r>
            <a:r>
              <a:rPr lang="fr-FR" sz="2000" dirty="0" smtClean="0"/>
              <a:t>fat,</a:t>
            </a:r>
            <a:r>
              <a:rPr lang="en-US" sz="2000" dirty="0" smtClean="0"/>
              <a:t>” you know that the value of the “fat content” is a </a:t>
            </a:r>
            <a:r>
              <a:rPr lang="en-US" sz="2000" dirty="0" smtClean="0"/>
              <a:t>fixed, given number, 0.35.</a:t>
            </a:r>
          </a:p>
          <a:p>
            <a:r>
              <a:rPr lang="en-US" sz="2000" dirty="0" smtClean="0"/>
              <a:t>As you will see in a moment, that establishes a plan for filling out the remaining tabs, inputs, and calculations.</a:t>
            </a:r>
            <a:endParaRPr lang="en-US" sz="20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834" y="2086679"/>
            <a:ext cx="6902539" cy="490752"/>
          </a:xfrm>
          <a:prstGeom prst="rect">
            <a:avLst/>
          </a:prstGeom>
        </p:spPr>
      </p:pic>
      <p:sp>
        <p:nvSpPr>
          <p:cNvPr id="10" name="Slide Number Placeholder 9"/>
          <p:cNvSpPr>
            <a:spLocks noGrp="1"/>
          </p:cNvSpPr>
          <p:nvPr>
            <p:ph type="sldNum" sz="quarter" idx="12"/>
          </p:nvPr>
        </p:nvSpPr>
        <p:spPr/>
        <p:txBody>
          <a:bodyPr/>
          <a:lstStyle/>
          <a:p>
            <a:fld id="{E4CAE1AF-AC0C-FB4E-AE67-19ACF9E285C5}" type="slidenum">
              <a:rPr lang="en-US" smtClean="0"/>
              <a:pPr/>
              <a:t>28</a:t>
            </a:fld>
            <a:endParaRPr lang="en-US"/>
          </a:p>
        </p:txBody>
      </p:sp>
      <p:sp>
        <p:nvSpPr>
          <p:cNvPr id="32" name="Content Placeholder 2"/>
          <p:cNvSpPr>
            <a:spLocks noGrp="1"/>
          </p:cNvSpPr>
          <p:nvPr>
            <p:ph idx="1"/>
          </p:nvPr>
        </p:nvSpPr>
        <p:spPr>
          <a:xfrm>
            <a:off x="405216" y="4102917"/>
            <a:ext cx="8229600" cy="1314582"/>
          </a:xfrm>
        </p:spPr>
        <p:txBody>
          <a:bodyPr>
            <a:noAutofit/>
          </a:bodyPr>
          <a:lstStyle/>
          <a:p>
            <a:pPr>
              <a:buNone/>
            </a:pPr>
            <a:r>
              <a:rPr lang="en-US" sz="2400" dirty="0" smtClean="0"/>
              <a:t>The </a:t>
            </a:r>
            <a:r>
              <a:rPr lang="en-US" sz="2400" dirty="0" smtClean="0">
                <a:solidFill>
                  <a:srgbClr val="FF6600"/>
                </a:solidFill>
              </a:rPr>
              <a:t>INPUTS TAB</a:t>
            </a:r>
            <a:r>
              <a:rPr lang="en-US" sz="2400" dirty="0" smtClean="0"/>
              <a:t> allows you to </a:t>
            </a:r>
            <a:r>
              <a:rPr lang="en-US" sz="2400" dirty="0" smtClean="0"/>
              <a:t>define </a:t>
            </a:r>
            <a:r>
              <a:rPr lang="en-US" sz="2400" dirty="0" smtClean="0"/>
              <a:t>the </a:t>
            </a:r>
            <a:r>
              <a:rPr lang="en-US" sz="2400" dirty="0"/>
              <a:t>inputs to the calculation of this node's value before having to think about the mathematical details of the calculation </a:t>
            </a:r>
            <a:r>
              <a:rPr lang="en-US" sz="2400" dirty="0" smtClean="0"/>
              <a:t>itself.</a:t>
            </a:r>
            <a:endParaRPr lang="en-US" sz="2400" dirty="0" smtClean="0"/>
          </a:p>
        </p:txBody>
      </p:sp>
      <p:cxnSp>
        <p:nvCxnSpPr>
          <p:cNvPr id="15" name="Connecteur droit 24"/>
          <p:cNvCxnSpPr/>
          <p:nvPr/>
        </p:nvCxnSpPr>
        <p:spPr>
          <a:xfrm flipV="1">
            <a:off x="1957917" y="2577431"/>
            <a:ext cx="857250" cy="1602986"/>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sp>
        <p:nvSpPr>
          <p:cNvPr id="3" name="Title 2"/>
          <p:cNvSpPr>
            <a:spLocks noGrp="1"/>
          </p:cNvSpPr>
          <p:nvPr>
            <p:ph type="title"/>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9362" y="1088040"/>
            <a:ext cx="5278121" cy="5374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E4CAE1AF-AC0C-FB4E-AE67-19ACF9E285C5}" type="slidenum">
              <a:rPr lang="en-US" smtClean="0"/>
              <a:pPr/>
              <a:t>29</a:t>
            </a:fld>
            <a:endParaRPr lang="en-US"/>
          </a:p>
        </p:txBody>
      </p:sp>
      <p:sp>
        <p:nvSpPr>
          <p:cNvPr id="5" name="Rounded Rectangular Callout 4"/>
          <p:cNvSpPr/>
          <p:nvPr/>
        </p:nvSpPr>
        <p:spPr>
          <a:xfrm>
            <a:off x="345122" y="2129246"/>
            <a:ext cx="2994240" cy="1874418"/>
          </a:xfrm>
          <a:prstGeom prst="wedgeRoundRectCallout">
            <a:avLst>
              <a:gd name="adj1" fmla="val 63053"/>
              <a:gd name="adj2" fmla="val -64415"/>
              <a:gd name="adj3" fmla="val 16667"/>
            </a:avLst>
          </a:prstGeom>
          <a:solidFill>
            <a:srgbClr val="FFFF00"/>
          </a:solidFill>
        </p:spPr>
        <p:style>
          <a:lnRef idx="1">
            <a:schemeClr val="accent4"/>
          </a:lnRef>
          <a:fillRef idx="2">
            <a:schemeClr val="accent4"/>
          </a:fillRef>
          <a:effectRef idx="1">
            <a:schemeClr val="accent4"/>
          </a:effectRef>
          <a:fontRef idx="minor">
            <a:schemeClr val="dk1"/>
          </a:fontRef>
        </p:style>
        <p:txBody>
          <a:bodyPr rtlCol="0" anchor="ctr"/>
          <a:lstStyle/>
          <a:p>
            <a:pPr marL="457200" indent="-457200" algn="just">
              <a:buAutoNum type="arabicParenBoth"/>
            </a:pPr>
            <a:r>
              <a:rPr lang="fr-FR" sz="2000" dirty="0" smtClean="0">
                <a:solidFill>
                  <a:schemeClr val="tx1"/>
                </a:solidFill>
              </a:rPr>
              <a:t>In the plan tab, </a:t>
            </a:r>
            <a:r>
              <a:rPr lang="fr-FR" sz="2000" dirty="0" err="1" smtClean="0">
                <a:solidFill>
                  <a:schemeClr val="tx1"/>
                </a:solidFill>
              </a:rPr>
              <a:t>this</a:t>
            </a:r>
            <a:r>
              <a:rPr lang="fr-FR" sz="2000" dirty="0" smtClean="0">
                <a:solidFill>
                  <a:schemeClr val="tx1"/>
                </a:solidFill>
              </a:rPr>
              <a:t> </a:t>
            </a:r>
            <a:r>
              <a:rPr lang="fr-FR" sz="2000" dirty="0" err="1" smtClean="0">
                <a:solidFill>
                  <a:schemeClr val="tx1"/>
                </a:solidFill>
              </a:rPr>
              <a:t>node</a:t>
            </a:r>
            <a:r>
              <a:rPr lang="fr-FR" sz="2000" dirty="0" smtClean="0">
                <a:solidFill>
                  <a:schemeClr val="tx1"/>
                </a:solidFill>
              </a:rPr>
              <a:t> </a:t>
            </a:r>
            <a:r>
              <a:rPr lang="fr-FR" sz="2000" dirty="0" err="1" smtClean="0">
                <a:solidFill>
                  <a:schemeClr val="tx1"/>
                </a:solidFill>
              </a:rPr>
              <a:t>was</a:t>
            </a:r>
            <a:r>
              <a:rPr lang="fr-FR" sz="2000" dirty="0" smtClean="0">
                <a:solidFill>
                  <a:schemeClr val="tx1"/>
                </a:solidFill>
              </a:rPr>
              <a:t> </a:t>
            </a:r>
            <a:r>
              <a:rPr lang="fr-FR" sz="2000" dirty="0" err="1" smtClean="0">
                <a:solidFill>
                  <a:schemeClr val="tx1"/>
                </a:solidFill>
              </a:rPr>
              <a:t>defined</a:t>
            </a:r>
            <a:r>
              <a:rPr lang="fr-FR" sz="2000" dirty="0" smtClean="0">
                <a:solidFill>
                  <a:schemeClr val="tx1"/>
                </a:solidFill>
              </a:rPr>
              <a:t> as </a:t>
            </a:r>
            <a:r>
              <a:rPr lang="fr-FR" sz="2000" dirty="0">
                <a:solidFill>
                  <a:schemeClr val="tx1"/>
                </a:solidFill>
              </a:rPr>
              <a:t>a "</a:t>
            </a:r>
            <a:r>
              <a:rPr lang="fr-FR" sz="2000" dirty="0" err="1">
                <a:solidFill>
                  <a:schemeClr val="tx1"/>
                </a:solidFill>
              </a:rPr>
              <a:t>fixed</a:t>
            </a:r>
            <a:r>
              <a:rPr lang="fr-FR" sz="2000" dirty="0">
                <a:solidFill>
                  <a:schemeClr val="tx1"/>
                </a:solidFill>
              </a:rPr>
              <a:t> value", </a:t>
            </a:r>
            <a:r>
              <a:rPr lang="fr-FR" sz="2000" dirty="0" err="1" smtClean="0">
                <a:solidFill>
                  <a:schemeClr val="tx1"/>
                </a:solidFill>
              </a:rPr>
              <a:t>you</a:t>
            </a:r>
            <a:r>
              <a:rPr lang="fr-FR" sz="2000" dirty="0" smtClean="0">
                <a:solidFill>
                  <a:schemeClr val="tx1"/>
                </a:solidFill>
              </a:rPr>
              <a:t> </a:t>
            </a:r>
            <a:r>
              <a:rPr lang="fr-FR" sz="2000" dirty="0" err="1" smtClean="0">
                <a:solidFill>
                  <a:schemeClr val="tx1"/>
                </a:solidFill>
              </a:rPr>
              <a:t>need</a:t>
            </a:r>
            <a:r>
              <a:rPr lang="fr-FR" sz="2000" dirty="0" smtClean="0">
                <a:solidFill>
                  <a:schemeClr val="tx1"/>
                </a:solidFill>
              </a:rPr>
              <a:t> to select </a:t>
            </a:r>
            <a:r>
              <a:rPr lang="fr-FR" sz="2000" dirty="0" err="1" smtClean="0">
                <a:solidFill>
                  <a:schemeClr val="tx1"/>
                </a:solidFill>
              </a:rPr>
              <a:t>this</a:t>
            </a:r>
            <a:r>
              <a:rPr lang="fr-FR" sz="2000" dirty="0" smtClean="0">
                <a:solidFill>
                  <a:schemeClr val="tx1"/>
                </a:solidFill>
              </a:rPr>
              <a:t> option </a:t>
            </a:r>
            <a:r>
              <a:rPr lang="fr-FR" sz="2000" dirty="0" err="1" smtClean="0">
                <a:solidFill>
                  <a:schemeClr val="tx1"/>
                </a:solidFill>
              </a:rPr>
              <a:t>here</a:t>
            </a:r>
            <a:r>
              <a:rPr lang="fr-FR" sz="2000" dirty="0" smtClean="0">
                <a:solidFill>
                  <a:schemeClr val="tx1"/>
                </a:solidFill>
              </a:rPr>
              <a:t>.</a:t>
            </a:r>
          </a:p>
        </p:txBody>
      </p:sp>
      <p:sp>
        <p:nvSpPr>
          <p:cNvPr id="7" name="Rounded Rectangular Callout 6"/>
          <p:cNvSpPr/>
          <p:nvPr/>
        </p:nvSpPr>
        <p:spPr>
          <a:xfrm>
            <a:off x="313957" y="4442013"/>
            <a:ext cx="2429691" cy="1008715"/>
          </a:xfrm>
          <a:prstGeom prst="wedgeRoundRectCallout">
            <a:avLst>
              <a:gd name="adj1" fmla="val 84370"/>
              <a:gd name="adj2" fmla="val 94916"/>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(2) Click to check correctness</a:t>
            </a:r>
            <a:endParaRPr lang="en-US" sz="2000" dirty="0">
              <a:solidFill>
                <a:schemeClr val="tx1"/>
              </a:solidFill>
            </a:endParaRPr>
          </a:p>
        </p:txBody>
      </p:sp>
      <p:sp>
        <p:nvSpPr>
          <p:cNvPr id="11" name="Title 1"/>
          <p:cNvSpPr txBox="1">
            <a:spLocks/>
          </p:cNvSpPr>
          <p:nvPr/>
        </p:nvSpPr>
        <p:spPr>
          <a:xfrm>
            <a:off x="457200" y="288907"/>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Inputs tab</a:t>
            </a:r>
          </a:p>
        </p:txBody>
      </p:sp>
      <p:sp>
        <p:nvSpPr>
          <p:cNvPr id="12" name="Rounded Rectangular Callout 11"/>
          <p:cNvSpPr/>
          <p:nvPr/>
        </p:nvSpPr>
        <p:spPr>
          <a:xfrm>
            <a:off x="6544491" y="3279200"/>
            <a:ext cx="2403566" cy="992354"/>
          </a:xfrm>
          <a:prstGeom prst="wedgeRoundRectCallout">
            <a:avLst>
              <a:gd name="adj1" fmla="val -32565"/>
              <a:gd name="adj2" fmla="val -92209"/>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Handy to see the definition here.</a:t>
            </a:r>
            <a:endParaRPr lang="en-US" sz="2400" dirty="0">
              <a:solidFill>
                <a:schemeClr val="tx1"/>
              </a:solidFill>
            </a:endParaRPr>
          </a:p>
        </p:txBody>
      </p:sp>
      <p:sp>
        <p:nvSpPr>
          <p:cNvPr id="9" name="Rounded Rectangular Callout 11"/>
          <p:cNvSpPr/>
          <p:nvPr/>
        </p:nvSpPr>
        <p:spPr>
          <a:xfrm>
            <a:off x="3618406" y="2705925"/>
            <a:ext cx="2403566" cy="2705924"/>
          </a:xfrm>
          <a:prstGeom prst="wedgeRoundRectCallout">
            <a:avLst>
              <a:gd name="adj1" fmla="val -24711"/>
              <a:gd name="adj2" fmla="val -56920"/>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The node value is “fixed value” so you don’t need to calculate it from inputs</a:t>
            </a:r>
            <a:endParaRPr lang="en-US" sz="24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System dynamics is general</a:t>
            </a:r>
            <a:endParaRPr lang="en-US" sz="4000" dirty="0"/>
          </a:p>
        </p:txBody>
      </p:sp>
      <p:sp>
        <p:nvSpPr>
          <p:cNvPr id="3" name="Content Placeholder 2"/>
          <p:cNvSpPr>
            <a:spLocks noGrp="1"/>
          </p:cNvSpPr>
          <p:nvPr>
            <p:ph idx="1"/>
          </p:nvPr>
        </p:nvSpPr>
        <p:spPr>
          <a:xfrm>
            <a:off x="457200" y="1600200"/>
            <a:ext cx="7641771" cy="4525963"/>
          </a:xfrm>
        </p:spPr>
        <p:txBody>
          <a:bodyPr>
            <a:normAutofit lnSpcReduction="10000"/>
          </a:bodyPr>
          <a:lstStyle/>
          <a:p>
            <a:r>
              <a:rPr lang="en-US" dirty="0" smtClean="0"/>
              <a:t>System dynamics has been applied in many areas:</a:t>
            </a:r>
          </a:p>
          <a:p>
            <a:pPr lvl="1"/>
            <a:r>
              <a:rPr lang="en-US" dirty="0" smtClean="0"/>
              <a:t>Ecosystems</a:t>
            </a:r>
          </a:p>
          <a:p>
            <a:pPr lvl="1"/>
            <a:r>
              <a:rPr lang="en-US" dirty="0" smtClean="0"/>
              <a:t>Management</a:t>
            </a:r>
          </a:p>
          <a:p>
            <a:pPr lvl="1"/>
            <a:r>
              <a:rPr lang="en-US" dirty="0" smtClean="0"/>
              <a:t>Sociology and policy</a:t>
            </a:r>
          </a:p>
          <a:p>
            <a:pPr lvl="1"/>
            <a:r>
              <a:rPr lang="en-US" dirty="0" smtClean="0"/>
              <a:t>Health</a:t>
            </a:r>
          </a:p>
          <a:p>
            <a:pPr lvl="1"/>
            <a:r>
              <a:rPr lang="en-US" dirty="0" smtClean="0"/>
              <a:t>and many others</a:t>
            </a:r>
          </a:p>
          <a:p>
            <a:r>
              <a:rPr lang="en-US" dirty="0" smtClean="0"/>
              <a:t>You are about to learn a very important skill!</a:t>
            </a:r>
          </a:p>
          <a:p>
            <a:endParaRPr lang="en-US"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3</a:t>
            </a:fld>
            <a:endParaRPr lang="en-US"/>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descr="amt.Main006.jpg"/>
          <p:cNvPicPr>
            <a:picLocks noChangeAspect="1"/>
          </p:cNvPicPr>
          <p:nvPr/>
        </p:nvPicPr>
        <p:blipFill>
          <a:blip r:embed="rId2"/>
          <a:stretch>
            <a:fillRect/>
          </a:stretch>
        </p:blipFill>
        <p:spPr>
          <a:xfrm>
            <a:off x="712197" y="4944946"/>
            <a:ext cx="2032000" cy="1524000"/>
          </a:xfrm>
          <a:prstGeom prst="rect">
            <a:avLst/>
          </a:prstGeom>
        </p:spPr>
      </p:pic>
      <p:sp>
        <p:nvSpPr>
          <p:cNvPr id="13" name="Rounded Rectangular Callout 11"/>
          <p:cNvSpPr/>
          <p:nvPr/>
        </p:nvSpPr>
        <p:spPr>
          <a:xfrm rot="5400000">
            <a:off x="3771386" y="1191381"/>
            <a:ext cx="2403566" cy="2685209"/>
          </a:xfrm>
          <a:prstGeom prst="wedgeRoundRectCallout">
            <a:avLst>
              <a:gd name="adj1" fmla="val -21562"/>
              <a:gd name="adj2" fmla="val 85122"/>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6" name="Slide Number Placeholder 5"/>
          <p:cNvSpPr>
            <a:spLocks noGrp="1"/>
          </p:cNvSpPr>
          <p:nvPr>
            <p:ph type="sldNum" sz="quarter" idx="12"/>
          </p:nvPr>
        </p:nvSpPr>
        <p:spPr/>
        <p:txBody>
          <a:bodyPr/>
          <a:lstStyle/>
          <a:p>
            <a:fld id="{E4CAE1AF-AC0C-FB4E-AE67-19ACF9E285C5}" type="slidenum">
              <a:rPr lang="en-US" smtClean="0"/>
              <a:pPr/>
              <a:t>30</a:t>
            </a:fld>
            <a:endParaRPr lang="en-US"/>
          </a:p>
        </p:txBody>
      </p:sp>
      <p:sp>
        <p:nvSpPr>
          <p:cNvPr id="11" name="Title 1"/>
          <p:cNvSpPr txBox="1">
            <a:spLocks/>
          </p:cNvSpPr>
          <p:nvPr/>
        </p:nvSpPr>
        <p:spPr>
          <a:xfrm>
            <a:off x="457200" y="288907"/>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Inputs tab</a:t>
            </a:r>
          </a:p>
        </p:txBody>
      </p:sp>
      <p:sp>
        <p:nvSpPr>
          <p:cNvPr id="10" name="Rounded Rectangular Callout 11"/>
          <p:cNvSpPr/>
          <p:nvPr/>
        </p:nvSpPr>
        <p:spPr>
          <a:xfrm>
            <a:off x="254184" y="1484786"/>
            <a:ext cx="2403566" cy="2685209"/>
          </a:xfrm>
          <a:prstGeom prst="wedgeRoundRectCallout">
            <a:avLst>
              <a:gd name="adj1" fmla="val 8999"/>
              <a:gd name="adj2" fmla="val 9103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As the inputs tab is checked, the node type is defined as “fixed value”, and the shape of the node becomes a diamond</a:t>
            </a:r>
            <a:endParaRPr lang="en-US" sz="2000" dirty="0">
              <a:solidFill>
                <a:schemeClr val="tx1"/>
              </a:solidFill>
            </a:endParaRPr>
          </a:p>
        </p:txBody>
      </p:sp>
      <p:sp>
        <p:nvSpPr>
          <p:cNvPr id="15" name="Rectangle 14"/>
          <p:cNvSpPr/>
          <p:nvPr/>
        </p:nvSpPr>
        <p:spPr>
          <a:xfrm>
            <a:off x="3797168" y="1829820"/>
            <a:ext cx="1470560" cy="501346"/>
          </a:xfrm>
          <a:prstGeom prst="rect">
            <a:avLst/>
          </a:prstGeom>
          <a:solidFill>
            <a:schemeClr val="accent4">
              <a:lumMod val="20000"/>
              <a:lumOff val="80000"/>
              <a:alpha val="24000"/>
            </a:schemeClr>
          </a:solidFill>
          <a:ln w="28575" cap="flat" cmpd="sng" algn="ctr">
            <a:solidFill>
              <a:schemeClr val="accent4"/>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7638" y="1232915"/>
            <a:ext cx="5089162" cy="5182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ounded Rectangular Callout 11"/>
          <p:cNvSpPr/>
          <p:nvPr/>
        </p:nvSpPr>
        <p:spPr>
          <a:xfrm>
            <a:off x="4376143" y="3506656"/>
            <a:ext cx="3133706" cy="1256323"/>
          </a:xfrm>
          <a:prstGeom prst="wedgeRoundRectCallout">
            <a:avLst>
              <a:gd name="adj1" fmla="val -143625"/>
              <a:gd name="adj2" fmla="val 12985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And the “I” indicator becomes green because the inputs are correct</a:t>
            </a:r>
            <a:endParaRPr lang="en-US" sz="2000" dirty="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294" y="2464671"/>
            <a:ext cx="7336088" cy="532915"/>
          </a:xfrm>
          <a:prstGeom prst="rect">
            <a:avLst/>
          </a:prstGeom>
        </p:spPr>
      </p:pic>
      <p:sp>
        <p:nvSpPr>
          <p:cNvPr id="10" name="Slide Number Placeholder 9"/>
          <p:cNvSpPr>
            <a:spLocks noGrp="1"/>
          </p:cNvSpPr>
          <p:nvPr>
            <p:ph type="sldNum" sz="quarter" idx="12"/>
          </p:nvPr>
        </p:nvSpPr>
        <p:spPr/>
        <p:txBody>
          <a:bodyPr/>
          <a:lstStyle/>
          <a:p>
            <a:fld id="{E4CAE1AF-AC0C-FB4E-AE67-19ACF9E285C5}" type="slidenum">
              <a:rPr lang="en-US" smtClean="0"/>
              <a:pPr/>
              <a:t>31</a:t>
            </a:fld>
            <a:endParaRPr lang="en-US"/>
          </a:p>
        </p:txBody>
      </p:sp>
      <p:sp>
        <p:nvSpPr>
          <p:cNvPr id="32" name="Content Placeholder 2"/>
          <p:cNvSpPr>
            <a:spLocks noGrp="1"/>
          </p:cNvSpPr>
          <p:nvPr>
            <p:ph idx="1"/>
          </p:nvPr>
        </p:nvSpPr>
        <p:spPr>
          <a:xfrm>
            <a:off x="426382" y="4060584"/>
            <a:ext cx="8229600" cy="672186"/>
          </a:xfrm>
        </p:spPr>
        <p:txBody>
          <a:bodyPr>
            <a:noAutofit/>
          </a:bodyPr>
          <a:lstStyle/>
          <a:p>
            <a:pPr>
              <a:buNone/>
            </a:pPr>
            <a:r>
              <a:rPr lang="en-US" sz="2400" dirty="0" smtClean="0"/>
              <a:t>The </a:t>
            </a:r>
            <a:r>
              <a:rPr lang="en-US" sz="2400" dirty="0" smtClean="0">
                <a:solidFill>
                  <a:srgbClr val="FF6600"/>
                </a:solidFill>
              </a:rPr>
              <a:t>CALCULATION TAB</a:t>
            </a:r>
            <a:r>
              <a:rPr lang="en-US" sz="2400" dirty="0" smtClean="0"/>
              <a:t> allows you to specify the formula or number that determines the node’s value, using the inputs from the inputs tab.</a:t>
            </a:r>
          </a:p>
        </p:txBody>
      </p:sp>
      <p:cxnSp>
        <p:nvCxnSpPr>
          <p:cNvPr id="15" name="Connecteur droit 24"/>
          <p:cNvCxnSpPr/>
          <p:nvPr/>
        </p:nvCxnSpPr>
        <p:spPr>
          <a:xfrm flipV="1">
            <a:off x="1989667" y="3026833"/>
            <a:ext cx="1174750" cy="1068918"/>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sp>
        <p:nvSpPr>
          <p:cNvPr id="3" name="Title 2"/>
          <p:cNvSpPr>
            <a:spLocks noGrp="1"/>
          </p:cNvSpPr>
          <p:nvPr>
            <p:ph type="title"/>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620" y="870404"/>
            <a:ext cx="4957354" cy="504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E4CAE1AF-AC0C-FB4E-AE67-19ACF9E285C5}" type="slidenum">
              <a:rPr lang="en-US" smtClean="0"/>
              <a:pPr/>
              <a:t>32</a:t>
            </a:fld>
            <a:endParaRPr lang="en-US"/>
          </a:p>
        </p:txBody>
      </p:sp>
      <p:sp>
        <p:nvSpPr>
          <p:cNvPr id="7" name="Rounded Rectangular Callout 6"/>
          <p:cNvSpPr/>
          <p:nvPr/>
        </p:nvSpPr>
        <p:spPr>
          <a:xfrm>
            <a:off x="4731341" y="3549321"/>
            <a:ext cx="2978330" cy="1064624"/>
          </a:xfrm>
          <a:prstGeom prst="wedgeRoundRectCallout">
            <a:avLst>
              <a:gd name="adj1" fmla="val 51338"/>
              <a:gd name="adj2" fmla="val 119889"/>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(3) When correct, close node editor.</a:t>
            </a:r>
            <a:endParaRPr lang="en-US" sz="2800" dirty="0">
              <a:solidFill>
                <a:schemeClr val="tx1"/>
              </a:solidFill>
            </a:endParaRPr>
          </a:p>
        </p:txBody>
      </p:sp>
      <p:sp>
        <p:nvSpPr>
          <p:cNvPr id="9" name="Rounded Rectangular Callout 8"/>
          <p:cNvSpPr/>
          <p:nvPr/>
        </p:nvSpPr>
        <p:spPr>
          <a:xfrm>
            <a:off x="804797" y="852799"/>
            <a:ext cx="2664823" cy="1561010"/>
          </a:xfrm>
          <a:prstGeom prst="wedgeRoundRectCallout">
            <a:avLst>
              <a:gd name="adj1" fmla="val 97398"/>
              <a:gd name="adj2" fmla="val 39819"/>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Type the given value (0.35) here.  No commas.</a:t>
            </a:r>
            <a:endParaRPr lang="en-US" sz="2400" dirty="0">
              <a:solidFill>
                <a:schemeClr val="tx1"/>
              </a:solidFill>
            </a:endParaRPr>
          </a:p>
        </p:txBody>
      </p:sp>
      <p:sp>
        <p:nvSpPr>
          <p:cNvPr id="8" name="Rounded Rectangular Callout 7"/>
          <p:cNvSpPr/>
          <p:nvPr/>
        </p:nvSpPr>
        <p:spPr>
          <a:xfrm>
            <a:off x="620486" y="4321629"/>
            <a:ext cx="2279468" cy="785948"/>
          </a:xfrm>
          <a:prstGeom prst="wedgeRoundRectCallout">
            <a:avLst>
              <a:gd name="adj1" fmla="val 90232"/>
              <a:gd name="adj2" fmla="val 72818"/>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then check correctness</a:t>
            </a:r>
            <a:endParaRPr lang="en-US" sz="2400" dirty="0">
              <a:solidFill>
                <a:schemeClr val="tx1"/>
              </a:solidFill>
            </a:endParaRPr>
          </a:p>
        </p:txBody>
      </p:sp>
      <p:sp>
        <p:nvSpPr>
          <p:cNvPr id="12" name="Title 1"/>
          <p:cNvSpPr txBox="1">
            <a:spLocks/>
          </p:cNvSpPr>
          <p:nvPr/>
        </p:nvSpPr>
        <p:spPr>
          <a:xfrm>
            <a:off x="457200" y="288907"/>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Calculation tab</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descr="amt.Main007.jpg"/>
          <p:cNvPicPr>
            <a:picLocks noChangeAspect="1"/>
          </p:cNvPicPr>
          <p:nvPr/>
        </p:nvPicPr>
        <p:blipFill>
          <a:blip r:embed="rId2"/>
          <a:stretch>
            <a:fillRect/>
          </a:stretch>
        </p:blipFill>
        <p:spPr>
          <a:xfrm>
            <a:off x="1416244" y="2100962"/>
            <a:ext cx="2032000" cy="1524000"/>
          </a:xfrm>
          <a:prstGeom prst="rect">
            <a:avLst/>
          </a:prstGeom>
        </p:spPr>
      </p:pic>
      <p:sp>
        <p:nvSpPr>
          <p:cNvPr id="4" name="Slide Number Placeholder 3"/>
          <p:cNvSpPr>
            <a:spLocks noGrp="1"/>
          </p:cNvSpPr>
          <p:nvPr>
            <p:ph type="sldNum" sz="quarter" idx="12"/>
          </p:nvPr>
        </p:nvSpPr>
        <p:spPr/>
        <p:txBody>
          <a:bodyPr/>
          <a:lstStyle/>
          <a:p>
            <a:fld id="{E4CAE1AF-AC0C-FB4E-AE67-19ACF9E285C5}" type="slidenum">
              <a:rPr lang="en-US" smtClean="0"/>
              <a:pPr/>
              <a:t>33</a:t>
            </a:fld>
            <a:endParaRPr 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74817" y="1566213"/>
            <a:ext cx="1397740" cy="2537701"/>
          </a:xfrm>
          <a:prstGeom prst="rect">
            <a:avLst/>
          </a:prstGeom>
          <a:noFill/>
          <a:ln w="9525">
            <a:noFill/>
            <a:miter lim="800000"/>
            <a:headEnd/>
            <a:tailEnd/>
          </a:ln>
        </p:spPr>
      </p:pic>
      <p:sp>
        <p:nvSpPr>
          <p:cNvPr id="7" name="Rounded Rectangular Callout 6"/>
          <p:cNvSpPr/>
          <p:nvPr/>
        </p:nvSpPr>
        <p:spPr>
          <a:xfrm>
            <a:off x="3646713" y="875211"/>
            <a:ext cx="2858590" cy="1894115"/>
          </a:xfrm>
          <a:prstGeom prst="wedgeRoundRectCallout">
            <a:avLst>
              <a:gd name="adj1" fmla="val 58612"/>
              <a:gd name="adj2" fmla="val 31946"/>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Click to run the model.  “Running” means doing all the calculations in the model.</a:t>
            </a:r>
            <a:endParaRPr lang="en-US" sz="2400" dirty="0">
              <a:solidFill>
                <a:schemeClr val="tx1"/>
              </a:solidFill>
            </a:endParaRPr>
          </a:p>
        </p:txBody>
      </p:sp>
      <p:sp>
        <p:nvSpPr>
          <p:cNvPr id="10" name="Rounded Rectangular Callout 9"/>
          <p:cNvSpPr/>
          <p:nvPr/>
        </p:nvSpPr>
        <p:spPr>
          <a:xfrm>
            <a:off x="653143" y="674915"/>
            <a:ext cx="2133600" cy="1180011"/>
          </a:xfrm>
          <a:prstGeom prst="wedgeRoundRectCallout">
            <a:avLst>
              <a:gd name="adj1" fmla="val 27855"/>
              <a:gd name="adj2" fmla="val 99727"/>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Blue border means the node is done</a:t>
            </a:r>
            <a:endParaRPr lang="en-US" sz="2400" dirty="0">
              <a:solidFill>
                <a:schemeClr val="tx1"/>
              </a:solidFill>
            </a:endParaRPr>
          </a:p>
        </p:txBody>
      </p:sp>
      <p:sp>
        <p:nvSpPr>
          <p:cNvPr id="8" name="Rounded Rectangular Callout 7"/>
          <p:cNvSpPr/>
          <p:nvPr/>
        </p:nvSpPr>
        <p:spPr>
          <a:xfrm>
            <a:off x="431075" y="4075612"/>
            <a:ext cx="1658982" cy="1188719"/>
          </a:xfrm>
          <a:prstGeom prst="wedgeRoundRectCallout">
            <a:avLst>
              <a:gd name="adj1" fmla="val 37570"/>
              <a:gd name="adj2" fmla="val -12959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This refers to the input tab</a:t>
            </a:r>
            <a:endParaRPr lang="en-US" sz="2400" dirty="0">
              <a:solidFill>
                <a:schemeClr val="tx1"/>
              </a:solidFill>
            </a:endParaRPr>
          </a:p>
        </p:txBody>
      </p:sp>
      <p:sp>
        <p:nvSpPr>
          <p:cNvPr id="9" name="Rounded Rectangular Callout 8"/>
          <p:cNvSpPr/>
          <p:nvPr/>
        </p:nvSpPr>
        <p:spPr>
          <a:xfrm>
            <a:off x="2647405" y="4097383"/>
            <a:ext cx="2159726" cy="1188719"/>
          </a:xfrm>
          <a:prstGeom prst="wedgeRoundRectCallout">
            <a:avLst>
              <a:gd name="adj1" fmla="val -58807"/>
              <a:gd name="adj2" fmla="val -137289"/>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This refers to the calculation tab</a:t>
            </a:r>
            <a:endParaRPr lang="en-US" sz="2400" dirty="0">
              <a:solidFill>
                <a:schemeClr val="tx1"/>
              </a:solidFill>
            </a:endParaRPr>
          </a:p>
        </p:txBody>
      </p:sp>
      <p:sp>
        <p:nvSpPr>
          <p:cNvPr id="11" name="Rounded Rectangular Callout 10"/>
          <p:cNvSpPr/>
          <p:nvPr/>
        </p:nvSpPr>
        <p:spPr>
          <a:xfrm>
            <a:off x="5490754" y="4106091"/>
            <a:ext cx="1955075" cy="1210491"/>
          </a:xfrm>
          <a:prstGeom prst="wedgeRoundRectCallout">
            <a:avLst>
              <a:gd name="adj1" fmla="val -171694"/>
              <a:gd name="adj2" fmla="val -13844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This refers to the graph tab</a:t>
            </a:r>
            <a:endParaRPr lang="en-US" sz="2400" dirty="0">
              <a:solidFill>
                <a:schemeClr val="tx1"/>
              </a:solidFill>
            </a:endParaRPr>
          </a:p>
        </p:txBody>
      </p:sp>
      <p:sp>
        <p:nvSpPr>
          <p:cNvPr id="12" name="Left Brace 11"/>
          <p:cNvSpPr/>
          <p:nvPr/>
        </p:nvSpPr>
        <p:spPr>
          <a:xfrm rot="16200000">
            <a:off x="3657596" y="2116182"/>
            <a:ext cx="509451" cy="7014754"/>
          </a:xfrm>
          <a:prstGeom prst="leftBrace">
            <a:avLst>
              <a:gd name="adj1" fmla="val 33333"/>
              <a:gd name="adj2" fmla="val 50000"/>
            </a:avLst>
          </a:prstGeom>
          <a:ln>
            <a:solidFill>
              <a:srgbClr val="00206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143688" y="5786843"/>
            <a:ext cx="7576458" cy="954107"/>
          </a:xfrm>
          <a:prstGeom prst="rect">
            <a:avLst/>
          </a:prstGeom>
          <a:noFill/>
        </p:spPr>
        <p:txBody>
          <a:bodyPr wrap="square" rtlCol="0">
            <a:spAutoFit/>
          </a:bodyPr>
          <a:lstStyle/>
          <a:p>
            <a:pPr algn="ctr"/>
            <a:r>
              <a:rPr lang="en-US" sz="2800" dirty="0" smtClean="0"/>
              <a:t>These circles are </a:t>
            </a:r>
            <a:r>
              <a:rPr lang="en-US" sz="2800" b="1" dirty="0" smtClean="0"/>
              <a:t>green</a:t>
            </a:r>
            <a:r>
              <a:rPr lang="en-US" sz="2800" dirty="0" smtClean="0"/>
              <a:t> if correct, </a:t>
            </a:r>
            <a:r>
              <a:rPr lang="en-US" sz="2800" b="1" dirty="0" smtClean="0"/>
              <a:t>red</a:t>
            </a:r>
            <a:r>
              <a:rPr lang="en-US" sz="2800" dirty="0" smtClean="0"/>
              <a:t> if incorrect, </a:t>
            </a:r>
            <a:br>
              <a:rPr lang="en-US" sz="2800" dirty="0" smtClean="0"/>
            </a:br>
            <a:r>
              <a:rPr lang="en-US" sz="2800" b="1" dirty="0" smtClean="0"/>
              <a:t>yellow</a:t>
            </a:r>
            <a:r>
              <a:rPr lang="en-US" sz="2800" dirty="0" smtClean="0"/>
              <a:t> if given up on, and </a:t>
            </a:r>
            <a:r>
              <a:rPr lang="en-US" sz="2800" b="1" dirty="0" smtClean="0"/>
              <a:t>white</a:t>
            </a:r>
            <a:r>
              <a:rPr lang="en-US" sz="2800" dirty="0" smtClean="0"/>
              <a:t> if not checked yet.</a:t>
            </a:r>
            <a:endParaRPr lang="en-US" sz="2800" dirty="0"/>
          </a:p>
        </p:txBody>
      </p:sp>
      <p:pic>
        <p:nvPicPr>
          <p:cNvPr id="14" name="Picture 13" descr="Screen Shot 2012-03-18 at 5.13.2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7616" y="2652868"/>
            <a:ext cx="359285" cy="32399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815419"/>
          </a:xfrm>
        </p:spPr>
        <p:txBody>
          <a:bodyPr>
            <a:normAutofit/>
          </a:bodyPr>
          <a:lstStyle/>
          <a:p>
            <a:r>
              <a:rPr lang="en-US" sz="3200" dirty="0" smtClean="0"/>
              <a:t>You should get the message “Model run complete!” If not, then something is wrong with your model, so edit it and try again.</a:t>
            </a:r>
            <a:endParaRPr lang="en-US" sz="3200" dirty="0"/>
          </a:p>
        </p:txBody>
      </p:sp>
      <p:pic>
        <p:nvPicPr>
          <p:cNvPr id="32770" name="Picture 2"/>
          <p:cNvPicPr>
            <a:picLocks noGrp="1" noChangeAspect="1" noChangeArrowheads="1"/>
          </p:cNvPicPr>
          <p:nvPr>
            <p:ph idx="1"/>
          </p:nvPr>
        </p:nvPicPr>
        <p:blipFill>
          <a:blip r:embed="rId2"/>
          <a:srcRect/>
          <a:stretch>
            <a:fillRect/>
          </a:stretch>
        </p:blipFill>
        <p:spPr bwMode="auto">
          <a:xfrm>
            <a:off x="2201301" y="2585209"/>
            <a:ext cx="4895850" cy="257175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E4CAE1AF-AC0C-FB4E-AE67-19ACF9E285C5}" type="slidenum">
              <a:rPr lang="en-US" smtClean="0"/>
              <a:pPr/>
              <a:t>34</a:t>
            </a:fld>
            <a:endParaRPr lang="en-US"/>
          </a:p>
        </p:txBody>
      </p:sp>
      <p:sp>
        <p:nvSpPr>
          <p:cNvPr id="5" name="Rounded Rectangular Callout 4"/>
          <p:cNvSpPr/>
          <p:nvPr/>
        </p:nvSpPr>
        <p:spPr>
          <a:xfrm>
            <a:off x="3061361" y="5288973"/>
            <a:ext cx="1532367" cy="434977"/>
          </a:xfrm>
          <a:prstGeom prst="wedgeRoundRectCallout">
            <a:avLst>
              <a:gd name="adj1" fmla="val 61184"/>
              <a:gd name="adj2" fmla="val -218912"/>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click OK</a:t>
            </a:r>
            <a:endParaRPr lang="en-US" sz="2400" dirty="0">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E4CAE1AF-AC0C-FB4E-AE67-19ACF9E285C5}" type="slidenum">
              <a:rPr lang="en-US" smtClean="0"/>
              <a:pPr/>
              <a:t>35</a:t>
            </a:fld>
            <a:endParaRPr lang="en-US"/>
          </a:p>
        </p:txBody>
      </p:sp>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6619" b="48722"/>
          <a:stretch/>
        </p:blipFill>
        <p:spPr bwMode="auto">
          <a:xfrm>
            <a:off x="4039978" y="3330214"/>
            <a:ext cx="2499068" cy="2033246"/>
          </a:xfrm>
          <a:prstGeom prst="rect">
            <a:avLst/>
          </a:prstGeom>
          <a:noFill/>
          <a:ln w="9525">
            <a:noFill/>
            <a:miter lim="800000"/>
            <a:headEnd/>
            <a:tailEnd/>
          </a:ln>
        </p:spPr>
      </p:pic>
      <p:sp>
        <p:nvSpPr>
          <p:cNvPr id="12" name="Rounded Rectangular Callout 11"/>
          <p:cNvSpPr/>
          <p:nvPr/>
        </p:nvSpPr>
        <p:spPr>
          <a:xfrm>
            <a:off x="756652" y="1303532"/>
            <a:ext cx="3256076" cy="1317404"/>
          </a:xfrm>
          <a:prstGeom prst="wedgeRoundRectCallout">
            <a:avLst>
              <a:gd name="adj1" fmla="val 48735"/>
              <a:gd name="adj2" fmla="val 109248"/>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Double click on the node in order to open the node editor.</a:t>
            </a:r>
            <a:endParaRPr lang="en-US" sz="2400" dirty="0">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9053" y="1114365"/>
            <a:ext cx="5193601" cy="5081739"/>
          </a:xfrm>
          <a:prstGeom prst="rect">
            <a:avLst/>
          </a:prstGeom>
        </p:spPr>
      </p:pic>
      <p:sp>
        <p:nvSpPr>
          <p:cNvPr id="6" name="Slide Number Placeholder 5"/>
          <p:cNvSpPr>
            <a:spLocks noGrp="1"/>
          </p:cNvSpPr>
          <p:nvPr>
            <p:ph type="sldNum" sz="quarter" idx="12"/>
          </p:nvPr>
        </p:nvSpPr>
        <p:spPr/>
        <p:txBody>
          <a:bodyPr/>
          <a:lstStyle/>
          <a:p>
            <a:fld id="{E4CAE1AF-AC0C-FB4E-AE67-19ACF9E285C5}" type="slidenum">
              <a:rPr lang="en-US" smtClean="0"/>
              <a:pPr/>
              <a:t>36</a:t>
            </a:fld>
            <a:endParaRPr lang="en-US"/>
          </a:p>
        </p:txBody>
      </p:sp>
      <p:sp>
        <p:nvSpPr>
          <p:cNvPr id="7" name="Rounded Rectangular Callout 6"/>
          <p:cNvSpPr/>
          <p:nvPr/>
        </p:nvSpPr>
        <p:spPr>
          <a:xfrm>
            <a:off x="4672655" y="5793376"/>
            <a:ext cx="2978330" cy="1064624"/>
          </a:xfrm>
          <a:prstGeom prst="wedgeRoundRectCallout">
            <a:avLst>
              <a:gd name="adj1" fmla="val 52183"/>
              <a:gd name="adj2" fmla="val -427646"/>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You can now close the node</a:t>
            </a:r>
            <a:endParaRPr lang="en-US" sz="2800" dirty="0">
              <a:solidFill>
                <a:schemeClr val="tx1"/>
              </a:solidFill>
            </a:endParaRPr>
          </a:p>
        </p:txBody>
      </p:sp>
      <p:sp>
        <p:nvSpPr>
          <p:cNvPr id="9" name="Rounded Rectangular Callout 8"/>
          <p:cNvSpPr/>
          <p:nvPr/>
        </p:nvSpPr>
        <p:spPr>
          <a:xfrm>
            <a:off x="225597" y="2433958"/>
            <a:ext cx="2664823" cy="3124504"/>
          </a:xfrm>
          <a:prstGeom prst="wedgeRoundRectCallout">
            <a:avLst>
              <a:gd name="adj1" fmla="val 49857"/>
              <a:gd name="adj2" fmla="val 1763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Your model’s graph (labeled “User’s graph”)  is the same as the expected graph, so this node’s value is correctly modeled.</a:t>
            </a:r>
            <a:endParaRPr lang="en-US" sz="2400" dirty="0">
              <a:solidFill>
                <a:schemeClr val="tx1"/>
              </a:solidFill>
            </a:endParaRPr>
          </a:p>
        </p:txBody>
      </p:sp>
      <p:sp>
        <p:nvSpPr>
          <p:cNvPr id="12" name="Title 1"/>
          <p:cNvSpPr txBox="1">
            <a:spLocks/>
          </p:cNvSpPr>
          <p:nvPr/>
        </p:nvSpPr>
        <p:spPr>
          <a:xfrm>
            <a:off x="457200" y="288907"/>
            <a:ext cx="8229600" cy="581497"/>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Graph tab</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1795" y="2149688"/>
            <a:ext cx="1701125" cy="3088518"/>
          </a:xfrm>
          <a:prstGeom prst="rect">
            <a:avLst/>
          </a:prstGeom>
          <a:noFill/>
          <a:ln w="9525">
            <a:noFill/>
            <a:miter lim="800000"/>
            <a:headEnd/>
            <a:tailEnd/>
          </a:ln>
        </p:spPr>
      </p:pic>
      <p:cxnSp>
        <p:nvCxnSpPr>
          <p:cNvPr id="14" name="Straight Arrow Connector 13"/>
          <p:cNvCxnSpPr/>
          <p:nvPr/>
        </p:nvCxnSpPr>
        <p:spPr>
          <a:xfrm rot="10800000" flipV="1">
            <a:off x="2377440" y="744583"/>
            <a:ext cx="3683728" cy="299139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95834" y="2149363"/>
            <a:ext cx="1926024" cy="3307238"/>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E4CAE1AF-AC0C-FB4E-AE67-19ACF9E285C5}" type="slidenum">
              <a:rPr lang="en-US" smtClean="0"/>
              <a:pPr/>
              <a:t>37</a:t>
            </a:fld>
            <a:endParaRPr lang="en-US"/>
          </a:p>
        </p:txBody>
      </p:sp>
      <p:sp>
        <p:nvSpPr>
          <p:cNvPr id="5" name="Rounded Rectangular Callout 4"/>
          <p:cNvSpPr/>
          <p:nvPr/>
        </p:nvSpPr>
        <p:spPr>
          <a:xfrm>
            <a:off x="2661781" y="5089208"/>
            <a:ext cx="1532367" cy="434977"/>
          </a:xfrm>
          <a:prstGeom prst="wedgeRoundRectCallout">
            <a:avLst>
              <a:gd name="adj1" fmla="val 172289"/>
              <a:gd name="adj2" fmla="val -348046"/>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click Done</a:t>
            </a:r>
            <a:endParaRPr lang="en-US" sz="2400" dirty="0">
              <a:solidFill>
                <a:schemeClr val="tx1"/>
              </a:solidFill>
            </a:endParaRPr>
          </a:p>
        </p:txBody>
      </p:sp>
      <p:cxnSp>
        <p:nvCxnSpPr>
          <p:cNvPr id="10" name="Straight Connector 9"/>
          <p:cNvCxnSpPr/>
          <p:nvPr/>
        </p:nvCxnSpPr>
        <p:spPr>
          <a:xfrm flipV="1">
            <a:off x="4898571" y="744583"/>
            <a:ext cx="2220686" cy="1306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200" y="274637"/>
            <a:ext cx="8229600" cy="1815419"/>
          </a:xfrm>
        </p:spPr>
        <p:txBody>
          <a:bodyPr>
            <a:normAutofit fontScale="90000"/>
          </a:bodyPr>
          <a:lstStyle/>
          <a:p>
            <a:r>
              <a:rPr lang="en-US" sz="3200" dirty="0" smtClean="0"/>
              <a:t>The Done button is usually gray (disabled).  When your model is both correct and complete, then it darkens (enabled).  Click on it.  This is the only way to move to the next problem.</a:t>
            </a:r>
            <a:endParaRPr lang="en-US" sz="3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810" y="2623647"/>
            <a:ext cx="8229600" cy="2000476"/>
          </a:xfrm>
        </p:spPr>
        <p:txBody>
          <a:bodyPr>
            <a:noAutofit/>
          </a:bodyPr>
          <a:lstStyle/>
          <a:p>
            <a:pPr algn="just"/>
            <a:r>
              <a:rPr lang="en-US" sz="3200" dirty="0" smtClean="0"/>
              <a:t>In this introduction problem, you will discover how to create a model with a </a:t>
            </a:r>
            <a:r>
              <a:rPr lang="en-US" sz="3200" b="1" dirty="0" smtClean="0">
                <a:solidFill>
                  <a:schemeClr val="accent6"/>
                </a:solidFill>
              </a:rPr>
              <a:t>function</a:t>
            </a:r>
            <a:r>
              <a:rPr lang="en-US" sz="3200" dirty="0" smtClean="0"/>
              <a:t>.</a:t>
            </a:r>
            <a:br>
              <a:rPr lang="en-US" sz="3200" dirty="0" smtClean="0"/>
            </a:br>
            <a:r>
              <a:rPr lang="en-US" sz="3200" dirty="0" smtClean="0"/>
              <a:t/>
            </a:r>
            <a:br>
              <a:rPr lang="en-US" sz="3200" dirty="0" smtClean="0"/>
            </a:br>
            <a:r>
              <a:rPr lang="en-US" sz="3200" dirty="0" smtClean="0"/>
              <a:t>In order to facilitate things, two nodes are already created: the “fixed values” of the problem.  Follow these slides to add a third, a Function node, to the model.  </a:t>
            </a:r>
            <a:endParaRPr lang="en-US" sz="3200" b="1" dirty="0">
              <a:solidFill>
                <a:srgbClr val="FF0000"/>
              </a:solidFill>
            </a:endParaRPr>
          </a:p>
        </p:txBody>
      </p:sp>
      <p:sp>
        <p:nvSpPr>
          <p:cNvPr id="6" name="Slide Number Placeholder 5"/>
          <p:cNvSpPr>
            <a:spLocks noGrp="1"/>
          </p:cNvSpPr>
          <p:nvPr>
            <p:ph type="sldNum" sz="quarter" idx="12"/>
          </p:nvPr>
        </p:nvSpPr>
        <p:spPr/>
        <p:txBody>
          <a:bodyPr/>
          <a:lstStyle/>
          <a:p>
            <a:fld id="{E4CAE1AF-AC0C-FB4E-AE67-19ACF9E285C5}" type="slidenum">
              <a:rPr lang="en-US" smtClean="0"/>
              <a:pPr/>
              <a:t>38</a:t>
            </a:fld>
            <a:endParaRPr lang="en-US"/>
          </a:p>
        </p:txBody>
      </p:sp>
      <p:sp>
        <p:nvSpPr>
          <p:cNvPr id="7" name="Title 1"/>
          <p:cNvSpPr txBox="1">
            <a:spLocks/>
          </p:cNvSpPr>
          <p:nvPr/>
        </p:nvSpPr>
        <p:spPr>
          <a:xfrm>
            <a:off x="457200" y="274638"/>
            <a:ext cx="8229600" cy="1143000"/>
          </a:xfrm>
          <a:prstGeom prst="rect">
            <a:avLst/>
          </a:prstGeo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Introduction Problem 2</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498615" y="0"/>
            <a:ext cx="8229600" cy="759505"/>
          </a:xfrm>
        </p:spPr>
        <p:txBody>
          <a:bodyPr>
            <a:noAutofit/>
          </a:bodyPr>
          <a:lstStyle/>
          <a:p>
            <a:r>
              <a:rPr lang="en-US" sz="4000" dirty="0" smtClean="0"/>
              <a:t>The Types of Nodes</a:t>
            </a:r>
            <a:endParaRPr lang="en-US" sz="4000" dirty="0"/>
          </a:p>
        </p:txBody>
      </p:sp>
      <p:sp>
        <p:nvSpPr>
          <p:cNvPr id="19" name="Content Placeholder 14"/>
          <p:cNvSpPr>
            <a:spLocks noGrp="1"/>
          </p:cNvSpPr>
          <p:nvPr>
            <p:ph sz="half" idx="2"/>
          </p:nvPr>
        </p:nvSpPr>
        <p:spPr>
          <a:xfrm>
            <a:off x="1662595" y="909908"/>
            <a:ext cx="7162800" cy="4800599"/>
          </a:xfrm>
        </p:spPr>
        <p:txBody>
          <a:bodyPr>
            <a:noAutofit/>
          </a:bodyPr>
          <a:lstStyle/>
          <a:p>
            <a:r>
              <a:rPr lang="en-US" sz="2400" b="1" i="1" dirty="0" smtClean="0">
                <a:solidFill>
                  <a:schemeClr val="accent4"/>
                </a:solidFill>
              </a:rPr>
              <a:t>Fixed</a:t>
            </a:r>
            <a:r>
              <a:rPr lang="en-US" sz="2400" i="1" dirty="0" smtClean="0">
                <a:solidFill>
                  <a:schemeClr val="accent4"/>
                </a:solidFill>
              </a:rPr>
              <a:t> </a:t>
            </a:r>
            <a:r>
              <a:rPr lang="en-US" sz="2400" b="1" i="1" dirty="0" smtClean="0">
                <a:solidFill>
                  <a:schemeClr val="accent4"/>
                </a:solidFill>
              </a:rPr>
              <a:t>Value</a:t>
            </a:r>
            <a:r>
              <a:rPr lang="en-US" sz="2400" dirty="0" smtClean="0"/>
              <a:t>– The  node’s value is a given number, that does not change as time passes.</a:t>
            </a:r>
          </a:p>
          <a:p>
            <a:pPr lvl="1">
              <a:buNone/>
            </a:pPr>
            <a:r>
              <a:rPr lang="en-US" sz="1800" dirty="0" smtClean="0"/>
              <a:t>In our </a:t>
            </a:r>
            <a:r>
              <a:rPr lang="en-US" sz="1800" dirty="0"/>
              <a:t>bacteria example</a:t>
            </a:r>
            <a:r>
              <a:rPr lang="en-US" sz="1800" i="1" dirty="0" smtClean="0"/>
              <a:t>: </a:t>
            </a:r>
          </a:p>
          <a:p>
            <a:pPr lvl="2">
              <a:spcAft>
                <a:spcPts val="600"/>
              </a:spcAft>
            </a:pPr>
            <a:r>
              <a:rPr lang="en-US" sz="1600" i="1" dirty="0" smtClean="0">
                <a:solidFill>
                  <a:schemeClr val="accent4"/>
                </a:solidFill>
              </a:rPr>
              <a:t>Value = 0.40</a:t>
            </a:r>
            <a:r>
              <a:rPr lang="en-US" sz="1600" i="1" dirty="0" smtClean="0"/>
              <a:t> representing the proportion of population reproducing per hour</a:t>
            </a:r>
          </a:p>
          <a:p>
            <a:pPr lvl="2">
              <a:spcAft>
                <a:spcPts val="600"/>
              </a:spcAft>
            </a:pPr>
            <a:endParaRPr lang="en-US" sz="1800" dirty="0" smtClean="0"/>
          </a:p>
          <a:p>
            <a:r>
              <a:rPr lang="en-US" sz="2400" b="1" i="1" dirty="0" smtClean="0">
                <a:solidFill>
                  <a:schemeClr val="accent6"/>
                </a:solidFill>
              </a:rPr>
              <a:t>Function</a:t>
            </a:r>
            <a:r>
              <a:rPr lang="en-US" sz="2400" i="1" dirty="0" smtClean="0">
                <a:solidFill>
                  <a:schemeClr val="accent6"/>
                </a:solidFill>
              </a:rPr>
              <a:t> </a:t>
            </a:r>
            <a:r>
              <a:rPr lang="en-US" sz="2400" dirty="0" smtClean="0"/>
              <a:t>– The node’s value is a function of its inputs.  </a:t>
            </a:r>
          </a:p>
          <a:p>
            <a:pPr lvl="1">
              <a:buNone/>
            </a:pPr>
            <a:r>
              <a:rPr lang="en-US" sz="1800" dirty="0" smtClean="0"/>
              <a:t>In our </a:t>
            </a:r>
            <a:r>
              <a:rPr lang="en-US" sz="1800" dirty="0"/>
              <a:t>bacteria example</a:t>
            </a:r>
            <a:r>
              <a:rPr lang="en-US" sz="1800" i="1" dirty="0" smtClean="0"/>
              <a:t>: </a:t>
            </a:r>
          </a:p>
          <a:p>
            <a:pPr lvl="2">
              <a:spcAft>
                <a:spcPts val="600"/>
              </a:spcAft>
            </a:pPr>
            <a:r>
              <a:rPr lang="en-US" sz="1600" i="1" dirty="0" smtClean="0">
                <a:solidFill>
                  <a:schemeClr val="accent6"/>
                </a:solidFill>
              </a:rPr>
              <a:t>Value =</a:t>
            </a:r>
            <a:r>
              <a:rPr lang="en-US" sz="1600" i="1" dirty="0" smtClean="0"/>
              <a:t> </a:t>
            </a:r>
            <a:r>
              <a:rPr lang="en-US" sz="1600" i="1" dirty="0" smtClean="0">
                <a:solidFill>
                  <a:schemeClr val="accent5"/>
                </a:solidFill>
              </a:rPr>
              <a:t>population</a:t>
            </a:r>
            <a:r>
              <a:rPr lang="en-US" sz="1600" i="1" dirty="0" smtClean="0"/>
              <a:t> </a:t>
            </a:r>
            <a:r>
              <a:rPr lang="en-US" sz="1600" i="1" dirty="0" err="1" smtClean="0"/>
              <a:t>x</a:t>
            </a:r>
            <a:r>
              <a:rPr lang="en-US" sz="1600" i="1" dirty="0" smtClean="0"/>
              <a:t> </a:t>
            </a:r>
            <a:r>
              <a:rPr lang="en-US" sz="1600" i="1" dirty="0" smtClean="0">
                <a:solidFill>
                  <a:srgbClr val="8064A2"/>
                </a:solidFill>
              </a:rPr>
              <a:t>growth rate</a:t>
            </a:r>
          </a:p>
          <a:p>
            <a:pPr lvl="2">
              <a:spcAft>
                <a:spcPts val="600"/>
              </a:spcAft>
            </a:pPr>
            <a:endParaRPr lang="en-US" sz="1800" dirty="0" smtClean="0"/>
          </a:p>
          <a:p>
            <a:r>
              <a:rPr lang="en-US" sz="2400" b="1" i="1" dirty="0" smtClean="0">
                <a:solidFill>
                  <a:schemeClr val="accent5"/>
                </a:solidFill>
              </a:rPr>
              <a:t>Accumulator </a:t>
            </a:r>
            <a:r>
              <a:rPr lang="en-US" sz="2400" dirty="0" smtClean="0"/>
              <a:t>– The node possesses an initial value and builds its next value upon its current value and its inputs.</a:t>
            </a:r>
          </a:p>
          <a:p>
            <a:pPr lvl="1">
              <a:buNone/>
            </a:pPr>
            <a:r>
              <a:rPr lang="en-US" sz="1800" dirty="0" smtClean="0"/>
              <a:t>In our </a:t>
            </a:r>
            <a:r>
              <a:rPr lang="en-US" sz="1800" dirty="0"/>
              <a:t>bacteria </a:t>
            </a:r>
            <a:r>
              <a:rPr lang="en-US" sz="1800" dirty="0" smtClean="0"/>
              <a:t>example</a:t>
            </a:r>
            <a:r>
              <a:rPr lang="en-US" sz="1800" i="1" dirty="0" smtClean="0"/>
              <a:t>: </a:t>
            </a:r>
          </a:p>
          <a:p>
            <a:pPr lvl="2"/>
            <a:r>
              <a:rPr lang="en-US" sz="1600" i="1" dirty="0" smtClean="0">
                <a:solidFill>
                  <a:schemeClr val="accent5"/>
                </a:solidFill>
              </a:rPr>
              <a:t>Initial Value = 100 </a:t>
            </a:r>
          </a:p>
          <a:p>
            <a:pPr lvl="2"/>
            <a:r>
              <a:rPr lang="en-US" sz="1600" i="1" dirty="0" smtClean="0">
                <a:solidFill>
                  <a:schemeClr val="accent5"/>
                </a:solidFill>
              </a:rPr>
              <a:t>Next Value =</a:t>
            </a:r>
            <a:r>
              <a:rPr lang="en-US" sz="1600" i="1" dirty="0" smtClean="0"/>
              <a:t> </a:t>
            </a:r>
            <a:r>
              <a:rPr lang="en-US" sz="1600" i="1" dirty="0" smtClean="0">
                <a:solidFill>
                  <a:schemeClr val="accent5"/>
                </a:solidFill>
              </a:rPr>
              <a:t>Current Value </a:t>
            </a:r>
            <a:r>
              <a:rPr lang="en-US" sz="1600" i="1" dirty="0" smtClean="0"/>
              <a:t>+ </a:t>
            </a:r>
            <a:r>
              <a:rPr lang="en-US" sz="1600" i="1" dirty="0" smtClean="0">
                <a:solidFill>
                  <a:schemeClr val="accent6"/>
                </a:solidFill>
              </a:rPr>
              <a:t>births</a:t>
            </a:r>
            <a:r>
              <a:rPr lang="en-US" sz="1800" dirty="0" smtClean="0"/>
              <a:t> </a:t>
            </a:r>
            <a:endParaRPr lang="en-US" sz="1800" dirty="0"/>
          </a:p>
        </p:txBody>
      </p:sp>
      <p:pic>
        <p:nvPicPr>
          <p:cNvPr id="21" name="Image 20" descr="Capture d’écran 2012-03-08 à 11.04.34.png"/>
          <p:cNvPicPr>
            <a:picLocks noChangeAspect="1"/>
          </p:cNvPicPr>
          <p:nvPr/>
        </p:nvPicPr>
        <p:blipFill>
          <a:blip r:embed="rId3"/>
          <a:srcRect l="5990" t="3993" r="58545" b="62593"/>
          <a:stretch>
            <a:fillRect/>
          </a:stretch>
        </p:blipFill>
        <p:spPr>
          <a:xfrm>
            <a:off x="165659" y="5177151"/>
            <a:ext cx="1587560" cy="1187293"/>
          </a:xfrm>
          <a:prstGeom prst="rect">
            <a:avLst/>
          </a:prstGeom>
        </p:spPr>
      </p:pic>
      <p:pic>
        <p:nvPicPr>
          <p:cNvPr id="22" name="Image 21" descr="Capture d’écran 2012-03-08 à 11.04.34.png"/>
          <p:cNvPicPr>
            <a:picLocks noChangeAspect="1"/>
          </p:cNvPicPr>
          <p:nvPr/>
        </p:nvPicPr>
        <p:blipFill>
          <a:blip r:embed="rId3"/>
          <a:srcRect l="66114" r="8907" b="64162"/>
          <a:stretch>
            <a:fillRect/>
          </a:stretch>
        </p:blipFill>
        <p:spPr>
          <a:xfrm>
            <a:off x="386537" y="3144402"/>
            <a:ext cx="1118194" cy="1273435"/>
          </a:xfrm>
          <a:prstGeom prst="rect">
            <a:avLst/>
          </a:prstGeom>
        </p:spPr>
      </p:pic>
      <p:pic>
        <p:nvPicPr>
          <p:cNvPr id="23" name="Image 22" descr="Capture d’écran 2012-03-08 à 11.04.34.png"/>
          <p:cNvPicPr>
            <a:picLocks noChangeAspect="1"/>
          </p:cNvPicPr>
          <p:nvPr/>
        </p:nvPicPr>
        <p:blipFill>
          <a:blip r:embed="rId3"/>
          <a:srcRect l="59625" t="62242" r="2135"/>
          <a:stretch>
            <a:fillRect/>
          </a:stretch>
        </p:blipFill>
        <p:spPr>
          <a:xfrm>
            <a:off x="0" y="1090652"/>
            <a:ext cx="1711804" cy="1341662"/>
          </a:xfrm>
          <a:prstGeom prst="rect">
            <a:avLst/>
          </a:prstGeom>
        </p:spPr>
      </p:pic>
      <p:sp>
        <p:nvSpPr>
          <p:cNvPr id="13" name="Rectangle 12"/>
          <p:cNvSpPr/>
          <p:nvPr/>
        </p:nvSpPr>
        <p:spPr>
          <a:xfrm>
            <a:off x="267469" y="2954426"/>
            <a:ext cx="8622867" cy="1684301"/>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39</a:t>
            </a:fld>
            <a:endParaRPr lang="en-US"/>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What is a system dynamics model?</a:t>
            </a:r>
            <a:endParaRPr lang="en-US" sz="4000" dirty="0"/>
          </a:p>
        </p:txBody>
      </p:sp>
      <p:sp>
        <p:nvSpPr>
          <p:cNvPr id="3" name="Content Placeholder 2"/>
          <p:cNvSpPr>
            <a:spLocks noGrp="1"/>
          </p:cNvSpPr>
          <p:nvPr>
            <p:ph idx="1"/>
          </p:nvPr>
        </p:nvSpPr>
        <p:spPr/>
        <p:txBody>
          <a:bodyPr>
            <a:normAutofit fontScale="92500" lnSpcReduction="10000"/>
          </a:bodyPr>
          <a:lstStyle/>
          <a:p>
            <a:r>
              <a:rPr lang="en-US" sz="2800" dirty="0" smtClean="0"/>
              <a:t>“system” </a:t>
            </a:r>
          </a:p>
          <a:p>
            <a:pPr lvl="1"/>
            <a:r>
              <a:rPr lang="en-US" sz="2400" dirty="0" smtClean="0"/>
              <a:t>refers to a part of the real world</a:t>
            </a:r>
          </a:p>
          <a:p>
            <a:pPr lvl="2"/>
            <a:r>
              <a:rPr lang="en-US" sz="2000" dirty="0" smtClean="0"/>
              <a:t>such as the reproduction of rabbits in a specific farm</a:t>
            </a:r>
          </a:p>
          <a:p>
            <a:r>
              <a:rPr lang="en-US" sz="2800" dirty="0" smtClean="0"/>
              <a:t>“the dynamics of a system”  </a:t>
            </a:r>
          </a:p>
          <a:p>
            <a:pPr lvl="1"/>
            <a:r>
              <a:rPr lang="en-US" sz="2400" dirty="0" smtClean="0"/>
              <a:t>refers to how the system changes over time</a:t>
            </a:r>
          </a:p>
          <a:p>
            <a:pPr lvl="1"/>
            <a:r>
              <a:rPr lang="en-US" sz="2400" dirty="0" smtClean="0"/>
              <a:t>time is treated as a sequence of discrete “ticks”</a:t>
            </a:r>
          </a:p>
          <a:p>
            <a:pPr lvl="2"/>
            <a:r>
              <a:rPr lang="en-US" sz="2000" dirty="0" smtClean="0"/>
              <a:t>such as a sequence of weeks or a sequence of minutes</a:t>
            </a:r>
          </a:p>
          <a:p>
            <a:r>
              <a:rPr lang="en-US" sz="2800" dirty="0" smtClean="0"/>
              <a:t>“a model of the dynamics of a system” </a:t>
            </a:r>
          </a:p>
          <a:p>
            <a:pPr lvl="1"/>
            <a:r>
              <a:rPr lang="en-US" sz="2400" dirty="0" smtClean="0"/>
              <a:t>is something you construct.  </a:t>
            </a:r>
          </a:p>
          <a:p>
            <a:pPr lvl="1"/>
            <a:r>
              <a:rPr lang="en-US" sz="2400" dirty="0" smtClean="0"/>
              <a:t>It should predict the system’s behavior over time</a:t>
            </a:r>
          </a:p>
          <a:p>
            <a:pPr lvl="2"/>
            <a:r>
              <a:rPr lang="en-US" sz="2000" dirty="0" smtClean="0"/>
              <a:t>Such as predicting the growth in rabbits population over the next 3 months.</a:t>
            </a:r>
          </a:p>
        </p:txBody>
      </p:sp>
      <p:sp>
        <p:nvSpPr>
          <p:cNvPr id="4" name="Slide Number Placeholder 3"/>
          <p:cNvSpPr>
            <a:spLocks noGrp="1"/>
          </p:cNvSpPr>
          <p:nvPr>
            <p:ph type="sldNum" sz="quarter" idx="12"/>
          </p:nvPr>
        </p:nvSpPr>
        <p:spPr/>
        <p:txBody>
          <a:bodyPr/>
          <a:lstStyle/>
          <a:p>
            <a:fld id="{E4CAE1AF-AC0C-FB4E-AE67-19ACF9E285C5}" type="slidenum">
              <a:rPr lang="en-US" smtClean="0"/>
              <a:pPr/>
              <a:t>4</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71005" y="1822358"/>
            <a:ext cx="8229600" cy="828344"/>
          </a:xfrm>
        </p:spPr>
        <p:txBody>
          <a:bodyPr>
            <a:noAutofit/>
          </a:bodyPr>
          <a:lstStyle/>
          <a:p>
            <a:pPr algn="just"/>
            <a:r>
              <a:rPr lang="en-US" sz="2800" dirty="0" smtClean="0">
                <a:solidFill>
                  <a:srgbClr val="000000"/>
                </a:solidFill>
              </a:rPr>
              <a:t>You are looking for a quantity that is not a fixed value given in the problem description, but a value that </a:t>
            </a:r>
            <a:br>
              <a:rPr lang="en-US" sz="2800" dirty="0" smtClean="0">
                <a:solidFill>
                  <a:srgbClr val="000000"/>
                </a:solidFill>
              </a:rPr>
            </a:br>
            <a:r>
              <a:rPr lang="en-US" sz="2800" dirty="0" smtClean="0">
                <a:solidFill>
                  <a:srgbClr val="000000"/>
                </a:solidFill>
              </a:rPr>
              <a:t/>
            </a:r>
            <a:br>
              <a:rPr lang="en-US" sz="2800" dirty="0" smtClean="0">
                <a:solidFill>
                  <a:srgbClr val="000000"/>
                </a:solidFill>
              </a:rPr>
            </a:br>
            <a:r>
              <a:rPr lang="en-US" sz="2800" dirty="0" smtClean="0">
                <a:solidFill>
                  <a:srgbClr val="000000"/>
                </a:solidFill>
              </a:rPr>
              <a:t/>
            </a:r>
            <a:br>
              <a:rPr lang="en-US" sz="2800" dirty="0" smtClean="0">
                <a:solidFill>
                  <a:srgbClr val="000000"/>
                </a:solidFill>
              </a:rPr>
            </a:br>
            <a:endParaRPr lang="en-US" sz="2800" dirty="0">
              <a:solidFill>
                <a:srgbClr val="000000"/>
              </a:solidFill>
            </a:endParaRPr>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79646"/>
                </a:solidFill>
                <a:effectLst/>
                <a:uLnTx/>
                <a:uFillTx/>
                <a:latin typeface="+mj-lt"/>
                <a:ea typeface="+mj-ea"/>
                <a:cs typeface="+mj-cs"/>
              </a:rPr>
              <a:t>Function Node</a:t>
            </a:r>
            <a:endParaRPr kumimoji="0" lang="en-US" sz="3600" b="0" i="0" u="none" strike="noStrike" kern="1200" cap="none" spc="0" normalizeH="0" baseline="0" noProof="0" dirty="0">
              <a:ln>
                <a:noFill/>
              </a:ln>
              <a:solidFill>
                <a:srgbClr val="F79646"/>
              </a:solidFill>
              <a:effectLst/>
              <a:uLnTx/>
              <a:uFillTx/>
              <a:latin typeface="+mj-lt"/>
              <a:ea typeface="+mj-ea"/>
              <a:cs typeface="+mj-cs"/>
            </a:endParaRPr>
          </a:p>
        </p:txBody>
      </p:sp>
      <p:pic>
        <p:nvPicPr>
          <p:cNvPr id="1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210741" y="4386262"/>
            <a:ext cx="1361408" cy="2471738"/>
          </a:xfrm>
          <a:prstGeom prst="rect">
            <a:avLst/>
          </a:prstGeom>
          <a:noFill/>
          <a:ln w="9525">
            <a:noFill/>
            <a:miter lim="800000"/>
            <a:headEnd/>
            <a:tailEnd/>
          </a:ln>
        </p:spPr>
      </p:pic>
      <p:sp>
        <p:nvSpPr>
          <p:cNvPr id="5" name="Rounded Rectangular Callout 4"/>
          <p:cNvSpPr/>
          <p:nvPr/>
        </p:nvSpPr>
        <p:spPr>
          <a:xfrm>
            <a:off x="4693655" y="4450341"/>
            <a:ext cx="2190695" cy="2148803"/>
          </a:xfrm>
          <a:prstGeom prst="wedgeRoundRectCallout">
            <a:avLst>
              <a:gd name="adj1" fmla="val 73536"/>
              <a:gd name="adj2" fmla="val -32707"/>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(2) Once you know what the missing quantity is, Create a new node, and fill the description tab</a:t>
            </a:r>
            <a:endParaRPr lang="en-US" sz="20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40</a:t>
            </a:fld>
            <a:endParaRPr lang="en-US"/>
          </a:p>
        </p:txBody>
      </p:sp>
      <p:pic>
        <p:nvPicPr>
          <p:cNvPr id="15" name="Picture 2"/>
          <p:cNvPicPr>
            <a:picLocks noChangeAspect="1" noChangeArrowheads="1"/>
          </p:cNvPicPr>
          <p:nvPr/>
        </p:nvPicPr>
        <p:blipFill>
          <a:blip r:embed="rId3"/>
          <a:srcRect b="77300"/>
          <a:stretch>
            <a:fillRect/>
          </a:stretch>
        </p:blipFill>
        <p:spPr bwMode="auto">
          <a:xfrm>
            <a:off x="390402" y="3639882"/>
            <a:ext cx="8451669" cy="695122"/>
          </a:xfrm>
          <a:prstGeom prst="rect">
            <a:avLst/>
          </a:prstGeom>
          <a:noFill/>
          <a:ln w="9525">
            <a:noFill/>
            <a:miter lim="800000"/>
            <a:headEnd/>
            <a:tailEnd/>
          </a:ln>
        </p:spPr>
      </p:pic>
      <p:sp>
        <p:nvSpPr>
          <p:cNvPr id="14" name="Rounded Rectangular Callout 4"/>
          <p:cNvSpPr/>
          <p:nvPr/>
        </p:nvSpPr>
        <p:spPr>
          <a:xfrm>
            <a:off x="193814" y="4707758"/>
            <a:ext cx="4306573" cy="1297740"/>
          </a:xfrm>
          <a:prstGeom prst="wedgeRoundRectCallout">
            <a:avLst>
              <a:gd name="adj1" fmla="val -19282"/>
              <a:gd name="adj2" fmla="val -93212"/>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(1) Go back and forth between the situation and Model tab to read the problem description, and look at the nodes already created. </a:t>
            </a:r>
            <a:endParaRPr lang="en-US" sz="2000" dirty="0">
              <a:solidFill>
                <a:schemeClr val="tx1"/>
              </a:solidFill>
            </a:endParaRPr>
          </a:p>
        </p:txBody>
      </p:sp>
      <p:sp>
        <p:nvSpPr>
          <p:cNvPr id="16" name="ZoneTexte 15"/>
          <p:cNvSpPr txBox="1"/>
          <p:nvPr/>
        </p:nvSpPr>
        <p:spPr>
          <a:xfrm>
            <a:off x="1104390" y="2291753"/>
            <a:ext cx="7455887" cy="1200328"/>
          </a:xfrm>
          <a:prstGeom prst="rect">
            <a:avLst/>
          </a:prstGeom>
          <a:noFill/>
        </p:spPr>
        <p:txBody>
          <a:bodyPr wrap="none" rtlCol="0">
            <a:spAutoFit/>
          </a:bodyPr>
          <a:lstStyle/>
          <a:p>
            <a:pPr>
              <a:buFont typeface="Arial"/>
              <a:buChar char="•"/>
            </a:pPr>
            <a:r>
              <a:rPr lang="en-US" sz="2400" dirty="0" smtClean="0">
                <a:solidFill>
                  <a:srgbClr val="000000"/>
                </a:solidFill>
              </a:rPr>
              <a:t>you need to calculate using other quantities’ values, and</a:t>
            </a:r>
          </a:p>
          <a:p>
            <a:pPr>
              <a:buFont typeface="Arial"/>
              <a:buChar char="•"/>
            </a:pPr>
            <a:r>
              <a:rPr lang="en-US" sz="2400" dirty="0" smtClean="0">
                <a:solidFill>
                  <a:srgbClr val="000000"/>
                </a:solidFill>
              </a:rPr>
              <a:t>The calculation does not depend on this node’s old value.</a:t>
            </a:r>
          </a:p>
          <a:p>
            <a:endParaRPr lang="fr-FR"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318" y="1337243"/>
            <a:ext cx="5339402" cy="5437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ular Callout 6"/>
          <p:cNvSpPr/>
          <p:nvPr/>
        </p:nvSpPr>
        <p:spPr>
          <a:xfrm>
            <a:off x="321377" y="1337243"/>
            <a:ext cx="2495006" cy="2429692"/>
          </a:xfrm>
          <a:prstGeom prst="wedgeRoundRectCallout">
            <a:avLst>
              <a:gd name="adj1" fmla="val 85587"/>
              <a:gd name="adj2" fmla="val 10147"/>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The quantity missing is “The ratio of female justices to total justices in the Supreme court”</a:t>
            </a:r>
            <a:endParaRPr lang="en-US" sz="2400" dirty="0">
              <a:solidFill>
                <a:schemeClr val="tx1"/>
              </a:solidFill>
            </a:endParaRPr>
          </a:p>
        </p:txBody>
      </p:sp>
      <p:sp>
        <p:nvSpPr>
          <p:cNvPr id="8" name="Rounded Rectangular Callout 7"/>
          <p:cNvSpPr/>
          <p:nvPr/>
        </p:nvSpPr>
        <p:spPr>
          <a:xfrm>
            <a:off x="6740433" y="2558142"/>
            <a:ext cx="2194561" cy="1347653"/>
          </a:xfrm>
          <a:prstGeom prst="wedgeRoundRectCallout">
            <a:avLst>
              <a:gd name="adj1" fmla="val -165641"/>
              <a:gd name="adj2" fmla="val -120255"/>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When correct, go to Plan tab</a:t>
            </a:r>
            <a:endParaRPr lang="en-US" sz="24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41</a:t>
            </a:fld>
            <a:endParaRPr lang="en-US"/>
          </a:p>
        </p:txBody>
      </p:sp>
      <p:sp>
        <p:nvSpPr>
          <p:cNvPr id="11" name="Rounded Rectangular Callout 10"/>
          <p:cNvSpPr/>
          <p:nvPr/>
        </p:nvSpPr>
        <p:spPr>
          <a:xfrm>
            <a:off x="814251" y="5749834"/>
            <a:ext cx="2013857" cy="751114"/>
          </a:xfrm>
          <a:prstGeom prst="wedgeRoundRectCallout">
            <a:avLst>
              <a:gd name="adj1" fmla="val 75465"/>
              <a:gd name="adj2" fmla="val 16621"/>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Check correctness</a:t>
            </a:r>
            <a:endParaRPr lang="en-US" sz="2400" dirty="0">
              <a:solidFill>
                <a:schemeClr val="tx1"/>
              </a:solidFill>
            </a:endParaRPr>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Function Node : Description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3192" y="1459470"/>
            <a:ext cx="4730912" cy="4629015"/>
          </a:xfrm>
          <a:prstGeom prst="rect">
            <a:avLst/>
          </a:prstGeom>
        </p:spPr>
      </p:pic>
      <p:sp>
        <p:nvSpPr>
          <p:cNvPr id="7" name="Rounded Rectangular Callout 6"/>
          <p:cNvSpPr/>
          <p:nvPr/>
        </p:nvSpPr>
        <p:spPr>
          <a:xfrm>
            <a:off x="376597" y="2179393"/>
            <a:ext cx="2495006" cy="2197026"/>
          </a:xfrm>
          <a:prstGeom prst="wedgeRoundRectCallout">
            <a:avLst>
              <a:gd name="adj1" fmla="val 49974"/>
              <a:gd name="adj2" fmla="val 3381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There are three types of function nodes: </a:t>
            </a:r>
            <a:endParaRPr lang="en-US" sz="2400" dirty="0">
              <a:solidFill>
                <a:schemeClr val="tx1"/>
              </a:solidFill>
            </a:endParaRPr>
          </a:p>
        </p:txBody>
      </p:sp>
      <p:sp>
        <p:nvSpPr>
          <p:cNvPr id="8" name="Rounded Rectangular Callout 7"/>
          <p:cNvSpPr/>
          <p:nvPr/>
        </p:nvSpPr>
        <p:spPr>
          <a:xfrm>
            <a:off x="804340" y="5605129"/>
            <a:ext cx="7340533" cy="813311"/>
          </a:xfrm>
          <a:prstGeom prst="wedgeRoundRectCallout">
            <a:avLst>
              <a:gd name="adj1" fmla="val -3668"/>
              <a:gd name="adj2" fmla="val -48920"/>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Read the situation again, and define what type of function node you need to create.</a:t>
            </a:r>
            <a:endParaRPr lang="en-US" sz="24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42</a:t>
            </a:fld>
            <a:endParaRPr lang="en-US"/>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Function Node : Plan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6" name="Rectangle 15"/>
          <p:cNvSpPr/>
          <p:nvPr/>
        </p:nvSpPr>
        <p:spPr>
          <a:xfrm>
            <a:off x="3558869" y="2494513"/>
            <a:ext cx="4344836" cy="406059"/>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7" name="Rectangle 16"/>
          <p:cNvSpPr/>
          <p:nvPr/>
        </p:nvSpPr>
        <p:spPr>
          <a:xfrm>
            <a:off x="3552903" y="3835297"/>
            <a:ext cx="4390905" cy="328115"/>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Rectangle 17"/>
          <p:cNvSpPr/>
          <p:nvPr/>
        </p:nvSpPr>
        <p:spPr>
          <a:xfrm>
            <a:off x="3551458" y="4150412"/>
            <a:ext cx="4390123" cy="394629"/>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639" y="1417638"/>
            <a:ext cx="5188292" cy="528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ular Callout 6"/>
          <p:cNvSpPr/>
          <p:nvPr/>
        </p:nvSpPr>
        <p:spPr>
          <a:xfrm>
            <a:off x="321377" y="1337243"/>
            <a:ext cx="2495006" cy="3632822"/>
          </a:xfrm>
          <a:prstGeom prst="wedgeRoundRectCallout">
            <a:avLst>
              <a:gd name="adj1" fmla="val 72870"/>
              <a:gd name="adj2" fmla="val 2883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“The ratio of female justices to total justices in the Supreme court” quantity corresponds to the ratio of two other quantities</a:t>
            </a:r>
            <a:endParaRPr lang="en-US" sz="2400" dirty="0">
              <a:solidFill>
                <a:schemeClr val="tx1"/>
              </a:solidFill>
            </a:endParaRPr>
          </a:p>
        </p:txBody>
      </p:sp>
      <p:sp>
        <p:nvSpPr>
          <p:cNvPr id="8" name="Rounded Rectangular Callout 7"/>
          <p:cNvSpPr/>
          <p:nvPr/>
        </p:nvSpPr>
        <p:spPr>
          <a:xfrm>
            <a:off x="6740433" y="2558142"/>
            <a:ext cx="2194561" cy="1347653"/>
          </a:xfrm>
          <a:prstGeom prst="wedgeRoundRectCallout">
            <a:avLst>
              <a:gd name="adj1" fmla="val -147336"/>
              <a:gd name="adj2" fmla="val -112019"/>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When correct, go to Inputs tab</a:t>
            </a:r>
            <a:endParaRPr lang="en-US" sz="24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43</a:t>
            </a:fld>
            <a:endParaRPr lang="en-US"/>
          </a:p>
        </p:txBody>
      </p:sp>
      <p:sp>
        <p:nvSpPr>
          <p:cNvPr id="11" name="Rounded Rectangular Callout 10"/>
          <p:cNvSpPr/>
          <p:nvPr/>
        </p:nvSpPr>
        <p:spPr>
          <a:xfrm>
            <a:off x="814251" y="5749834"/>
            <a:ext cx="2013857" cy="751114"/>
          </a:xfrm>
          <a:prstGeom prst="wedgeRoundRectCallout">
            <a:avLst>
              <a:gd name="adj1" fmla="val 82398"/>
              <a:gd name="adj2" fmla="val 2559"/>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Check correctness</a:t>
            </a:r>
            <a:endParaRPr lang="en-US" sz="2400" dirty="0">
              <a:solidFill>
                <a:schemeClr val="tx1"/>
              </a:solidFill>
            </a:endParaRPr>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Function Node : Plan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566" y="1687468"/>
            <a:ext cx="4918008" cy="5007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ular Callout 6"/>
          <p:cNvSpPr/>
          <p:nvPr/>
        </p:nvSpPr>
        <p:spPr>
          <a:xfrm>
            <a:off x="0" y="179473"/>
            <a:ext cx="2346828" cy="1822357"/>
          </a:xfrm>
          <a:prstGeom prst="wedgeRoundRectCallout">
            <a:avLst>
              <a:gd name="adj1" fmla="val 92930"/>
              <a:gd name="adj2" fmla="val 36879"/>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The node’s value is calculated using the two existing nodes, so</a:t>
            </a:r>
            <a:endParaRPr lang="en-US" sz="20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44</a:t>
            </a:fld>
            <a:endParaRPr lang="en-US"/>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Function Node : Inputs</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4" name="Rounded Rectangular Callout 10"/>
          <p:cNvSpPr/>
          <p:nvPr/>
        </p:nvSpPr>
        <p:spPr>
          <a:xfrm>
            <a:off x="0" y="2331117"/>
            <a:ext cx="2442754" cy="402418"/>
          </a:xfrm>
          <a:prstGeom prst="wedgeRoundRectCallout">
            <a:avLst>
              <a:gd name="adj1" fmla="val 89975"/>
              <a:gd name="adj2" fmla="val 13394"/>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Select Inputs</a:t>
            </a:r>
            <a:endParaRPr lang="en-US" sz="2400" dirty="0">
              <a:solidFill>
                <a:schemeClr val="tx1"/>
              </a:solidFill>
            </a:endParaRPr>
          </a:p>
        </p:txBody>
      </p:sp>
      <p:sp>
        <p:nvSpPr>
          <p:cNvPr id="15" name="Rounded Rectangular Callout 5"/>
          <p:cNvSpPr/>
          <p:nvPr/>
        </p:nvSpPr>
        <p:spPr>
          <a:xfrm>
            <a:off x="609346" y="3432848"/>
            <a:ext cx="2076994" cy="1193074"/>
          </a:xfrm>
          <a:prstGeom prst="wedgeRoundRectCallout">
            <a:avLst>
              <a:gd name="adj1" fmla="val 80318"/>
              <a:gd name="adj2" fmla="val -67578"/>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click here &amp; here</a:t>
            </a:r>
            <a:endParaRPr lang="en-US" sz="2800" dirty="0">
              <a:solidFill>
                <a:schemeClr val="tx1"/>
              </a:solidFill>
            </a:endParaRPr>
          </a:p>
        </p:txBody>
      </p:sp>
      <p:sp>
        <p:nvSpPr>
          <p:cNvPr id="16" name="Rounded Rectangular Callout 12"/>
          <p:cNvSpPr/>
          <p:nvPr/>
        </p:nvSpPr>
        <p:spPr>
          <a:xfrm>
            <a:off x="254148" y="2984737"/>
            <a:ext cx="2508068" cy="2853860"/>
          </a:xfrm>
          <a:prstGeom prst="wedgeRoundRectCallout">
            <a:avLst>
              <a:gd name="adj1" fmla="val 71659"/>
              <a:gd name="adj2" fmla="val -20912"/>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Choose both inputs : to calculate the ratio, you need both quantities</a:t>
            </a:r>
            <a:endParaRPr lang="en-US" sz="2400" dirty="0">
              <a:solidFill>
                <a:schemeClr val="tx1"/>
              </a:solidFill>
            </a:endParaRPr>
          </a:p>
        </p:txBody>
      </p:sp>
      <p:sp>
        <p:nvSpPr>
          <p:cNvPr id="17" name="Rounded Rectangular Callout 7"/>
          <p:cNvSpPr/>
          <p:nvPr/>
        </p:nvSpPr>
        <p:spPr>
          <a:xfrm>
            <a:off x="5660570" y="4724399"/>
            <a:ext cx="3026230" cy="1062447"/>
          </a:xfrm>
          <a:prstGeom prst="wedgeRoundRectCallout">
            <a:avLst>
              <a:gd name="adj1" fmla="val -68332"/>
              <a:gd name="adj2" fmla="val -309146"/>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(4) When correct, </a:t>
            </a:r>
            <a:br>
              <a:rPr lang="en-US" sz="2400" dirty="0" smtClean="0">
                <a:solidFill>
                  <a:schemeClr val="tx1"/>
                </a:solidFill>
              </a:rPr>
            </a:br>
            <a:r>
              <a:rPr lang="en-US" sz="2400" dirty="0" smtClean="0">
                <a:solidFill>
                  <a:schemeClr val="tx1"/>
                </a:solidFill>
              </a:rPr>
              <a:t>go to Calculations tab</a:t>
            </a:r>
            <a:endParaRPr lang="en-US" sz="2400" dirty="0">
              <a:solidFill>
                <a:schemeClr val="tx1"/>
              </a:solidFill>
            </a:endParaRPr>
          </a:p>
        </p:txBody>
      </p:sp>
      <p:sp>
        <p:nvSpPr>
          <p:cNvPr id="18" name="Rounded Rectangular Callout 9"/>
          <p:cNvSpPr/>
          <p:nvPr/>
        </p:nvSpPr>
        <p:spPr>
          <a:xfrm>
            <a:off x="563425" y="6109063"/>
            <a:ext cx="2133600" cy="748937"/>
          </a:xfrm>
          <a:prstGeom prst="wedgeRoundRectCallout">
            <a:avLst>
              <a:gd name="adj1" fmla="val 77699"/>
              <a:gd name="adj2" fmla="val -38484"/>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(3) Check correctness</a:t>
            </a:r>
            <a:endParaRPr lang="en-US" sz="2400" dirty="0">
              <a:solidFill>
                <a:schemeClr val="tx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9940" y="1010920"/>
            <a:ext cx="5491480" cy="559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2"/>
          </p:nvPr>
        </p:nvSpPr>
        <p:spPr/>
        <p:txBody>
          <a:bodyPr/>
          <a:lstStyle/>
          <a:p>
            <a:fld id="{E4CAE1AF-AC0C-FB4E-AE67-19ACF9E285C5}" type="slidenum">
              <a:rPr lang="en-US" smtClean="0"/>
              <a:pPr/>
              <a:t>45</a:t>
            </a:fld>
            <a:endParaRPr lang="en-US"/>
          </a:p>
        </p:txBody>
      </p:sp>
      <p:sp>
        <p:nvSpPr>
          <p:cNvPr id="23" name="Rounded Rectangular Callout 6"/>
          <p:cNvSpPr/>
          <p:nvPr/>
        </p:nvSpPr>
        <p:spPr>
          <a:xfrm>
            <a:off x="221423" y="3760479"/>
            <a:ext cx="2514600" cy="1588194"/>
          </a:xfrm>
          <a:prstGeom prst="wedgeRoundRectCallout">
            <a:avLst>
              <a:gd name="adj1" fmla="val 177074"/>
              <a:gd name="adj2" fmla="val 9295"/>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smtClean="0">
              <a:solidFill>
                <a:schemeClr val="tx1"/>
              </a:solidFill>
            </a:endParaRPr>
          </a:p>
          <a:p>
            <a:pPr algn="ctr"/>
            <a:endParaRPr lang="en-US" sz="2400" dirty="0">
              <a:solidFill>
                <a:schemeClr val="tx1"/>
              </a:solidFill>
            </a:endParaRPr>
          </a:p>
        </p:txBody>
      </p:sp>
      <p:sp>
        <p:nvSpPr>
          <p:cNvPr id="13" name="Title 1"/>
          <p:cNvSpPr txBox="1">
            <a:spLocks/>
          </p:cNvSpPr>
          <p:nvPr/>
        </p:nvSpPr>
        <p:spPr>
          <a:xfrm>
            <a:off x="585120" y="0"/>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Function Node : Calculation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4" name="Rounded Rectangular Callout 10"/>
          <p:cNvSpPr/>
          <p:nvPr/>
        </p:nvSpPr>
        <p:spPr>
          <a:xfrm>
            <a:off x="351303" y="2479726"/>
            <a:ext cx="2118474" cy="465447"/>
          </a:xfrm>
          <a:prstGeom prst="wedgeRoundRectCallout">
            <a:avLst>
              <a:gd name="adj1" fmla="val 87764"/>
              <a:gd name="adj2" fmla="val -56726"/>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Click here</a:t>
            </a:r>
            <a:endParaRPr lang="en-US" sz="2400" dirty="0">
              <a:solidFill>
                <a:schemeClr val="tx1"/>
              </a:solidFill>
            </a:endParaRPr>
          </a:p>
        </p:txBody>
      </p:sp>
      <p:sp>
        <p:nvSpPr>
          <p:cNvPr id="17" name="Rounded Rectangular Callout 7"/>
          <p:cNvSpPr/>
          <p:nvPr/>
        </p:nvSpPr>
        <p:spPr>
          <a:xfrm>
            <a:off x="5950473" y="1631914"/>
            <a:ext cx="3026230" cy="1062447"/>
          </a:xfrm>
          <a:prstGeom prst="wedgeRoundRectCallout">
            <a:avLst>
              <a:gd name="adj1" fmla="val 24571"/>
              <a:gd name="adj2" fmla="val 345918"/>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(4) When correct, </a:t>
            </a:r>
            <a:br>
              <a:rPr lang="en-US" sz="2400" dirty="0" smtClean="0">
                <a:solidFill>
                  <a:schemeClr val="tx1"/>
                </a:solidFill>
              </a:rPr>
            </a:br>
            <a:r>
              <a:rPr lang="en-US" sz="2400" dirty="0" smtClean="0">
                <a:solidFill>
                  <a:schemeClr val="tx1"/>
                </a:solidFill>
              </a:rPr>
              <a:t>close the node</a:t>
            </a:r>
            <a:endParaRPr lang="en-US" sz="2400" dirty="0">
              <a:solidFill>
                <a:schemeClr val="tx1"/>
              </a:solidFill>
            </a:endParaRPr>
          </a:p>
        </p:txBody>
      </p:sp>
      <p:sp>
        <p:nvSpPr>
          <p:cNvPr id="18" name="Rounded Rectangular Callout 9"/>
          <p:cNvSpPr/>
          <p:nvPr/>
        </p:nvSpPr>
        <p:spPr>
          <a:xfrm>
            <a:off x="381241" y="5896341"/>
            <a:ext cx="2133600" cy="748937"/>
          </a:xfrm>
          <a:prstGeom prst="wedgeRoundRectCallout">
            <a:avLst>
              <a:gd name="adj1" fmla="val 84669"/>
              <a:gd name="adj2" fmla="val -38901"/>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(3) Check correctness</a:t>
            </a:r>
            <a:endParaRPr lang="en-US" sz="2400" dirty="0">
              <a:solidFill>
                <a:schemeClr val="tx1"/>
              </a:solidFill>
            </a:endParaRPr>
          </a:p>
        </p:txBody>
      </p:sp>
      <p:sp>
        <p:nvSpPr>
          <p:cNvPr id="7" name="Rounded Rectangular Callout 6"/>
          <p:cNvSpPr/>
          <p:nvPr/>
        </p:nvSpPr>
        <p:spPr>
          <a:xfrm>
            <a:off x="276160" y="864637"/>
            <a:ext cx="2101888" cy="1358675"/>
          </a:xfrm>
          <a:prstGeom prst="wedgeRoundRectCallout">
            <a:avLst>
              <a:gd name="adj1" fmla="val 79852"/>
              <a:gd name="adj2" fmla="val 4793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The node’s type is defined as a function in the Plan tab, so</a:t>
            </a:r>
            <a:endParaRPr lang="en-US" sz="2000" dirty="0">
              <a:solidFill>
                <a:schemeClr val="tx1"/>
              </a:solidFill>
            </a:endParaRPr>
          </a:p>
        </p:txBody>
      </p:sp>
      <p:sp>
        <p:nvSpPr>
          <p:cNvPr id="21" name="Rounded Rectangular Callout 8"/>
          <p:cNvSpPr/>
          <p:nvPr/>
        </p:nvSpPr>
        <p:spPr>
          <a:xfrm>
            <a:off x="5784240" y="3106339"/>
            <a:ext cx="2981755" cy="1235076"/>
          </a:xfrm>
          <a:prstGeom prst="wedgeRoundRectCallout">
            <a:avLst>
              <a:gd name="adj1" fmla="val -7550"/>
              <a:gd name="adj2" fmla="val 10086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We want the calculation to be: Next Value = </a:t>
            </a:r>
            <a:r>
              <a:rPr lang="en-US" sz="2000" dirty="0" err="1" smtClean="0">
                <a:solidFill>
                  <a:schemeClr val="tx1"/>
                </a:solidFill>
              </a:rPr>
              <a:t>female_justices</a:t>
            </a:r>
            <a:r>
              <a:rPr lang="en-US" sz="2000" dirty="0" smtClean="0">
                <a:solidFill>
                  <a:schemeClr val="tx1"/>
                </a:solidFill>
              </a:rPr>
              <a:t>/justices</a:t>
            </a:r>
            <a:endParaRPr lang="en-US" sz="2000" dirty="0">
              <a:solidFill>
                <a:schemeClr val="tx1"/>
              </a:solidFill>
            </a:endParaRPr>
          </a:p>
        </p:txBody>
      </p:sp>
      <p:sp>
        <p:nvSpPr>
          <p:cNvPr id="22" name="Rounded Rectangular Callout 6"/>
          <p:cNvSpPr/>
          <p:nvPr/>
        </p:nvSpPr>
        <p:spPr>
          <a:xfrm>
            <a:off x="207073" y="3215373"/>
            <a:ext cx="2514600" cy="2418285"/>
          </a:xfrm>
          <a:prstGeom prst="wedgeRoundRectCallout">
            <a:avLst>
              <a:gd name="adj1" fmla="val 76056"/>
              <a:gd name="adj2" fmla="val -23205"/>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(2) </a:t>
            </a:r>
            <a:r>
              <a:rPr lang="en-US" sz="2000" dirty="0">
                <a:solidFill>
                  <a:schemeClr val="tx1"/>
                </a:solidFill>
              </a:rPr>
              <a:t>Enter the calculation by clicking on the names of nodes and typing arithmetic operators such as +, -, *, / and ^</a:t>
            </a:r>
            <a:r>
              <a:rPr lang="en-US" sz="2000" dirty="0" smtClean="0">
                <a:solidFill>
                  <a:schemeClr val="tx1"/>
                </a:solidFill>
              </a:rPr>
              <a:t>.</a:t>
            </a:r>
            <a:endParaRPr lang="en-US" sz="2000" dirty="0">
              <a:solidFill>
                <a:schemeClr val="tx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p:cNvPicPr>
            <a:picLocks noChangeAspect="1" noChangeArrowheads="1"/>
          </p:cNvPicPr>
          <p:nvPr/>
        </p:nvPicPr>
        <p:blipFill>
          <a:blip r:embed="rId2"/>
          <a:srcRect/>
          <a:stretch>
            <a:fillRect/>
          </a:stretch>
        </p:blipFill>
        <p:spPr bwMode="auto">
          <a:xfrm>
            <a:off x="695837" y="4522855"/>
            <a:ext cx="3763136" cy="1976745"/>
          </a:xfrm>
          <a:prstGeom prst="rect">
            <a:avLst/>
          </a:prstGeom>
          <a:noFill/>
          <a:ln w="9525">
            <a:noFill/>
            <a:miter lim="800000"/>
            <a:headEnd/>
            <a:tailEnd/>
          </a:ln>
        </p:spPr>
      </p:pic>
      <p:sp>
        <p:nvSpPr>
          <p:cNvPr id="9" name="Title 1"/>
          <p:cNvSpPr>
            <a:spLocks noGrp="1"/>
          </p:cNvSpPr>
          <p:nvPr>
            <p:ph type="title"/>
          </p:nvPr>
        </p:nvSpPr>
        <p:spPr>
          <a:xfrm>
            <a:off x="484810" y="1366768"/>
            <a:ext cx="8229600" cy="1090653"/>
          </a:xfrm>
        </p:spPr>
        <p:txBody>
          <a:bodyPr>
            <a:noAutofit/>
          </a:bodyPr>
          <a:lstStyle/>
          <a:p>
            <a:pPr algn="just"/>
            <a:r>
              <a:rPr lang="en-US" sz="3200" dirty="0" smtClean="0">
                <a:solidFill>
                  <a:srgbClr val="000000"/>
                </a:solidFill>
              </a:rPr>
              <a:t>You can now run the model to check if it is correct. </a:t>
            </a:r>
            <a:endParaRPr lang="en-US" sz="3200" dirty="0">
              <a:solidFill>
                <a:srgbClr val="000000"/>
              </a:solidFill>
            </a:endParaRPr>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Function Node</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46</a:t>
            </a:fld>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37436" y="2540256"/>
            <a:ext cx="1121770" cy="2036657"/>
          </a:xfrm>
          <a:prstGeom prst="rect">
            <a:avLst/>
          </a:prstGeom>
          <a:noFill/>
          <a:ln w="9525">
            <a:noFill/>
            <a:miter lim="800000"/>
            <a:headEnd/>
            <a:tailEnd/>
          </a:ln>
        </p:spPr>
      </p:pic>
      <p:sp>
        <p:nvSpPr>
          <p:cNvPr id="17" name="Rounded Rectangular Callout 6"/>
          <p:cNvSpPr/>
          <p:nvPr/>
        </p:nvSpPr>
        <p:spPr>
          <a:xfrm>
            <a:off x="3988845" y="2098473"/>
            <a:ext cx="1838566" cy="736014"/>
          </a:xfrm>
          <a:prstGeom prst="wedgeRoundRectCallout">
            <a:avLst>
              <a:gd name="adj1" fmla="val -133573"/>
              <a:gd name="adj2" fmla="val 96411"/>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(1) Run you model</a:t>
            </a:r>
            <a:endParaRPr lang="en-US" sz="2000" dirty="0">
              <a:solidFill>
                <a:schemeClr val="tx1"/>
              </a:solidFill>
            </a:endParaRPr>
          </a:p>
        </p:txBody>
      </p:sp>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913859" y="2585597"/>
            <a:ext cx="1186774" cy="2037848"/>
          </a:xfrm>
          <a:prstGeom prst="rect">
            <a:avLst/>
          </a:prstGeom>
          <a:noFill/>
          <a:ln w="9525">
            <a:noFill/>
            <a:miter lim="800000"/>
            <a:headEnd/>
            <a:tailEnd/>
          </a:ln>
        </p:spPr>
      </p:pic>
      <p:sp>
        <p:nvSpPr>
          <p:cNvPr id="19" name="Rounded Rectangular Callout 12"/>
          <p:cNvSpPr/>
          <p:nvPr/>
        </p:nvSpPr>
        <p:spPr>
          <a:xfrm>
            <a:off x="5588590" y="5650335"/>
            <a:ext cx="2901404" cy="687253"/>
          </a:xfrm>
          <a:prstGeom prst="wedgeRoundRectCallout">
            <a:avLst>
              <a:gd name="adj1" fmla="val -32158"/>
              <a:gd name="adj2" fmla="val -332502"/>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(3) When it turns green, click Done</a:t>
            </a:r>
            <a:endParaRPr lang="en-US" sz="2000" dirty="0">
              <a:solidFill>
                <a:schemeClr val="tx1"/>
              </a:solidFill>
            </a:endParaRPr>
          </a:p>
        </p:txBody>
      </p:sp>
      <p:sp>
        <p:nvSpPr>
          <p:cNvPr id="20" name="Rounded Rectangular Callout 8"/>
          <p:cNvSpPr/>
          <p:nvPr/>
        </p:nvSpPr>
        <p:spPr>
          <a:xfrm>
            <a:off x="3223884" y="5784604"/>
            <a:ext cx="1663310" cy="705975"/>
          </a:xfrm>
          <a:prstGeom prst="wedgeRoundRectCallout">
            <a:avLst>
              <a:gd name="adj1" fmla="val -21640"/>
              <a:gd name="adj2" fmla="val 52005"/>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You should get this</a:t>
            </a:r>
            <a:endParaRPr lang="en-US" sz="2000" dirty="0">
              <a:solidFill>
                <a:schemeClr val="tx1"/>
              </a:solidFill>
            </a:endParaRPr>
          </a:p>
        </p:txBody>
      </p:sp>
      <p:sp>
        <p:nvSpPr>
          <p:cNvPr id="21" name="Rounded Rectangular Callout 9"/>
          <p:cNvSpPr/>
          <p:nvPr/>
        </p:nvSpPr>
        <p:spPr>
          <a:xfrm>
            <a:off x="7163295" y="2476983"/>
            <a:ext cx="1801242" cy="739753"/>
          </a:xfrm>
          <a:prstGeom prst="wedgeRoundRectCallout">
            <a:avLst>
              <a:gd name="adj1" fmla="val -61614"/>
              <a:gd name="adj2" fmla="val 102922"/>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This should turn green</a:t>
            </a:r>
            <a:endParaRPr lang="en-US" sz="2000" dirty="0">
              <a:solidFill>
                <a:schemeClr val="tx1"/>
              </a:solidFill>
            </a:endParaRPr>
          </a:p>
        </p:txBody>
      </p:sp>
      <p:sp>
        <p:nvSpPr>
          <p:cNvPr id="22" name="Rounded Rectangular Callout 10"/>
          <p:cNvSpPr/>
          <p:nvPr/>
        </p:nvSpPr>
        <p:spPr>
          <a:xfrm>
            <a:off x="4308247" y="4183138"/>
            <a:ext cx="1411785" cy="520753"/>
          </a:xfrm>
          <a:prstGeom prst="wedgeRoundRectCallout">
            <a:avLst>
              <a:gd name="adj1" fmla="val -153372"/>
              <a:gd name="adj2" fmla="val 279672"/>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(2) Click OK</a:t>
            </a:r>
            <a:endParaRPr lang="en-US" sz="2000" dirty="0">
              <a:solidFill>
                <a:schemeClr val="tx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98615" y="0"/>
            <a:ext cx="8229600" cy="759505"/>
          </a:xfrm>
        </p:spPr>
        <p:txBody>
          <a:bodyPr>
            <a:noAutofit/>
          </a:bodyPr>
          <a:lstStyle/>
          <a:p>
            <a:r>
              <a:rPr lang="en-US" sz="4000" dirty="0" smtClean="0"/>
              <a:t>Type of Nodes</a:t>
            </a:r>
            <a:endParaRPr lang="en-US" sz="4000" dirty="0"/>
          </a:p>
        </p:txBody>
      </p:sp>
      <p:sp>
        <p:nvSpPr>
          <p:cNvPr id="15" name="Content Placeholder 14"/>
          <p:cNvSpPr>
            <a:spLocks noGrp="1"/>
          </p:cNvSpPr>
          <p:nvPr>
            <p:ph sz="half" idx="2"/>
          </p:nvPr>
        </p:nvSpPr>
        <p:spPr>
          <a:xfrm>
            <a:off x="861912" y="1280902"/>
            <a:ext cx="7162800" cy="4800599"/>
          </a:xfrm>
        </p:spPr>
        <p:txBody>
          <a:bodyPr>
            <a:noAutofit/>
          </a:bodyPr>
          <a:lstStyle/>
          <a:p>
            <a:pPr algn="ctr">
              <a:buNone/>
            </a:pPr>
            <a:r>
              <a:rPr lang="en-US" sz="2400" b="1" i="1" dirty="0" smtClean="0">
                <a:solidFill>
                  <a:schemeClr val="accent4"/>
                </a:solidFill>
              </a:rPr>
              <a:t>Fixed</a:t>
            </a:r>
            <a:r>
              <a:rPr lang="en-US" sz="2400" i="1" dirty="0" smtClean="0">
                <a:solidFill>
                  <a:schemeClr val="accent4"/>
                </a:solidFill>
              </a:rPr>
              <a:t> </a:t>
            </a:r>
            <a:r>
              <a:rPr lang="en-US" sz="2400" b="1" i="1" dirty="0" smtClean="0">
                <a:solidFill>
                  <a:schemeClr val="accent4"/>
                </a:solidFill>
              </a:rPr>
              <a:t>Value			</a:t>
            </a:r>
            <a:r>
              <a:rPr lang="en-US" sz="2400" b="1" i="1" dirty="0" smtClean="0">
                <a:solidFill>
                  <a:srgbClr val="000000"/>
                </a:solidFill>
              </a:rPr>
              <a:t>or</a:t>
            </a:r>
            <a:r>
              <a:rPr lang="en-US" sz="2400" b="1" i="1" dirty="0" smtClean="0">
                <a:solidFill>
                  <a:schemeClr val="accent4"/>
                </a:solidFill>
              </a:rPr>
              <a:t>				</a:t>
            </a:r>
            <a:r>
              <a:rPr lang="en-US" sz="2400" b="1" i="1" dirty="0" smtClean="0">
                <a:solidFill>
                  <a:schemeClr val="accent6"/>
                </a:solidFill>
              </a:rPr>
              <a:t>Function</a:t>
            </a:r>
          </a:p>
          <a:p>
            <a:pPr>
              <a:buNone/>
            </a:pPr>
            <a:endParaRPr lang="en-US" sz="2400" b="1" i="1" dirty="0" smtClean="0">
              <a:solidFill>
                <a:schemeClr val="accent6"/>
              </a:solidFill>
            </a:endParaRPr>
          </a:p>
          <a:p>
            <a:pPr>
              <a:buNone/>
            </a:pPr>
            <a:endParaRPr lang="en-US" sz="2400" b="1" i="1" dirty="0" smtClean="0">
              <a:solidFill>
                <a:schemeClr val="accent6"/>
              </a:solidFill>
            </a:endParaRPr>
          </a:p>
          <a:p>
            <a:pPr algn="ctr">
              <a:buNone/>
            </a:pPr>
            <a:r>
              <a:rPr lang="en-US" sz="2400" b="1" i="1" dirty="0" err="1" smtClean="0">
                <a:solidFill>
                  <a:srgbClr val="000000"/>
                </a:solidFill>
              </a:rPr>
              <a:t>vs</a:t>
            </a:r>
            <a:endParaRPr lang="en-US" sz="2400" dirty="0" smtClean="0">
              <a:solidFill>
                <a:srgbClr val="000000"/>
              </a:solidFill>
            </a:endParaRPr>
          </a:p>
        </p:txBody>
      </p:sp>
      <p:pic>
        <p:nvPicPr>
          <p:cNvPr id="16" name="Image 15" descr="amt.Main005.jpg"/>
          <p:cNvPicPr>
            <a:picLocks noChangeAspect="1"/>
          </p:cNvPicPr>
          <p:nvPr/>
        </p:nvPicPr>
        <p:blipFill>
          <a:blip r:embed="rId3"/>
          <a:srcRect t="12968"/>
          <a:stretch>
            <a:fillRect/>
          </a:stretch>
        </p:blipFill>
        <p:spPr>
          <a:xfrm>
            <a:off x="1305806" y="2112278"/>
            <a:ext cx="1979753" cy="1292264"/>
          </a:xfrm>
          <a:prstGeom prst="rect">
            <a:avLst/>
          </a:prstGeom>
        </p:spPr>
      </p:pic>
      <p:pic>
        <p:nvPicPr>
          <p:cNvPr id="17" name="Image 16" descr="amt.Main011.jpg"/>
          <p:cNvPicPr>
            <a:picLocks noChangeAspect="1"/>
          </p:cNvPicPr>
          <p:nvPr/>
        </p:nvPicPr>
        <p:blipFill>
          <a:blip r:embed="rId4"/>
          <a:srcRect t="17241" b="13584"/>
          <a:stretch>
            <a:fillRect/>
          </a:stretch>
        </p:blipFill>
        <p:spPr>
          <a:xfrm>
            <a:off x="5229169" y="2029450"/>
            <a:ext cx="2970923" cy="1352962"/>
          </a:xfrm>
          <a:prstGeom prst="rect">
            <a:avLst/>
          </a:prstGeom>
        </p:spPr>
      </p:pic>
      <p:sp>
        <p:nvSpPr>
          <p:cNvPr id="18" name="ZoneTexte 17"/>
          <p:cNvSpPr txBox="1"/>
          <p:nvPr/>
        </p:nvSpPr>
        <p:spPr>
          <a:xfrm>
            <a:off x="496975" y="3836226"/>
            <a:ext cx="3603071" cy="923330"/>
          </a:xfrm>
          <a:prstGeom prst="rect">
            <a:avLst/>
          </a:prstGeom>
          <a:solidFill>
            <a:srgbClr val="D9D9D9"/>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smtClean="0"/>
              <a:t>In </a:t>
            </a:r>
            <a:r>
              <a:rPr lang="fr-FR" dirty="0" err="1" smtClean="0"/>
              <a:t>Problem</a:t>
            </a:r>
            <a:r>
              <a:rPr lang="fr-FR" dirty="0" smtClean="0"/>
              <a:t> 1, the value of the </a:t>
            </a:r>
            <a:r>
              <a:rPr lang="fr-FR" dirty="0" err="1" smtClean="0"/>
              <a:t>node</a:t>
            </a:r>
            <a:r>
              <a:rPr lang="fr-FR" dirty="0" smtClean="0"/>
              <a:t> </a:t>
            </a:r>
            <a:r>
              <a:rPr lang="fr-FR" dirty="0" err="1" smtClean="0"/>
              <a:t>you</a:t>
            </a:r>
            <a:r>
              <a:rPr lang="fr-FR" dirty="0" smtClean="0"/>
              <a:t> </a:t>
            </a:r>
            <a:r>
              <a:rPr lang="fr-FR" dirty="0" err="1" smtClean="0"/>
              <a:t>created</a:t>
            </a:r>
            <a:r>
              <a:rPr lang="fr-FR" dirty="0" smtClean="0"/>
              <a:t> </a:t>
            </a:r>
            <a:r>
              <a:rPr lang="fr-FR" dirty="0" err="1" smtClean="0"/>
              <a:t>was</a:t>
            </a:r>
            <a:r>
              <a:rPr lang="fr-FR" dirty="0" smtClean="0"/>
              <a:t> </a:t>
            </a:r>
            <a:r>
              <a:rPr lang="fr-FR" dirty="0" err="1" smtClean="0"/>
              <a:t>given</a:t>
            </a:r>
            <a:r>
              <a:rPr lang="fr-FR" dirty="0" smtClean="0"/>
              <a:t> and </a:t>
            </a:r>
            <a:r>
              <a:rPr lang="fr-FR" dirty="0" err="1" smtClean="0"/>
              <a:t>thus</a:t>
            </a:r>
            <a:r>
              <a:rPr lang="fr-FR" dirty="0" smtClean="0"/>
              <a:t> constant for all time </a:t>
            </a:r>
            <a:r>
              <a:rPr lang="fr-FR" dirty="0" err="1" smtClean="0"/>
              <a:t>ticks</a:t>
            </a:r>
            <a:r>
              <a:rPr lang="fr-FR" dirty="0" smtClean="0"/>
              <a:t>.</a:t>
            </a:r>
            <a:endParaRPr lang="en-US" dirty="0"/>
          </a:p>
        </p:txBody>
      </p:sp>
      <p:sp>
        <p:nvSpPr>
          <p:cNvPr id="19" name="ZoneTexte 18"/>
          <p:cNvSpPr txBox="1"/>
          <p:nvPr/>
        </p:nvSpPr>
        <p:spPr>
          <a:xfrm>
            <a:off x="4556154" y="3802397"/>
            <a:ext cx="4417011" cy="2862323"/>
          </a:xfrm>
          <a:prstGeom prst="rect">
            <a:avLst/>
          </a:prstGeom>
          <a:solidFill>
            <a:schemeClr val="bg1">
              <a:lumMod val="85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smtClean="0"/>
              <a:t>In </a:t>
            </a:r>
            <a:r>
              <a:rPr lang="fr-FR" dirty="0" err="1" smtClean="0"/>
              <a:t>Problem</a:t>
            </a:r>
            <a:r>
              <a:rPr lang="fr-FR" dirty="0" smtClean="0"/>
              <a:t> 2, the value of the </a:t>
            </a:r>
            <a:r>
              <a:rPr lang="fr-FR" dirty="0" err="1" smtClean="0"/>
              <a:t>node</a:t>
            </a:r>
            <a:r>
              <a:rPr lang="fr-FR" dirty="0" smtClean="0"/>
              <a:t> </a:t>
            </a:r>
            <a:r>
              <a:rPr lang="fr-FR" dirty="0" err="1" smtClean="0"/>
              <a:t>you</a:t>
            </a:r>
            <a:r>
              <a:rPr lang="fr-FR" dirty="0" smtClean="0"/>
              <a:t> </a:t>
            </a:r>
            <a:r>
              <a:rPr lang="fr-FR" dirty="0" err="1" smtClean="0"/>
              <a:t>created</a:t>
            </a:r>
            <a:r>
              <a:rPr lang="fr-FR" dirty="0" smtClean="0"/>
              <a:t> </a:t>
            </a:r>
            <a:r>
              <a:rPr lang="fr-FR" dirty="0" err="1" smtClean="0"/>
              <a:t>was</a:t>
            </a:r>
            <a:r>
              <a:rPr lang="fr-FR" dirty="0" smtClean="0"/>
              <a:t> NOT </a:t>
            </a:r>
            <a:r>
              <a:rPr lang="fr-FR" dirty="0" err="1" smtClean="0"/>
              <a:t>given</a:t>
            </a:r>
            <a:r>
              <a:rPr lang="fr-FR" dirty="0" smtClean="0"/>
              <a:t>.  </a:t>
            </a:r>
            <a:r>
              <a:rPr lang="fr-FR" dirty="0" err="1" smtClean="0"/>
              <a:t>Even</a:t>
            </a:r>
            <a:r>
              <a:rPr lang="fr-FR" dirty="0" smtClean="0"/>
              <a:t> </a:t>
            </a:r>
            <a:r>
              <a:rPr lang="fr-FR" dirty="0" err="1" smtClean="0"/>
              <a:t>though</a:t>
            </a:r>
            <a:r>
              <a:rPr lang="fr-FR" dirty="0" smtClean="0"/>
              <a:t> </a:t>
            </a:r>
            <a:r>
              <a:rPr lang="fr-FR" dirty="0" err="1" smtClean="0"/>
              <a:t>its</a:t>
            </a:r>
            <a:r>
              <a:rPr lang="fr-FR" dirty="0" smtClean="0"/>
              <a:t> value </a:t>
            </a:r>
            <a:r>
              <a:rPr lang="fr-FR" dirty="0" err="1" smtClean="0"/>
              <a:t>was</a:t>
            </a:r>
            <a:r>
              <a:rPr lang="fr-FR" dirty="0" smtClean="0"/>
              <a:t> constant for all time </a:t>
            </a:r>
            <a:r>
              <a:rPr lang="fr-FR" dirty="0" err="1" smtClean="0"/>
              <a:t>ticks</a:t>
            </a:r>
            <a:r>
              <a:rPr lang="fr-FR" dirty="0" smtClean="0"/>
              <a:t> and </a:t>
            </a:r>
            <a:r>
              <a:rPr lang="fr-FR" dirty="0" err="1" smtClean="0"/>
              <a:t>you</a:t>
            </a:r>
            <a:r>
              <a:rPr lang="fr-FR" dirty="0" smtClean="0"/>
              <a:t> </a:t>
            </a:r>
            <a:r>
              <a:rPr lang="fr-FR" dirty="0" err="1" smtClean="0"/>
              <a:t>could</a:t>
            </a:r>
            <a:r>
              <a:rPr lang="fr-FR" dirty="0" smtClean="0"/>
              <a:t> have </a:t>
            </a:r>
            <a:r>
              <a:rPr lang="fr-FR" dirty="0" err="1" smtClean="0"/>
              <a:t>calculated</a:t>
            </a:r>
            <a:r>
              <a:rPr lang="fr-FR" dirty="0" smtClean="0"/>
              <a:t> the </a:t>
            </a:r>
            <a:r>
              <a:rPr lang="fr-FR" dirty="0" err="1" smtClean="0"/>
              <a:t>valueby</a:t>
            </a:r>
            <a:r>
              <a:rPr lang="fr-FR" dirty="0" smtClean="0"/>
              <a:t> hand, </a:t>
            </a:r>
            <a:r>
              <a:rPr lang="fr-FR" dirty="0" err="1" smtClean="0"/>
              <a:t>that</a:t>
            </a:r>
            <a:r>
              <a:rPr lang="fr-FR" dirty="0" smtClean="0"/>
              <a:t> </a:t>
            </a:r>
            <a:r>
              <a:rPr lang="fr-FR" dirty="0" err="1" smtClean="0"/>
              <a:t>would</a:t>
            </a:r>
            <a:r>
              <a:rPr lang="fr-FR" dirty="0" smtClean="0"/>
              <a:t> not model </a:t>
            </a:r>
            <a:r>
              <a:rPr lang="fr-FR" dirty="0" err="1" smtClean="0"/>
              <a:t>what</a:t>
            </a:r>
            <a:r>
              <a:rPr lang="fr-FR" dirty="0" smtClean="0"/>
              <a:t> the situation </a:t>
            </a:r>
            <a:r>
              <a:rPr lang="fr-FR" dirty="0" err="1" smtClean="0"/>
              <a:t>says</a:t>
            </a:r>
            <a:r>
              <a:rPr lang="fr-FR" dirty="0" smtClean="0"/>
              <a:t>.  </a:t>
            </a:r>
            <a:r>
              <a:rPr lang="fr-FR" dirty="0" err="1" smtClean="0"/>
              <a:t>Thus</a:t>
            </a:r>
            <a:r>
              <a:rPr lang="fr-FR" dirty="0" smtClean="0"/>
              <a:t>, </a:t>
            </a:r>
            <a:r>
              <a:rPr lang="fr-FR" dirty="0" err="1" smtClean="0"/>
              <a:t>you</a:t>
            </a:r>
            <a:r>
              <a:rPr lang="fr-FR" dirty="0" smtClean="0"/>
              <a:t> </a:t>
            </a:r>
            <a:r>
              <a:rPr lang="fr-FR" dirty="0" err="1" smtClean="0"/>
              <a:t>created</a:t>
            </a:r>
            <a:r>
              <a:rPr lang="fr-FR" dirty="0" smtClean="0"/>
              <a:t> a </a:t>
            </a:r>
            <a:r>
              <a:rPr lang="fr-FR" dirty="0" err="1"/>
              <a:t>F</a:t>
            </a:r>
            <a:r>
              <a:rPr lang="fr-FR" dirty="0" err="1" smtClean="0"/>
              <a:t>unction</a:t>
            </a:r>
            <a:r>
              <a:rPr lang="fr-FR" dirty="0" smtClean="0"/>
              <a:t> </a:t>
            </a:r>
            <a:r>
              <a:rPr lang="fr-FR" dirty="0" err="1" smtClean="0"/>
              <a:t>node</a:t>
            </a:r>
            <a:r>
              <a:rPr lang="fr-FR" dirty="0" smtClean="0"/>
              <a:t>.  In </a:t>
            </a:r>
            <a:r>
              <a:rPr lang="fr-FR" dirty="0" err="1" smtClean="0"/>
              <a:t>general</a:t>
            </a:r>
            <a:r>
              <a:rPr lang="fr-FR" dirty="0" smtClean="0"/>
              <a:t>, the values of </a:t>
            </a:r>
            <a:r>
              <a:rPr lang="fr-FR" dirty="0" err="1"/>
              <a:t>F</a:t>
            </a:r>
            <a:r>
              <a:rPr lang="fr-FR" dirty="0" err="1" smtClean="0"/>
              <a:t>unction</a:t>
            </a:r>
            <a:r>
              <a:rPr lang="fr-FR" dirty="0" smtClean="0"/>
              <a:t> </a:t>
            </a:r>
            <a:r>
              <a:rPr lang="fr-FR" dirty="0" err="1" smtClean="0"/>
              <a:t>nodes</a:t>
            </a:r>
            <a:r>
              <a:rPr lang="fr-FR" dirty="0" smtClean="0"/>
              <a:t> are not constant. This </a:t>
            </a:r>
            <a:r>
              <a:rPr lang="fr-FR" dirty="0" err="1" smtClean="0"/>
              <a:t>was</a:t>
            </a:r>
            <a:r>
              <a:rPr lang="fr-FR" dirty="0" smtClean="0"/>
              <a:t> </a:t>
            </a:r>
            <a:r>
              <a:rPr lang="fr-FR" dirty="0" err="1" smtClean="0"/>
              <a:t>just</a:t>
            </a:r>
            <a:r>
              <a:rPr lang="fr-FR" dirty="0" smtClean="0"/>
              <a:t> a </a:t>
            </a:r>
            <a:r>
              <a:rPr lang="fr-FR" dirty="0" err="1" smtClean="0"/>
              <a:t>special</a:t>
            </a:r>
            <a:r>
              <a:rPr lang="fr-FR" dirty="0" smtClean="0"/>
              <a:t> case to </a:t>
            </a:r>
            <a:r>
              <a:rPr lang="fr-FR" dirty="0" err="1" smtClean="0"/>
              <a:t>illustrate</a:t>
            </a:r>
            <a:r>
              <a:rPr lang="fr-FR" dirty="0" smtClean="0"/>
              <a:t> the </a:t>
            </a:r>
            <a:r>
              <a:rPr lang="fr-FR" dirty="0" err="1" smtClean="0"/>
              <a:t>difference</a:t>
            </a:r>
            <a:r>
              <a:rPr lang="fr-FR" dirty="0" smtClean="0"/>
              <a:t> </a:t>
            </a:r>
            <a:r>
              <a:rPr lang="fr-FR" dirty="0" err="1" smtClean="0"/>
              <a:t>between</a:t>
            </a:r>
            <a:r>
              <a:rPr lang="fr-FR" dirty="0" smtClean="0"/>
              <a:t> </a:t>
            </a:r>
            <a:r>
              <a:rPr lang="fr-FR" dirty="0" err="1" smtClean="0"/>
              <a:t>Fixed</a:t>
            </a:r>
            <a:r>
              <a:rPr lang="fr-FR" dirty="0" smtClean="0"/>
              <a:t> Value </a:t>
            </a:r>
            <a:r>
              <a:rPr lang="fr-FR" dirty="0" err="1" smtClean="0"/>
              <a:t>nodes</a:t>
            </a:r>
            <a:r>
              <a:rPr lang="fr-FR" dirty="0" smtClean="0"/>
              <a:t> and </a:t>
            </a:r>
            <a:r>
              <a:rPr lang="fr-FR" dirty="0" err="1" smtClean="0"/>
              <a:t>Function</a:t>
            </a:r>
            <a:r>
              <a:rPr lang="fr-FR" dirty="0" smtClean="0"/>
              <a:t> </a:t>
            </a:r>
            <a:r>
              <a:rPr lang="fr-FR" dirty="0" err="1" smtClean="0"/>
              <a:t>nodes</a:t>
            </a:r>
            <a:r>
              <a:rPr lang="fr-FR" dirty="0" smtClean="0"/>
              <a:t>.</a:t>
            </a:r>
            <a:endParaRPr lang="en-US" dirty="0"/>
          </a:p>
        </p:txBody>
      </p:sp>
      <p:sp>
        <p:nvSpPr>
          <p:cNvPr id="9" name="Slide Number Placeholder 3"/>
          <p:cNvSpPr>
            <a:spLocks noGrp="1"/>
          </p:cNvSpPr>
          <p:nvPr>
            <p:ph type="sldNum" sz="quarter" idx="12"/>
          </p:nvPr>
        </p:nvSpPr>
        <p:spPr>
          <a:xfrm>
            <a:off x="7010400" y="13806"/>
            <a:ext cx="2133600" cy="365125"/>
          </a:xfrm>
        </p:spPr>
        <p:txBody>
          <a:bodyPr/>
          <a:lstStyle/>
          <a:p>
            <a:fld id="{E4CAE1AF-AC0C-FB4E-AE67-19ACF9E285C5}" type="slidenum">
              <a:rPr lang="en-US" smtClean="0"/>
              <a:pPr/>
              <a:t>47</a:t>
            </a:fld>
            <a:endParaRPr lang="en-US"/>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810" y="2623647"/>
            <a:ext cx="8229600" cy="2000476"/>
          </a:xfrm>
        </p:spPr>
        <p:txBody>
          <a:bodyPr>
            <a:noAutofit/>
          </a:bodyPr>
          <a:lstStyle/>
          <a:p>
            <a:pPr algn="just"/>
            <a:r>
              <a:rPr lang="en-US" sz="3200" dirty="0" smtClean="0"/>
              <a:t>In this introduction problem, you will discover how to create a model with an accumulator.</a:t>
            </a:r>
            <a:br>
              <a:rPr lang="en-US" sz="3200" dirty="0" smtClean="0"/>
            </a:br>
            <a:r>
              <a:rPr lang="en-US" sz="3200" dirty="0" smtClean="0"/>
              <a:t/>
            </a:r>
            <a:br>
              <a:rPr lang="en-US" sz="3200" dirty="0" smtClean="0"/>
            </a:br>
            <a:r>
              <a:rPr lang="en-US" sz="3200" dirty="0" smtClean="0"/>
              <a:t>In order to facilitate things, two nodes are already created: the “fixed values” of the problem.  Follow these slides to add a third, an Accumulator node, to the model.  </a:t>
            </a:r>
            <a:endParaRPr lang="en-US" sz="3200" b="1" dirty="0">
              <a:solidFill>
                <a:srgbClr val="FF0000"/>
              </a:solidFill>
            </a:endParaRPr>
          </a:p>
        </p:txBody>
      </p:sp>
      <p:sp>
        <p:nvSpPr>
          <p:cNvPr id="6" name="Slide Number Placeholder 5"/>
          <p:cNvSpPr>
            <a:spLocks noGrp="1"/>
          </p:cNvSpPr>
          <p:nvPr>
            <p:ph type="sldNum" sz="quarter" idx="12"/>
          </p:nvPr>
        </p:nvSpPr>
        <p:spPr/>
        <p:txBody>
          <a:bodyPr/>
          <a:lstStyle/>
          <a:p>
            <a:fld id="{E4CAE1AF-AC0C-FB4E-AE67-19ACF9E285C5}" type="slidenum">
              <a:rPr lang="en-US" smtClean="0"/>
              <a:pPr/>
              <a:t>48</a:t>
            </a:fld>
            <a:endParaRPr lang="en-US"/>
          </a:p>
        </p:txBody>
      </p:sp>
      <p:sp>
        <p:nvSpPr>
          <p:cNvPr id="7" name="Title 1"/>
          <p:cNvSpPr txBox="1">
            <a:spLocks/>
          </p:cNvSpPr>
          <p:nvPr/>
        </p:nvSpPr>
        <p:spPr>
          <a:xfrm>
            <a:off x="457200" y="274638"/>
            <a:ext cx="8229600" cy="1143000"/>
          </a:xfrm>
          <a:prstGeom prst="rect">
            <a:avLst/>
          </a:prstGeo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Introduction Problem 3</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498615" y="0"/>
            <a:ext cx="8229600" cy="759505"/>
          </a:xfrm>
        </p:spPr>
        <p:txBody>
          <a:bodyPr>
            <a:noAutofit/>
          </a:bodyPr>
          <a:lstStyle/>
          <a:p>
            <a:r>
              <a:rPr lang="en-US" sz="4000" dirty="0" smtClean="0"/>
              <a:t>The Types of Nodes</a:t>
            </a:r>
            <a:endParaRPr lang="en-US" sz="4000" dirty="0"/>
          </a:p>
        </p:txBody>
      </p:sp>
      <p:sp>
        <p:nvSpPr>
          <p:cNvPr id="19" name="Content Placeholder 14"/>
          <p:cNvSpPr>
            <a:spLocks noGrp="1"/>
          </p:cNvSpPr>
          <p:nvPr>
            <p:ph sz="half" idx="2"/>
          </p:nvPr>
        </p:nvSpPr>
        <p:spPr>
          <a:xfrm>
            <a:off x="1662595" y="909908"/>
            <a:ext cx="7162800" cy="4800599"/>
          </a:xfrm>
        </p:spPr>
        <p:txBody>
          <a:bodyPr>
            <a:noAutofit/>
          </a:bodyPr>
          <a:lstStyle/>
          <a:p>
            <a:r>
              <a:rPr lang="en-US" sz="2400" b="1" i="1" dirty="0" smtClean="0">
                <a:solidFill>
                  <a:schemeClr val="accent4"/>
                </a:solidFill>
              </a:rPr>
              <a:t>Fixed</a:t>
            </a:r>
            <a:r>
              <a:rPr lang="en-US" sz="2400" i="1" dirty="0" smtClean="0">
                <a:solidFill>
                  <a:schemeClr val="accent4"/>
                </a:solidFill>
              </a:rPr>
              <a:t> </a:t>
            </a:r>
            <a:r>
              <a:rPr lang="en-US" sz="2400" b="1" i="1" dirty="0" smtClean="0">
                <a:solidFill>
                  <a:schemeClr val="accent4"/>
                </a:solidFill>
              </a:rPr>
              <a:t>Value</a:t>
            </a:r>
            <a:r>
              <a:rPr lang="en-US" sz="2400" dirty="0" smtClean="0"/>
              <a:t>– The  node’s value is a given number, that does not change as time passes.</a:t>
            </a:r>
          </a:p>
          <a:p>
            <a:pPr lvl="1">
              <a:buNone/>
            </a:pPr>
            <a:r>
              <a:rPr lang="en-US" sz="1800" dirty="0" smtClean="0"/>
              <a:t>In our </a:t>
            </a:r>
            <a:r>
              <a:rPr lang="en-US" sz="1800" dirty="0"/>
              <a:t>bacteria </a:t>
            </a:r>
            <a:r>
              <a:rPr lang="en-US" sz="1800" dirty="0" smtClean="0"/>
              <a:t>example</a:t>
            </a:r>
            <a:r>
              <a:rPr lang="en-US" sz="1800" i="1" dirty="0" smtClean="0"/>
              <a:t>: </a:t>
            </a:r>
          </a:p>
          <a:p>
            <a:pPr lvl="2">
              <a:spcAft>
                <a:spcPts val="600"/>
              </a:spcAft>
            </a:pPr>
            <a:r>
              <a:rPr lang="en-US" sz="1600" i="1" dirty="0" smtClean="0">
                <a:solidFill>
                  <a:schemeClr val="accent4"/>
                </a:solidFill>
              </a:rPr>
              <a:t>Value = 0.40</a:t>
            </a:r>
            <a:r>
              <a:rPr lang="en-US" sz="1600" i="1" dirty="0" smtClean="0"/>
              <a:t> representing the proportion of population reproducing per hour</a:t>
            </a:r>
          </a:p>
          <a:p>
            <a:pPr lvl="2">
              <a:spcAft>
                <a:spcPts val="600"/>
              </a:spcAft>
            </a:pPr>
            <a:endParaRPr lang="en-US" sz="1800" dirty="0" smtClean="0"/>
          </a:p>
          <a:p>
            <a:r>
              <a:rPr lang="en-US" sz="2400" b="1" i="1" dirty="0" smtClean="0">
                <a:solidFill>
                  <a:schemeClr val="accent6"/>
                </a:solidFill>
              </a:rPr>
              <a:t>Function</a:t>
            </a:r>
            <a:r>
              <a:rPr lang="en-US" sz="2400" i="1" dirty="0" smtClean="0">
                <a:solidFill>
                  <a:schemeClr val="accent6"/>
                </a:solidFill>
              </a:rPr>
              <a:t> </a:t>
            </a:r>
            <a:r>
              <a:rPr lang="en-US" sz="2400" dirty="0" smtClean="0"/>
              <a:t>– The node’s value is a function of its inputs.  </a:t>
            </a:r>
          </a:p>
          <a:p>
            <a:pPr lvl="1">
              <a:buNone/>
            </a:pPr>
            <a:r>
              <a:rPr lang="en-US" sz="1800" dirty="0" smtClean="0"/>
              <a:t>In our </a:t>
            </a:r>
            <a:r>
              <a:rPr lang="en-US" sz="1800" dirty="0"/>
              <a:t>bacteria example</a:t>
            </a:r>
            <a:r>
              <a:rPr lang="en-US" sz="1800" i="1" dirty="0" smtClean="0"/>
              <a:t>: </a:t>
            </a:r>
          </a:p>
          <a:p>
            <a:pPr lvl="2">
              <a:spcAft>
                <a:spcPts val="600"/>
              </a:spcAft>
            </a:pPr>
            <a:r>
              <a:rPr lang="en-US" sz="1600" i="1" dirty="0" smtClean="0">
                <a:solidFill>
                  <a:schemeClr val="accent6"/>
                </a:solidFill>
              </a:rPr>
              <a:t>Value =</a:t>
            </a:r>
            <a:r>
              <a:rPr lang="en-US" sz="1600" i="1" dirty="0" smtClean="0"/>
              <a:t> </a:t>
            </a:r>
            <a:r>
              <a:rPr lang="en-US" sz="1600" i="1" dirty="0" smtClean="0">
                <a:solidFill>
                  <a:schemeClr val="accent5"/>
                </a:solidFill>
              </a:rPr>
              <a:t>population</a:t>
            </a:r>
            <a:r>
              <a:rPr lang="en-US" sz="1600" i="1" dirty="0" smtClean="0"/>
              <a:t> </a:t>
            </a:r>
            <a:r>
              <a:rPr lang="en-US" sz="1600" i="1" dirty="0" err="1" smtClean="0"/>
              <a:t>x</a:t>
            </a:r>
            <a:r>
              <a:rPr lang="en-US" sz="1600" i="1" dirty="0" smtClean="0"/>
              <a:t> </a:t>
            </a:r>
            <a:r>
              <a:rPr lang="en-US" sz="1600" i="1" dirty="0" smtClean="0">
                <a:solidFill>
                  <a:srgbClr val="8064A2"/>
                </a:solidFill>
              </a:rPr>
              <a:t>growth rate</a:t>
            </a:r>
          </a:p>
          <a:p>
            <a:pPr lvl="2">
              <a:spcAft>
                <a:spcPts val="600"/>
              </a:spcAft>
            </a:pPr>
            <a:endParaRPr lang="en-US" sz="1800" dirty="0" smtClean="0"/>
          </a:p>
          <a:p>
            <a:r>
              <a:rPr lang="en-US" sz="2400" b="1" i="1" dirty="0" smtClean="0">
                <a:solidFill>
                  <a:schemeClr val="accent5"/>
                </a:solidFill>
              </a:rPr>
              <a:t>Accumulator </a:t>
            </a:r>
            <a:r>
              <a:rPr lang="en-US" sz="2400" dirty="0" smtClean="0"/>
              <a:t>– The node possesses an initial value and builds its next value upon its current value and its inputs.</a:t>
            </a:r>
          </a:p>
          <a:p>
            <a:pPr lvl="1">
              <a:buNone/>
            </a:pPr>
            <a:r>
              <a:rPr lang="en-US" sz="1800" dirty="0" smtClean="0"/>
              <a:t>In our </a:t>
            </a:r>
            <a:r>
              <a:rPr lang="en-US" sz="1800" dirty="0"/>
              <a:t>bacteria example</a:t>
            </a:r>
            <a:r>
              <a:rPr lang="en-US" sz="1800" i="1" dirty="0" smtClean="0"/>
              <a:t>: </a:t>
            </a:r>
          </a:p>
          <a:p>
            <a:pPr lvl="2"/>
            <a:r>
              <a:rPr lang="en-US" sz="1600" i="1" dirty="0" smtClean="0">
                <a:solidFill>
                  <a:schemeClr val="accent5"/>
                </a:solidFill>
              </a:rPr>
              <a:t>Initial Value = 100 </a:t>
            </a:r>
          </a:p>
          <a:p>
            <a:pPr lvl="2"/>
            <a:r>
              <a:rPr lang="en-US" sz="1600" i="1" dirty="0" smtClean="0">
                <a:solidFill>
                  <a:schemeClr val="accent5"/>
                </a:solidFill>
              </a:rPr>
              <a:t>Next Value =</a:t>
            </a:r>
            <a:r>
              <a:rPr lang="en-US" sz="1600" i="1" dirty="0" smtClean="0"/>
              <a:t> </a:t>
            </a:r>
            <a:r>
              <a:rPr lang="en-US" sz="1600" i="1" dirty="0" smtClean="0">
                <a:solidFill>
                  <a:schemeClr val="accent5"/>
                </a:solidFill>
              </a:rPr>
              <a:t>Current Value </a:t>
            </a:r>
            <a:r>
              <a:rPr lang="en-US" sz="1600" i="1" dirty="0" smtClean="0"/>
              <a:t>+ </a:t>
            </a:r>
            <a:r>
              <a:rPr lang="en-US" sz="1600" i="1" dirty="0" smtClean="0">
                <a:solidFill>
                  <a:schemeClr val="accent6"/>
                </a:solidFill>
              </a:rPr>
              <a:t>births</a:t>
            </a:r>
            <a:r>
              <a:rPr lang="en-US" sz="1800" dirty="0" smtClean="0"/>
              <a:t> </a:t>
            </a:r>
            <a:endParaRPr lang="en-US" sz="1800" dirty="0"/>
          </a:p>
        </p:txBody>
      </p:sp>
      <p:pic>
        <p:nvPicPr>
          <p:cNvPr id="21" name="Image 20" descr="Capture d’écran 2012-03-08 à 11.04.34.png"/>
          <p:cNvPicPr>
            <a:picLocks noChangeAspect="1"/>
          </p:cNvPicPr>
          <p:nvPr/>
        </p:nvPicPr>
        <p:blipFill>
          <a:blip r:embed="rId3"/>
          <a:srcRect l="5990" t="3993" r="58545" b="62593"/>
          <a:stretch>
            <a:fillRect/>
          </a:stretch>
        </p:blipFill>
        <p:spPr>
          <a:xfrm>
            <a:off x="165659" y="5177151"/>
            <a:ext cx="1587560" cy="1187293"/>
          </a:xfrm>
          <a:prstGeom prst="rect">
            <a:avLst/>
          </a:prstGeom>
        </p:spPr>
      </p:pic>
      <p:pic>
        <p:nvPicPr>
          <p:cNvPr id="22" name="Image 21" descr="Capture d’écran 2012-03-08 à 11.04.34.png"/>
          <p:cNvPicPr>
            <a:picLocks noChangeAspect="1"/>
          </p:cNvPicPr>
          <p:nvPr/>
        </p:nvPicPr>
        <p:blipFill>
          <a:blip r:embed="rId3"/>
          <a:srcRect l="66114" r="8907" b="64162"/>
          <a:stretch>
            <a:fillRect/>
          </a:stretch>
        </p:blipFill>
        <p:spPr>
          <a:xfrm>
            <a:off x="386537" y="3144402"/>
            <a:ext cx="1118194" cy="1273435"/>
          </a:xfrm>
          <a:prstGeom prst="rect">
            <a:avLst/>
          </a:prstGeom>
        </p:spPr>
      </p:pic>
      <p:pic>
        <p:nvPicPr>
          <p:cNvPr id="23" name="Image 22" descr="Capture d’écran 2012-03-08 à 11.04.34.png"/>
          <p:cNvPicPr>
            <a:picLocks noChangeAspect="1"/>
          </p:cNvPicPr>
          <p:nvPr/>
        </p:nvPicPr>
        <p:blipFill>
          <a:blip r:embed="rId3"/>
          <a:srcRect l="59625" t="62242" r="2135"/>
          <a:stretch>
            <a:fillRect/>
          </a:stretch>
        </p:blipFill>
        <p:spPr>
          <a:xfrm>
            <a:off x="0" y="1090652"/>
            <a:ext cx="1711804" cy="1341662"/>
          </a:xfrm>
          <a:prstGeom prst="rect">
            <a:avLst/>
          </a:prstGeom>
        </p:spPr>
      </p:pic>
      <p:sp>
        <p:nvSpPr>
          <p:cNvPr id="13" name="Rectangle 12"/>
          <p:cNvSpPr/>
          <p:nvPr/>
        </p:nvSpPr>
        <p:spPr>
          <a:xfrm>
            <a:off x="69025" y="4611114"/>
            <a:ext cx="8876531" cy="2177855"/>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49</a:t>
            </a:fld>
            <a:endParaRPr lang="en-US"/>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uses system dynamics models </a:t>
            </a:r>
            <a:br>
              <a:rPr lang="en-US" dirty="0" smtClean="0"/>
            </a:br>
            <a:r>
              <a:rPr lang="en-US" dirty="0" smtClean="0"/>
              <a:t>in the real world?</a:t>
            </a:r>
            <a:endParaRPr lang="en-US" dirty="0"/>
          </a:p>
        </p:txBody>
      </p:sp>
      <p:sp>
        <p:nvSpPr>
          <p:cNvPr id="3" name="Content Placeholder 2"/>
          <p:cNvSpPr>
            <a:spLocks noGrp="1"/>
          </p:cNvSpPr>
          <p:nvPr>
            <p:ph idx="1"/>
          </p:nvPr>
        </p:nvSpPr>
        <p:spPr>
          <a:xfrm>
            <a:off x="457199" y="1600200"/>
            <a:ext cx="8334103" cy="4813663"/>
          </a:xfrm>
        </p:spPr>
        <p:txBody>
          <a:bodyPr>
            <a:normAutofit/>
          </a:bodyPr>
          <a:lstStyle/>
          <a:p>
            <a:r>
              <a:rPr lang="en-US" sz="2800" dirty="0" smtClean="0"/>
              <a:t>Researchers use system dynamics models to understand complex systems and make decisions.</a:t>
            </a:r>
          </a:p>
          <a:p>
            <a:r>
              <a:rPr lang="en-US" sz="2800" dirty="0" smtClean="0"/>
              <a:t>Before engineers build a complex system, they usually build a model of it.  </a:t>
            </a:r>
          </a:p>
          <a:p>
            <a:pPr lvl="1"/>
            <a:r>
              <a:rPr lang="en-US" sz="2400" dirty="0" smtClean="0"/>
              <a:t>They experiment with the model to test and improve their design.  </a:t>
            </a:r>
          </a:p>
          <a:p>
            <a:pPr lvl="1"/>
            <a:r>
              <a:rPr lang="en-US" sz="2400" dirty="0" smtClean="0"/>
              <a:t>Only when the model works perfectly do they start to build the system.</a:t>
            </a:r>
          </a:p>
          <a:p>
            <a:r>
              <a:rPr lang="en-US" sz="2800" dirty="0" smtClean="0"/>
              <a:t>Professionals construct and run system dynamics models that contain thousands of nodes!  </a:t>
            </a:r>
          </a:p>
        </p:txBody>
      </p:sp>
      <p:sp>
        <p:nvSpPr>
          <p:cNvPr id="4" name="Slide Number Placeholder 3"/>
          <p:cNvSpPr>
            <a:spLocks noGrp="1"/>
          </p:cNvSpPr>
          <p:nvPr>
            <p:ph type="sldNum" sz="quarter" idx="12"/>
          </p:nvPr>
        </p:nvSpPr>
        <p:spPr/>
        <p:txBody>
          <a:bodyPr/>
          <a:lstStyle/>
          <a:p>
            <a:fld id="{E4CAE1AF-AC0C-FB4E-AE67-19ACF9E285C5}" type="slidenum">
              <a:rPr lang="en-US" smtClean="0"/>
              <a:pPr/>
              <a:t>5</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84810" y="1366769"/>
            <a:ext cx="8229600" cy="1408184"/>
          </a:xfrm>
        </p:spPr>
        <p:txBody>
          <a:bodyPr>
            <a:noAutofit/>
          </a:bodyPr>
          <a:lstStyle/>
          <a:p>
            <a:pPr algn="just"/>
            <a:r>
              <a:rPr lang="en-US" sz="2800" dirty="0" smtClean="0">
                <a:solidFill>
                  <a:srgbClr val="000000"/>
                </a:solidFill>
              </a:rPr>
              <a:t>You are looking for a quantity that is not a fixed value given in the problem description, but a value that: </a:t>
            </a:r>
            <a:br>
              <a:rPr lang="en-US" sz="2800" dirty="0" smtClean="0">
                <a:solidFill>
                  <a:srgbClr val="000000"/>
                </a:solidFill>
              </a:rPr>
            </a:br>
            <a:r>
              <a:rPr lang="en-US" sz="2800" dirty="0" smtClean="0">
                <a:solidFill>
                  <a:srgbClr val="000000"/>
                </a:solidFill>
              </a:rPr>
              <a:t/>
            </a:r>
            <a:br>
              <a:rPr lang="en-US" sz="2800" dirty="0" smtClean="0">
                <a:solidFill>
                  <a:srgbClr val="000000"/>
                </a:solidFill>
              </a:rPr>
            </a:br>
            <a:endParaRPr lang="en-US" sz="2800" dirty="0">
              <a:solidFill>
                <a:srgbClr val="000000"/>
              </a:solidFill>
            </a:endParaRPr>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Accumulator Node</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1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082821" y="4253414"/>
            <a:ext cx="1361408" cy="2471738"/>
          </a:xfrm>
          <a:prstGeom prst="rect">
            <a:avLst/>
          </a:prstGeom>
          <a:noFill/>
          <a:ln w="9525">
            <a:noFill/>
            <a:miter lim="800000"/>
            <a:headEnd/>
            <a:tailEnd/>
          </a:ln>
        </p:spPr>
      </p:pic>
      <p:sp>
        <p:nvSpPr>
          <p:cNvPr id="5" name="Rounded Rectangular Callout 4"/>
          <p:cNvSpPr/>
          <p:nvPr/>
        </p:nvSpPr>
        <p:spPr>
          <a:xfrm>
            <a:off x="4693655" y="4450341"/>
            <a:ext cx="2190695" cy="2148803"/>
          </a:xfrm>
          <a:prstGeom prst="wedgeRoundRectCallout">
            <a:avLst>
              <a:gd name="adj1" fmla="val 67457"/>
              <a:gd name="adj2" fmla="val -40399"/>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(2) Once you know what the missing quantity is, Create a new node, and fill the description tab</a:t>
            </a:r>
            <a:endParaRPr lang="en-US" sz="20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50</a:t>
            </a:fld>
            <a:endParaRPr lang="en-US"/>
          </a:p>
        </p:txBody>
      </p:sp>
      <p:pic>
        <p:nvPicPr>
          <p:cNvPr id="15" name="Picture 2"/>
          <p:cNvPicPr>
            <a:picLocks noChangeAspect="1" noChangeArrowheads="1"/>
          </p:cNvPicPr>
          <p:nvPr/>
        </p:nvPicPr>
        <p:blipFill>
          <a:blip r:embed="rId3"/>
          <a:srcRect b="77300"/>
          <a:stretch>
            <a:fillRect/>
          </a:stretch>
        </p:blipFill>
        <p:spPr bwMode="auto">
          <a:xfrm>
            <a:off x="390402" y="3639882"/>
            <a:ext cx="8451669" cy="695122"/>
          </a:xfrm>
          <a:prstGeom prst="rect">
            <a:avLst/>
          </a:prstGeom>
          <a:noFill/>
          <a:ln w="9525">
            <a:noFill/>
            <a:miter lim="800000"/>
            <a:headEnd/>
            <a:tailEnd/>
          </a:ln>
        </p:spPr>
      </p:pic>
      <p:sp>
        <p:nvSpPr>
          <p:cNvPr id="14" name="Rounded Rectangular Callout 4"/>
          <p:cNvSpPr/>
          <p:nvPr/>
        </p:nvSpPr>
        <p:spPr>
          <a:xfrm>
            <a:off x="193814" y="4707758"/>
            <a:ext cx="4306573" cy="1297740"/>
          </a:xfrm>
          <a:prstGeom prst="wedgeRoundRectCallout">
            <a:avLst>
              <a:gd name="adj1" fmla="val -19919"/>
              <a:gd name="adj2" fmla="val -93916"/>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(1) Go back and forth between the situation and Model tab to read the problem description, and look at the nodes already created. </a:t>
            </a:r>
            <a:endParaRPr lang="en-US" sz="2000" dirty="0">
              <a:solidFill>
                <a:schemeClr val="tx1"/>
              </a:solidFill>
            </a:endParaRPr>
          </a:p>
        </p:txBody>
      </p:sp>
      <p:sp>
        <p:nvSpPr>
          <p:cNvPr id="11" name="ZoneTexte 10"/>
          <p:cNvSpPr txBox="1"/>
          <p:nvPr/>
        </p:nvSpPr>
        <p:spPr>
          <a:xfrm>
            <a:off x="1297913" y="2369334"/>
            <a:ext cx="6660753" cy="1569660"/>
          </a:xfrm>
          <a:prstGeom prst="rect">
            <a:avLst/>
          </a:prstGeom>
          <a:noFill/>
        </p:spPr>
        <p:txBody>
          <a:bodyPr wrap="square" rtlCol="0">
            <a:spAutoFit/>
          </a:bodyPr>
          <a:lstStyle/>
          <a:p>
            <a:pPr>
              <a:buFont typeface="Arial"/>
              <a:buChar char="•"/>
            </a:pPr>
            <a:r>
              <a:rPr lang="en-US" sz="2400" dirty="0" smtClean="0">
                <a:solidFill>
                  <a:srgbClr val="000000"/>
                </a:solidFill>
              </a:rPr>
              <a:t> has an initial value on the first tick</a:t>
            </a:r>
          </a:p>
          <a:p>
            <a:pPr>
              <a:buFont typeface="Arial"/>
              <a:buChar char="•"/>
            </a:pPr>
            <a:r>
              <a:rPr lang="en-US" sz="2400" dirty="0" smtClean="0">
                <a:solidFill>
                  <a:srgbClr val="000000"/>
                </a:solidFill>
              </a:rPr>
              <a:t> </a:t>
            </a:r>
            <a:r>
              <a:rPr lang="en-US" sz="2400" dirty="0"/>
              <a:t>and its subsequent values are calculated from both its current value and other node’s values.</a:t>
            </a:r>
            <a:r>
              <a:rPr lang="en-US" sz="2400" dirty="0" smtClean="0">
                <a:solidFill>
                  <a:srgbClr val="000000"/>
                </a:solidFill>
              </a:rPr>
              <a:t/>
            </a:r>
            <a:br>
              <a:rPr lang="en-US" sz="2400" dirty="0" smtClean="0">
                <a:solidFill>
                  <a:srgbClr val="000000"/>
                </a:solidFill>
              </a:rPr>
            </a:br>
            <a:endParaRPr lang="fr-FR"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8102" y="1417638"/>
            <a:ext cx="5308697" cy="5405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ular Callout 6"/>
          <p:cNvSpPr/>
          <p:nvPr/>
        </p:nvSpPr>
        <p:spPr>
          <a:xfrm>
            <a:off x="85626" y="1483967"/>
            <a:ext cx="3025405" cy="2168816"/>
          </a:xfrm>
          <a:prstGeom prst="wedgeRoundRectCallout">
            <a:avLst>
              <a:gd name="adj1" fmla="val 82436"/>
              <a:gd name="adj2" fmla="val 889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The quantity missing is “The number of assignments on the task list at the end of each week” </a:t>
            </a:r>
            <a:endParaRPr lang="en-US" sz="2400" dirty="0">
              <a:solidFill>
                <a:schemeClr val="tx1"/>
              </a:solidFill>
            </a:endParaRPr>
          </a:p>
        </p:txBody>
      </p:sp>
      <p:sp>
        <p:nvSpPr>
          <p:cNvPr id="8" name="Rounded Rectangular Callout 7"/>
          <p:cNvSpPr/>
          <p:nvPr/>
        </p:nvSpPr>
        <p:spPr>
          <a:xfrm>
            <a:off x="6740433" y="2558142"/>
            <a:ext cx="2194561" cy="1347653"/>
          </a:xfrm>
          <a:prstGeom prst="wedgeRoundRectCallout">
            <a:avLst>
              <a:gd name="adj1" fmla="val -155782"/>
              <a:gd name="adj2" fmla="val -108200"/>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When correct, go to Plan tab</a:t>
            </a:r>
            <a:endParaRPr lang="en-US" sz="24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51</a:t>
            </a:fld>
            <a:endParaRPr lang="en-US"/>
          </a:p>
        </p:txBody>
      </p:sp>
      <p:sp>
        <p:nvSpPr>
          <p:cNvPr id="11" name="Rounded Rectangular Callout 10"/>
          <p:cNvSpPr/>
          <p:nvPr/>
        </p:nvSpPr>
        <p:spPr>
          <a:xfrm>
            <a:off x="814251" y="5749834"/>
            <a:ext cx="2013857" cy="751114"/>
          </a:xfrm>
          <a:prstGeom prst="wedgeRoundRectCallout">
            <a:avLst>
              <a:gd name="adj1" fmla="val 83239"/>
              <a:gd name="adj2" fmla="val 4058"/>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Check correctness</a:t>
            </a:r>
            <a:endParaRPr lang="en-US" sz="2400" dirty="0">
              <a:solidFill>
                <a:schemeClr val="tx1"/>
              </a:solidFill>
            </a:endParaRPr>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lvl="0" algn="ctr">
              <a:spcBef>
                <a:spcPct val="0"/>
              </a:spcBef>
              <a:defRPr/>
            </a:pPr>
            <a:r>
              <a:rPr lang="en-US" sz="3600" dirty="0" smtClean="0"/>
              <a:t>Accumulator </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Node : Description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360" y="1385386"/>
            <a:ext cx="4730912" cy="4629015"/>
          </a:xfrm>
          <a:prstGeom prst="rect">
            <a:avLst/>
          </a:prstGeom>
        </p:spPr>
      </p:pic>
      <p:sp>
        <p:nvSpPr>
          <p:cNvPr id="7" name="Rounded Rectangular Callout 6"/>
          <p:cNvSpPr/>
          <p:nvPr/>
        </p:nvSpPr>
        <p:spPr>
          <a:xfrm>
            <a:off x="376597" y="2179393"/>
            <a:ext cx="2495006" cy="2197026"/>
          </a:xfrm>
          <a:prstGeom prst="wedgeRoundRectCallout">
            <a:avLst>
              <a:gd name="adj1" fmla="val 49974"/>
              <a:gd name="adj2" fmla="val 3381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There are three types of accumulator nodes: </a:t>
            </a:r>
            <a:endParaRPr lang="en-US" sz="2400" dirty="0">
              <a:solidFill>
                <a:schemeClr val="tx1"/>
              </a:solidFill>
            </a:endParaRPr>
          </a:p>
        </p:txBody>
      </p:sp>
      <p:sp>
        <p:nvSpPr>
          <p:cNvPr id="8" name="Rounded Rectangular Callout 7"/>
          <p:cNvSpPr/>
          <p:nvPr/>
        </p:nvSpPr>
        <p:spPr>
          <a:xfrm>
            <a:off x="804340" y="5605129"/>
            <a:ext cx="7340533" cy="813311"/>
          </a:xfrm>
          <a:prstGeom prst="wedgeRoundRectCallout">
            <a:avLst>
              <a:gd name="adj1" fmla="val -3668"/>
              <a:gd name="adj2" fmla="val -48920"/>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Read the situation again, and</a:t>
            </a:r>
            <a:r>
              <a:rPr lang="en-US" sz="2400" dirty="0" smtClean="0">
                <a:solidFill>
                  <a:srgbClr val="000000"/>
                </a:solidFill>
              </a:rPr>
              <a:t> define </a:t>
            </a:r>
            <a:r>
              <a:rPr lang="en-US" sz="2400" dirty="0">
                <a:solidFill>
                  <a:srgbClr val="000000"/>
                </a:solidFill>
              </a:rPr>
              <a:t>what kind </a:t>
            </a:r>
            <a:r>
              <a:rPr lang="en-US" sz="2400" dirty="0" smtClean="0">
                <a:solidFill>
                  <a:srgbClr val="000000"/>
                </a:solidFill>
              </a:rPr>
              <a:t>of accumulator node you need </a:t>
            </a:r>
            <a:r>
              <a:rPr lang="en-US" sz="2400" dirty="0" smtClean="0">
                <a:solidFill>
                  <a:schemeClr val="tx1"/>
                </a:solidFill>
              </a:rPr>
              <a:t>to create.</a:t>
            </a:r>
            <a:endParaRPr lang="en-US" sz="2400" dirty="0">
              <a:solidFill>
                <a:schemeClr val="tx1"/>
              </a:solidFill>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52</a:t>
            </a:fld>
            <a:endParaRPr lang="en-US"/>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lvl="0" algn="ctr">
              <a:spcBef>
                <a:spcPct val="0"/>
              </a:spcBef>
              <a:defRPr/>
            </a:pPr>
            <a:r>
              <a:rPr lang="en-US" sz="3600" dirty="0" smtClean="0"/>
              <a:t>Accumulator </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Node : Plan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6" name="Rectangle 15"/>
          <p:cNvSpPr/>
          <p:nvPr/>
        </p:nvSpPr>
        <p:spPr>
          <a:xfrm>
            <a:off x="3577422" y="2798806"/>
            <a:ext cx="4431516" cy="328932"/>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7" name="Rectangle 16"/>
          <p:cNvSpPr/>
          <p:nvPr/>
        </p:nvSpPr>
        <p:spPr>
          <a:xfrm>
            <a:off x="3578870" y="3135032"/>
            <a:ext cx="4440653" cy="322480"/>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Rectangle 17"/>
          <p:cNvSpPr/>
          <p:nvPr/>
        </p:nvSpPr>
        <p:spPr>
          <a:xfrm>
            <a:off x="3557702" y="3456135"/>
            <a:ext cx="4440653" cy="293049"/>
          </a:xfrm>
          <a:prstGeom prst="rect">
            <a:avLst/>
          </a:prstGeom>
          <a:noFill/>
          <a:ln w="38100" cap="flat" cmpd="sng" algn="ctr">
            <a:solidFill>
              <a:srgbClr val="66006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6931" y="1267948"/>
            <a:ext cx="5471160" cy="5571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2"/>
          </p:nvPr>
        </p:nvSpPr>
        <p:spPr/>
        <p:txBody>
          <a:bodyPr/>
          <a:lstStyle/>
          <a:p>
            <a:fld id="{E4CAE1AF-AC0C-FB4E-AE67-19ACF9E285C5}" type="slidenum">
              <a:rPr lang="en-US" smtClean="0"/>
              <a:pPr/>
              <a:t>53</a:t>
            </a:fld>
            <a:endParaRPr lang="en-US"/>
          </a:p>
        </p:txBody>
      </p:sp>
      <p:sp>
        <p:nvSpPr>
          <p:cNvPr id="11" name="Rounded Rectangular Callout 10"/>
          <p:cNvSpPr/>
          <p:nvPr/>
        </p:nvSpPr>
        <p:spPr>
          <a:xfrm>
            <a:off x="814251" y="5749834"/>
            <a:ext cx="2013857" cy="751114"/>
          </a:xfrm>
          <a:prstGeom prst="wedgeRoundRectCallout">
            <a:avLst>
              <a:gd name="adj1" fmla="val 70336"/>
              <a:gd name="adj2" fmla="val 4617"/>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Check correctness</a:t>
            </a:r>
            <a:endParaRPr lang="en-US" sz="2400" dirty="0">
              <a:solidFill>
                <a:schemeClr val="tx1"/>
              </a:solidFill>
            </a:endParaRPr>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lvl="0" algn="ctr">
              <a:spcBef>
                <a:spcPct val="0"/>
              </a:spcBef>
              <a:defRPr/>
            </a:pPr>
            <a:r>
              <a:rPr lang="en-US" sz="3600" dirty="0" smtClean="0"/>
              <a:t>Accumulator </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Node : Plan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Rounded Rectangular Callout 7"/>
          <p:cNvSpPr/>
          <p:nvPr/>
        </p:nvSpPr>
        <p:spPr>
          <a:xfrm>
            <a:off x="6569184" y="1958848"/>
            <a:ext cx="2194561" cy="1347653"/>
          </a:xfrm>
          <a:prstGeom prst="wedgeRoundRectCallout">
            <a:avLst>
              <a:gd name="adj1" fmla="val -137044"/>
              <a:gd name="adj2" fmla="val -73895"/>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When correct, go to Inputs tab</a:t>
            </a:r>
            <a:endParaRPr lang="en-US" sz="2400" dirty="0">
              <a:solidFill>
                <a:schemeClr val="tx1"/>
              </a:solidFill>
            </a:endParaRPr>
          </a:p>
        </p:txBody>
      </p:sp>
      <p:sp>
        <p:nvSpPr>
          <p:cNvPr id="7" name="Rounded Rectangular Callout 6"/>
          <p:cNvSpPr/>
          <p:nvPr/>
        </p:nvSpPr>
        <p:spPr>
          <a:xfrm>
            <a:off x="321377" y="1337243"/>
            <a:ext cx="2632674" cy="3632822"/>
          </a:xfrm>
          <a:prstGeom prst="wedgeRoundRectCallout">
            <a:avLst>
              <a:gd name="adj1" fmla="val 60728"/>
              <a:gd name="adj2" fmla="val 1378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“The number of assignments on the task list at the end of each week”  changes by adding the new assignments and removing the ones completed</a:t>
            </a:r>
            <a:endParaRPr lang="en-US" sz="2400" dirty="0">
              <a:solidFill>
                <a:schemeClr val="tx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3140" y="1297240"/>
            <a:ext cx="5366129" cy="5464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2"/>
          </p:nvPr>
        </p:nvSpPr>
        <p:spPr/>
        <p:txBody>
          <a:bodyPr/>
          <a:lstStyle/>
          <a:p>
            <a:fld id="{E4CAE1AF-AC0C-FB4E-AE67-19ACF9E285C5}" type="slidenum">
              <a:rPr lang="en-US" smtClean="0"/>
              <a:pPr/>
              <a:t>54</a:t>
            </a:fld>
            <a:endParaRPr lang="en-US"/>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lvl="0" algn="ctr">
              <a:spcBef>
                <a:spcPct val="0"/>
              </a:spcBef>
              <a:defRPr/>
            </a:pPr>
            <a:r>
              <a:rPr lang="en-US" sz="3600" dirty="0" smtClean="0"/>
              <a:t>Accumulator </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Node : Inputs</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4" name="Rounded Rectangular Callout 10"/>
          <p:cNvSpPr/>
          <p:nvPr/>
        </p:nvSpPr>
        <p:spPr>
          <a:xfrm>
            <a:off x="0" y="2552009"/>
            <a:ext cx="2442754" cy="402418"/>
          </a:xfrm>
          <a:prstGeom prst="wedgeRoundRectCallout">
            <a:avLst>
              <a:gd name="adj1" fmla="val 90511"/>
              <a:gd name="adj2" fmla="val -116713"/>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Select Inputs</a:t>
            </a:r>
            <a:endParaRPr lang="en-US" sz="2400" dirty="0">
              <a:solidFill>
                <a:schemeClr val="tx1"/>
              </a:solidFill>
            </a:endParaRPr>
          </a:p>
        </p:txBody>
      </p:sp>
      <p:sp>
        <p:nvSpPr>
          <p:cNvPr id="15" name="Rounded Rectangular Callout 5"/>
          <p:cNvSpPr/>
          <p:nvPr/>
        </p:nvSpPr>
        <p:spPr>
          <a:xfrm>
            <a:off x="609346" y="3432848"/>
            <a:ext cx="2076994" cy="1193074"/>
          </a:xfrm>
          <a:prstGeom prst="wedgeRoundRectCallout">
            <a:avLst>
              <a:gd name="adj1" fmla="val 79558"/>
              <a:gd name="adj2" fmla="val -84253"/>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click here &amp; here</a:t>
            </a:r>
            <a:endParaRPr lang="en-US" sz="2800" dirty="0">
              <a:solidFill>
                <a:schemeClr val="tx1"/>
              </a:solidFill>
            </a:endParaRPr>
          </a:p>
        </p:txBody>
      </p:sp>
      <p:sp>
        <p:nvSpPr>
          <p:cNvPr id="16" name="Rounded Rectangular Callout 12"/>
          <p:cNvSpPr/>
          <p:nvPr/>
        </p:nvSpPr>
        <p:spPr>
          <a:xfrm>
            <a:off x="400342" y="3441556"/>
            <a:ext cx="2508068" cy="2853860"/>
          </a:xfrm>
          <a:prstGeom prst="wedgeRoundRectCallout">
            <a:avLst>
              <a:gd name="adj1" fmla="val 66218"/>
              <a:gd name="adj2" fmla="val -43295"/>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Choose both </a:t>
            </a:r>
            <a:r>
              <a:rPr lang="en-US" sz="2400" dirty="0" smtClean="0">
                <a:solidFill>
                  <a:srgbClr val="000000"/>
                </a:solidFill>
              </a:rPr>
              <a:t>inputs : </a:t>
            </a:r>
            <a:r>
              <a:rPr lang="en-US" sz="2400" dirty="0">
                <a:solidFill>
                  <a:srgbClr val="000000"/>
                </a:solidFill>
              </a:rPr>
              <a:t>to calculate the length of the task list</a:t>
            </a:r>
            <a:r>
              <a:rPr lang="en-US" sz="2400" dirty="0" smtClean="0">
                <a:solidFill>
                  <a:srgbClr val="000000"/>
                </a:solidFill>
              </a:rPr>
              <a:t>, you need both </a:t>
            </a:r>
            <a:r>
              <a:rPr lang="en-US" sz="2400" dirty="0" smtClean="0">
                <a:solidFill>
                  <a:schemeClr val="tx1"/>
                </a:solidFill>
              </a:rPr>
              <a:t>quantities</a:t>
            </a:r>
            <a:endParaRPr lang="en-US" sz="2400" dirty="0">
              <a:solidFill>
                <a:schemeClr val="tx1"/>
              </a:solidFill>
            </a:endParaRPr>
          </a:p>
        </p:txBody>
      </p:sp>
      <p:sp>
        <p:nvSpPr>
          <p:cNvPr id="17" name="Rounded Rectangular Callout 7"/>
          <p:cNvSpPr/>
          <p:nvPr/>
        </p:nvSpPr>
        <p:spPr>
          <a:xfrm>
            <a:off x="5660570" y="4724399"/>
            <a:ext cx="3026230" cy="1062447"/>
          </a:xfrm>
          <a:prstGeom prst="wedgeRoundRectCallout">
            <a:avLst>
              <a:gd name="adj1" fmla="val -61414"/>
              <a:gd name="adj2" fmla="val -335945"/>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(4) When correct, </a:t>
            </a:r>
            <a:br>
              <a:rPr lang="en-US" sz="2400" dirty="0" smtClean="0">
                <a:solidFill>
                  <a:schemeClr val="tx1"/>
                </a:solidFill>
              </a:rPr>
            </a:br>
            <a:r>
              <a:rPr lang="en-US" sz="2400" dirty="0" smtClean="0">
                <a:solidFill>
                  <a:schemeClr val="tx1"/>
                </a:solidFill>
              </a:rPr>
              <a:t>go to Calculations tab</a:t>
            </a:r>
            <a:endParaRPr lang="en-US" sz="2400" dirty="0">
              <a:solidFill>
                <a:schemeClr val="tx1"/>
              </a:solidFill>
            </a:endParaRPr>
          </a:p>
        </p:txBody>
      </p:sp>
      <p:sp>
        <p:nvSpPr>
          <p:cNvPr id="18" name="Rounded Rectangular Callout 9"/>
          <p:cNvSpPr/>
          <p:nvPr/>
        </p:nvSpPr>
        <p:spPr>
          <a:xfrm>
            <a:off x="3173140" y="4755428"/>
            <a:ext cx="2133600" cy="748937"/>
          </a:xfrm>
          <a:prstGeom prst="wedgeRoundRectCallout">
            <a:avLst>
              <a:gd name="adj1" fmla="val -29214"/>
              <a:gd name="adj2" fmla="val 117902"/>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(3) Check correctness</a:t>
            </a:r>
            <a:endParaRPr lang="en-US" sz="2400" dirty="0">
              <a:solidFill>
                <a:schemeClr val="tx1"/>
              </a:solidFill>
            </a:endParaRPr>
          </a:p>
        </p:txBody>
      </p:sp>
      <p:sp>
        <p:nvSpPr>
          <p:cNvPr id="7" name="Rounded Rectangular Callout 6"/>
          <p:cNvSpPr/>
          <p:nvPr/>
        </p:nvSpPr>
        <p:spPr>
          <a:xfrm>
            <a:off x="400341" y="1145876"/>
            <a:ext cx="2346828" cy="1242516"/>
          </a:xfrm>
          <a:prstGeom prst="wedgeRoundRectCallout">
            <a:avLst>
              <a:gd name="adj1" fmla="val 48675"/>
              <a:gd name="adj2" fmla="val 571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The node’s value is calculated using the two existing nodes, so</a:t>
            </a:r>
            <a:endParaRPr lang="en-US" sz="2000" dirty="0">
              <a:solidFill>
                <a:schemeClr val="tx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201" y="1024916"/>
            <a:ext cx="5359131" cy="5457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2"/>
          </p:nvPr>
        </p:nvSpPr>
        <p:spPr/>
        <p:txBody>
          <a:bodyPr/>
          <a:lstStyle/>
          <a:p>
            <a:fld id="{E4CAE1AF-AC0C-FB4E-AE67-19ACF9E285C5}" type="slidenum">
              <a:rPr lang="en-US" smtClean="0"/>
              <a:pPr/>
              <a:t>55</a:t>
            </a:fld>
            <a:endParaRPr lang="en-US"/>
          </a:p>
        </p:txBody>
      </p:sp>
      <p:sp>
        <p:nvSpPr>
          <p:cNvPr id="13" name="Title 1"/>
          <p:cNvSpPr txBox="1">
            <a:spLocks/>
          </p:cNvSpPr>
          <p:nvPr/>
        </p:nvSpPr>
        <p:spPr>
          <a:xfrm>
            <a:off x="1133992" y="-118084"/>
            <a:ext cx="8229600" cy="1143000"/>
          </a:xfrm>
          <a:prstGeom prst="rect">
            <a:avLst/>
          </a:prstGeom>
        </p:spPr>
        <p:txBody>
          <a:bodyPr vert="horz" lIns="91440" tIns="45720" rIns="91440" bIns="45720" rtlCol="0" anchor="ctr">
            <a:noAutofit/>
          </a:bodyPr>
          <a:lstStyle/>
          <a:p>
            <a:pPr lvl="0" algn="ctr">
              <a:spcBef>
                <a:spcPct val="0"/>
              </a:spcBef>
              <a:defRPr/>
            </a:pPr>
            <a:r>
              <a:rPr lang="en-US" sz="3600" dirty="0" smtClean="0"/>
              <a:t>Accumulator </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Node : Calculation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4" name="Rounded Rectangular Callout 10"/>
          <p:cNvSpPr/>
          <p:nvPr/>
        </p:nvSpPr>
        <p:spPr>
          <a:xfrm>
            <a:off x="0" y="2331117"/>
            <a:ext cx="2442754" cy="402418"/>
          </a:xfrm>
          <a:prstGeom prst="wedgeRoundRectCallout">
            <a:avLst>
              <a:gd name="adj1" fmla="val 96463"/>
              <a:gd name="adj2" fmla="val -111885"/>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Click here</a:t>
            </a:r>
            <a:endParaRPr lang="en-US" sz="2400" dirty="0">
              <a:solidFill>
                <a:schemeClr val="tx1"/>
              </a:solidFill>
            </a:endParaRPr>
          </a:p>
        </p:txBody>
      </p:sp>
      <p:sp>
        <p:nvSpPr>
          <p:cNvPr id="17" name="Rounded Rectangular Callout 7"/>
          <p:cNvSpPr/>
          <p:nvPr/>
        </p:nvSpPr>
        <p:spPr>
          <a:xfrm>
            <a:off x="5950473" y="1674246"/>
            <a:ext cx="3026230" cy="1062447"/>
          </a:xfrm>
          <a:prstGeom prst="wedgeRoundRectCallout">
            <a:avLst>
              <a:gd name="adj1" fmla="val 30315"/>
              <a:gd name="adj2" fmla="val 332704"/>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(5) When correct, </a:t>
            </a:r>
            <a:br>
              <a:rPr lang="en-US" sz="2400" dirty="0" smtClean="0">
                <a:solidFill>
                  <a:schemeClr val="tx1"/>
                </a:solidFill>
              </a:rPr>
            </a:br>
            <a:r>
              <a:rPr lang="en-US" sz="2400" dirty="0" smtClean="0">
                <a:solidFill>
                  <a:schemeClr val="tx1"/>
                </a:solidFill>
              </a:rPr>
              <a:t>close the node</a:t>
            </a:r>
            <a:endParaRPr lang="en-US" sz="2400" dirty="0">
              <a:solidFill>
                <a:schemeClr val="tx1"/>
              </a:solidFill>
            </a:endParaRPr>
          </a:p>
        </p:txBody>
      </p:sp>
      <p:sp>
        <p:nvSpPr>
          <p:cNvPr id="18" name="Rounded Rectangular Callout 9"/>
          <p:cNvSpPr/>
          <p:nvPr/>
        </p:nvSpPr>
        <p:spPr>
          <a:xfrm>
            <a:off x="4181992" y="5033452"/>
            <a:ext cx="2133600" cy="748937"/>
          </a:xfrm>
          <a:prstGeom prst="wedgeRoundRectCallout">
            <a:avLst>
              <a:gd name="adj1" fmla="val -61682"/>
              <a:gd name="adj2" fmla="val 36104"/>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(4) Check</a:t>
            </a:r>
            <a:endParaRPr lang="en-US" sz="2400" dirty="0">
              <a:solidFill>
                <a:schemeClr val="tx1"/>
              </a:solidFill>
            </a:endParaRPr>
          </a:p>
        </p:txBody>
      </p:sp>
      <p:sp>
        <p:nvSpPr>
          <p:cNvPr id="7" name="Rounded Rectangular Callout 6"/>
          <p:cNvSpPr/>
          <p:nvPr/>
        </p:nvSpPr>
        <p:spPr>
          <a:xfrm>
            <a:off x="114800" y="690286"/>
            <a:ext cx="2483745" cy="1498925"/>
          </a:xfrm>
          <a:prstGeom prst="wedgeRoundRectCallout">
            <a:avLst>
              <a:gd name="adj1" fmla="val 49283"/>
              <a:gd name="adj2" fmla="val 24062"/>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The node’s type is defined as an accumulator in the Plan tab, so:</a:t>
            </a:r>
            <a:endParaRPr lang="en-US" sz="2000" dirty="0">
              <a:solidFill>
                <a:schemeClr val="tx1"/>
              </a:solidFill>
            </a:endParaRPr>
          </a:p>
        </p:txBody>
      </p:sp>
      <p:sp>
        <p:nvSpPr>
          <p:cNvPr id="21" name="Rounded Rectangular Callout 8"/>
          <p:cNvSpPr/>
          <p:nvPr/>
        </p:nvSpPr>
        <p:spPr>
          <a:xfrm>
            <a:off x="5784240" y="2977917"/>
            <a:ext cx="2981755" cy="1473985"/>
          </a:xfrm>
          <a:prstGeom prst="wedgeRoundRectCallout">
            <a:avLst>
              <a:gd name="adj1" fmla="val 4975"/>
              <a:gd name="adj2" fmla="val 61862"/>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We want the calculation to be: Next Value = Current Value + assignments added – assignments removed </a:t>
            </a:r>
            <a:endParaRPr lang="en-US" dirty="0">
              <a:solidFill>
                <a:schemeClr val="tx1"/>
              </a:solidFill>
            </a:endParaRPr>
          </a:p>
        </p:txBody>
      </p:sp>
      <p:sp>
        <p:nvSpPr>
          <p:cNvPr id="16" name="Rounded Rectangular Callout 5"/>
          <p:cNvSpPr/>
          <p:nvPr/>
        </p:nvSpPr>
        <p:spPr>
          <a:xfrm>
            <a:off x="0" y="4137987"/>
            <a:ext cx="3564126" cy="2539868"/>
          </a:xfrm>
          <a:prstGeom prst="wedgeRoundRectCallout">
            <a:avLst>
              <a:gd name="adj1" fmla="val 126457"/>
              <a:gd name="adj2" fmla="val -35263"/>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(3) An accumulator node gets its next value from its current value plus an algebraic expression.  Enter the expression here.  It represents the change (increase or decrease) in the node’s value each time tick.</a:t>
            </a:r>
            <a:endParaRPr lang="en-US" sz="2000" dirty="0">
              <a:solidFill>
                <a:schemeClr val="tx1"/>
              </a:solidFill>
            </a:endParaRPr>
          </a:p>
        </p:txBody>
      </p:sp>
      <p:sp>
        <p:nvSpPr>
          <p:cNvPr id="24" name="Rounded Rectangular Callout 12"/>
          <p:cNvSpPr/>
          <p:nvPr/>
        </p:nvSpPr>
        <p:spPr>
          <a:xfrm>
            <a:off x="0" y="2856788"/>
            <a:ext cx="3528230" cy="1138509"/>
          </a:xfrm>
          <a:prstGeom prst="wedgeRoundRectCallout">
            <a:avLst>
              <a:gd name="adj1" fmla="val 75888"/>
              <a:gd name="adj2" fmla="val -67541"/>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(2) An accumulator node has a number as its initial value.  Enter “2” here.</a:t>
            </a:r>
            <a:endParaRPr lang="en-US" sz="2000" dirty="0">
              <a:solidFill>
                <a:schemeClr val="tx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p:cNvPicPr>
            <a:picLocks noChangeAspect="1" noChangeArrowheads="1"/>
          </p:cNvPicPr>
          <p:nvPr/>
        </p:nvPicPr>
        <p:blipFill>
          <a:blip r:embed="rId2"/>
          <a:srcRect/>
          <a:stretch>
            <a:fillRect/>
          </a:stretch>
        </p:blipFill>
        <p:spPr bwMode="auto">
          <a:xfrm>
            <a:off x="695837" y="4522855"/>
            <a:ext cx="3763136" cy="1976745"/>
          </a:xfrm>
          <a:prstGeom prst="rect">
            <a:avLst/>
          </a:prstGeom>
          <a:noFill/>
          <a:ln w="9525">
            <a:noFill/>
            <a:miter lim="800000"/>
            <a:headEnd/>
            <a:tailEnd/>
          </a:ln>
        </p:spPr>
      </p:pic>
      <p:sp>
        <p:nvSpPr>
          <p:cNvPr id="9" name="Title 1"/>
          <p:cNvSpPr>
            <a:spLocks noGrp="1"/>
          </p:cNvSpPr>
          <p:nvPr>
            <p:ph type="title"/>
          </p:nvPr>
        </p:nvSpPr>
        <p:spPr>
          <a:xfrm>
            <a:off x="484810" y="1366768"/>
            <a:ext cx="8229600" cy="1090653"/>
          </a:xfrm>
        </p:spPr>
        <p:txBody>
          <a:bodyPr>
            <a:noAutofit/>
          </a:bodyPr>
          <a:lstStyle/>
          <a:p>
            <a:pPr algn="just"/>
            <a:r>
              <a:rPr lang="en-US" sz="3200" dirty="0" smtClean="0">
                <a:solidFill>
                  <a:srgbClr val="000000"/>
                </a:solidFill>
              </a:rPr>
              <a:t>You can now run the model to check if it is correct. </a:t>
            </a:r>
            <a:endParaRPr lang="en-US" sz="3200" dirty="0">
              <a:solidFill>
                <a:srgbClr val="000000"/>
              </a:solidFill>
            </a:endParaRPr>
          </a:p>
        </p:txBody>
      </p:sp>
      <p:sp>
        <p:nvSpPr>
          <p:cNvPr id="13"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Accumulator Node</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Slide Number Placeholder 9"/>
          <p:cNvSpPr>
            <a:spLocks noGrp="1"/>
          </p:cNvSpPr>
          <p:nvPr>
            <p:ph type="sldNum" sz="quarter" idx="12"/>
          </p:nvPr>
        </p:nvSpPr>
        <p:spPr/>
        <p:txBody>
          <a:bodyPr/>
          <a:lstStyle/>
          <a:p>
            <a:fld id="{E4CAE1AF-AC0C-FB4E-AE67-19ACF9E285C5}" type="slidenum">
              <a:rPr lang="en-US" smtClean="0"/>
              <a:pPr/>
              <a:t>56</a:t>
            </a:fld>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37436" y="2540256"/>
            <a:ext cx="1121770" cy="2036657"/>
          </a:xfrm>
          <a:prstGeom prst="rect">
            <a:avLst/>
          </a:prstGeom>
          <a:noFill/>
          <a:ln w="9525">
            <a:noFill/>
            <a:miter lim="800000"/>
            <a:headEnd/>
            <a:tailEnd/>
          </a:ln>
        </p:spPr>
      </p:pic>
      <p:sp>
        <p:nvSpPr>
          <p:cNvPr id="17" name="Rounded Rectangular Callout 6"/>
          <p:cNvSpPr/>
          <p:nvPr/>
        </p:nvSpPr>
        <p:spPr>
          <a:xfrm>
            <a:off x="3988845" y="2098473"/>
            <a:ext cx="1838566" cy="736014"/>
          </a:xfrm>
          <a:prstGeom prst="wedgeRoundRectCallout">
            <a:avLst>
              <a:gd name="adj1" fmla="val -134567"/>
              <a:gd name="adj2" fmla="val 106341"/>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(1) Run you model</a:t>
            </a:r>
            <a:endParaRPr lang="en-US" sz="2000" dirty="0">
              <a:solidFill>
                <a:schemeClr val="tx1"/>
              </a:solidFill>
            </a:endParaRPr>
          </a:p>
        </p:txBody>
      </p:sp>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97897" y="2558188"/>
            <a:ext cx="1202736" cy="2065257"/>
          </a:xfrm>
          <a:prstGeom prst="rect">
            <a:avLst/>
          </a:prstGeom>
          <a:noFill/>
          <a:ln w="9525">
            <a:noFill/>
            <a:miter lim="800000"/>
            <a:headEnd/>
            <a:tailEnd/>
          </a:ln>
        </p:spPr>
      </p:pic>
      <p:sp>
        <p:nvSpPr>
          <p:cNvPr id="19" name="Rounded Rectangular Callout 12"/>
          <p:cNvSpPr/>
          <p:nvPr/>
        </p:nvSpPr>
        <p:spPr>
          <a:xfrm>
            <a:off x="5588590" y="5650335"/>
            <a:ext cx="2901404" cy="687253"/>
          </a:xfrm>
          <a:prstGeom prst="wedgeRoundRectCallout">
            <a:avLst>
              <a:gd name="adj1" fmla="val -31843"/>
              <a:gd name="adj2" fmla="val -335161"/>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(3) When it turns green, click Done</a:t>
            </a:r>
            <a:endParaRPr lang="en-US" sz="2000" dirty="0">
              <a:solidFill>
                <a:schemeClr val="tx1"/>
              </a:solidFill>
            </a:endParaRPr>
          </a:p>
        </p:txBody>
      </p:sp>
      <p:sp>
        <p:nvSpPr>
          <p:cNvPr id="20" name="Rounded Rectangular Callout 8"/>
          <p:cNvSpPr/>
          <p:nvPr/>
        </p:nvSpPr>
        <p:spPr>
          <a:xfrm>
            <a:off x="3223884" y="5784604"/>
            <a:ext cx="1663310" cy="705975"/>
          </a:xfrm>
          <a:prstGeom prst="wedgeRoundRectCallout">
            <a:avLst>
              <a:gd name="adj1" fmla="val -21640"/>
              <a:gd name="adj2" fmla="val 52005"/>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You should get this</a:t>
            </a:r>
            <a:endParaRPr lang="en-US" sz="2000" dirty="0">
              <a:solidFill>
                <a:schemeClr val="tx1"/>
              </a:solidFill>
            </a:endParaRPr>
          </a:p>
        </p:txBody>
      </p:sp>
      <p:sp>
        <p:nvSpPr>
          <p:cNvPr id="22" name="Rounded Rectangular Callout 10"/>
          <p:cNvSpPr/>
          <p:nvPr/>
        </p:nvSpPr>
        <p:spPr>
          <a:xfrm>
            <a:off x="4308247" y="4183138"/>
            <a:ext cx="1411785" cy="520753"/>
          </a:xfrm>
          <a:prstGeom prst="wedgeRoundRectCallout">
            <a:avLst>
              <a:gd name="adj1" fmla="val -157255"/>
              <a:gd name="adj2" fmla="val 279672"/>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(2) Click OK</a:t>
            </a:r>
            <a:endParaRPr lang="en-US" sz="2000" dirty="0">
              <a:solidFill>
                <a:schemeClr val="tx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98615" y="0"/>
            <a:ext cx="8229600" cy="759505"/>
          </a:xfrm>
        </p:spPr>
        <p:txBody>
          <a:bodyPr>
            <a:noAutofit/>
          </a:bodyPr>
          <a:lstStyle/>
          <a:p>
            <a:r>
              <a:rPr lang="en-US" sz="4000" dirty="0" smtClean="0"/>
              <a:t>Type of Nodes</a:t>
            </a:r>
            <a:endParaRPr lang="en-US" sz="4000" dirty="0"/>
          </a:p>
        </p:txBody>
      </p:sp>
      <p:sp>
        <p:nvSpPr>
          <p:cNvPr id="15" name="Content Placeholder 14"/>
          <p:cNvSpPr>
            <a:spLocks noGrp="1"/>
          </p:cNvSpPr>
          <p:nvPr>
            <p:ph sz="half" idx="2"/>
          </p:nvPr>
        </p:nvSpPr>
        <p:spPr>
          <a:xfrm>
            <a:off x="861912" y="1641613"/>
            <a:ext cx="7162800" cy="4800599"/>
          </a:xfrm>
        </p:spPr>
        <p:txBody>
          <a:bodyPr>
            <a:noAutofit/>
          </a:bodyPr>
          <a:lstStyle/>
          <a:p>
            <a:pPr algn="ctr">
              <a:buNone/>
            </a:pPr>
            <a:r>
              <a:rPr lang="en-US" sz="2400" b="1" i="1" dirty="0" smtClean="0">
                <a:solidFill>
                  <a:schemeClr val="accent6"/>
                </a:solidFill>
              </a:rPr>
              <a:t>Function</a:t>
            </a:r>
            <a:r>
              <a:rPr lang="en-US" sz="2400" b="1" i="1" dirty="0" smtClean="0">
                <a:solidFill>
                  <a:schemeClr val="accent4"/>
                </a:solidFill>
              </a:rPr>
              <a:t>			</a:t>
            </a:r>
            <a:r>
              <a:rPr lang="en-US" sz="2400" b="1" i="1" dirty="0" smtClean="0">
                <a:solidFill>
                  <a:srgbClr val="000000"/>
                </a:solidFill>
              </a:rPr>
              <a:t>or</a:t>
            </a:r>
            <a:r>
              <a:rPr lang="en-US" sz="2400" b="1" i="1" dirty="0" smtClean="0">
                <a:solidFill>
                  <a:schemeClr val="accent4"/>
                </a:solidFill>
              </a:rPr>
              <a:t>				</a:t>
            </a:r>
            <a:r>
              <a:rPr lang="en-US" sz="2400" b="1" i="1" dirty="0" smtClean="0">
                <a:solidFill>
                  <a:schemeClr val="accent5"/>
                </a:solidFill>
              </a:rPr>
              <a:t>Accumulator </a:t>
            </a:r>
            <a:endParaRPr lang="en-US" sz="2400" b="1" i="1" dirty="0" smtClean="0">
              <a:solidFill>
                <a:schemeClr val="accent6"/>
              </a:solidFill>
            </a:endParaRPr>
          </a:p>
          <a:p>
            <a:pPr>
              <a:buNone/>
            </a:pPr>
            <a:endParaRPr lang="en-US" sz="2400" b="1" i="1" dirty="0" smtClean="0">
              <a:solidFill>
                <a:schemeClr val="accent6"/>
              </a:solidFill>
            </a:endParaRPr>
          </a:p>
          <a:p>
            <a:pPr>
              <a:buNone/>
            </a:pPr>
            <a:endParaRPr lang="en-US" sz="2400" b="1" i="1" dirty="0" smtClean="0">
              <a:solidFill>
                <a:schemeClr val="accent6"/>
              </a:solidFill>
            </a:endParaRPr>
          </a:p>
          <a:p>
            <a:pPr algn="ctr">
              <a:buNone/>
            </a:pPr>
            <a:r>
              <a:rPr lang="en-US" sz="2400" b="1" i="1" dirty="0" err="1" smtClean="0">
                <a:solidFill>
                  <a:srgbClr val="000000"/>
                </a:solidFill>
              </a:rPr>
              <a:t>vs</a:t>
            </a:r>
            <a:endParaRPr lang="en-US" sz="2400" dirty="0" smtClean="0">
              <a:solidFill>
                <a:srgbClr val="000000"/>
              </a:solidFill>
            </a:endParaRPr>
          </a:p>
        </p:txBody>
      </p:sp>
      <p:pic>
        <p:nvPicPr>
          <p:cNvPr id="17" name="Image 16" descr="amt.Main011.jpg"/>
          <p:cNvPicPr>
            <a:picLocks noChangeAspect="1"/>
          </p:cNvPicPr>
          <p:nvPr/>
        </p:nvPicPr>
        <p:blipFill>
          <a:blip r:embed="rId3"/>
          <a:srcRect t="11616" b="14601"/>
          <a:stretch>
            <a:fillRect/>
          </a:stretch>
        </p:blipFill>
        <p:spPr>
          <a:xfrm>
            <a:off x="570607" y="2240221"/>
            <a:ext cx="3583870" cy="1740808"/>
          </a:xfrm>
          <a:prstGeom prst="rect">
            <a:avLst/>
          </a:prstGeom>
        </p:spPr>
      </p:pic>
      <p:sp>
        <p:nvSpPr>
          <p:cNvPr id="18" name="ZoneTexte 17"/>
          <p:cNvSpPr txBox="1"/>
          <p:nvPr/>
        </p:nvSpPr>
        <p:spPr>
          <a:xfrm>
            <a:off x="242604" y="4483622"/>
            <a:ext cx="3924464" cy="1200329"/>
          </a:xfrm>
          <a:prstGeom prst="rect">
            <a:avLst/>
          </a:prstGeom>
          <a:solidFill>
            <a:srgbClr val="D9D9D9"/>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smtClean="0"/>
              <a:t>In Intro </a:t>
            </a:r>
            <a:r>
              <a:rPr lang="fr-FR" dirty="0" err="1" smtClean="0"/>
              <a:t>Problem</a:t>
            </a:r>
            <a:r>
              <a:rPr lang="fr-FR" dirty="0" smtClean="0"/>
              <a:t> 2, the </a:t>
            </a:r>
            <a:r>
              <a:rPr lang="fr-FR" dirty="0" err="1" smtClean="0"/>
              <a:t>calculation</a:t>
            </a:r>
            <a:r>
              <a:rPr lang="fr-FR" dirty="0" smtClean="0"/>
              <a:t> of the value </a:t>
            </a:r>
            <a:r>
              <a:rPr lang="fr-FR" dirty="0" err="1" smtClean="0"/>
              <a:t>did</a:t>
            </a:r>
            <a:r>
              <a:rPr lang="fr-FR" dirty="0" smtClean="0"/>
              <a:t> not </a:t>
            </a:r>
            <a:r>
              <a:rPr lang="fr-FR" dirty="0" err="1" smtClean="0"/>
              <a:t>depend</a:t>
            </a:r>
            <a:r>
              <a:rPr lang="fr-FR" dirty="0" smtClean="0"/>
              <a:t> the </a:t>
            </a:r>
            <a:r>
              <a:rPr lang="fr-FR" dirty="0" err="1" smtClean="0"/>
              <a:t>node’s</a:t>
            </a:r>
            <a:r>
              <a:rPr lang="fr-FR" dirty="0" smtClean="0"/>
              <a:t> </a:t>
            </a:r>
            <a:r>
              <a:rPr lang="fr-FR" dirty="0" err="1" smtClean="0"/>
              <a:t>current</a:t>
            </a:r>
            <a:r>
              <a:rPr lang="fr-FR" dirty="0" smtClean="0"/>
              <a:t> value, but </a:t>
            </a:r>
            <a:r>
              <a:rPr lang="fr-FR" dirty="0" err="1" smtClean="0"/>
              <a:t>only</a:t>
            </a:r>
            <a:r>
              <a:rPr lang="fr-FR" dirty="0" smtClean="0"/>
              <a:t> on the values of </a:t>
            </a:r>
            <a:r>
              <a:rPr lang="fr-FR" dirty="0" err="1" smtClean="0"/>
              <a:t>other</a:t>
            </a:r>
            <a:r>
              <a:rPr lang="fr-FR" dirty="0" smtClean="0"/>
              <a:t> </a:t>
            </a:r>
            <a:r>
              <a:rPr lang="fr-FR" dirty="0" err="1" smtClean="0"/>
              <a:t>nodes</a:t>
            </a:r>
            <a:r>
              <a:rPr lang="fr-FR" dirty="0" smtClean="0"/>
              <a:t>.</a:t>
            </a:r>
            <a:endParaRPr lang="en-US" dirty="0" smtClean="0"/>
          </a:p>
        </p:txBody>
      </p:sp>
      <p:sp>
        <p:nvSpPr>
          <p:cNvPr id="19" name="ZoneTexte 18"/>
          <p:cNvSpPr txBox="1"/>
          <p:nvPr/>
        </p:nvSpPr>
        <p:spPr>
          <a:xfrm>
            <a:off x="4527612" y="4278566"/>
            <a:ext cx="4417011" cy="1477328"/>
          </a:xfrm>
          <a:prstGeom prst="rect">
            <a:avLst/>
          </a:prstGeom>
          <a:solidFill>
            <a:schemeClr val="bg1">
              <a:lumMod val="85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smtClean="0"/>
              <a:t>In Intro </a:t>
            </a:r>
            <a:r>
              <a:rPr lang="fr-FR" dirty="0" err="1" smtClean="0"/>
              <a:t>Problem</a:t>
            </a:r>
            <a:r>
              <a:rPr lang="fr-FR" dirty="0" smtClean="0"/>
              <a:t> 3, the </a:t>
            </a:r>
            <a:r>
              <a:rPr lang="fr-FR" dirty="0" err="1" smtClean="0"/>
              <a:t>calculation</a:t>
            </a:r>
            <a:r>
              <a:rPr lang="fr-FR" dirty="0" smtClean="0"/>
              <a:t> </a:t>
            </a:r>
            <a:r>
              <a:rPr lang="fr-FR" dirty="0" err="1" smtClean="0"/>
              <a:t>depends</a:t>
            </a:r>
            <a:r>
              <a:rPr lang="fr-FR" dirty="0" smtClean="0"/>
              <a:t> on the </a:t>
            </a:r>
            <a:r>
              <a:rPr lang="fr-FR" dirty="0" err="1" smtClean="0"/>
              <a:t>node's</a:t>
            </a:r>
            <a:r>
              <a:rPr lang="fr-FR" dirty="0" smtClean="0"/>
              <a:t> </a:t>
            </a:r>
            <a:r>
              <a:rPr lang="fr-FR" dirty="0" err="1" smtClean="0"/>
              <a:t>prior</a:t>
            </a:r>
            <a:r>
              <a:rPr lang="fr-FR" dirty="0" smtClean="0"/>
              <a:t> value.  </a:t>
            </a:r>
            <a:r>
              <a:rPr lang="fr-FR" dirty="0" err="1" smtClean="0"/>
              <a:t>Thus</a:t>
            </a:r>
            <a:r>
              <a:rPr lang="fr-FR" dirty="0" smtClean="0"/>
              <a:t>, </a:t>
            </a:r>
            <a:r>
              <a:rPr lang="fr-FR" dirty="0" err="1" smtClean="0"/>
              <a:t>it</a:t>
            </a:r>
            <a:r>
              <a:rPr lang="fr-FR" dirty="0" smtClean="0"/>
              <a:t> has to have an initial value (</a:t>
            </a:r>
            <a:r>
              <a:rPr lang="fr-FR" dirty="0" err="1" smtClean="0"/>
              <a:t>which</a:t>
            </a:r>
            <a:r>
              <a:rPr lang="fr-FR" dirty="0" smtClean="0"/>
              <a:t> </a:t>
            </a:r>
            <a:r>
              <a:rPr lang="fr-FR" dirty="0" err="1" smtClean="0"/>
              <a:t>was</a:t>
            </a:r>
            <a:r>
              <a:rPr lang="fr-FR" dirty="0" smtClean="0"/>
              <a:t> 2 </a:t>
            </a:r>
            <a:r>
              <a:rPr lang="fr-FR" dirty="0" err="1" smtClean="0"/>
              <a:t>assignments</a:t>
            </a:r>
            <a:r>
              <a:rPr lang="fr-FR" dirty="0" smtClean="0"/>
              <a:t>) and a </a:t>
            </a:r>
            <a:r>
              <a:rPr lang="fr-FR" dirty="0" err="1" smtClean="0"/>
              <a:t>calculation</a:t>
            </a:r>
            <a:r>
              <a:rPr lang="fr-FR" dirty="0" smtClean="0"/>
              <a:t> of </a:t>
            </a:r>
            <a:r>
              <a:rPr lang="fr-FR" dirty="0" err="1" smtClean="0"/>
              <a:t>it’s</a:t>
            </a:r>
            <a:r>
              <a:rPr lang="fr-FR" dirty="0" smtClean="0"/>
              <a:t> </a:t>
            </a:r>
            <a:r>
              <a:rPr lang="fr-FR" dirty="0" err="1" smtClean="0"/>
              <a:t>next</a:t>
            </a:r>
            <a:r>
              <a:rPr lang="fr-FR" dirty="0" smtClean="0"/>
              <a:t> value </a:t>
            </a:r>
            <a:r>
              <a:rPr lang="fr-FR" dirty="0" err="1" smtClean="0"/>
              <a:t>that</a:t>
            </a:r>
            <a:r>
              <a:rPr lang="fr-FR" dirty="0" smtClean="0"/>
              <a:t> </a:t>
            </a:r>
            <a:r>
              <a:rPr lang="fr-FR" dirty="0" err="1" smtClean="0"/>
              <a:t>includes</a:t>
            </a:r>
            <a:r>
              <a:rPr lang="fr-FR" dirty="0" smtClean="0"/>
              <a:t> </a:t>
            </a:r>
            <a:r>
              <a:rPr lang="fr-FR" dirty="0" err="1" smtClean="0"/>
              <a:t>it’s</a:t>
            </a:r>
            <a:r>
              <a:rPr lang="fr-FR" dirty="0" smtClean="0"/>
              <a:t> </a:t>
            </a:r>
            <a:r>
              <a:rPr lang="fr-FR" dirty="0" err="1" smtClean="0"/>
              <a:t>current</a:t>
            </a:r>
            <a:r>
              <a:rPr lang="fr-FR" dirty="0" smtClean="0"/>
              <a:t> value:</a:t>
            </a:r>
            <a:endParaRPr lang="en-US" dirty="0"/>
          </a:p>
        </p:txBody>
      </p:sp>
      <p:pic>
        <p:nvPicPr>
          <p:cNvPr id="9" name="Image 8" descr="amt.Main012.jpg"/>
          <p:cNvPicPr>
            <a:picLocks noChangeAspect="1"/>
          </p:cNvPicPr>
          <p:nvPr/>
        </p:nvPicPr>
        <p:blipFill>
          <a:blip r:embed="rId4"/>
          <a:stretch>
            <a:fillRect/>
          </a:stretch>
        </p:blipFill>
        <p:spPr>
          <a:xfrm>
            <a:off x="5639033" y="2334184"/>
            <a:ext cx="2103014" cy="1566074"/>
          </a:xfrm>
          <a:prstGeom prst="rect">
            <a:avLst/>
          </a:prstGeom>
        </p:spPr>
      </p:pic>
      <p:sp>
        <p:nvSpPr>
          <p:cNvPr id="10" name="Rounded Rectangular Callout 8"/>
          <p:cNvSpPr/>
          <p:nvPr/>
        </p:nvSpPr>
        <p:spPr>
          <a:xfrm>
            <a:off x="4899454" y="5802101"/>
            <a:ext cx="4005510" cy="804409"/>
          </a:xfrm>
          <a:prstGeom prst="wedgeRoundRectCallout">
            <a:avLst>
              <a:gd name="adj1" fmla="val 4975"/>
              <a:gd name="adj2" fmla="val 5105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r>
              <a:rPr lang="en-US" dirty="0" smtClean="0">
                <a:solidFill>
                  <a:schemeClr val="tx1"/>
                </a:solidFill>
              </a:rPr>
              <a:t>Next Value =       </a:t>
            </a:r>
            <a:r>
              <a:rPr lang="en-US" dirty="0" smtClean="0">
                <a:solidFill>
                  <a:schemeClr val="accent5"/>
                </a:solidFill>
              </a:rPr>
              <a:t>Current Value </a:t>
            </a:r>
          </a:p>
          <a:p>
            <a:pPr algn="just"/>
            <a:r>
              <a:rPr lang="en-US" dirty="0" smtClean="0">
                <a:solidFill>
                  <a:schemeClr val="tx1"/>
                </a:solidFill>
              </a:rPr>
              <a:t>                          + assignments added  </a:t>
            </a:r>
          </a:p>
          <a:p>
            <a:pPr algn="just"/>
            <a:r>
              <a:rPr lang="en-US" dirty="0" smtClean="0">
                <a:solidFill>
                  <a:schemeClr val="tx1"/>
                </a:solidFill>
              </a:rPr>
              <a:t>                          – assignments removed </a:t>
            </a:r>
            <a:endParaRPr lang="en-US" dirty="0">
              <a:solidFill>
                <a:schemeClr val="tx1"/>
              </a:solidFill>
            </a:endParaRPr>
          </a:p>
        </p:txBody>
      </p:sp>
      <p:sp>
        <p:nvSpPr>
          <p:cNvPr id="11" name="Rounded Rectangular Callout 8"/>
          <p:cNvSpPr/>
          <p:nvPr/>
        </p:nvSpPr>
        <p:spPr>
          <a:xfrm>
            <a:off x="242602" y="5854618"/>
            <a:ext cx="4005510" cy="423707"/>
          </a:xfrm>
          <a:prstGeom prst="wedgeRoundRectCallout">
            <a:avLst>
              <a:gd name="adj1" fmla="val 4975"/>
              <a:gd name="adj2" fmla="val 5105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fr-FR" dirty="0" err="1" smtClean="0"/>
              <a:t>Next</a:t>
            </a:r>
            <a:r>
              <a:rPr lang="fr-FR" dirty="0" smtClean="0"/>
              <a:t> Value = </a:t>
            </a:r>
            <a:r>
              <a:rPr lang="fr-FR" dirty="0" err="1" smtClean="0"/>
              <a:t>female_justices</a:t>
            </a:r>
            <a:r>
              <a:rPr lang="fr-FR" dirty="0" smtClean="0"/>
              <a:t> / justices</a:t>
            </a:r>
            <a:endParaRPr lang="fr-FR" dirty="0"/>
          </a:p>
        </p:txBody>
      </p:sp>
      <p:sp>
        <p:nvSpPr>
          <p:cNvPr id="12"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57</a:t>
            </a:fld>
            <a:endParaRPr lang="en-US"/>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5688" y="2138623"/>
            <a:ext cx="8229600" cy="4525963"/>
          </a:xfrm>
        </p:spPr>
        <p:txBody>
          <a:bodyPr>
            <a:normAutofit/>
          </a:bodyPr>
          <a:lstStyle/>
          <a:p>
            <a:pPr marL="0" indent="0">
              <a:buNone/>
            </a:pPr>
            <a:r>
              <a:rPr lang="en-US" dirty="0" smtClean="0"/>
              <a:t>During this session you will learn:</a:t>
            </a:r>
          </a:p>
          <a:p>
            <a:pPr marL="0" indent="0">
              <a:buFont typeface="Wingdings" pitchFamily="2" charset="2"/>
              <a:buChar char="ü"/>
            </a:pPr>
            <a:r>
              <a:rPr lang="en-US" dirty="0" smtClean="0">
                <a:solidFill>
                  <a:srgbClr val="008000"/>
                </a:solidFill>
              </a:rPr>
              <a:t> the basic concepts </a:t>
            </a:r>
          </a:p>
          <a:p>
            <a:pPr marL="0" indent="0">
              <a:buFont typeface="Wingdings" pitchFamily="2" charset="2"/>
              <a:buChar char="ü"/>
            </a:pPr>
            <a:r>
              <a:rPr lang="en-US" dirty="0" smtClean="0">
                <a:solidFill>
                  <a:srgbClr val="008000"/>
                </a:solidFill>
              </a:rPr>
              <a:t> how to construct a given model</a:t>
            </a:r>
          </a:p>
          <a:p>
            <a:pPr marL="0" indent="0">
              <a:buFont typeface="Wingdings" pitchFamily="2" charset="2"/>
              <a:buChar char="q"/>
            </a:pPr>
            <a:r>
              <a:rPr lang="en-US" dirty="0" smtClean="0">
                <a:solidFill>
                  <a:srgbClr val="FF6600"/>
                </a:solidFill>
              </a:rPr>
              <a:t> how to fix a model</a:t>
            </a:r>
          </a:p>
          <a:p>
            <a:pPr marL="0" indent="0">
              <a:buFont typeface="Wingdings" pitchFamily="2" charset="2"/>
              <a:buChar char="q"/>
            </a:pPr>
            <a:r>
              <a:rPr lang="en-US" dirty="0" smtClean="0"/>
              <a:t> how to design a model</a:t>
            </a:r>
          </a:p>
          <a:p>
            <a:pPr marL="0" indent="0">
              <a:buFont typeface="Wingdings" pitchFamily="2" charset="2"/>
              <a:buChar char="q"/>
            </a:pPr>
            <a:endParaRPr lang="en-US" dirty="0" smtClean="0"/>
          </a:p>
        </p:txBody>
      </p:sp>
      <p:sp>
        <p:nvSpPr>
          <p:cNvPr id="6" name="Titre 5"/>
          <p:cNvSpPr>
            <a:spLocks noGrp="1"/>
          </p:cNvSpPr>
          <p:nvPr>
            <p:ph type="title"/>
          </p:nvPr>
        </p:nvSpPr>
        <p:spPr/>
        <p:txBody>
          <a:bodyPr/>
          <a:lstStyle/>
          <a:p>
            <a:endParaRPr lang="fr-FR"/>
          </a:p>
        </p:txBody>
      </p:sp>
      <p:sp>
        <p:nvSpPr>
          <p:cNvPr id="7" name="Titre 1"/>
          <p:cNvSpPr txBox="1">
            <a:spLocks/>
          </p:cNvSpPr>
          <p:nvPr/>
        </p:nvSpPr>
        <p:spPr>
          <a:xfrm>
            <a:off x="457200" y="274637"/>
            <a:ext cx="8229600" cy="1478691"/>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lt1"/>
                </a:solidFill>
                <a:effectLst/>
                <a:uLnTx/>
                <a:uFillTx/>
                <a:latin typeface="+mn-lt"/>
                <a:ea typeface="+mn-ea"/>
                <a:cs typeface="+mn-cs"/>
              </a:rPr>
              <a:t>Introduction to </a:t>
            </a:r>
            <a:br>
              <a:rPr kumimoji="0" lang="en-US" sz="4400" b="0" i="0" u="none" strike="noStrike" kern="1200" cap="none" spc="0" normalizeH="0" baseline="0" noProof="0" smtClean="0">
                <a:ln>
                  <a:noFill/>
                </a:ln>
                <a:solidFill>
                  <a:schemeClr val="lt1"/>
                </a:solidFill>
                <a:effectLst/>
                <a:uLnTx/>
                <a:uFillTx/>
                <a:latin typeface="+mn-lt"/>
                <a:ea typeface="+mn-ea"/>
                <a:cs typeface="+mn-cs"/>
              </a:rPr>
            </a:br>
            <a:r>
              <a:rPr kumimoji="0" lang="en-US" sz="4400" b="0" i="0" u="none" strike="noStrike" kern="1200" cap="none" spc="0" normalizeH="0" baseline="0" noProof="0" smtClean="0">
                <a:ln>
                  <a:noFill/>
                </a:ln>
                <a:solidFill>
                  <a:schemeClr val="lt1"/>
                </a:solidFill>
                <a:effectLst/>
                <a:uLnTx/>
                <a:uFillTx/>
                <a:latin typeface="+mn-lt"/>
                <a:ea typeface="+mn-ea"/>
                <a:cs typeface="+mn-cs"/>
              </a:rPr>
              <a:t>system dynamics modeling</a:t>
            </a:r>
            <a:endParaRPr kumimoji="0" lang="fr-FR" sz="44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0391"/>
          </a:xfrm>
        </p:spPr>
        <p:txBody>
          <a:bodyPr/>
          <a:lstStyle/>
          <a:p>
            <a:r>
              <a:rPr lang="en-US" dirty="0" smtClean="0"/>
              <a:t>Why do models need “fixing”?</a:t>
            </a:r>
            <a:endParaRPr lang="en-US" dirty="0"/>
          </a:p>
        </p:txBody>
      </p:sp>
      <p:sp>
        <p:nvSpPr>
          <p:cNvPr id="3" name="Content Placeholder 2"/>
          <p:cNvSpPr>
            <a:spLocks noGrp="1"/>
          </p:cNvSpPr>
          <p:nvPr>
            <p:ph idx="1"/>
          </p:nvPr>
        </p:nvSpPr>
        <p:spPr>
          <a:xfrm>
            <a:off x="235131" y="1463448"/>
            <a:ext cx="8451669" cy="3801783"/>
          </a:xfrm>
        </p:spPr>
        <p:txBody>
          <a:bodyPr>
            <a:noAutofit/>
          </a:bodyPr>
          <a:lstStyle/>
          <a:p>
            <a:pPr>
              <a:spcBef>
                <a:spcPts val="1200"/>
              </a:spcBef>
            </a:pPr>
            <a:r>
              <a:rPr lang="en-US" sz="2800" dirty="0" smtClean="0"/>
              <a:t>When professionals construct a model, they check its predictions against some facts they know to be true.  If the model’s predictions don’t match the facts, then something in the model is wrong and needs “fixing”. </a:t>
            </a:r>
          </a:p>
          <a:p>
            <a:pPr>
              <a:spcBef>
                <a:spcPts val="1200"/>
              </a:spcBef>
            </a:pPr>
            <a:r>
              <a:rPr lang="en-US" sz="2800" dirty="0" smtClean="0"/>
              <a:t>Sometimes you may make a mistake when building your model. The Run Model button still works, but it produces predictions (graphs) that don’t match the correct graphs.  If this happens to you, then you will have to fix your model.</a:t>
            </a:r>
          </a:p>
        </p:txBody>
      </p:sp>
      <p:sp>
        <p:nvSpPr>
          <p:cNvPr id="4" name="Slide Number Placeholder 3"/>
          <p:cNvSpPr>
            <a:spLocks noGrp="1"/>
          </p:cNvSpPr>
          <p:nvPr>
            <p:ph type="sldNum" sz="quarter" idx="12"/>
          </p:nvPr>
        </p:nvSpPr>
        <p:spPr/>
        <p:txBody>
          <a:bodyPr/>
          <a:lstStyle/>
          <a:p>
            <a:fld id="{E4CAE1AF-AC0C-FB4E-AE67-19ACF9E285C5}"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example of a very simple system</a:t>
            </a:r>
            <a:endParaRPr lang="en-US" dirty="0"/>
          </a:p>
        </p:txBody>
      </p:sp>
      <p:sp>
        <p:nvSpPr>
          <p:cNvPr id="3" name="Content Placeholder 2"/>
          <p:cNvSpPr>
            <a:spLocks noGrp="1"/>
          </p:cNvSpPr>
          <p:nvPr>
            <p:ph idx="1"/>
          </p:nvPr>
        </p:nvSpPr>
        <p:spPr>
          <a:xfrm>
            <a:off x="339634" y="3304904"/>
            <a:ext cx="8229600" cy="2403565"/>
          </a:xfrm>
        </p:spPr>
        <p:txBody>
          <a:bodyPr>
            <a:normAutofit fontScale="92500" lnSpcReduction="20000"/>
          </a:bodyPr>
          <a:lstStyle/>
          <a:p>
            <a:r>
              <a:rPr lang="en-US" dirty="0" smtClean="0"/>
              <a:t>The system changes over time</a:t>
            </a:r>
          </a:p>
          <a:p>
            <a:pPr lvl="1"/>
            <a:r>
              <a:rPr lang="en-US" dirty="0" smtClean="0"/>
              <a:t>In particular, the </a:t>
            </a:r>
            <a:r>
              <a:rPr lang="en-US" i="1" dirty="0" smtClean="0">
                <a:solidFill>
                  <a:srgbClr val="660066"/>
                </a:solidFill>
              </a:rPr>
              <a:t>number of bacteria increases</a:t>
            </a:r>
          </a:p>
          <a:p>
            <a:r>
              <a:rPr lang="en-US" dirty="0" smtClean="0"/>
              <a:t>Create a model:</a:t>
            </a:r>
          </a:p>
          <a:p>
            <a:pPr lvl="1"/>
            <a:r>
              <a:rPr lang="en-US" dirty="0" smtClean="0"/>
              <a:t>How would we construct a model of the bacteria population and its increase, over a period of 8 hours (8 “ticks”)?</a:t>
            </a:r>
          </a:p>
          <a:p>
            <a:pPr>
              <a:buNone/>
            </a:pPr>
            <a:endParaRPr lang="en-US"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6</a:t>
            </a:fld>
            <a:endParaRPr lang="en-US"/>
          </a:p>
        </p:txBody>
      </p:sp>
      <p:sp>
        <p:nvSpPr>
          <p:cNvPr id="6" name="TextBox 5"/>
          <p:cNvSpPr txBox="1"/>
          <p:nvPr/>
        </p:nvSpPr>
        <p:spPr>
          <a:xfrm>
            <a:off x="692330" y="1819227"/>
            <a:ext cx="7929155" cy="1107996"/>
          </a:xfrm>
          <a:prstGeom prst="rect">
            <a:avLst/>
          </a:prstGeom>
          <a:solidFill>
            <a:schemeClr val="bg1">
              <a:lumMod val="85000"/>
            </a:schemeClr>
          </a:solidFill>
          <a:ln w="38100" cap="flat" cmpd="dbl" algn="ctr">
            <a:solidFill>
              <a:schemeClr val="accent4">
                <a:shade val="95000"/>
                <a:satMod val="105000"/>
              </a:schemeClr>
            </a:solidFill>
            <a:prstDash val="solid"/>
            <a:round/>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200" i="1" dirty="0" smtClean="0">
                <a:latin typeface="Arial Italic"/>
                <a:cs typeface="Arial Italic"/>
              </a:rPr>
              <a:t>A bottle initially holds 100 bacteria.  They grow quickly.  On average, 40% of the bacteria reproduce each hour, each producing one new bacterium.  </a:t>
            </a:r>
            <a:endParaRPr lang="en-US" sz="2200" i="1" dirty="0">
              <a:latin typeface="Arial Italic"/>
              <a:cs typeface="Arial Italic"/>
            </a:endParaRPr>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810" y="2623647"/>
            <a:ext cx="8229600" cy="2000476"/>
          </a:xfrm>
        </p:spPr>
        <p:txBody>
          <a:bodyPr>
            <a:noAutofit/>
          </a:bodyPr>
          <a:lstStyle/>
          <a:p>
            <a:pPr algn="l">
              <a:spcBef>
                <a:spcPts val="1200"/>
              </a:spcBef>
            </a:pPr>
            <a:r>
              <a:rPr lang="en-US" sz="3200" dirty="0" smtClean="0"/>
              <a:t>Intro problem 4 teaches you how to fix a model.  </a:t>
            </a:r>
            <a:br>
              <a:rPr lang="en-US" sz="3200" dirty="0" smtClean="0"/>
            </a:br>
            <a:r>
              <a:rPr lang="en-US" sz="3200" dirty="0" smtClean="0"/>
              <a:t/>
            </a:r>
            <a:br>
              <a:rPr lang="en-US" sz="3200" dirty="0" smtClean="0"/>
            </a:br>
            <a:r>
              <a:rPr lang="en-US" sz="3200" dirty="0" smtClean="0"/>
              <a:t>It gives you a model that has one wrong item in it. Using the graphs, you should find the problem, fix it, run the model and click on the Done button.</a:t>
            </a:r>
            <a:br>
              <a:rPr lang="en-US" sz="3200" dirty="0" smtClean="0"/>
            </a:br>
            <a:r>
              <a:rPr lang="en-US" sz="3200" dirty="0" smtClean="0"/>
              <a:t/>
            </a:r>
            <a:br>
              <a:rPr lang="en-US" sz="3200" dirty="0" smtClean="0"/>
            </a:br>
            <a:r>
              <a:rPr lang="en-US" sz="3200" dirty="0" smtClean="0"/>
              <a:t>Follow the yellow bubbles to learn how.</a:t>
            </a:r>
          </a:p>
        </p:txBody>
      </p:sp>
      <p:sp>
        <p:nvSpPr>
          <p:cNvPr id="6" name="Slide Number Placeholder 5"/>
          <p:cNvSpPr>
            <a:spLocks noGrp="1"/>
          </p:cNvSpPr>
          <p:nvPr>
            <p:ph type="sldNum" sz="quarter" idx="12"/>
          </p:nvPr>
        </p:nvSpPr>
        <p:spPr/>
        <p:txBody>
          <a:bodyPr/>
          <a:lstStyle/>
          <a:p>
            <a:fld id="{E4CAE1AF-AC0C-FB4E-AE67-19ACF9E285C5}" type="slidenum">
              <a:rPr lang="en-US" smtClean="0"/>
              <a:pPr/>
              <a:t>60</a:t>
            </a:fld>
            <a:endParaRPr lang="en-US"/>
          </a:p>
        </p:txBody>
      </p:sp>
      <p:sp>
        <p:nvSpPr>
          <p:cNvPr id="7" name="Title 1"/>
          <p:cNvSpPr txBox="1">
            <a:spLocks/>
          </p:cNvSpPr>
          <p:nvPr/>
        </p:nvSpPr>
        <p:spPr>
          <a:xfrm>
            <a:off x="457200" y="274638"/>
            <a:ext cx="8229600" cy="1143000"/>
          </a:xfrm>
          <a:prstGeom prst="rect">
            <a:avLst/>
          </a:prstGeo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Introduction Problem 4</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4CAE1AF-AC0C-FB4E-AE67-19ACF9E285C5}" type="slidenum">
              <a:rPr lang="en-US" smtClean="0"/>
              <a:pPr/>
              <a:t>61</a:t>
            </a:fld>
            <a:endParaRPr lang="en-US"/>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60753" y="1074728"/>
            <a:ext cx="1397740" cy="2537701"/>
          </a:xfrm>
          <a:prstGeom prst="rect">
            <a:avLst/>
          </a:prstGeom>
          <a:noFill/>
          <a:ln w="9525">
            <a:noFill/>
            <a:miter lim="800000"/>
            <a:headEnd/>
            <a:tailEnd/>
          </a:ln>
        </p:spPr>
      </p:pic>
      <p:sp>
        <p:nvSpPr>
          <p:cNvPr id="12" name="Rounded Rectangular Callout 11"/>
          <p:cNvSpPr/>
          <p:nvPr/>
        </p:nvSpPr>
        <p:spPr>
          <a:xfrm>
            <a:off x="5177535" y="1446172"/>
            <a:ext cx="2263289" cy="783772"/>
          </a:xfrm>
          <a:prstGeom prst="wedgeRoundRectCallout">
            <a:avLst>
              <a:gd name="adj1" fmla="val -100809"/>
              <a:gd name="adj2" fmla="val 19108"/>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 Run the model</a:t>
            </a:r>
            <a:endParaRPr lang="en-US" sz="2400" dirty="0">
              <a:solidFill>
                <a:schemeClr val="tx1"/>
              </a:solidFill>
            </a:endParaRPr>
          </a:p>
        </p:txBody>
      </p:sp>
      <p:pic>
        <p:nvPicPr>
          <p:cNvPr id="13" name="Picture 2"/>
          <p:cNvPicPr>
            <a:picLocks noChangeAspect="1" noChangeArrowheads="1"/>
          </p:cNvPicPr>
          <p:nvPr/>
        </p:nvPicPr>
        <p:blipFill>
          <a:blip r:embed="rId3"/>
          <a:srcRect/>
          <a:stretch>
            <a:fillRect/>
          </a:stretch>
        </p:blipFill>
        <p:spPr bwMode="auto">
          <a:xfrm>
            <a:off x="1911821" y="3841028"/>
            <a:ext cx="3502219" cy="1839687"/>
          </a:xfrm>
          <a:prstGeom prst="rect">
            <a:avLst/>
          </a:prstGeom>
          <a:noFill/>
          <a:ln w="9525">
            <a:noFill/>
            <a:miter lim="800000"/>
            <a:headEnd/>
            <a:tailEnd/>
          </a:ln>
        </p:spPr>
      </p:pic>
      <p:sp>
        <p:nvSpPr>
          <p:cNvPr id="14" name="Rounded Rectangular Callout 13"/>
          <p:cNvSpPr/>
          <p:nvPr/>
        </p:nvSpPr>
        <p:spPr>
          <a:xfrm>
            <a:off x="5188421" y="2284372"/>
            <a:ext cx="2209800" cy="555172"/>
          </a:xfrm>
          <a:prstGeom prst="wedgeRoundRectCallout">
            <a:avLst>
              <a:gd name="adj1" fmla="val -114842"/>
              <a:gd name="adj2" fmla="val 463173"/>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(2) Click OK</a:t>
            </a:r>
            <a:endParaRPr lang="en-US" sz="2400" dirty="0">
              <a:solidFill>
                <a:schemeClr val="tx1"/>
              </a:solidFill>
            </a:endParaRPr>
          </a:p>
        </p:txBody>
      </p:sp>
      <p:sp>
        <p:nvSpPr>
          <p:cNvPr id="15" name="Rounded Rectangular Callout 14"/>
          <p:cNvSpPr/>
          <p:nvPr/>
        </p:nvSpPr>
        <p:spPr>
          <a:xfrm>
            <a:off x="356769" y="5407921"/>
            <a:ext cx="8105801" cy="901439"/>
          </a:xfrm>
          <a:prstGeom prst="wedgeRoundRectCallout">
            <a:avLst>
              <a:gd name="adj1" fmla="val 50171"/>
              <a:gd name="adj2" fmla="val -14782"/>
              <a:gd name="adj3" fmla="val 16667"/>
            </a:avLst>
          </a:prstGeom>
          <a:solidFill>
            <a:srgbClr val="FFFF0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dirty="0" smtClean="0">
                <a:solidFill>
                  <a:schemeClr val="tx1"/>
                </a:solidFill>
              </a:rPr>
              <a:t>(3) Look closely at the colors that appear on the model, before going to the next slide</a:t>
            </a:r>
            <a:endParaRPr lang="en-US" sz="2800" dirty="0">
              <a:solidFill>
                <a:schemeClr val="tx1"/>
              </a:solidFill>
            </a:endParaRPr>
          </a:p>
        </p:txBody>
      </p:sp>
      <p:sp>
        <p:nvSpPr>
          <p:cNvPr id="17" name="Title 1"/>
          <p:cNvSpPr>
            <a:spLocks noGrp="1"/>
          </p:cNvSpPr>
          <p:nvPr>
            <p:ph type="title"/>
          </p:nvPr>
        </p:nvSpPr>
        <p:spPr>
          <a:xfrm>
            <a:off x="457200" y="274638"/>
            <a:ext cx="8229600" cy="770391"/>
          </a:xfrm>
        </p:spPr>
        <p:txBody>
          <a:bodyPr/>
          <a:lstStyle/>
          <a:p>
            <a:r>
              <a:rPr lang="en-US" dirty="0" smtClean="0"/>
              <a:t>Fixing a model</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descr="Capture d’écran 2012-04-27 à 08.33.38.png"/>
          <p:cNvPicPr>
            <a:picLocks noChangeAspect="1"/>
          </p:cNvPicPr>
          <p:nvPr/>
        </p:nvPicPr>
        <p:blipFill>
          <a:blip r:embed="rId2"/>
          <a:srcRect r="5031" b="7646"/>
          <a:stretch>
            <a:fillRect/>
          </a:stretch>
        </p:blipFill>
        <p:spPr>
          <a:xfrm>
            <a:off x="3770983" y="400174"/>
            <a:ext cx="5373017" cy="2416196"/>
          </a:xfrm>
          <a:prstGeom prst="rect">
            <a:avLst/>
          </a:prstGeom>
        </p:spPr>
      </p:pic>
      <p:pic>
        <p:nvPicPr>
          <p:cNvPr id="14" name="Imag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1766" y="2169851"/>
            <a:ext cx="2103014" cy="1219257"/>
          </a:xfrm>
          <a:prstGeom prst="rect">
            <a:avLst/>
          </a:prstGeom>
        </p:spPr>
      </p:pic>
      <p:sp>
        <p:nvSpPr>
          <p:cNvPr id="4" name="Slide Number Placeholder 3"/>
          <p:cNvSpPr>
            <a:spLocks noGrp="1"/>
          </p:cNvSpPr>
          <p:nvPr>
            <p:ph type="sldNum" sz="quarter" idx="12"/>
          </p:nvPr>
        </p:nvSpPr>
        <p:spPr/>
        <p:txBody>
          <a:bodyPr/>
          <a:lstStyle/>
          <a:p>
            <a:fld id="{E4CAE1AF-AC0C-FB4E-AE67-19ACF9E285C5}" type="slidenum">
              <a:rPr lang="en-US" smtClean="0"/>
              <a:pPr/>
              <a:t>62</a:t>
            </a:fld>
            <a:endParaRPr lang="en-US" dirty="0"/>
          </a:p>
        </p:txBody>
      </p:sp>
      <p:sp>
        <p:nvSpPr>
          <p:cNvPr id="8" name="Rounded Rectangular Callout 7"/>
          <p:cNvSpPr/>
          <p:nvPr/>
        </p:nvSpPr>
        <p:spPr>
          <a:xfrm>
            <a:off x="431075" y="4075612"/>
            <a:ext cx="1658982" cy="1188719"/>
          </a:xfrm>
          <a:prstGeom prst="wedgeRoundRectCallout">
            <a:avLst>
              <a:gd name="adj1" fmla="val 45125"/>
              <a:gd name="adj2" fmla="val -145763"/>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This refers to the input tab</a:t>
            </a:r>
            <a:endParaRPr lang="en-US" sz="2400" dirty="0">
              <a:solidFill>
                <a:schemeClr val="tx1"/>
              </a:solidFill>
            </a:endParaRPr>
          </a:p>
        </p:txBody>
      </p:sp>
      <p:sp>
        <p:nvSpPr>
          <p:cNvPr id="9" name="Rounded Rectangular Callout 8"/>
          <p:cNvSpPr/>
          <p:nvPr/>
        </p:nvSpPr>
        <p:spPr>
          <a:xfrm>
            <a:off x="2647405" y="4097383"/>
            <a:ext cx="2159726" cy="1188719"/>
          </a:xfrm>
          <a:prstGeom prst="wedgeRoundRectCallout">
            <a:avLst>
              <a:gd name="adj1" fmla="val -52617"/>
              <a:gd name="adj2" fmla="val -149239"/>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This refers to the calculation tab</a:t>
            </a:r>
            <a:endParaRPr lang="en-US" sz="2400" dirty="0">
              <a:solidFill>
                <a:schemeClr val="tx1"/>
              </a:solidFill>
            </a:endParaRPr>
          </a:p>
        </p:txBody>
      </p:sp>
      <p:sp>
        <p:nvSpPr>
          <p:cNvPr id="11" name="Rounded Rectangular Callout 10"/>
          <p:cNvSpPr/>
          <p:nvPr/>
        </p:nvSpPr>
        <p:spPr>
          <a:xfrm>
            <a:off x="5490754" y="4106091"/>
            <a:ext cx="1955075" cy="1210491"/>
          </a:xfrm>
          <a:prstGeom prst="wedgeRoundRectCallout">
            <a:avLst>
              <a:gd name="adj1" fmla="val -168702"/>
              <a:gd name="adj2" fmla="val -151563"/>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This refers to the graph tab</a:t>
            </a:r>
            <a:endParaRPr lang="en-US" sz="2400" dirty="0">
              <a:solidFill>
                <a:schemeClr val="tx1"/>
              </a:solidFill>
            </a:endParaRPr>
          </a:p>
        </p:txBody>
      </p:sp>
      <p:sp>
        <p:nvSpPr>
          <p:cNvPr id="12" name="Left Brace 11"/>
          <p:cNvSpPr/>
          <p:nvPr/>
        </p:nvSpPr>
        <p:spPr>
          <a:xfrm rot="16200000">
            <a:off x="3657596" y="2116182"/>
            <a:ext cx="509451" cy="7014754"/>
          </a:xfrm>
          <a:prstGeom prst="leftBrace">
            <a:avLst>
              <a:gd name="adj1" fmla="val 33333"/>
              <a:gd name="adj2" fmla="val 50000"/>
            </a:avLst>
          </a:prstGeom>
          <a:ln>
            <a:solidFill>
              <a:srgbClr val="00206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143688" y="5786843"/>
            <a:ext cx="7576458" cy="954107"/>
          </a:xfrm>
          <a:prstGeom prst="rect">
            <a:avLst/>
          </a:prstGeom>
          <a:noFill/>
        </p:spPr>
        <p:txBody>
          <a:bodyPr wrap="square" rtlCol="0">
            <a:spAutoFit/>
          </a:bodyPr>
          <a:lstStyle/>
          <a:p>
            <a:pPr algn="ctr"/>
            <a:r>
              <a:rPr lang="en-US" sz="2800" dirty="0" smtClean="0"/>
              <a:t>These circles are </a:t>
            </a:r>
            <a:r>
              <a:rPr lang="en-US" sz="2800" b="1" dirty="0" smtClean="0"/>
              <a:t>green</a:t>
            </a:r>
            <a:r>
              <a:rPr lang="en-US" sz="2800" dirty="0" smtClean="0"/>
              <a:t> if correct, </a:t>
            </a:r>
            <a:r>
              <a:rPr lang="en-US" sz="2800" b="1" dirty="0" smtClean="0"/>
              <a:t>red</a:t>
            </a:r>
            <a:r>
              <a:rPr lang="en-US" sz="2800" dirty="0" smtClean="0"/>
              <a:t> if incorrect, </a:t>
            </a:r>
            <a:br>
              <a:rPr lang="en-US" sz="2800" dirty="0" smtClean="0"/>
            </a:br>
            <a:r>
              <a:rPr lang="en-US" sz="2800" b="1" dirty="0" smtClean="0"/>
              <a:t>yellow</a:t>
            </a:r>
            <a:r>
              <a:rPr lang="en-US" sz="2800" dirty="0" smtClean="0"/>
              <a:t> if given up on, and </a:t>
            </a:r>
            <a:r>
              <a:rPr lang="en-US" sz="2800" b="1" dirty="0" smtClean="0"/>
              <a:t>white</a:t>
            </a:r>
            <a:r>
              <a:rPr lang="en-US" sz="2800" dirty="0" smtClean="0"/>
              <a:t> if not checked yet.</a:t>
            </a:r>
            <a:endParaRPr lang="en-US" sz="2800" dirty="0"/>
          </a:p>
        </p:txBody>
      </p:sp>
      <p:sp>
        <p:nvSpPr>
          <p:cNvPr id="10" name="Rounded Rectangular Callout 9"/>
          <p:cNvSpPr/>
          <p:nvPr/>
        </p:nvSpPr>
        <p:spPr>
          <a:xfrm>
            <a:off x="193268" y="193281"/>
            <a:ext cx="3754923" cy="1661646"/>
          </a:xfrm>
          <a:prstGeom prst="wedgeRoundRectCallout">
            <a:avLst>
              <a:gd name="adj1" fmla="val 12781"/>
              <a:gd name="adj2" fmla="val 7781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Blue border means the node is completely defined (but could either be correct or incorrect)</a:t>
            </a:r>
            <a:endParaRPr lang="en-US" sz="2400" dirty="0">
              <a:solidFill>
                <a:schemeClr val="tx1"/>
              </a:solidFill>
            </a:endParaRPr>
          </a:p>
        </p:txBody>
      </p:sp>
      <p:pic>
        <p:nvPicPr>
          <p:cNvPr id="18" name="Picture 2" descr="Screen Shot 2012-03-18 at 5.13.3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0177" y="2020167"/>
            <a:ext cx="285724" cy="244164"/>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descr="Capture d’écran 2012-04-27 à 08.33.38.png"/>
          <p:cNvPicPr>
            <a:picLocks noChangeAspect="1"/>
          </p:cNvPicPr>
          <p:nvPr/>
        </p:nvPicPr>
        <p:blipFill>
          <a:blip r:embed="rId2"/>
          <a:srcRect r="5031" b="7646"/>
          <a:stretch>
            <a:fillRect/>
          </a:stretch>
        </p:blipFill>
        <p:spPr>
          <a:xfrm>
            <a:off x="2415854" y="2788567"/>
            <a:ext cx="4685026" cy="2416196"/>
          </a:xfrm>
          <a:prstGeom prst="rect">
            <a:avLst/>
          </a:prstGeom>
        </p:spPr>
      </p:pic>
      <p:sp>
        <p:nvSpPr>
          <p:cNvPr id="4" name="Slide Number Placeholder 3"/>
          <p:cNvSpPr>
            <a:spLocks noGrp="1"/>
          </p:cNvSpPr>
          <p:nvPr>
            <p:ph type="sldNum" sz="quarter" idx="12"/>
          </p:nvPr>
        </p:nvSpPr>
        <p:spPr/>
        <p:txBody>
          <a:bodyPr/>
          <a:lstStyle/>
          <a:p>
            <a:fld id="{E4CAE1AF-AC0C-FB4E-AE67-19ACF9E285C5}" type="slidenum">
              <a:rPr lang="en-US" smtClean="0"/>
              <a:pPr/>
              <a:t>63</a:t>
            </a:fld>
            <a:endParaRPr lang="en-US"/>
          </a:p>
        </p:txBody>
      </p:sp>
      <p:sp>
        <p:nvSpPr>
          <p:cNvPr id="11" name="Rounded Rectangular Callout 6"/>
          <p:cNvSpPr/>
          <p:nvPr/>
        </p:nvSpPr>
        <p:spPr>
          <a:xfrm>
            <a:off x="5798026" y="4572665"/>
            <a:ext cx="3287486" cy="1974979"/>
          </a:xfrm>
          <a:prstGeom prst="wedgeRoundRectCallout">
            <a:avLst>
              <a:gd name="adj1" fmla="val -57583"/>
              <a:gd name="adj2" fmla="val -57746"/>
              <a:gd name="adj3" fmla="val 16667"/>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The problem seems to be here, so open the node to review it. The inputs tab is correct, but the calculation tab needs work.</a:t>
            </a:r>
            <a:endParaRPr lang="en-US" sz="2000" dirty="0">
              <a:solidFill>
                <a:schemeClr val="tx1"/>
              </a:solidFill>
            </a:endParaRPr>
          </a:p>
        </p:txBody>
      </p:sp>
      <p:pic>
        <p:nvPicPr>
          <p:cNvPr id="3" name="Picture 2" descr="Screen Shot 2012-03-18 at 5.13.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3154" y="4422365"/>
            <a:ext cx="285724" cy="244164"/>
          </a:xfrm>
          <a:prstGeom prst="rect">
            <a:avLst/>
          </a:prstGeom>
        </p:spPr>
      </p:pic>
      <p:sp>
        <p:nvSpPr>
          <p:cNvPr id="12" name="Title 1"/>
          <p:cNvSpPr>
            <a:spLocks noGrp="1"/>
          </p:cNvSpPr>
          <p:nvPr>
            <p:ph type="title"/>
          </p:nvPr>
        </p:nvSpPr>
        <p:spPr>
          <a:xfrm>
            <a:off x="489478" y="283228"/>
            <a:ext cx="8229600" cy="759505"/>
          </a:xfrm>
        </p:spPr>
        <p:txBody>
          <a:bodyPr>
            <a:noAutofit/>
          </a:bodyPr>
          <a:lstStyle/>
          <a:p>
            <a:r>
              <a:rPr lang="en-US" sz="4000" dirty="0" smtClean="0"/>
              <a:t>What is the error (or errors)?</a:t>
            </a:r>
            <a:endParaRPr lang="en-US" sz="4000" dirty="0"/>
          </a:p>
        </p:txBody>
      </p:sp>
      <p:sp>
        <p:nvSpPr>
          <p:cNvPr id="13" name="Rounded Rectangular Callout 12"/>
          <p:cNvSpPr/>
          <p:nvPr/>
        </p:nvSpPr>
        <p:spPr>
          <a:xfrm>
            <a:off x="109645" y="950184"/>
            <a:ext cx="2119819" cy="4623012"/>
          </a:xfrm>
          <a:prstGeom prst="wedgeRoundRectCallout">
            <a:avLst>
              <a:gd name="adj1" fmla="val 64505"/>
              <a:gd name="adj2" fmla="val 5680"/>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If the “</a:t>
            </a:r>
            <a:r>
              <a:rPr lang="en-US" sz="1400" dirty="0" err="1"/>
              <a:t>i</a:t>
            </a:r>
            <a:r>
              <a:rPr lang="en-US" sz="1400" dirty="0"/>
              <a:t>” indicator of a node is red, then the node’s Inputs tab has an error on it, and you should fix that before doing anything else.  If the “c” indicator is red and the “</a:t>
            </a:r>
            <a:r>
              <a:rPr lang="en-US" sz="1400" dirty="0" err="1"/>
              <a:t>i</a:t>
            </a:r>
            <a:r>
              <a:rPr lang="en-US" sz="1400" dirty="0"/>
              <a:t>”   indicator is green, then the Calculation tab has an error on it.  If the “g” indicator is red but the other indicators are green, then that node has no error in it.  Its graph is incorrect because an error somewhere else is sending incorrect numbers to this node.</a:t>
            </a:r>
            <a:endParaRPr lang="en-US" sz="1400" dirty="0">
              <a:solidFill>
                <a:schemeClr val="tx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CAE1AF-AC0C-FB4E-AE67-19ACF9E285C5}" type="slidenum">
              <a:rPr lang="en-US" smtClean="0"/>
              <a:pPr/>
              <a:t>64</a:t>
            </a:fld>
            <a:endParaRPr lang="en-US"/>
          </a:p>
        </p:txBody>
      </p:sp>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65497" y="546516"/>
            <a:ext cx="5739411" cy="5615793"/>
          </a:xfrm>
          <a:prstGeom prst="rect">
            <a:avLst/>
          </a:prstGeom>
          <a:noFill/>
          <a:ln w="9525">
            <a:noFill/>
            <a:miter lim="800000"/>
            <a:headEnd/>
            <a:tailEnd/>
          </a:ln>
        </p:spPr>
      </p:pic>
      <p:sp>
        <p:nvSpPr>
          <p:cNvPr id="8" name="Rounded Rectangular Callout 7"/>
          <p:cNvSpPr/>
          <p:nvPr/>
        </p:nvSpPr>
        <p:spPr>
          <a:xfrm>
            <a:off x="1066800" y="3124200"/>
            <a:ext cx="1447800" cy="625475"/>
          </a:xfrm>
          <a:prstGeom prst="wedgeRoundRectCallout">
            <a:avLst>
              <a:gd name="adj1" fmla="val 106065"/>
              <a:gd name="adj2" fmla="val 110253"/>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Correct</a:t>
            </a:r>
            <a:endParaRPr lang="en-US" sz="2000" dirty="0">
              <a:solidFill>
                <a:schemeClr val="tx1"/>
              </a:solidFill>
            </a:endParaRPr>
          </a:p>
        </p:txBody>
      </p:sp>
      <p:sp>
        <p:nvSpPr>
          <p:cNvPr id="9" name="Rounded Rectangular Callout 8"/>
          <p:cNvSpPr/>
          <p:nvPr/>
        </p:nvSpPr>
        <p:spPr>
          <a:xfrm>
            <a:off x="1066800" y="914400"/>
            <a:ext cx="1447800" cy="625475"/>
          </a:xfrm>
          <a:prstGeom prst="wedgeRoundRectCallout">
            <a:avLst>
              <a:gd name="adj1" fmla="val 106065"/>
              <a:gd name="adj2" fmla="val 110253"/>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Yours</a:t>
            </a:r>
            <a:endParaRPr lang="en-US" sz="2000" dirty="0">
              <a:solidFill>
                <a:schemeClr val="tx1"/>
              </a:solidFill>
            </a:endParaRPr>
          </a:p>
        </p:txBody>
      </p:sp>
      <p:sp>
        <p:nvSpPr>
          <p:cNvPr id="10" name="TextBox 9"/>
          <p:cNvSpPr txBox="1"/>
          <p:nvPr/>
        </p:nvSpPr>
        <p:spPr>
          <a:xfrm>
            <a:off x="228600" y="4419600"/>
            <a:ext cx="2590800" cy="1569660"/>
          </a:xfrm>
          <a:prstGeom prst="rect">
            <a:avLst/>
          </a:prstGeom>
          <a:noFill/>
        </p:spPr>
        <p:txBody>
          <a:bodyPr wrap="square" rtlCol="0">
            <a:spAutoFit/>
          </a:bodyPr>
          <a:lstStyle/>
          <a:p>
            <a:r>
              <a:rPr lang="en-US" sz="2400" dirty="0" smtClean="0"/>
              <a:t>The value is rising too rapidly.  Let’s check the calculation.</a:t>
            </a:r>
            <a:endParaRPr lang="en-US" sz="2400" dirty="0"/>
          </a:p>
        </p:txBody>
      </p:sp>
      <p:sp>
        <p:nvSpPr>
          <p:cNvPr id="11" name="Rounded Rectangular Callout 13"/>
          <p:cNvSpPr/>
          <p:nvPr/>
        </p:nvSpPr>
        <p:spPr>
          <a:xfrm>
            <a:off x="5588003" y="186841"/>
            <a:ext cx="2209800" cy="555172"/>
          </a:xfrm>
          <a:prstGeom prst="wedgeRoundRectCallout">
            <a:avLst>
              <a:gd name="adj1" fmla="val -37819"/>
              <a:gd name="adj2" fmla="val 79399"/>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(1) Click here</a:t>
            </a:r>
            <a:endParaRPr lang="en-US" sz="2800" dirty="0">
              <a:solidFill>
                <a:schemeClr val="tx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253" y="655947"/>
            <a:ext cx="6168430" cy="6059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4101735" y="5643157"/>
            <a:ext cx="718457" cy="43107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Rounded Rectangular Callout 12"/>
          <p:cNvSpPr/>
          <p:nvPr/>
        </p:nvSpPr>
        <p:spPr>
          <a:xfrm>
            <a:off x="0" y="0"/>
            <a:ext cx="2155371" cy="1611086"/>
          </a:xfrm>
          <a:prstGeom prst="wedgeRoundRectCallout">
            <a:avLst>
              <a:gd name="adj1" fmla="val 81129"/>
              <a:gd name="adj2" fmla="val 312176"/>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(1) If you can’t see where the problem is immediately, then check</a:t>
            </a:r>
            <a:endParaRPr lang="en-US" sz="2000" dirty="0">
              <a:solidFill>
                <a:schemeClr val="tx1"/>
              </a:solidFill>
            </a:endParaRPr>
          </a:p>
        </p:txBody>
      </p:sp>
      <p:sp>
        <p:nvSpPr>
          <p:cNvPr id="4" name="Slide Number Placeholder 3"/>
          <p:cNvSpPr>
            <a:spLocks noGrp="1"/>
          </p:cNvSpPr>
          <p:nvPr>
            <p:ph type="sldNum" sz="quarter" idx="12"/>
          </p:nvPr>
        </p:nvSpPr>
        <p:spPr/>
        <p:txBody>
          <a:bodyPr/>
          <a:lstStyle/>
          <a:p>
            <a:fld id="{E4CAE1AF-AC0C-FB4E-AE67-19ACF9E285C5}" type="slidenum">
              <a:rPr lang="en-US" sz="1800" smtClean="0"/>
              <a:pPr/>
              <a:t>65</a:t>
            </a:fld>
            <a:endParaRPr lang="en-US" sz="1800"/>
          </a:p>
        </p:txBody>
      </p:sp>
      <p:sp>
        <p:nvSpPr>
          <p:cNvPr id="8" name="Rounded Rectangular Callout 7"/>
          <p:cNvSpPr/>
          <p:nvPr/>
        </p:nvSpPr>
        <p:spPr>
          <a:xfrm>
            <a:off x="209006" y="2094410"/>
            <a:ext cx="7680960" cy="505099"/>
          </a:xfrm>
          <a:prstGeom prst="wedgeRoundRectCallout">
            <a:avLst>
              <a:gd name="adj1" fmla="val 29749"/>
              <a:gd name="adj2" fmla="val 217783"/>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Found the mistake!  There is a “+” where there should be a “X</a:t>
            </a:r>
          </a:p>
          <a:p>
            <a:pPr algn="ctr"/>
            <a:r>
              <a:rPr lang="en-US" sz="2000" dirty="0" smtClean="0">
                <a:solidFill>
                  <a:schemeClr val="tx1"/>
                </a:solidFill>
              </a:rPr>
              <a:t>”</a:t>
            </a:r>
            <a:endParaRPr lang="en-US" sz="2000" dirty="0">
              <a:solidFill>
                <a:schemeClr val="tx1"/>
              </a:solidFill>
            </a:endParaRPr>
          </a:p>
        </p:txBody>
      </p:sp>
      <p:sp>
        <p:nvSpPr>
          <p:cNvPr id="6" name="Rounded Rectangular Callout 5"/>
          <p:cNvSpPr/>
          <p:nvPr/>
        </p:nvSpPr>
        <p:spPr>
          <a:xfrm>
            <a:off x="0" y="3211286"/>
            <a:ext cx="2166257" cy="1334588"/>
          </a:xfrm>
          <a:prstGeom prst="wedgeRoundRectCallout">
            <a:avLst>
              <a:gd name="adj1" fmla="val 232878"/>
              <a:gd name="adj2" fmla="val 29180"/>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(2) Edit the calculation to fix the problem</a:t>
            </a:r>
            <a:endParaRPr lang="en-US" sz="2000" dirty="0">
              <a:solidFill>
                <a:schemeClr val="tx1"/>
              </a:solidFill>
            </a:endParaRPr>
          </a:p>
        </p:txBody>
      </p:sp>
      <p:sp>
        <p:nvSpPr>
          <p:cNvPr id="7" name="Rounded Rectangular Callout 6"/>
          <p:cNvSpPr/>
          <p:nvPr/>
        </p:nvSpPr>
        <p:spPr>
          <a:xfrm>
            <a:off x="156754" y="4728755"/>
            <a:ext cx="2547257" cy="509451"/>
          </a:xfrm>
          <a:prstGeom prst="wedgeRoundRectCallout">
            <a:avLst>
              <a:gd name="adj1" fmla="val 50219"/>
              <a:gd name="adj2" fmla="val 168579"/>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(3) Check again</a:t>
            </a:r>
            <a:endParaRPr lang="en-US" sz="2000" dirty="0">
              <a:solidFill>
                <a:schemeClr val="tx1"/>
              </a:solidFill>
            </a:endParaRPr>
          </a:p>
        </p:txBody>
      </p:sp>
      <p:sp>
        <p:nvSpPr>
          <p:cNvPr id="10" name="Rounded Rectangular Callout 9"/>
          <p:cNvSpPr/>
          <p:nvPr/>
        </p:nvSpPr>
        <p:spPr>
          <a:xfrm>
            <a:off x="3393583" y="5379722"/>
            <a:ext cx="3923210" cy="478972"/>
          </a:xfrm>
          <a:prstGeom prst="wedgeRoundRectCallout">
            <a:avLst>
              <a:gd name="adj1" fmla="val 51379"/>
              <a:gd name="adj2" fmla="val 77103"/>
              <a:gd name="adj3" fmla="val 16667"/>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(4) When correct, close node.</a:t>
            </a:r>
            <a:endParaRPr lang="en-US" sz="2000" dirty="0">
              <a:solidFill>
                <a:schemeClr val="tx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rmAutofit/>
          </a:bodyPr>
          <a:lstStyle/>
          <a:p>
            <a:r>
              <a:rPr lang="en-US" sz="3600" dirty="0" smtClean="0"/>
              <a:t>Run the model, and all graph “g” indicators turn green.  You found all the problems!  Click the Done button.</a:t>
            </a:r>
            <a:endParaRPr lang="en-US" sz="3600"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66</a:t>
            </a:fld>
            <a:endParaRPr lang="en-US"/>
          </a:p>
        </p:txBody>
      </p:sp>
      <p:pic>
        <p:nvPicPr>
          <p:cNvPr id="2560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33601" y="2614184"/>
            <a:ext cx="4405446" cy="3032319"/>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041984"/>
            <a:ext cx="8229600" cy="4525963"/>
          </a:xfrm>
        </p:spPr>
        <p:txBody>
          <a:bodyPr>
            <a:normAutofit/>
          </a:bodyPr>
          <a:lstStyle/>
          <a:p>
            <a:pPr marL="0" indent="0">
              <a:buNone/>
            </a:pPr>
            <a:r>
              <a:rPr lang="en-US" dirty="0" smtClean="0"/>
              <a:t>During this session you will learn:</a:t>
            </a:r>
          </a:p>
          <a:p>
            <a:pPr marL="0" indent="0">
              <a:buFont typeface="Wingdings" pitchFamily="2" charset="2"/>
              <a:buChar char="ü"/>
            </a:pPr>
            <a:r>
              <a:rPr lang="en-US" dirty="0" smtClean="0">
                <a:solidFill>
                  <a:srgbClr val="008000"/>
                </a:solidFill>
              </a:rPr>
              <a:t> the basic concepts </a:t>
            </a:r>
          </a:p>
          <a:p>
            <a:pPr marL="0" indent="0">
              <a:buFont typeface="Wingdings" pitchFamily="2" charset="2"/>
              <a:buChar char="ü"/>
            </a:pPr>
            <a:r>
              <a:rPr lang="en-US" dirty="0" smtClean="0">
                <a:solidFill>
                  <a:srgbClr val="008000"/>
                </a:solidFill>
              </a:rPr>
              <a:t> how to construct a given model</a:t>
            </a:r>
          </a:p>
          <a:p>
            <a:pPr marL="0" indent="0">
              <a:buFont typeface="Wingdings" pitchFamily="2" charset="2"/>
              <a:buChar char="ü"/>
            </a:pPr>
            <a:r>
              <a:rPr lang="en-US" dirty="0" smtClean="0">
                <a:solidFill>
                  <a:srgbClr val="008000"/>
                </a:solidFill>
              </a:rPr>
              <a:t> how to fix a model</a:t>
            </a:r>
          </a:p>
          <a:p>
            <a:pPr marL="0" indent="0">
              <a:buFont typeface="Wingdings" pitchFamily="2" charset="2"/>
              <a:buChar char="q"/>
            </a:pPr>
            <a:r>
              <a:rPr lang="en-US" dirty="0" smtClean="0">
                <a:solidFill>
                  <a:srgbClr val="FF6600"/>
                </a:solidFill>
              </a:rPr>
              <a:t>how to design a model</a:t>
            </a:r>
            <a:r>
              <a:rPr lang="en-US" dirty="0" smtClean="0"/>
              <a:t> </a:t>
            </a:r>
            <a:endParaRPr lang="en-US" dirty="0" smtClean="0">
              <a:solidFill>
                <a:srgbClr val="FF6600"/>
              </a:solidFill>
            </a:endParaRPr>
          </a:p>
          <a:p>
            <a:pPr marL="0" indent="0">
              <a:buFont typeface="Wingdings" pitchFamily="2" charset="2"/>
              <a:buChar char="q"/>
            </a:pPr>
            <a:endParaRPr lang="en-US" dirty="0" smtClean="0"/>
          </a:p>
        </p:txBody>
      </p:sp>
      <p:sp>
        <p:nvSpPr>
          <p:cNvPr id="6" name="Titre 5"/>
          <p:cNvSpPr>
            <a:spLocks noGrp="1"/>
          </p:cNvSpPr>
          <p:nvPr>
            <p:ph type="title"/>
          </p:nvPr>
        </p:nvSpPr>
        <p:spPr/>
        <p:txBody>
          <a:bodyPr/>
          <a:lstStyle/>
          <a:p>
            <a:endParaRPr lang="fr-FR"/>
          </a:p>
        </p:txBody>
      </p:sp>
      <p:sp>
        <p:nvSpPr>
          <p:cNvPr id="7" name="Titre 1"/>
          <p:cNvSpPr txBox="1">
            <a:spLocks/>
          </p:cNvSpPr>
          <p:nvPr/>
        </p:nvSpPr>
        <p:spPr>
          <a:xfrm>
            <a:off x="457200" y="274637"/>
            <a:ext cx="8229600" cy="1478691"/>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lt1"/>
                </a:solidFill>
                <a:effectLst/>
                <a:uLnTx/>
                <a:uFillTx/>
                <a:latin typeface="+mn-lt"/>
                <a:ea typeface="+mn-ea"/>
                <a:cs typeface="+mn-cs"/>
              </a:rPr>
              <a:t>Introduction to </a:t>
            </a:r>
            <a:br>
              <a:rPr kumimoji="0" lang="en-US" sz="4400" b="0" i="0" u="none" strike="noStrike" kern="1200" cap="none" spc="0" normalizeH="0" baseline="0" noProof="0" smtClean="0">
                <a:ln>
                  <a:noFill/>
                </a:ln>
                <a:solidFill>
                  <a:schemeClr val="lt1"/>
                </a:solidFill>
                <a:effectLst/>
                <a:uLnTx/>
                <a:uFillTx/>
                <a:latin typeface="+mn-lt"/>
                <a:ea typeface="+mn-ea"/>
                <a:cs typeface="+mn-cs"/>
              </a:rPr>
            </a:br>
            <a:r>
              <a:rPr kumimoji="0" lang="en-US" sz="4400" b="0" i="0" u="none" strike="noStrike" kern="1200" cap="none" spc="0" normalizeH="0" baseline="0" noProof="0" smtClean="0">
                <a:ln>
                  <a:noFill/>
                </a:ln>
                <a:solidFill>
                  <a:schemeClr val="lt1"/>
                </a:solidFill>
                <a:effectLst/>
                <a:uLnTx/>
                <a:uFillTx/>
                <a:latin typeface="+mn-lt"/>
                <a:ea typeface="+mn-ea"/>
                <a:cs typeface="+mn-cs"/>
              </a:rPr>
              <a:t>system dynamics modeling</a:t>
            </a:r>
            <a:endParaRPr kumimoji="0" lang="fr-FR" sz="44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67</a:t>
            </a:fld>
            <a:endParaRPr lang="en-US"/>
          </a:p>
        </p:txBody>
      </p:sp>
    </p:spTree>
    <p:extLst>
      <p:ext uri="{BB962C8B-B14F-4D97-AF65-F5344CB8AC3E}">
        <p14:creationId xmlns:p14="http://schemas.microsoft.com/office/powerpoint/2010/main" val="27652533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Avoiding confusion</a:t>
            </a:r>
            <a:endParaRPr lang="en-US" dirty="0"/>
          </a:p>
        </p:txBody>
      </p:sp>
      <p:sp>
        <p:nvSpPr>
          <p:cNvPr id="3" name="Content Placeholder 2"/>
          <p:cNvSpPr>
            <a:spLocks noGrp="1"/>
          </p:cNvSpPr>
          <p:nvPr>
            <p:ph idx="1"/>
          </p:nvPr>
        </p:nvSpPr>
        <p:spPr>
          <a:xfrm>
            <a:off x="457200" y="1600200"/>
            <a:ext cx="8229600" cy="4778829"/>
          </a:xfrm>
        </p:spPr>
        <p:txBody>
          <a:bodyPr>
            <a:normAutofit/>
          </a:bodyPr>
          <a:lstStyle/>
          <a:p>
            <a:r>
              <a:rPr lang="en-US" dirty="0" smtClean="0"/>
              <a:t>Problems often mention quantities that are unnecessary for the model.</a:t>
            </a:r>
          </a:p>
          <a:p>
            <a:r>
              <a:rPr lang="en-US" dirty="0" smtClean="0"/>
              <a:t>To avoid confusing yourself by creating useless nodes, use the “target node strategy:”</a:t>
            </a:r>
          </a:p>
          <a:p>
            <a:pPr lvl="1"/>
            <a:r>
              <a:rPr lang="en-US" dirty="0" smtClean="0"/>
              <a:t>Explained on the next slide</a:t>
            </a:r>
          </a:p>
          <a:p>
            <a:r>
              <a:rPr lang="en-US" dirty="0" smtClean="0"/>
              <a:t>The target node strategy is </a:t>
            </a:r>
            <a:r>
              <a:rPr lang="en-US" i="1" dirty="0" smtClean="0"/>
              <a:t>guaranteed</a:t>
            </a:r>
            <a:r>
              <a:rPr lang="en-US" dirty="0" smtClean="0"/>
              <a:t> to create the minimal number of nodes.</a:t>
            </a:r>
          </a:p>
          <a:p>
            <a:r>
              <a:rPr lang="en-US" dirty="0" smtClean="0"/>
              <a:t>It also vastly simplifies the planning of nodes.</a:t>
            </a:r>
          </a:p>
          <a:p>
            <a:pPr lvl="1"/>
            <a:endParaRPr lang="en-US" dirty="0" smtClean="0"/>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68</a:t>
            </a:fld>
            <a:endParaRPr lang="en-US"/>
          </a:p>
        </p:txBody>
      </p:sp>
    </p:spTree>
    <p:extLst>
      <p:ext uri="{BB962C8B-B14F-4D97-AF65-F5344CB8AC3E}">
        <p14:creationId xmlns:p14="http://schemas.microsoft.com/office/powerpoint/2010/main" val="16439005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5259"/>
          </a:xfrm>
        </p:spPr>
        <p:txBody>
          <a:bodyPr>
            <a:normAutofit fontScale="90000"/>
          </a:bodyPr>
          <a:lstStyle/>
          <a:p>
            <a:r>
              <a:rPr lang="en-US" dirty="0" smtClean="0"/>
              <a:t>The target node strategy</a:t>
            </a:r>
            <a:endParaRPr lang="en-US" dirty="0"/>
          </a:p>
        </p:txBody>
      </p:sp>
      <p:sp>
        <p:nvSpPr>
          <p:cNvPr id="3" name="Content Placeholder 2"/>
          <p:cNvSpPr>
            <a:spLocks noGrp="1"/>
          </p:cNvSpPr>
          <p:nvPr>
            <p:ph idx="1"/>
          </p:nvPr>
        </p:nvSpPr>
        <p:spPr>
          <a:xfrm>
            <a:off x="209006" y="953587"/>
            <a:ext cx="8686800" cy="4819877"/>
          </a:xfrm>
        </p:spPr>
        <p:txBody>
          <a:bodyPr>
            <a:noAutofit/>
          </a:bodyPr>
          <a:lstStyle/>
          <a:p>
            <a:pPr marL="514350" indent="-514350">
              <a:buFont typeface="+mj-lt"/>
              <a:buAutoNum type="arabicPeriod"/>
            </a:pPr>
            <a:r>
              <a:rPr lang="en-US" sz="2400" b="1" i="1" dirty="0" smtClean="0">
                <a:solidFill>
                  <a:srgbClr val="FF0000"/>
                </a:solidFill>
              </a:rPr>
              <a:t>Getting started</a:t>
            </a:r>
            <a:r>
              <a:rPr lang="en-US" sz="2400" i="1" dirty="0" smtClean="0"/>
              <a:t>:</a:t>
            </a:r>
            <a:r>
              <a:rPr lang="en-US" sz="2400" dirty="0" smtClean="0"/>
              <a:t>  The situation tab always asks you to graph a quantity.  Create a node for this quantity and select its description.  Call it the target node.</a:t>
            </a:r>
          </a:p>
          <a:p>
            <a:pPr marL="914400" lvl="1" indent="-514350"/>
            <a:r>
              <a:rPr lang="en-US" sz="2000" dirty="0" smtClean="0"/>
              <a:t>Note:  This is the </a:t>
            </a:r>
            <a:r>
              <a:rPr lang="en-US" sz="2000" i="1" dirty="0" smtClean="0"/>
              <a:t>only</a:t>
            </a:r>
            <a:r>
              <a:rPr lang="en-US" sz="2000" dirty="0" smtClean="0"/>
              <a:t> time you will use the Create Node button that is near the Run Model button.</a:t>
            </a:r>
          </a:p>
          <a:p>
            <a:pPr marL="514350" indent="-514350">
              <a:buFont typeface="+mj-lt"/>
              <a:buAutoNum type="arabicPeriod"/>
            </a:pPr>
            <a:r>
              <a:rPr lang="en-US" sz="2400" b="1" i="1" dirty="0" smtClean="0">
                <a:solidFill>
                  <a:srgbClr val="FF0000"/>
                </a:solidFill>
              </a:rPr>
              <a:t>Finish the target node without leaving it: </a:t>
            </a:r>
            <a:r>
              <a:rPr lang="en-US" sz="2400" dirty="0" smtClean="0"/>
              <a:t> Fill out the plan, input and calculation tabs.  Don’t stop halfway to work on another node.  </a:t>
            </a:r>
          </a:p>
          <a:p>
            <a:pPr marL="914400" lvl="1" indent="-514350"/>
            <a:r>
              <a:rPr lang="en-US" sz="2000" dirty="0" smtClean="0"/>
              <a:t>Exception:  </a:t>
            </a:r>
            <a:r>
              <a:rPr lang="en-US" sz="2000" i="1" dirty="0" smtClean="0"/>
              <a:t> </a:t>
            </a:r>
            <a:r>
              <a:rPr lang="en-US" sz="2000" dirty="0" smtClean="0"/>
              <a:t> When filling out the Inputs tab, and you need a quantity as an input that hasn’t been defined yet as node, then click on the </a:t>
            </a:r>
            <a:r>
              <a:rPr lang="en-US" sz="2000" i="1" dirty="0" smtClean="0"/>
              <a:t>Create A New Node</a:t>
            </a:r>
            <a:r>
              <a:rPr lang="en-US" sz="2000" dirty="0" smtClean="0"/>
              <a:t> button that is located ON THE INPUTS TAB.  Use this button only to create inputs.  </a:t>
            </a:r>
          </a:p>
          <a:p>
            <a:pPr marL="514350" indent="-514350">
              <a:buFont typeface="+mj-lt"/>
              <a:buAutoNum type="arabicPeriod"/>
            </a:pPr>
            <a:r>
              <a:rPr lang="en-US" sz="2400" b="1" i="1" dirty="0" smtClean="0">
                <a:solidFill>
                  <a:srgbClr val="FF0000"/>
                </a:solidFill>
              </a:rPr>
              <a:t>When you have finished and closed the target node:</a:t>
            </a:r>
          </a:p>
          <a:p>
            <a:pPr marL="914400" lvl="1" indent="-514350"/>
            <a:r>
              <a:rPr lang="en-US" sz="2000" dirty="0" smtClean="0"/>
              <a:t>If all nodes are finished (blue borders), then click on Run Model.</a:t>
            </a:r>
          </a:p>
          <a:p>
            <a:pPr marL="914400" lvl="1" indent="-514350"/>
            <a:r>
              <a:rPr lang="en-US" sz="2000" dirty="0" smtClean="0"/>
              <a:t>Otherwise, pick any unfinished node (gray border) as the next target node and go to step 2.</a:t>
            </a:r>
          </a:p>
        </p:txBody>
      </p:sp>
      <p:sp>
        <p:nvSpPr>
          <p:cNvPr id="4" name="Slide Number Placeholder 3"/>
          <p:cNvSpPr>
            <a:spLocks noGrp="1"/>
          </p:cNvSpPr>
          <p:nvPr>
            <p:ph type="sldNum" sz="quarter" idx="12"/>
          </p:nvPr>
        </p:nvSpPr>
        <p:spPr/>
        <p:txBody>
          <a:bodyPr/>
          <a:lstStyle/>
          <a:p>
            <a:fld id="{AFB3C77C-8821-4EE9-90BD-89EABAC6F3DF}" type="slidenum">
              <a:rPr lang="en-US" smtClean="0"/>
              <a:pPr/>
              <a:t>69</a:t>
            </a:fld>
            <a:endParaRPr lang="en-US" dirty="0"/>
          </a:p>
        </p:txBody>
      </p:sp>
    </p:spTree>
    <p:extLst>
      <p:ext uri="{BB962C8B-B14F-4D97-AF65-F5344CB8AC3E}">
        <p14:creationId xmlns:p14="http://schemas.microsoft.com/office/powerpoint/2010/main" val="1764649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135"/>
            <a:ext cx="8229600" cy="934324"/>
          </a:xfrm>
        </p:spPr>
        <p:txBody>
          <a:bodyPr>
            <a:normAutofit fontScale="90000"/>
          </a:bodyPr>
          <a:lstStyle/>
          <a:p>
            <a:r>
              <a:rPr lang="en-US" dirty="0" smtClean="0"/>
              <a:t>Manually modeling the population: </a:t>
            </a:r>
            <a:br>
              <a:rPr lang="en-US" dirty="0" smtClean="0"/>
            </a:br>
            <a:endParaRPr lang="en-US" sz="4000" dirty="0"/>
          </a:p>
        </p:txBody>
      </p:sp>
      <p:sp>
        <p:nvSpPr>
          <p:cNvPr id="3" name="Content Placeholder 2"/>
          <p:cNvSpPr>
            <a:spLocks noGrp="1"/>
          </p:cNvSpPr>
          <p:nvPr>
            <p:ph idx="1"/>
          </p:nvPr>
        </p:nvSpPr>
        <p:spPr>
          <a:xfrm>
            <a:off x="339634" y="1769416"/>
            <a:ext cx="8229600" cy="3461657"/>
          </a:xfrm>
        </p:spPr>
        <p:txBody>
          <a:bodyPr>
            <a:normAutofit fontScale="70000" lnSpcReduction="20000"/>
          </a:bodyPr>
          <a:lstStyle/>
          <a:p>
            <a:pPr>
              <a:spcAft>
                <a:spcPts val="600"/>
              </a:spcAft>
            </a:pPr>
            <a:r>
              <a:rPr lang="en-US" dirty="0" smtClean="0"/>
              <a:t>Initial population = 100</a:t>
            </a:r>
          </a:p>
          <a:p>
            <a:pPr>
              <a:spcAft>
                <a:spcPts val="600"/>
              </a:spcAft>
              <a:buClr>
                <a:srgbClr val="FF6600"/>
              </a:buClr>
            </a:pPr>
            <a:r>
              <a:rPr lang="en-US" dirty="0" smtClean="0">
                <a:solidFill>
                  <a:srgbClr val="FF6600"/>
                </a:solidFill>
              </a:rPr>
              <a:t>Births = </a:t>
            </a:r>
            <a:r>
              <a:rPr lang="en-US" dirty="0" smtClean="0">
                <a:solidFill>
                  <a:schemeClr val="accent4"/>
                </a:solidFill>
              </a:rPr>
              <a:t>40% </a:t>
            </a:r>
            <a:r>
              <a:rPr lang="en-US" dirty="0" smtClean="0"/>
              <a:t>of population </a:t>
            </a:r>
            <a:r>
              <a:rPr lang="en-US" dirty="0" smtClean="0">
                <a:solidFill>
                  <a:srgbClr val="FF6600"/>
                </a:solidFill>
              </a:rPr>
              <a:t>= 0.4 </a:t>
            </a:r>
            <a:r>
              <a:rPr lang="en-US" dirty="0" err="1" smtClean="0">
                <a:solidFill>
                  <a:srgbClr val="FF6600"/>
                </a:solidFill>
              </a:rPr>
              <a:t>x</a:t>
            </a:r>
            <a:r>
              <a:rPr lang="en-US" dirty="0" smtClean="0">
                <a:solidFill>
                  <a:srgbClr val="FF6600"/>
                </a:solidFill>
              </a:rPr>
              <a:t> 100 = 40 new bacteria</a:t>
            </a:r>
          </a:p>
          <a:p>
            <a:pPr>
              <a:spcAft>
                <a:spcPts val="600"/>
              </a:spcAft>
            </a:pPr>
            <a:r>
              <a:rPr lang="en-US" dirty="0" smtClean="0">
                <a:solidFill>
                  <a:schemeClr val="accent5"/>
                </a:solidFill>
              </a:rPr>
              <a:t>Population at </a:t>
            </a:r>
            <a:r>
              <a:rPr lang="en-US" dirty="0" smtClean="0"/>
              <a:t>hour 1</a:t>
            </a:r>
            <a:r>
              <a:rPr lang="en-US" dirty="0" smtClean="0">
                <a:solidFill>
                  <a:schemeClr val="accent5"/>
                </a:solidFill>
              </a:rPr>
              <a:t> = initial population + births = 100 + 40 = 140</a:t>
            </a:r>
          </a:p>
          <a:p>
            <a:pPr>
              <a:spcAft>
                <a:spcPts val="600"/>
              </a:spcAft>
            </a:pPr>
            <a:r>
              <a:rPr lang="en-US" dirty="0" smtClean="0">
                <a:solidFill>
                  <a:srgbClr val="FF6600"/>
                </a:solidFill>
              </a:rPr>
              <a:t>Births at </a:t>
            </a:r>
            <a:r>
              <a:rPr lang="en-US" dirty="0" smtClean="0"/>
              <a:t>hour 1</a:t>
            </a:r>
            <a:r>
              <a:rPr lang="en-US" dirty="0" smtClean="0">
                <a:solidFill>
                  <a:srgbClr val="FF6600"/>
                </a:solidFill>
              </a:rPr>
              <a:t> = </a:t>
            </a:r>
            <a:r>
              <a:rPr lang="en-US" dirty="0" smtClean="0">
                <a:solidFill>
                  <a:schemeClr val="accent4"/>
                </a:solidFill>
              </a:rPr>
              <a:t>40% </a:t>
            </a:r>
            <a:r>
              <a:rPr lang="en-US" dirty="0" smtClean="0">
                <a:solidFill>
                  <a:srgbClr val="000000"/>
                </a:solidFill>
              </a:rPr>
              <a:t>of population </a:t>
            </a:r>
            <a:r>
              <a:rPr lang="en-US" dirty="0" smtClean="0">
                <a:solidFill>
                  <a:srgbClr val="FF6600"/>
                </a:solidFill>
              </a:rPr>
              <a:t>= 0.4 </a:t>
            </a:r>
            <a:r>
              <a:rPr lang="en-US" dirty="0" err="1" smtClean="0">
                <a:solidFill>
                  <a:srgbClr val="FF6600"/>
                </a:solidFill>
              </a:rPr>
              <a:t>x</a:t>
            </a:r>
            <a:r>
              <a:rPr lang="en-US" dirty="0" smtClean="0">
                <a:solidFill>
                  <a:srgbClr val="FF6600"/>
                </a:solidFill>
              </a:rPr>
              <a:t> 140 = 56</a:t>
            </a:r>
          </a:p>
          <a:p>
            <a:pPr>
              <a:spcAft>
                <a:spcPts val="600"/>
              </a:spcAft>
            </a:pPr>
            <a:r>
              <a:rPr lang="en-US" dirty="0" smtClean="0">
                <a:solidFill>
                  <a:schemeClr val="accent5"/>
                </a:solidFill>
              </a:rPr>
              <a:t>Population at </a:t>
            </a:r>
            <a:r>
              <a:rPr lang="en-US" dirty="0" smtClean="0"/>
              <a:t>hour 2</a:t>
            </a:r>
            <a:r>
              <a:rPr lang="en-US" dirty="0" smtClean="0">
                <a:solidFill>
                  <a:schemeClr val="accent5"/>
                </a:solidFill>
              </a:rPr>
              <a:t> = 140 + 56 = 196</a:t>
            </a:r>
          </a:p>
          <a:p>
            <a:pPr>
              <a:spcAft>
                <a:spcPts val="600"/>
              </a:spcAft>
            </a:pPr>
            <a:r>
              <a:rPr lang="en-US" dirty="0" smtClean="0">
                <a:solidFill>
                  <a:srgbClr val="FF6600"/>
                </a:solidFill>
              </a:rPr>
              <a:t>Births at </a:t>
            </a:r>
            <a:r>
              <a:rPr lang="en-US" dirty="0" smtClean="0"/>
              <a:t>hour 2</a:t>
            </a:r>
            <a:r>
              <a:rPr lang="en-US" dirty="0" smtClean="0">
                <a:solidFill>
                  <a:srgbClr val="FF6600"/>
                </a:solidFill>
              </a:rPr>
              <a:t> = 0.4 </a:t>
            </a:r>
            <a:r>
              <a:rPr lang="en-US" dirty="0" err="1" smtClean="0">
                <a:solidFill>
                  <a:srgbClr val="FF6600"/>
                </a:solidFill>
              </a:rPr>
              <a:t>x</a:t>
            </a:r>
            <a:r>
              <a:rPr lang="en-US" dirty="0" smtClean="0">
                <a:solidFill>
                  <a:srgbClr val="FF6600"/>
                </a:solidFill>
              </a:rPr>
              <a:t> 196 = 78</a:t>
            </a:r>
          </a:p>
          <a:p>
            <a:pPr>
              <a:spcAft>
                <a:spcPts val="600"/>
              </a:spcAft>
            </a:pPr>
            <a:r>
              <a:rPr lang="en-US" dirty="0" smtClean="0">
                <a:solidFill>
                  <a:schemeClr val="accent5"/>
                </a:solidFill>
              </a:rPr>
              <a:t>Population at </a:t>
            </a:r>
            <a:r>
              <a:rPr lang="en-US" dirty="0" smtClean="0"/>
              <a:t>hour 3</a:t>
            </a:r>
            <a:r>
              <a:rPr lang="en-US" dirty="0" smtClean="0">
                <a:solidFill>
                  <a:schemeClr val="accent5"/>
                </a:solidFill>
              </a:rPr>
              <a:t> = 196 + 78 = 274</a:t>
            </a:r>
          </a:p>
          <a:p>
            <a:pPr>
              <a:spcAft>
                <a:spcPts val="600"/>
              </a:spcAft>
            </a:pPr>
            <a:r>
              <a:rPr lang="en-US" dirty="0" smtClean="0"/>
              <a:t>etc…</a:t>
            </a:r>
          </a:p>
          <a:p>
            <a:pPr>
              <a:spcAft>
                <a:spcPts val="600"/>
              </a:spcAft>
              <a:buNone/>
            </a:pPr>
            <a:endParaRPr lang="en-US"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7</a:t>
            </a:fld>
            <a:endParaRPr lang="en-US"/>
          </a:p>
        </p:txBody>
      </p:sp>
      <p:sp>
        <p:nvSpPr>
          <p:cNvPr id="8" name="TextBox 5"/>
          <p:cNvSpPr txBox="1"/>
          <p:nvPr/>
        </p:nvSpPr>
        <p:spPr>
          <a:xfrm>
            <a:off x="775159" y="5560581"/>
            <a:ext cx="7929155" cy="1107996"/>
          </a:xfrm>
          <a:prstGeom prst="rect">
            <a:avLst/>
          </a:prstGeom>
          <a:solidFill>
            <a:schemeClr val="bg1">
              <a:lumMod val="85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200" i="1" dirty="0" smtClean="0">
                <a:latin typeface="Arial Italic"/>
                <a:cs typeface="Arial Italic"/>
              </a:rPr>
              <a:t>A bottle initially holds </a:t>
            </a:r>
            <a:r>
              <a:rPr lang="en-US" sz="2200" b="1" i="1" dirty="0" smtClean="0">
                <a:latin typeface="Arial Italic"/>
                <a:cs typeface="Arial Italic"/>
              </a:rPr>
              <a:t>100 </a:t>
            </a:r>
            <a:r>
              <a:rPr lang="en-US" sz="2200" i="1" dirty="0" smtClean="0">
                <a:latin typeface="Arial Italic"/>
                <a:cs typeface="Arial Italic"/>
              </a:rPr>
              <a:t>bacteria.  They </a:t>
            </a:r>
            <a:r>
              <a:rPr lang="en-US" sz="2200" b="1" i="1" dirty="0" smtClean="0">
                <a:latin typeface="Arial Italic"/>
                <a:cs typeface="Arial Italic"/>
              </a:rPr>
              <a:t>grow </a:t>
            </a:r>
            <a:r>
              <a:rPr lang="en-US" sz="2200" i="1" dirty="0" smtClean="0">
                <a:latin typeface="Arial Italic"/>
                <a:cs typeface="Arial Italic"/>
              </a:rPr>
              <a:t>quickly.  On average, </a:t>
            </a:r>
            <a:r>
              <a:rPr lang="en-US" sz="2200" b="1" i="1" dirty="0" smtClean="0">
                <a:latin typeface="Arial Italic"/>
                <a:cs typeface="Arial Italic"/>
              </a:rPr>
              <a:t>40%</a:t>
            </a:r>
            <a:r>
              <a:rPr lang="en-US" sz="2200" i="1" dirty="0" smtClean="0">
                <a:latin typeface="Arial Italic"/>
                <a:cs typeface="Arial Italic"/>
              </a:rPr>
              <a:t> of the bacteria </a:t>
            </a:r>
            <a:r>
              <a:rPr lang="en-US" sz="2200" b="1" i="1" dirty="0" smtClean="0">
                <a:latin typeface="Arial Italic"/>
                <a:cs typeface="Arial Italic"/>
              </a:rPr>
              <a:t>reproduce </a:t>
            </a:r>
            <a:r>
              <a:rPr lang="en-US" sz="2200" i="1" dirty="0" smtClean="0">
                <a:latin typeface="Arial Italic"/>
                <a:cs typeface="Arial Italic"/>
              </a:rPr>
              <a:t>each hour, each producing one new bacterium.  </a:t>
            </a:r>
            <a:endParaRPr lang="en-US" sz="2200" i="1" dirty="0">
              <a:latin typeface="Arial Italic"/>
              <a:cs typeface="Arial Italic"/>
            </a:endParaRPr>
          </a:p>
        </p:txBody>
      </p:sp>
      <p:sp>
        <p:nvSpPr>
          <p:cNvPr id="9" name="ZoneTexte 8"/>
          <p:cNvSpPr txBox="1"/>
          <p:nvPr/>
        </p:nvSpPr>
        <p:spPr>
          <a:xfrm>
            <a:off x="400340" y="1173490"/>
            <a:ext cx="5355853" cy="461665"/>
          </a:xfrm>
          <a:prstGeom prst="rect">
            <a:avLst/>
          </a:prstGeom>
          <a:noFill/>
        </p:spPr>
        <p:txBody>
          <a:bodyPr wrap="none" rtlCol="0">
            <a:spAutoFit/>
          </a:bodyPr>
          <a:lstStyle/>
          <a:p>
            <a:r>
              <a:rPr lang="en-US" sz="2400" dirty="0" smtClean="0"/>
              <a:t>You do the same calculation for each tick:</a:t>
            </a:r>
            <a:endParaRPr lang="fr-FR" sz="2400" dirty="0"/>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does the target node strategy prevent useless nodes?</a:t>
            </a:r>
            <a:endParaRPr lang="en-US" dirty="0"/>
          </a:p>
        </p:txBody>
      </p:sp>
      <p:sp>
        <p:nvSpPr>
          <p:cNvPr id="3" name="Content Placeholder 2"/>
          <p:cNvSpPr>
            <a:spLocks noGrp="1"/>
          </p:cNvSpPr>
          <p:nvPr>
            <p:ph idx="1"/>
          </p:nvPr>
        </p:nvSpPr>
        <p:spPr/>
        <p:txBody>
          <a:bodyPr>
            <a:normAutofit fontScale="85000" lnSpcReduction="20000"/>
          </a:bodyPr>
          <a:lstStyle/>
          <a:p>
            <a:pPr>
              <a:spcBef>
                <a:spcPts val="1200"/>
              </a:spcBef>
            </a:pPr>
            <a:r>
              <a:rPr lang="en-US" dirty="0" smtClean="0"/>
              <a:t>A node is “useless” if it is not an input to anything and graphing it is not required by the Situation.</a:t>
            </a:r>
          </a:p>
          <a:p>
            <a:pPr>
              <a:spcBef>
                <a:spcPts val="1200"/>
              </a:spcBef>
            </a:pPr>
            <a:r>
              <a:rPr lang="en-US" dirty="0" smtClean="0"/>
              <a:t>Except for the first node you created, which is required by the Situation, all the nodes you created are inputs to something.</a:t>
            </a:r>
          </a:p>
          <a:p>
            <a:pPr lvl="1">
              <a:spcBef>
                <a:spcPts val="1200"/>
              </a:spcBef>
            </a:pPr>
            <a:r>
              <a:rPr lang="en-US" dirty="0" smtClean="0"/>
              <a:t>After you create a new node with the </a:t>
            </a:r>
            <a:r>
              <a:rPr lang="en-US" i="1" dirty="0" smtClean="0"/>
              <a:t>Create a New Node </a:t>
            </a:r>
            <a:r>
              <a:rPr lang="en-US" dirty="0" smtClean="0"/>
              <a:t>button on the Inputs tab, it is automatically selected as an input. </a:t>
            </a:r>
          </a:p>
          <a:p>
            <a:pPr lvl="1">
              <a:spcBef>
                <a:spcPts val="1200"/>
              </a:spcBef>
            </a:pPr>
            <a:r>
              <a:rPr lang="en-US" dirty="0" smtClean="0"/>
              <a:t>Note:  If you created a node this way, and later decide to uncheck it as input, be sure to delete it, too. </a:t>
            </a:r>
          </a:p>
          <a:p>
            <a:pPr>
              <a:spcBef>
                <a:spcPts val="1200"/>
              </a:spcBef>
            </a:pPr>
            <a:r>
              <a:rPr lang="en-US" dirty="0" smtClean="0"/>
              <a:t>So your final model has no useless nodes.</a:t>
            </a:r>
            <a:endParaRPr lang="en-US"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70</a:t>
            </a:fld>
            <a:endParaRPr lang="en-US"/>
          </a:p>
        </p:txBody>
      </p:sp>
    </p:spTree>
    <p:extLst>
      <p:ext uri="{BB962C8B-B14F-4D97-AF65-F5344CB8AC3E}">
        <p14:creationId xmlns:p14="http://schemas.microsoft.com/office/powerpoint/2010/main" val="1296991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is easier</a:t>
            </a:r>
            <a:endParaRPr lang="en-US" dirty="0"/>
          </a:p>
        </p:txBody>
      </p:sp>
      <p:sp>
        <p:nvSpPr>
          <p:cNvPr id="3" name="Content Placeholder 2"/>
          <p:cNvSpPr>
            <a:spLocks noGrp="1"/>
          </p:cNvSpPr>
          <p:nvPr>
            <p:ph idx="1"/>
          </p:nvPr>
        </p:nvSpPr>
        <p:spPr>
          <a:xfrm>
            <a:off x="1915886" y="1633654"/>
            <a:ext cx="7228114" cy="4525963"/>
          </a:xfrm>
        </p:spPr>
        <p:txBody>
          <a:bodyPr/>
          <a:lstStyle/>
          <a:p>
            <a:r>
              <a:rPr lang="en-US" dirty="0" smtClean="0"/>
              <a:t>Filling out the Plan tab is easier if you follow the target variable strategy,</a:t>
            </a:r>
          </a:p>
          <a:p>
            <a:r>
              <a:rPr lang="en-US" dirty="0" smtClean="0"/>
              <a:t>because there are only three cases:</a:t>
            </a:r>
          </a:p>
          <a:p>
            <a:pPr marL="971550" lvl="1" indent="-514350">
              <a:buFont typeface="+mj-lt"/>
              <a:buAutoNum type="arabicPeriod"/>
            </a:pPr>
            <a:r>
              <a:rPr lang="en-US" dirty="0" smtClean="0"/>
              <a:t>This node is the first node you created, or</a:t>
            </a:r>
          </a:p>
          <a:p>
            <a:pPr marL="971550" lvl="1" indent="-514350">
              <a:buFont typeface="+mj-lt"/>
              <a:buAutoNum type="arabicPeriod"/>
            </a:pPr>
            <a:r>
              <a:rPr lang="en-US" dirty="0" smtClean="0"/>
              <a:t>This node is an input to a Function, or</a:t>
            </a:r>
          </a:p>
          <a:p>
            <a:pPr marL="971550" lvl="1" indent="-514350">
              <a:buFont typeface="+mj-lt"/>
              <a:buAutoNum type="arabicPeriod"/>
            </a:pPr>
            <a:r>
              <a:rPr lang="en-US" dirty="0" smtClean="0"/>
              <a:t>This node is an input to an Accumulator</a:t>
            </a:r>
            <a:endParaRPr lang="en-US"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71</a:t>
            </a:fld>
            <a:endParaRPr lang="en-US"/>
          </a:p>
        </p:txBody>
      </p:sp>
      <p:sp>
        <p:nvSpPr>
          <p:cNvPr id="6" name="Rounded Rectangular Callout 5"/>
          <p:cNvSpPr/>
          <p:nvPr/>
        </p:nvSpPr>
        <p:spPr>
          <a:xfrm>
            <a:off x="311543" y="5523412"/>
            <a:ext cx="2551399" cy="877388"/>
          </a:xfrm>
          <a:prstGeom prst="wedgeRoundRectCallout">
            <a:avLst>
              <a:gd name="adj1" fmla="val 33686"/>
              <a:gd name="adj2" fmla="val -140540"/>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Harder case:  See slide after that</a:t>
            </a:r>
            <a:endParaRPr lang="en-US" sz="2400" dirty="0">
              <a:solidFill>
                <a:schemeClr val="tx1"/>
              </a:solidFill>
            </a:endParaRPr>
          </a:p>
        </p:txBody>
      </p:sp>
      <p:grpSp>
        <p:nvGrpSpPr>
          <p:cNvPr id="8" name="Group 7"/>
          <p:cNvGrpSpPr/>
          <p:nvPr/>
        </p:nvGrpSpPr>
        <p:grpSpPr>
          <a:xfrm>
            <a:off x="206828" y="3394129"/>
            <a:ext cx="1796145" cy="1166971"/>
            <a:chOff x="206828" y="3927543"/>
            <a:chExt cx="1796145" cy="1166971"/>
          </a:xfrm>
          <a:solidFill>
            <a:schemeClr val="accent4">
              <a:lumMod val="20000"/>
              <a:lumOff val="80000"/>
            </a:schemeClr>
          </a:solidFill>
        </p:grpSpPr>
        <p:sp>
          <p:nvSpPr>
            <p:cNvPr id="5" name="Rounded Rectangular Callout 5"/>
            <p:cNvSpPr/>
            <p:nvPr/>
          </p:nvSpPr>
          <p:spPr>
            <a:xfrm>
              <a:off x="250372" y="3927543"/>
              <a:ext cx="1741714" cy="1166971"/>
            </a:xfrm>
            <a:prstGeom prst="wedgeRoundRectCallout">
              <a:avLst>
                <a:gd name="adj1" fmla="val 72612"/>
                <a:gd name="adj2" fmla="val -31625"/>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Easy cases: See next slide</a:t>
              </a:r>
              <a:endParaRPr lang="en-US" sz="2000" dirty="0">
                <a:solidFill>
                  <a:schemeClr val="tx1"/>
                </a:solidFill>
              </a:endParaRPr>
            </a:p>
          </p:txBody>
        </p:sp>
        <p:sp>
          <p:nvSpPr>
            <p:cNvPr id="7" name="Rounded Rectangular Callout 5"/>
            <p:cNvSpPr/>
            <p:nvPr/>
          </p:nvSpPr>
          <p:spPr>
            <a:xfrm>
              <a:off x="206828" y="3938429"/>
              <a:ext cx="1796145" cy="1145200"/>
            </a:xfrm>
            <a:prstGeom prst="wedgeRoundRectCallout">
              <a:avLst>
                <a:gd name="adj1" fmla="val 73241"/>
                <a:gd name="adj2" fmla="val 5878"/>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tx1"/>
                  </a:solidFill>
                </a:rPr>
                <a:t>Easy cases: See next slide</a:t>
              </a:r>
              <a:endParaRPr lang="en-US" sz="2400" dirty="0">
                <a:solidFill>
                  <a:schemeClr val="tx1"/>
                </a:solidFill>
              </a:endParaRPr>
            </a:p>
          </p:txBody>
        </p:sp>
      </p:grpSp>
    </p:spTree>
    <p:extLst>
      <p:ext uri="{BB962C8B-B14F-4D97-AF65-F5344CB8AC3E}">
        <p14:creationId xmlns:p14="http://schemas.microsoft.com/office/powerpoint/2010/main" val="32585384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867400" y="1011703"/>
            <a:ext cx="3276600" cy="5209483"/>
          </a:xfrm>
          <a:prstGeom prst="rect">
            <a:avLst/>
          </a:prstGeom>
          <a:noFill/>
          <a:ln w="9525">
            <a:noFill/>
            <a:miter lim="800000"/>
            <a:headEnd/>
            <a:tailEnd/>
          </a:ln>
        </p:spPr>
      </p:pic>
      <p:sp>
        <p:nvSpPr>
          <p:cNvPr id="3" name="Content Placeholder 2"/>
          <p:cNvSpPr>
            <a:spLocks noGrp="1"/>
          </p:cNvSpPr>
          <p:nvPr>
            <p:ph idx="1"/>
          </p:nvPr>
        </p:nvSpPr>
        <p:spPr>
          <a:xfrm>
            <a:off x="185057" y="1159466"/>
            <a:ext cx="8686800" cy="5059363"/>
          </a:xfrm>
        </p:spPr>
        <p:txBody>
          <a:bodyPr>
            <a:noAutofit/>
          </a:bodyPr>
          <a:lstStyle/>
          <a:p>
            <a:pPr marL="514350" indent="-514350">
              <a:spcBef>
                <a:spcPts val="1800"/>
              </a:spcBef>
              <a:buFont typeface="+mj-lt"/>
              <a:buAutoNum type="arabicPeriod"/>
            </a:pPr>
            <a:r>
              <a:rPr lang="en-US" sz="2000" dirty="0" smtClean="0"/>
              <a:t>The situation states a numeric value for </a:t>
            </a:r>
            <a:br>
              <a:rPr lang="en-US" sz="2000" dirty="0" smtClean="0"/>
            </a:br>
            <a:r>
              <a:rPr lang="en-US" sz="2000" dirty="0" smtClean="0"/>
              <a:t>a quantity that does not change over time</a:t>
            </a:r>
            <a:r>
              <a:rPr lang="en-US" sz="2000" i="1" dirty="0" smtClean="0"/>
              <a:t>.</a:t>
            </a:r>
          </a:p>
          <a:p>
            <a:pPr marL="514350" indent="-514350">
              <a:spcBef>
                <a:spcPts val="1800"/>
              </a:spcBef>
              <a:buFont typeface="+mj-lt"/>
              <a:buAutoNum type="arabicPeriod"/>
            </a:pPr>
            <a:r>
              <a:rPr lang="en-US" sz="2000" dirty="0" smtClean="0"/>
              <a:t>The situation says the quantity </a:t>
            </a:r>
            <a:r>
              <a:rPr lang="en-US" sz="2000" b="1" i="1" dirty="0" smtClean="0">
                <a:solidFill>
                  <a:srgbClr val="FF0000"/>
                </a:solidFill>
              </a:rPr>
              <a:t>changes</a:t>
            </a:r>
            <a:r>
              <a:rPr lang="en-US" sz="2000" dirty="0" smtClean="0"/>
              <a:t> by </a:t>
            </a:r>
            <a:br>
              <a:rPr lang="en-US" sz="2000" dirty="0" smtClean="0"/>
            </a:br>
            <a:r>
              <a:rPr lang="en-US" sz="2000" dirty="0" smtClean="0"/>
              <a:t>a certain amount.</a:t>
            </a:r>
          </a:p>
          <a:p>
            <a:pPr marL="914400" lvl="1" indent="-514350">
              <a:spcBef>
                <a:spcPts val="1800"/>
              </a:spcBef>
            </a:pPr>
            <a:r>
              <a:rPr lang="en-US" sz="1800" dirty="0" smtClean="0"/>
              <a:t>e.g., “The </a:t>
            </a:r>
            <a:r>
              <a:rPr lang="en-US" sz="1800" b="1" dirty="0" smtClean="0">
                <a:solidFill>
                  <a:schemeClr val="tx2">
                    <a:lumMod val="60000"/>
                    <a:lumOff val="40000"/>
                  </a:schemeClr>
                </a:solidFill>
              </a:rPr>
              <a:t>population</a:t>
            </a:r>
            <a:r>
              <a:rPr lang="en-US" sz="1800" dirty="0" smtClean="0"/>
              <a:t> grows by 5.5% a year</a:t>
            </a:r>
            <a:endParaRPr lang="en-US" sz="1800" dirty="0" smtClean="0">
              <a:sym typeface="Wingdings" pitchFamily="2" charset="2"/>
            </a:endParaRPr>
          </a:p>
          <a:p>
            <a:pPr marL="914400" lvl="1" indent="-514350">
              <a:spcBef>
                <a:spcPts val="1800"/>
              </a:spcBef>
            </a:pPr>
            <a:r>
              <a:rPr lang="en-US" sz="1800" dirty="0" smtClean="0">
                <a:sym typeface="Wingdings" pitchFamily="2" charset="2"/>
              </a:rPr>
              <a:t>e.g., “The </a:t>
            </a:r>
            <a:r>
              <a:rPr lang="en-US" sz="1800" b="1" dirty="0" smtClean="0">
                <a:solidFill>
                  <a:schemeClr val="tx2">
                    <a:lumMod val="60000"/>
                    <a:lumOff val="40000"/>
                  </a:schemeClr>
                </a:solidFill>
                <a:sym typeface="Wingdings" pitchFamily="2" charset="2"/>
              </a:rPr>
              <a:t>water level </a:t>
            </a:r>
            <a:r>
              <a:rPr lang="en-US" sz="1800" dirty="0" smtClean="0">
                <a:sym typeface="Wingdings" pitchFamily="2" charset="2"/>
              </a:rPr>
              <a:t>sank by 1.5 inches a week” </a:t>
            </a:r>
          </a:p>
          <a:p>
            <a:pPr marL="914400" lvl="1" indent="-514350">
              <a:spcBef>
                <a:spcPts val="1800"/>
              </a:spcBef>
            </a:pPr>
            <a:r>
              <a:rPr lang="en-US" sz="1800" dirty="0" smtClean="0">
                <a:sym typeface="Wingdings" pitchFamily="2" charset="2"/>
              </a:rPr>
              <a:t>e.g., “Although the rabbits ate 25% of </a:t>
            </a:r>
            <a:r>
              <a:rPr lang="en-US" sz="1800" b="1" dirty="0" smtClean="0">
                <a:solidFill>
                  <a:schemeClr val="tx2">
                    <a:lumMod val="60000"/>
                    <a:lumOff val="40000"/>
                  </a:schemeClr>
                </a:solidFill>
                <a:sym typeface="Wingdings" pitchFamily="2" charset="2"/>
              </a:rPr>
              <a:t>the carrot </a:t>
            </a:r>
            <a:br>
              <a:rPr lang="en-US" sz="1800" b="1" dirty="0" smtClean="0">
                <a:solidFill>
                  <a:schemeClr val="tx2">
                    <a:lumMod val="60000"/>
                    <a:lumOff val="40000"/>
                  </a:schemeClr>
                </a:solidFill>
                <a:sym typeface="Wingdings" pitchFamily="2" charset="2"/>
              </a:rPr>
            </a:br>
            <a:r>
              <a:rPr lang="en-US" sz="1800" b="1" dirty="0" smtClean="0">
                <a:solidFill>
                  <a:schemeClr val="tx2">
                    <a:lumMod val="60000"/>
                    <a:lumOff val="40000"/>
                  </a:schemeClr>
                </a:solidFill>
                <a:sym typeface="Wingdings" pitchFamily="2" charset="2"/>
              </a:rPr>
              <a:t>plants</a:t>
            </a:r>
            <a:r>
              <a:rPr lang="en-US" sz="1800" dirty="0" smtClean="0">
                <a:sym typeface="Wingdings" pitchFamily="2" charset="2"/>
              </a:rPr>
              <a:t> every night, Jack planted 10 new plants </a:t>
            </a:r>
            <a:br>
              <a:rPr lang="en-US" sz="1800" dirty="0" smtClean="0">
                <a:sym typeface="Wingdings" pitchFamily="2" charset="2"/>
              </a:rPr>
            </a:br>
            <a:r>
              <a:rPr lang="en-US" sz="1800" dirty="0" smtClean="0">
                <a:sym typeface="Wingdings" pitchFamily="2" charset="2"/>
              </a:rPr>
              <a:t>every day.” </a:t>
            </a:r>
            <a:endParaRPr lang="en-US" sz="1800" dirty="0" smtClean="0"/>
          </a:p>
          <a:p>
            <a:pPr marL="514350" indent="-514350">
              <a:spcBef>
                <a:spcPts val="1800"/>
              </a:spcBef>
              <a:buFont typeface="+mj-lt"/>
              <a:buAutoNum type="arabicPeriod"/>
            </a:pPr>
            <a:r>
              <a:rPr lang="en-US" sz="2000" dirty="0" smtClean="0"/>
              <a:t>Otherwise, it’s a </a:t>
            </a:r>
            <a:r>
              <a:rPr lang="en-US" sz="2000" b="1" dirty="0" smtClean="0">
                <a:solidFill>
                  <a:schemeClr val="accent6"/>
                </a:solidFill>
              </a:rPr>
              <a:t>function</a:t>
            </a:r>
            <a:r>
              <a:rPr lang="en-US" sz="2000" dirty="0" smtClean="0"/>
              <a:t> of other quantities.</a:t>
            </a:r>
          </a:p>
          <a:p>
            <a:pPr marL="914400" lvl="1" indent="-514350">
              <a:spcBef>
                <a:spcPts val="1800"/>
              </a:spcBef>
            </a:pPr>
            <a:r>
              <a:rPr lang="en-US" sz="1800" dirty="0" smtClean="0">
                <a:sym typeface="Wingdings" pitchFamily="2" charset="2"/>
              </a:rPr>
              <a:t>e.g., “The </a:t>
            </a:r>
            <a:r>
              <a:rPr lang="en-US" sz="1800" b="1" dirty="0" smtClean="0">
                <a:solidFill>
                  <a:schemeClr val="tx2">
                    <a:lumMod val="60000"/>
                    <a:lumOff val="40000"/>
                  </a:schemeClr>
                </a:solidFill>
                <a:sym typeface="Wingdings" pitchFamily="2" charset="2"/>
              </a:rPr>
              <a:t>budget deficit </a:t>
            </a:r>
            <a:r>
              <a:rPr lang="en-US" sz="1800" dirty="0" smtClean="0">
                <a:sym typeface="Wingdings" pitchFamily="2" charset="2"/>
              </a:rPr>
              <a:t>is the money spent </a:t>
            </a:r>
            <a:br>
              <a:rPr lang="en-US" sz="1800" dirty="0" smtClean="0">
                <a:sym typeface="Wingdings" pitchFamily="2" charset="2"/>
              </a:rPr>
            </a:br>
            <a:r>
              <a:rPr lang="en-US" sz="1800" dirty="0" smtClean="0">
                <a:sym typeface="Wingdings" pitchFamily="2" charset="2"/>
              </a:rPr>
              <a:t>minus the money received.” </a:t>
            </a:r>
          </a:p>
          <a:p>
            <a:pPr marL="914400" lvl="1" indent="-514350">
              <a:spcBef>
                <a:spcPts val="1800"/>
              </a:spcBef>
            </a:pPr>
            <a:r>
              <a:rPr lang="en-US" sz="1800" dirty="0" smtClean="0"/>
              <a:t>e.g., “The </a:t>
            </a:r>
            <a:r>
              <a:rPr lang="en-US" sz="1800" b="1" dirty="0" smtClean="0">
                <a:solidFill>
                  <a:schemeClr val="tx2">
                    <a:lumMod val="60000"/>
                    <a:lumOff val="40000"/>
                  </a:schemeClr>
                </a:solidFill>
              </a:rPr>
              <a:t>fat content </a:t>
            </a:r>
            <a:r>
              <a:rPr lang="en-US" sz="1800" dirty="0" smtClean="0"/>
              <a:t>is the weight of the fat </a:t>
            </a:r>
            <a:br>
              <a:rPr lang="en-US" sz="1800" dirty="0" smtClean="0"/>
            </a:br>
            <a:r>
              <a:rPr lang="en-US" sz="1800" dirty="0" smtClean="0"/>
              <a:t>divided by the weight of the food”</a:t>
            </a:r>
            <a:endParaRPr lang="en-US" sz="1800" dirty="0" smtClean="0">
              <a:sym typeface="Wingdings" pitchFamily="2" charset="2"/>
            </a:endParaRPr>
          </a:p>
          <a:p>
            <a:pPr marL="914400" lvl="1" indent="-514350">
              <a:spcBef>
                <a:spcPts val="1800"/>
              </a:spcBef>
            </a:pPr>
            <a:endParaRPr lang="en-US" sz="1800" dirty="0"/>
          </a:p>
        </p:txBody>
      </p:sp>
      <p:sp>
        <p:nvSpPr>
          <p:cNvPr id="2" name="Title 1"/>
          <p:cNvSpPr>
            <a:spLocks noGrp="1"/>
          </p:cNvSpPr>
          <p:nvPr>
            <p:ph type="title"/>
          </p:nvPr>
        </p:nvSpPr>
        <p:spPr>
          <a:xfrm>
            <a:off x="141514" y="131000"/>
            <a:ext cx="8545286" cy="868362"/>
          </a:xfrm>
        </p:spPr>
        <p:txBody>
          <a:bodyPr>
            <a:noAutofit/>
          </a:bodyPr>
          <a:lstStyle/>
          <a:p>
            <a:r>
              <a:rPr lang="en-US" sz="3200" dirty="0" smtClean="0"/>
              <a:t>If the target node is an input to a Function or is the first node you create, then here are the cases:</a:t>
            </a:r>
            <a:endParaRPr lang="en-US" sz="3200"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72</a:t>
            </a:fld>
            <a:endParaRPr lang="en-US"/>
          </a:p>
        </p:txBody>
      </p:sp>
      <p:cxnSp>
        <p:nvCxnSpPr>
          <p:cNvPr id="10" name="Straight Arrow Connector 9"/>
          <p:cNvCxnSpPr/>
          <p:nvPr/>
        </p:nvCxnSpPr>
        <p:spPr>
          <a:xfrm>
            <a:off x="5203371" y="1730829"/>
            <a:ext cx="914400" cy="381000"/>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268686" y="3058886"/>
            <a:ext cx="892628" cy="544285"/>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16200000" flipH="1">
            <a:off x="5611588" y="3619502"/>
            <a:ext cx="566055" cy="533397"/>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5529943" y="4343400"/>
            <a:ext cx="609600" cy="424543"/>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5138057" y="5442857"/>
            <a:ext cx="968829" cy="326573"/>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5315149" y="6041306"/>
            <a:ext cx="836342" cy="624468"/>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47408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srcRect/>
          <a:stretch>
            <a:fillRect/>
          </a:stretch>
        </p:blipFill>
        <p:spPr bwMode="auto">
          <a:xfrm>
            <a:off x="5867400" y="1011703"/>
            <a:ext cx="3276600" cy="5209483"/>
          </a:xfrm>
          <a:prstGeom prst="rect">
            <a:avLst/>
          </a:prstGeom>
          <a:noFill/>
          <a:ln w="9525">
            <a:noFill/>
            <a:miter lim="800000"/>
            <a:headEnd/>
            <a:tailEnd/>
          </a:ln>
        </p:spPr>
      </p:pic>
      <p:cxnSp>
        <p:nvCxnSpPr>
          <p:cNvPr id="23" name="Straight Arrow Connector 22"/>
          <p:cNvCxnSpPr/>
          <p:nvPr/>
        </p:nvCxnSpPr>
        <p:spPr>
          <a:xfrm rot="5400000" flipH="1" flipV="1">
            <a:off x="4474029" y="4049486"/>
            <a:ext cx="2699657" cy="762000"/>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219075" y="1143000"/>
            <a:ext cx="6029325" cy="5715000"/>
          </a:xfrm>
        </p:spPr>
        <p:txBody>
          <a:bodyPr>
            <a:normAutofit lnSpcReduction="10000"/>
          </a:bodyPr>
          <a:lstStyle/>
          <a:p>
            <a:pPr marL="514350" indent="-514350">
              <a:spcBef>
                <a:spcPts val="1800"/>
              </a:spcBef>
              <a:buFont typeface="+mj-lt"/>
              <a:buAutoNum type="arabicPeriod"/>
            </a:pPr>
            <a:r>
              <a:rPr lang="en-US" sz="2400" dirty="0" smtClean="0"/>
              <a:t>The situation says that the increase or decrease is </a:t>
            </a:r>
            <a:r>
              <a:rPr lang="en-US" sz="2400" dirty="0" smtClean="0">
                <a:solidFill>
                  <a:schemeClr val="accent4"/>
                </a:solidFill>
              </a:rPr>
              <a:t>a certain number per </a:t>
            </a:r>
            <a:br>
              <a:rPr lang="en-US" sz="2400" dirty="0" smtClean="0">
                <a:solidFill>
                  <a:schemeClr val="accent4"/>
                </a:solidFill>
              </a:rPr>
            </a:br>
            <a:r>
              <a:rPr lang="en-US" sz="2400" dirty="0" smtClean="0">
                <a:solidFill>
                  <a:schemeClr val="accent4"/>
                </a:solidFill>
              </a:rPr>
              <a:t>time tick</a:t>
            </a:r>
            <a:endParaRPr lang="en-US" sz="2400" i="1" dirty="0" smtClean="0"/>
          </a:p>
          <a:p>
            <a:pPr marL="914400" lvl="1" indent="-514350">
              <a:spcBef>
                <a:spcPts val="1800"/>
              </a:spcBef>
            </a:pPr>
            <a:r>
              <a:rPr lang="en-US" sz="2000" i="1" dirty="0" smtClean="0">
                <a:sym typeface="Wingdings" pitchFamily="2" charset="2"/>
              </a:rPr>
              <a:t>e.g., “Diana checks out </a:t>
            </a:r>
            <a:r>
              <a:rPr lang="en-US" sz="2000" b="1" i="1" dirty="0" smtClean="0">
                <a:solidFill>
                  <a:schemeClr val="tx2">
                    <a:lumMod val="60000"/>
                    <a:lumOff val="40000"/>
                  </a:schemeClr>
                </a:solidFill>
                <a:sym typeface="Wingdings" pitchFamily="2" charset="2"/>
              </a:rPr>
              <a:t>4 library books </a:t>
            </a:r>
            <a:br>
              <a:rPr lang="en-US" sz="2000" b="1" i="1" dirty="0" smtClean="0">
                <a:solidFill>
                  <a:schemeClr val="tx2">
                    <a:lumMod val="60000"/>
                    <a:lumOff val="40000"/>
                  </a:schemeClr>
                </a:solidFill>
                <a:sym typeface="Wingdings" pitchFamily="2" charset="2"/>
              </a:rPr>
            </a:br>
            <a:r>
              <a:rPr lang="en-US" sz="2000" b="1" i="1" dirty="0" smtClean="0">
                <a:solidFill>
                  <a:schemeClr val="tx2">
                    <a:lumMod val="60000"/>
                    <a:lumOff val="40000"/>
                  </a:schemeClr>
                </a:solidFill>
                <a:sym typeface="Wingdings" pitchFamily="2" charset="2"/>
              </a:rPr>
              <a:t>a week</a:t>
            </a:r>
            <a:r>
              <a:rPr lang="en-US" sz="2000" i="1" dirty="0" smtClean="0">
                <a:sym typeface="Wingdings" pitchFamily="2" charset="2"/>
              </a:rPr>
              <a:t>” </a:t>
            </a:r>
          </a:p>
          <a:p>
            <a:pPr marL="514350" indent="-514350">
              <a:spcBef>
                <a:spcPts val="1800"/>
              </a:spcBef>
              <a:buFont typeface="+mj-lt"/>
              <a:buAutoNum type="arabicPeriod"/>
            </a:pPr>
            <a:r>
              <a:rPr lang="en-US" sz="2400" dirty="0" smtClean="0"/>
              <a:t>The situation says that the increase or decrease per tick is by a certain </a:t>
            </a:r>
            <a:r>
              <a:rPr lang="en-US" sz="2400" dirty="0" smtClean="0">
                <a:solidFill>
                  <a:schemeClr val="accent6"/>
                </a:solidFill>
              </a:rPr>
              <a:t>percentage or proportion of the accumulator.</a:t>
            </a:r>
            <a:endParaRPr lang="en-US" sz="2400" dirty="0" smtClean="0"/>
          </a:p>
          <a:p>
            <a:pPr marL="914400" lvl="1" indent="-514350">
              <a:spcBef>
                <a:spcPts val="1800"/>
              </a:spcBef>
            </a:pPr>
            <a:r>
              <a:rPr lang="en-US" sz="2000" i="1" dirty="0" smtClean="0"/>
              <a:t>e.g., “The Detroit population </a:t>
            </a:r>
            <a:r>
              <a:rPr lang="en-US" sz="2000" b="1" i="1" dirty="0" smtClean="0">
                <a:solidFill>
                  <a:schemeClr val="tx2">
                    <a:lumMod val="60000"/>
                    <a:lumOff val="40000"/>
                  </a:schemeClr>
                </a:solidFill>
              </a:rPr>
              <a:t>shrinks by 5.5%</a:t>
            </a:r>
            <a:br>
              <a:rPr lang="en-US" sz="2000" b="1" i="1" dirty="0" smtClean="0">
                <a:solidFill>
                  <a:schemeClr val="tx2">
                    <a:lumMod val="60000"/>
                    <a:lumOff val="40000"/>
                  </a:schemeClr>
                </a:solidFill>
              </a:rPr>
            </a:br>
            <a:r>
              <a:rPr lang="en-US" sz="2000" b="1" i="1" dirty="0" smtClean="0">
                <a:solidFill>
                  <a:schemeClr val="tx2">
                    <a:lumMod val="60000"/>
                    <a:lumOff val="40000"/>
                  </a:schemeClr>
                </a:solidFill>
              </a:rPr>
              <a:t> a year</a:t>
            </a:r>
            <a:r>
              <a:rPr lang="en-US" sz="2000" i="1" dirty="0" smtClean="0"/>
              <a:t>”  so “shrinkage” is proportional to “population”</a:t>
            </a:r>
          </a:p>
          <a:p>
            <a:pPr marL="914400" lvl="1" indent="-514350">
              <a:spcBef>
                <a:spcPts val="1800"/>
              </a:spcBef>
            </a:pPr>
            <a:r>
              <a:rPr lang="en-US" sz="2000" i="1" dirty="0" smtClean="0">
                <a:sym typeface="Wingdings" pitchFamily="2" charset="2"/>
              </a:rPr>
              <a:t>e.g., “</a:t>
            </a:r>
            <a:r>
              <a:rPr lang="en-US" sz="2000" b="1" i="1" dirty="0" smtClean="0">
                <a:solidFill>
                  <a:schemeClr val="tx2">
                    <a:lumMod val="60000"/>
                    <a:lumOff val="40000"/>
                  </a:schemeClr>
                </a:solidFill>
                <a:sym typeface="Wingdings" pitchFamily="2" charset="2"/>
              </a:rPr>
              <a:t>Half</a:t>
            </a:r>
            <a:r>
              <a:rPr lang="en-US" sz="2000" i="1" dirty="0" smtClean="0">
                <a:sym typeface="Wingdings" pitchFamily="2" charset="2"/>
              </a:rPr>
              <a:t> the rabbit population has </a:t>
            </a:r>
            <a:r>
              <a:rPr lang="en-US" sz="2000" b="1" i="1" dirty="0" smtClean="0">
                <a:solidFill>
                  <a:schemeClr val="tx2">
                    <a:lumMod val="60000"/>
                    <a:lumOff val="40000"/>
                  </a:schemeClr>
                </a:solidFill>
                <a:sym typeface="Wingdings" pitchFamily="2" charset="2"/>
              </a:rPr>
              <a:t>babies</a:t>
            </a:r>
            <a:br>
              <a:rPr lang="en-US" sz="2000" b="1" i="1" dirty="0" smtClean="0">
                <a:solidFill>
                  <a:schemeClr val="tx2">
                    <a:lumMod val="60000"/>
                    <a:lumOff val="40000"/>
                  </a:schemeClr>
                </a:solidFill>
                <a:sym typeface="Wingdings" pitchFamily="2" charset="2"/>
              </a:rPr>
            </a:br>
            <a:r>
              <a:rPr lang="en-US" sz="2000" b="1" i="1" dirty="0" smtClean="0">
                <a:solidFill>
                  <a:schemeClr val="tx2">
                    <a:lumMod val="60000"/>
                    <a:lumOff val="40000"/>
                  </a:schemeClr>
                </a:solidFill>
                <a:sym typeface="Wingdings" pitchFamily="2" charset="2"/>
              </a:rPr>
              <a:t>every year</a:t>
            </a:r>
            <a:r>
              <a:rPr lang="en-US" sz="2000" i="1" dirty="0" smtClean="0">
                <a:sym typeface="Wingdings" pitchFamily="2" charset="2"/>
              </a:rPr>
              <a:t>”  so “babies” is proportional to “population”</a:t>
            </a:r>
          </a:p>
        </p:txBody>
      </p:sp>
      <p:sp>
        <p:nvSpPr>
          <p:cNvPr id="2" name="Title 1"/>
          <p:cNvSpPr>
            <a:spLocks noGrp="1"/>
          </p:cNvSpPr>
          <p:nvPr>
            <p:ph type="title"/>
          </p:nvPr>
        </p:nvSpPr>
        <p:spPr>
          <a:xfrm>
            <a:off x="228600" y="274638"/>
            <a:ext cx="8458200" cy="563562"/>
          </a:xfrm>
        </p:spPr>
        <p:txBody>
          <a:bodyPr>
            <a:noAutofit/>
          </a:bodyPr>
          <a:lstStyle/>
          <a:p>
            <a:r>
              <a:rPr lang="en-US" sz="3200" dirty="0" smtClean="0"/>
              <a:t>If the target node is an input to an Accumulator, then here are the cases:</a:t>
            </a:r>
            <a:endParaRPr lang="en-US" sz="3200"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73</a:t>
            </a:fld>
            <a:endParaRPr lang="en-US"/>
          </a:p>
        </p:txBody>
      </p:sp>
      <p:cxnSp>
        <p:nvCxnSpPr>
          <p:cNvPr id="10" name="Straight Arrow Connector 9"/>
          <p:cNvCxnSpPr/>
          <p:nvPr/>
        </p:nvCxnSpPr>
        <p:spPr>
          <a:xfrm flipV="1">
            <a:off x="5236029" y="2188031"/>
            <a:ext cx="925285" cy="337455"/>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5400000" flipH="1" flipV="1">
            <a:off x="4914904" y="3434443"/>
            <a:ext cx="1698171" cy="816430"/>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92978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55448"/>
          </a:xfrm>
        </p:spPr>
        <p:txBody>
          <a:bodyPr>
            <a:noAutofit/>
          </a:bodyPr>
          <a:lstStyle/>
          <a:p>
            <a:r>
              <a:rPr lang="en-US" sz="3600" dirty="0" smtClean="0"/>
              <a:t>Once you have selected a plan,  filling out the other tabs is easy  </a:t>
            </a:r>
            <a:endParaRPr lang="en-US" sz="3600"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74</a:t>
            </a:fld>
            <a:endParaRPr lang="en-US"/>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rcRect l="2346" t="5861" r="2869" b="27631"/>
          <a:stretch>
            <a:fillRect/>
          </a:stretch>
        </p:blipFill>
        <p:spPr>
          <a:xfrm>
            <a:off x="1208315" y="2482227"/>
            <a:ext cx="6187024" cy="4245517"/>
          </a:xfrm>
          <a:prstGeom prst="rect">
            <a:avLst/>
          </a:prstGeom>
        </p:spPr>
      </p:pic>
      <p:sp>
        <p:nvSpPr>
          <p:cNvPr id="11" name="Rounded Rectangular Callout 10"/>
          <p:cNvSpPr/>
          <p:nvPr/>
        </p:nvSpPr>
        <p:spPr>
          <a:xfrm>
            <a:off x="979715" y="1382486"/>
            <a:ext cx="3004456" cy="696686"/>
          </a:xfrm>
          <a:prstGeom prst="wedgeRoundRectCallout">
            <a:avLst>
              <a:gd name="adj1" fmla="val 60382"/>
              <a:gd name="adj2" fmla="val 174694"/>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Helps you fill out the Inputs &amp; Calculation tabs</a:t>
            </a:r>
            <a:endParaRPr lang="en-US" sz="2000" dirty="0">
              <a:solidFill>
                <a:schemeClr val="tx1"/>
              </a:solidFill>
            </a:endParaRPr>
          </a:p>
        </p:txBody>
      </p:sp>
      <p:sp>
        <p:nvSpPr>
          <p:cNvPr id="12" name="Rounded Rectangular Callout 11"/>
          <p:cNvSpPr/>
          <p:nvPr/>
        </p:nvSpPr>
        <p:spPr>
          <a:xfrm>
            <a:off x="4898572" y="1382486"/>
            <a:ext cx="3004456" cy="696686"/>
          </a:xfrm>
          <a:prstGeom prst="wedgeRoundRectCallout">
            <a:avLst>
              <a:gd name="adj1" fmla="val 15454"/>
              <a:gd name="adj2" fmla="val 180944"/>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solidFill>
                  <a:schemeClr val="tx1"/>
                </a:solidFill>
              </a:rPr>
              <a:t>Helps you fill out the Calculation tab</a:t>
            </a:r>
            <a:endParaRPr lang="en-US" sz="2000" dirty="0">
              <a:solidFill>
                <a:schemeClr val="tx1"/>
              </a:solidFill>
            </a:endParaRPr>
          </a:p>
        </p:txBody>
      </p:sp>
    </p:spTree>
    <p:extLst>
      <p:ext uri="{BB962C8B-B14F-4D97-AF65-F5344CB8AC3E}">
        <p14:creationId xmlns:p14="http://schemas.microsoft.com/office/powerpoint/2010/main" val="42142643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230" y="2014372"/>
            <a:ext cx="8229600" cy="4525963"/>
          </a:xfrm>
        </p:spPr>
        <p:txBody>
          <a:bodyPr>
            <a:normAutofit/>
          </a:bodyPr>
          <a:lstStyle/>
          <a:p>
            <a:pPr marL="0" indent="0">
              <a:buNone/>
            </a:pPr>
            <a:r>
              <a:rPr lang="en-US" dirty="0" smtClean="0"/>
              <a:t>This is the end of the introduction:</a:t>
            </a:r>
          </a:p>
          <a:p>
            <a:pPr>
              <a:spcBef>
                <a:spcPts val="1200"/>
              </a:spcBef>
            </a:pPr>
            <a:r>
              <a:rPr lang="en-US" dirty="0" smtClean="0"/>
              <a:t>Please </a:t>
            </a:r>
            <a:r>
              <a:rPr lang="en-US" b="1" dirty="0" smtClean="0"/>
              <a:t>solve </a:t>
            </a:r>
            <a:r>
              <a:rPr lang="en-US" dirty="0" smtClean="0"/>
              <a:t>as many problems as you can before the snack break.  </a:t>
            </a:r>
          </a:p>
          <a:p>
            <a:pPr>
              <a:spcBef>
                <a:spcPts val="1200"/>
              </a:spcBef>
            </a:pPr>
            <a:r>
              <a:rPr lang="en-US" dirty="0" smtClean="0"/>
              <a:t>After the snack break, the Challenge begins.  The number of problems you complete during the Challenge determines whether you win a prize. </a:t>
            </a:r>
          </a:p>
          <a:p>
            <a:pPr marL="0" indent="0">
              <a:buNone/>
            </a:pPr>
            <a:endParaRPr lang="en-US" dirty="0" smtClean="0"/>
          </a:p>
        </p:txBody>
      </p:sp>
      <p:sp>
        <p:nvSpPr>
          <p:cNvPr id="6" name="Titre 5"/>
          <p:cNvSpPr>
            <a:spLocks noGrp="1"/>
          </p:cNvSpPr>
          <p:nvPr>
            <p:ph type="title"/>
          </p:nvPr>
        </p:nvSpPr>
        <p:spPr/>
        <p:txBody>
          <a:bodyPr/>
          <a:lstStyle/>
          <a:p>
            <a:endParaRPr lang="fr-FR"/>
          </a:p>
        </p:txBody>
      </p:sp>
      <p:sp>
        <p:nvSpPr>
          <p:cNvPr id="7" name="Titre 1"/>
          <p:cNvSpPr txBox="1">
            <a:spLocks/>
          </p:cNvSpPr>
          <p:nvPr/>
        </p:nvSpPr>
        <p:spPr>
          <a:xfrm>
            <a:off x="457200" y="274637"/>
            <a:ext cx="8229600" cy="1478691"/>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lt1"/>
                </a:solidFill>
                <a:effectLst/>
                <a:uLnTx/>
                <a:uFillTx/>
                <a:latin typeface="+mn-lt"/>
                <a:ea typeface="+mn-ea"/>
                <a:cs typeface="+mn-cs"/>
              </a:rPr>
              <a:t>Introduction to </a:t>
            </a:r>
            <a:br>
              <a:rPr kumimoji="0" lang="en-US" sz="4400" b="0" i="0" u="none" strike="noStrike" kern="1200" cap="none" spc="0" normalizeH="0" baseline="0" noProof="0" smtClean="0">
                <a:ln>
                  <a:noFill/>
                </a:ln>
                <a:solidFill>
                  <a:schemeClr val="lt1"/>
                </a:solidFill>
                <a:effectLst/>
                <a:uLnTx/>
                <a:uFillTx/>
                <a:latin typeface="+mn-lt"/>
                <a:ea typeface="+mn-ea"/>
                <a:cs typeface="+mn-cs"/>
              </a:rPr>
            </a:br>
            <a:r>
              <a:rPr kumimoji="0" lang="en-US" sz="4400" b="0" i="0" u="none" strike="noStrike" kern="1200" cap="none" spc="0" normalizeH="0" baseline="0" noProof="0" smtClean="0">
                <a:ln>
                  <a:noFill/>
                </a:ln>
                <a:solidFill>
                  <a:schemeClr val="lt1"/>
                </a:solidFill>
                <a:effectLst/>
                <a:uLnTx/>
                <a:uFillTx/>
                <a:latin typeface="+mn-lt"/>
                <a:ea typeface="+mn-ea"/>
                <a:cs typeface="+mn-cs"/>
              </a:rPr>
              <a:t>system dynamics modeling</a:t>
            </a:r>
            <a:endParaRPr kumimoji="0" lang="fr-FR" sz="44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Slide Number Placeholder 3"/>
          <p:cNvSpPr>
            <a:spLocks noGrp="1"/>
          </p:cNvSpPr>
          <p:nvPr>
            <p:ph type="sldNum" sz="quarter" idx="12"/>
          </p:nvPr>
        </p:nvSpPr>
        <p:spPr>
          <a:xfrm>
            <a:off x="7010400" y="13806"/>
            <a:ext cx="2133600" cy="365125"/>
          </a:xfrm>
        </p:spPr>
        <p:txBody>
          <a:bodyPr/>
          <a:lstStyle/>
          <a:p>
            <a:fld id="{E4CAE1AF-AC0C-FB4E-AE67-19ACF9E285C5}" type="slidenum">
              <a:rPr lang="en-US" smtClean="0"/>
              <a:pPr/>
              <a:t>75</a:t>
            </a:fld>
            <a:endParaRPr lang="en-US"/>
          </a:p>
        </p:txBody>
      </p:sp>
    </p:spTree>
    <p:extLst>
      <p:ext uri="{BB962C8B-B14F-4D97-AF65-F5344CB8AC3E}">
        <p14:creationId xmlns:p14="http://schemas.microsoft.com/office/powerpoint/2010/main" val="14027993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230" y="2014372"/>
            <a:ext cx="8229600" cy="4525963"/>
          </a:xfrm>
        </p:spPr>
        <p:txBody>
          <a:bodyPr>
            <a:normAutofit fontScale="85000" lnSpcReduction="20000"/>
          </a:bodyPr>
          <a:lstStyle/>
          <a:p>
            <a:pPr>
              <a:spcBef>
                <a:spcPts val="1200"/>
              </a:spcBef>
            </a:pPr>
            <a:r>
              <a:rPr lang="en-US" dirty="0" smtClean="0"/>
              <a:t>During the Challenge, the Check and Give up buttons will be </a:t>
            </a:r>
            <a:r>
              <a:rPr lang="en-US" b="1" dirty="0" smtClean="0"/>
              <a:t>disabled</a:t>
            </a:r>
            <a:r>
              <a:rPr lang="en-US" dirty="0" smtClean="0"/>
              <a:t>.  The Run Model button and the Done button will be the only way to find out if your model is correct.</a:t>
            </a:r>
          </a:p>
          <a:p>
            <a:pPr>
              <a:spcBef>
                <a:spcPts val="1200"/>
              </a:spcBef>
            </a:pPr>
            <a:r>
              <a:rPr lang="en-US" dirty="0" smtClean="0"/>
              <a:t>In order to prepare for the Challenge, </a:t>
            </a:r>
            <a:r>
              <a:rPr lang="en-US" b="1" dirty="0" smtClean="0"/>
              <a:t>learn </a:t>
            </a:r>
            <a:r>
              <a:rPr lang="en-US" dirty="0" smtClean="0"/>
              <a:t>as much as you can </a:t>
            </a:r>
            <a:r>
              <a:rPr lang="en-US" i="1" dirty="0" smtClean="0"/>
              <a:t>before</a:t>
            </a:r>
            <a:r>
              <a:rPr lang="en-US" dirty="0" smtClean="0"/>
              <a:t> the snack break when the Check and Give up buttons are enabled.   </a:t>
            </a:r>
          </a:p>
          <a:p>
            <a:pPr lvl="1">
              <a:spcBef>
                <a:spcPts val="1200"/>
              </a:spcBef>
            </a:pPr>
            <a:r>
              <a:rPr lang="en-US" dirty="0" smtClean="0"/>
              <a:t>Think hard, then use the Check button to confirm your thinking.  Don’t just guess randomly. </a:t>
            </a:r>
          </a:p>
          <a:p>
            <a:pPr lvl="1">
              <a:spcBef>
                <a:spcPts val="1200"/>
              </a:spcBef>
            </a:pPr>
            <a:r>
              <a:rPr lang="en-US" dirty="0" smtClean="0"/>
              <a:t>Use the Give up button only if you really get stuck.  When it tells you what you should have done, figure out why. </a:t>
            </a:r>
            <a:br>
              <a:rPr lang="en-US" dirty="0" smtClean="0"/>
            </a:br>
            <a:endParaRPr lang="en-US" dirty="0" smtClean="0"/>
          </a:p>
          <a:p>
            <a:pPr marL="0" indent="0">
              <a:buNone/>
            </a:pPr>
            <a:endParaRPr lang="en-US" dirty="0" smtClean="0"/>
          </a:p>
        </p:txBody>
      </p:sp>
      <p:sp>
        <p:nvSpPr>
          <p:cNvPr id="6" name="Titre 5"/>
          <p:cNvSpPr>
            <a:spLocks noGrp="1"/>
          </p:cNvSpPr>
          <p:nvPr>
            <p:ph type="title"/>
          </p:nvPr>
        </p:nvSpPr>
        <p:spPr/>
        <p:txBody>
          <a:bodyPr/>
          <a:lstStyle/>
          <a:p>
            <a:endParaRPr lang="fr-FR"/>
          </a:p>
        </p:txBody>
      </p:sp>
      <p:sp>
        <p:nvSpPr>
          <p:cNvPr id="7" name="Titre 1"/>
          <p:cNvSpPr txBox="1">
            <a:spLocks/>
          </p:cNvSpPr>
          <p:nvPr/>
        </p:nvSpPr>
        <p:spPr>
          <a:xfrm>
            <a:off x="457200" y="274637"/>
            <a:ext cx="8229600" cy="1478691"/>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lt1"/>
                </a:solidFill>
                <a:effectLst/>
                <a:uLnTx/>
                <a:uFillTx/>
                <a:latin typeface="+mn-lt"/>
                <a:ea typeface="+mn-ea"/>
                <a:cs typeface="+mn-cs"/>
              </a:rPr>
              <a:t>Introduction to </a:t>
            </a:r>
            <a:br>
              <a:rPr kumimoji="0" lang="en-US" sz="4400" b="0" i="0" u="none" strike="noStrike" kern="1200" cap="none" spc="0" normalizeH="0" baseline="0" noProof="0" smtClean="0">
                <a:ln>
                  <a:noFill/>
                </a:ln>
                <a:solidFill>
                  <a:schemeClr val="lt1"/>
                </a:solidFill>
                <a:effectLst/>
                <a:uLnTx/>
                <a:uFillTx/>
                <a:latin typeface="+mn-lt"/>
                <a:ea typeface="+mn-ea"/>
                <a:cs typeface="+mn-cs"/>
              </a:rPr>
            </a:br>
            <a:r>
              <a:rPr kumimoji="0" lang="en-US" sz="4400" b="0" i="0" u="none" strike="noStrike" kern="1200" cap="none" spc="0" normalizeH="0" baseline="0" noProof="0" smtClean="0">
                <a:ln>
                  <a:noFill/>
                </a:ln>
                <a:solidFill>
                  <a:schemeClr val="lt1"/>
                </a:solidFill>
                <a:effectLst/>
                <a:uLnTx/>
                <a:uFillTx/>
                <a:latin typeface="+mn-lt"/>
                <a:ea typeface="+mn-ea"/>
                <a:cs typeface="+mn-cs"/>
              </a:rPr>
              <a:t>system dynamics modeling</a:t>
            </a:r>
            <a:endParaRPr kumimoji="0" lang="fr-FR" sz="44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Slide Number Placeholder 3"/>
          <p:cNvSpPr>
            <a:spLocks noGrp="1"/>
          </p:cNvSpPr>
          <p:nvPr>
            <p:ph type="sldNum" sz="quarter" idx="12"/>
          </p:nvPr>
        </p:nvSpPr>
        <p:spPr>
          <a:xfrm>
            <a:off x="7010400" y="0"/>
            <a:ext cx="2133600" cy="365125"/>
          </a:xfrm>
        </p:spPr>
        <p:txBody>
          <a:bodyPr/>
          <a:lstStyle/>
          <a:p>
            <a:fld id="{E4CAE1AF-AC0C-FB4E-AE67-19ACF9E285C5}" type="slidenum">
              <a:rPr lang="en-US" smtClean="0"/>
              <a:pPr/>
              <a:t>76</a:t>
            </a:fld>
            <a:endParaRPr lang="en-US"/>
          </a:p>
        </p:txBody>
      </p:sp>
    </p:spTree>
    <p:extLst>
      <p:ext uri="{BB962C8B-B14F-4D97-AF65-F5344CB8AC3E}">
        <p14:creationId xmlns:p14="http://schemas.microsoft.com/office/powerpoint/2010/main" val="2499778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488" y="1282468"/>
            <a:ext cx="8686800" cy="1143000"/>
          </a:xfrm>
        </p:spPr>
        <p:txBody>
          <a:bodyPr>
            <a:noAutofit/>
          </a:bodyPr>
          <a:lstStyle/>
          <a:p>
            <a:pPr algn="just"/>
            <a:r>
              <a:rPr lang="en-US" sz="2400" dirty="0" smtClean="0"/>
              <a:t>It would be much nicer if you could just write down the basic quantities of the model and how their values change, and let some software do the arithmetic.</a:t>
            </a:r>
            <a:endParaRPr lang="en-US" sz="2400" dirty="0"/>
          </a:p>
        </p:txBody>
      </p:sp>
      <p:sp>
        <p:nvSpPr>
          <p:cNvPr id="3" name="Content Placeholder 2"/>
          <p:cNvSpPr>
            <a:spLocks noGrp="1"/>
          </p:cNvSpPr>
          <p:nvPr>
            <p:ph idx="1"/>
          </p:nvPr>
        </p:nvSpPr>
        <p:spPr>
          <a:xfrm>
            <a:off x="309799" y="2471289"/>
            <a:ext cx="8229600" cy="3461657"/>
          </a:xfrm>
        </p:spPr>
        <p:txBody>
          <a:bodyPr>
            <a:normAutofit/>
          </a:bodyPr>
          <a:lstStyle/>
          <a:p>
            <a:r>
              <a:rPr lang="en-US" sz="2400" dirty="0" smtClean="0"/>
              <a:t>Population</a:t>
            </a:r>
          </a:p>
          <a:p>
            <a:pPr lvl="1"/>
            <a:r>
              <a:rPr lang="en-US" sz="2000" dirty="0" smtClean="0"/>
              <a:t>Initially: </a:t>
            </a:r>
            <a:r>
              <a:rPr lang="en-US" sz="2000" dirty="0" smtClean="0">
                <a:solidFill>
                  <a:schemeClr val="accent5"/>
                </a:solidFill>
              </a:rPr>
              <a:t>Value = 100</a:t>
            </a:r>
          </a:p>
          <a:p>
            <a:pPr lvl="1"/>
            <a:r>
              <a:rPr lang="en-US" sz="2000" dirty="0" smtClean="0"/>
              <a:t>Subsequently</a:t>
            </a:r>
            <a:r>
              <a:rPr lang="en-US" sz="2000" dirty="0" smtClean="0">
                <a:solidFill>
                  <a:schemeClr val="accent5"/>
                </a:solidFill>
              </a:rPr>
              <a:t>:  New value = value + births</a:t>
            </a:r>
          </a:p>
          <a:p>
            <a:r>
              <a:rPr lang="en-US" sz="2400" dirty="0" smtClean="0"/>
              <a:t>Births</a:t>
            </a:r>
          </a:p>
          <a:p>
            <a:pPr lvl="1"/>
            <a:r>
              <a:rPr lang="en-US" sz="2000" dirty="0" smtClean="0"/>
              <a:t>At all times: </a:t>
            </a:r>
            <a:r>
              <a:rPr lang="en-US" sz="2000" dirty="0" smtClean="0">
                <a:solidFill>
                  <a:schemeClr val="accent6"/>
                </a:solidFill>
              </a:rPr>
              <a:t>Value = birthrate </a:t>
            </a:r>
            <a:r>
              <a:rPr lang="en-US" sz="2000" dirty="0" err="1" smtClean="0">
                <a:solidFill>
                  <a:schemeClr val="accent6"/>
                </a:solidFill>
              </a:rPr>
              <a:t>x</a:t>
            </a:r>
            <a:r>
              <a:rPr lang="en-US" sz="2000" dirty="0" smtClean="0">
                <a:solidFill>
                  <a:schemeClr val="accent6"/>
                </a:solidFill>
              </a:rPr>
              <a:t> population</a:t>
            </a:r>
          </a:p>
          <a:p>
            <a:r>
              <a:rPr lang="en-US" sz="2400" dirty="0" smtClean="0"/>
              <a:t>Birthrate</a:t>
            </a:r>
          </a:p>
          <a:p>
            <a:pPr lvl="1"/>
            <a:r>
              <a:rPr lang="en-US" sz="2000" dirty="0" smtClean="0"/>
              <a:t>At all times: </a:t>
            </a:r>
            <a:r>
              <a:rPr lang="en-US" sz="2000" dirty="0" smtClean="0">
                <a:solidFill>
                  <a:schemeClr val="accent4"/>
                </a:solidFill>
              </a:rPr>
              <a:t>Value = 0.4</a:t>
            </a:r>
          </a:p>
          <a:p>
            <a:pPr>
              <a:buNone/>
            </a:pPr>
            <a:endParaRPr lang="en-US" sz="2400"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8</a:t>
            </a:fld>
            <a:endParaRPr lang="en-US"/>
          </a:p>
        </p:txBody>
      </p:sp>
      <p:sp>
        <p:nvSpPr>
          <p:cNvPr id="8" name="TextBox 5"/>
          <p:cNvSpPr txBox="1"/>
          <p:nvPr/>
        </p:nvSpPr>
        <p:spPr>
          <a:xfrm>
            <a:off x="775159" y="5560581"/>
            <a:ext cx="7929155" cy="1107996"/>
          </a:xfrm>
          <a:prstGeom prst="rect">
            <a:avLst/>
          </a:prstGeom>
          <a:solidFill>
            <a:schemeClr val="bg1">
              <a:lumMod val="85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200" i="1" dirty="0" smtClean="0">
                <a:latin typeface="Arial Italic"/>
                <a:cs typeface="Arial Italic"/>
              </a:rPr>
              <a:t>A bottle initially holds </a:t>
            </a:r>
            <a:r>
              <a:rPr lang="en-US" sz="2200" b="1" i="1" dirty="0" smtClean="0">
                <a:latin typeface="Arial Italic"/>
                <a:cs typeface="Arial Italic"/>
              </a:rPr>
              <a:t>100 </a:t>
            </a:r>
            <a:r>
              <a:rPr lang="en-US" sz="2200" i="1" dirty="0" smtClean="0">
                <a:latin typeface="Arial Italic"/>
                <a:cs typeface="Arial Italic"/>
              </a:rPr>
              <a:t>bacteria.  They </a:t>
            </a:r>
            <a:r>
              <a:rPr lang="en-US" sz="2200" b="1" i="1" dirty="0" smtClean="0">
                <a:latin typeface="Arial Italic"/>
                <a:cs typeface="Arial Italic"/>
              </a:rPr>
              <a:t>grow </a:t>
            </a:r>
            <a:r>
              <a:rPr lang="en-US" sz="2200" i="1" dirty="0" smtClean="0">
                <a:latin typeface="Arial Italic"/>
                <a:cs typeface="Arial Italic"/>
              </a:rPr>
              <a:t>quickly.  On average, </a:t>
            </a:r>
            <a:r>
              <a:rPr lang="en-US" sz="2200" b="1" i="1" dirty="0" smtClean="0">
                <a:latin typeface="Arial Italic"/>
                <a:cs typeface="Arial Italic"/>
              </a:rPr>
              <a:t>40%</a:t>
            </a:r>
            <a:r>
              <a:rPr lang="en-US" sz="2200" i="1" dirty="0" smtClean="0">
                <a:latin typeface="Arial Italic"/>
                <a:cs typeface="Arial Italic"/>
              </a:rPr>
              <a:t> of the bacteria </a:t>
            </a:r>
            <a:r>
              <a:rPr lang="en-US" sz="2200" b="1" i="1" dirty="0" smtClean="0">
                <a:latin typeface="Arial Italic"/>
                <a:cs typeface="Arial Italic"/>
              </a:rPr>
              <a:t>reproduce </a:t>
            </a:r>
            <a:r>
              <a:rPr lang="en-US" sz="2200" i="1" dirty="0" smtClean="0">
                <a:latin typeface="Arial Italic"/>
                <a:cs typeface="Arial Italic"/>
              </a:rPr>
              <a:t>each hour, each producing one new bacterium.  </a:t>
            </a:r>
            <a:endParaRPr lang="en-US" sz="2200" i="1" dirty="0">
              <a:latin typeface="Arial Italic"/>
              <a:cs typeface="Arial Italic"/>
            </a:endParaRPr>
          </a:p>
        </p:txBody>
      </p:sp>
      <p:sp>
        <p:nvSpPr>
          <p:cNvPr id="10" name="Title 1"/>
          <p:cNvSpPr txBox="1">
            <a:spLocks/>
          </p:cNvSpPr>
          <p:nvPr/>
        </p:nvSpPr>
        <p:spPr>
          <a:xfrm>
            <a:off x="457200" y="170135"/>
            <a:ext cx="8229600" cy="934324"/>
          </a:xfrm>
          <a:prstGeom prst="rect">
            <a:avLst/>
          </a:prstGeom>
        </p:spPr>
        <p:txBody>
          <a:bodyPr vert="horz" lIns="91440" tIns="45720" rIns="91440" bIns="45720" rtlCol="0" anchor="ctr">
            <a:normAutofit fontScale="82500" lnSpcReduction="2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Systematically modeling the population: </a:t>
            </a:r>
            <a:br>
              <a:rPr kumimoji="0" lang="en-US" sz="4400" b="0" i="0" u="none" strike="noStrike" kern="1200" cap="none" spc="0" normalizeH="0" baseline="0" noProof="0" dirty="0" smtClean="0">
                <a:ln>
                  <a:noFill/>
                </a:ln>
                <a:solidFill>
                  <a:schemeClr val="tx1"/>
                </a:solidFill>
                <a:effectLst/>
                <a:uLnTx/>
                <a:uFillTx/>
                <a:latin typeface="+mj-lt"/>
                <a:ea typeface="+mj-ea"/>
                <a:cs typeface="+mj-cs"/>
              </a:rPr>
            </a:b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004" y="1323878"/>
            <a:ext cx="8229600" cy="1023097"/>
          </a:xfrm>
        </p:spPr>
        <p:txBody>
          <a:bodyPr>
            <a:noAutofit/>
          </a:bodyPr>
          <a:lstStyle/>
          <a:p>
            <a:pPr algn="just"/>
            <a:r>
              <a:rPr lang="en-US" sz="2000" dirty="0" smtClean="0"/>
              <a:t>Each box represents a quantity of the model, and is called a </a:t>
            </a:r>
            <a:r>
              <a:rPr lang="en-US" sz="2000" b="1" dirty="0" smtClean="0"/>
              <a:t>node</a:t>
            </a:r>
            <a:r>
              <a:rPr lang="en-US" sz="2000" dirty="0" smtClean="0"/>
              <a:t>. The arrows show the </a:t>
            </a:r>
            <a:r>
              <a:rPr lang="en-US" sz="2000" b="1" i="1" dirty="0" smtClean="0"/>
              <a:t>inputs</a:t>
            </a:r>
            <a:r>
              <a:rPr lang="en-US" sz="2000" dirty="0" smtClean="0"/>
              <a:t> to </a:t>
            </a:r>
            <a:r>
              <a:rPr lang="en-US" sz="2000" b="1" i="1" dirty="0" smtClean="0"/>
              <a:t>calculations</a:t>
            </a:r>
            <a:r>
              <a:rPr lang="en-US" sz="2000" dirty="0" smtClean="0"/>
              <a:t>, i.e. the quantities necessary in order to calculate the new value of this quantity for the current time tick.</a:t>
            </a:r>
            <a:endParaRPr lang="en-US" sz="2000" dirty="0"/>
          </a:p>
        </p:txBody>
      </p:sp>
      <p:sp>
        <p:nvSpPr>
          <p:cNvPr id="3" name="Content Placeholder 2"/>
          <p:cNvSpPr>
            <a:spLocks noGrp="1"/>
          </p:cNvSpPr>
          <p:nvPr>
            <p:ph idx="1"/>
          </p:nvPr>
        </p:nvSpPr>
        <p:spPr>
          <a:xfrm>
            <a:off x="1505946" y="2518347"/>
            <a:ext cx="6113418" cy="1098756"/>
          </a:xfrm>
          <a:ln w="28575">
            <a:solidFill>
              <a:schemeClr val="tx1"/>
            </a:solidFill>
          </a:ln>
        </p:spPr>
        <p:txBody>
          <a:bodyPr>
            <a:normAutofit/>
          </a:bodyPr>
          <a:lstStyle/>
          <a:p>
            <a:pPr>
              <a:spcBef>
                <a:spcPts val="400"/>
              </a:spcBef>
            </a:pPr>
            <a:r>
              <a:rPr lang="en-US" sz="2000" dirty="0" smtClean="0"/>
              <a:t>Population</a:t>
            </a:r>
          </a:p>
          <a:p>
            <a:pPr lvl="1">
              <a:spcBef>
                <a:spcPts val="400"/>
              </a:spcBef>
            </a:pPr>
            <a:r>
              <a:rPr lang="en-US" sz="1800" b="1" dirty="0" smtClean="0"/>
              <a:t>Initially</a:t>
            </a:r>
            <a:r>
              <a:rPr lang="en-US" sz="1800" dirty="0" smtClean="0"/>
              <a:t>: Value = 100</a:t>
            </a:r>
          </a:p>
          <a:p>
            <a:pPr lvl="1">
              <a:spcBef>
                <a:spcPts val="400"/>
              </a:spcBef>
            </a:pPr>
            <a:r>
              <a:rPr lang="en-US" sz="1800" b="1" dirty="0" smtClean="0"/>
              <a:t>Subsequently</a:t>
            </a:r>
            <a:r>
              <a:rPr lang="en-US" sz="1800" dirty="0" smtClean="0"/>
              <a:t>:  </a:t>
            </a:r>
            <a:r>
              <a:rPr lang="en-US" sz="1800" b="1" dirty="0" smtClean="0">
                <a:solidFill>
                  <a:schemeClr val="accent5"/>
                </a:solidFill>
              </a:rPr>
              <a:t>New value </a:t>
            </a:r>
            <a:r>
              <a:rPr lang="en-US" sz="1800" dirty="0" smtClean="0"/>
              <a:t>= value + </a:t>
            </a:r>
            <a:r>
              <a:rPr lang="en-US" sz="1800" b="1" dirty="0" smtClean="0">
                <a:solidFill>
                  <a:schemeClr val="accent6"/>
                </a:solidFill>
              </a:rPr>
              <a:t>births</a:t>
            </a:r>
          </a:p>
          <a:p>
            <a:pPr>
              <a:spcBef>
                <a:spcPts val="400"/>
              </a:spcBef>
              <a:buNone/>
            </a:pPr>
            <a:endParaRPr lang="en-US" sz="2000" dirty="0"/>
          </a:p>
        </p:txBody>
      </p:sp>
      <p:sp>
        <p:nvSpPr>
          <p:cNvPr id="4" name="Slide Number Placeholder 3"/>
          <p:cNvSpPr>
            <a:spLocks noGrp="1"/>
          </p:cNvSpPr>
          <p:nvPr>
            <p:ph type="sldNum" sz="quarter" idx="12"/>
          </p:nvPr>
        </p:nvSpPr>
        <p:spPr/>
        <p:txBody>
          <a:bodyPr/>
          <a:lstStyle/>
          <a:p>
            <a:fld id="{E4CAE1AF-AC0C-FB4E-AE67-19ACF9E285C5}" type="slidenum">
              <a:rPr lang="en-US" smtClean="0"/>
              <a:pPr/>
              <a:t>9</a:t>
            </a:fld>
            <a:endParaRPr lang="en-US"/>
          </a:p>
        </p:txBody>
      </p:sp>
      <p:sp>
        <p:nvSpPr>
          <p:cNvPr id="7" name="Content Placeholder 2"/>
          <p:cNvSpPr txBox="1">
            <a:spLocks/>
          </p:cNvSpPr>
          <p:nvPr/>
        </p:nvSpPr>
        <p:spPr>
          <a:xfrm>
            <a:off x="1488529" y="4267078"/>
            <a:ext cx="6209212" cy="770511"/>
          </a:xfrm>
          <a:prstGeom prst="rect">
            <a:avLst/>
          </a:prstGeom>
          <a:ln w="28575">
            <a:solidFill>
              <a:schemeClr val="tx1"/>
            </a:solidFill>
          </a:ln>
        </p:spPr>
        <p:txBody>
          <a:bodyPr vert="horz" lIns="91440" tIns="45720" rIns="91440" bIns="45720" rtlCol="0">
            <a:noAutofit/>
          </a:bodyPr>
          <a:lstStyle/>
          <a:p>
            <a:pPr marL="342900" marR="0" lvl="0" indent="-342900" algn="l" defTabSz="457200" rtl="0" eaLnBrk="1" fontAlgn="auto" latinLnBrk="0" hangingPunct="1">
              <a:lnSpc>
                <a:spcPct val="100000"/>
              </a:lnSpc>
              <a:spcBef>
                <a:spcPts val="400"/>
              </a:spcBef>
              <a:spcAft>
                <a:spcPts val="0"/>
              </a:spcAft>
              <a:buClrTx/>
              <a:buSzTx/>
              <a:buFont typeface="Arial"/>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Births</a:t>
            </a:r>
          </a:p>
          <a:p>
            <a:pPr marL="742950" marR="0" lvl="1" indent="-285750" algn="l" defTabSz="457200" rtl="0" eaLnBrk="1" fontAlgn="auto" latinLnBrk="0" hangingPunct="1">
              <a:lnSpc>
                <a:spcPct val="100000"/>
              </a:lnSpc>
              <a:spcBef>
                <a:spcPts val="400"/>
              </a:spcBef>
              <a:spcAft>
                <a:spcPts val="0"/>
              </a:spcAft>
              <a:buClrTx/>
              <a:buSzTx/>
              <a:buFont typeface="Arial"/>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At all times: </a:t>
            </a:r>
            <a:r>
              <a:rPr kumimoji="0" lang="en-US" b="1" i="0" u="none" strike="noStrike" kern="1200" cap="none" spc="0" normalizeH="0" baseline="0" noProof="0" dirty="0" smtClean="0">
                <a:ln>
                  <a:noFill/>
                </a:ln>
                <a:solidFill>
                  <a:schemeClr val="accent6"/>
                </a:solidFill>
                <a:effectLst/>
                <a:uLnTx/>
                <a:uFillTx/>
                <a:latin typeface="+mn-lt"/>
                <a:ea typeface="+mn-ea"/>
                <a:cs typeface="+mn-cs"/>
              </a:rPr>
              <a:t>Value </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kumimoji="0" lang="en-US" b="1" i="0" u="none" strike="noStrike" kern="1200" cap="none" spc="0" normalizeH="0" baseline="0" noProof="0" dirty="0" smtClean="0">
                <a:ln>
                  <a:noFill/>
                </a:ln>
                <a:solidFill>
                  <a:srgbClr val="7030A0"/>
                </a:solidFill>
                <a:effectLst/>
                <a:uLnTx/>
                <a:uFillTx/>
                <a:latin typeface="+mn-lt"/>
                <a:ea typeface="+mn-ea"/>
                <a:cs typeface="+mn-cs"/>
              </a:rPr>
              <a:t>birthrate </a:t>
            </a:r>
            <a:r>
              <a:rPr lang="en-US" dirty="0" err="1" smtClean="0"/>
              <a:t>x</a:t>
            </a:r>
            <a:r>
              <a:rPr lang="en-US" dirty="0" smtClean="0"/>
              <a:t> </a:t>
            </a:r>
            <a:r>
              <a:rPr kumimoji="0" lang="en-US" b="1" i="0" u="none" strike="noStrike" kern="1200" cap="none" spc="0" normalizeH="0" baseline="0" noProof="0" dirty="0" smtClean="0">
                <a:ln>
                  <a:noFill/>
                </a:ln>
                <a:solidFill>
                  <a:schemeClr val="accent5"/>
                </a:solidFill>
                <a:effectLst/>
                <a:uLnTx/>
                <a:uFillTx/>
                <a:latin typeface="+mn-lt"/>
                <a:ea typeface="+mn-ea"/>
                <a:cs typeface="+mn-cs"/>
              </a:rPr>
              <a:t>population</a:t>
            </a:r>
          </a:p>
          <a:p>
            <a:pPr marL="342900" marR="0" lvl="0" indent="-342900" algn="l" defTabSz="457200" rtl="0" eaLnBrk="1" fontAlgn="auto" latinLnBrk="0" hangingPunct="1">
              <a:lnSpc>
                <a:spcPct val="100000"/>
              </a:lnSpc>
              <a:spcBef>
                <a:spcPts val="400"/>
              </a:spcBef>
              <a:spcAft>
                <a:spcPts val="0"/>
              </a:spcAft>
              <a:buClrTx/>
              <a:buSzTx/>
              <a:buFont typeface="Arial"/>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Content Placeholder 2"/>
          <p:cNvSpPr txBox="1">
            <a:spLocks/>
          </p:cNvSpPr>
          <p:nvPr/>
        </p:nvSpPr>
        <p:spPr>
          <a:xfrm>
            <a:off x="1471113" y="5572852"/>
            <a:ext cx="6252754" cy="750176"/>
          </a:xfrm>
          <a:prstGeom prst="rect">
            <a:avLst/>
          </a:prstGeom>
          <a:ln w="28575">
            <a:solidFill>
              <a:schemeClr val="tx1"/>
            </a:solidFill>
          </a:ln>
        </p:spPr>
        <p:txBody>
          <a:bodyPr vert="horz" lIns="91440" tIns="45720" rIns="91440" bIns="45720" rtlCol="0">
            <a:normAutofit/>
          </a:bodyPr>
          <a:lstStyle/>
          <a:p>
            <a:pPr marL="342900" marR="0" lvl="0" indent="-342900" algn="l" defTabSz="457200" rtl="0" eaLnBrk="1" fontAlgn="auto" latinLnBrk="0" hangingPunct="1">
              <a:lnSpc>
                <a:spcPct val="100000"/>
              </a:lnSpc>
              <a:spcBef>
                <a:spcPts val="400"/>
              </a:spcBef>
              <a:spcAft>
                <a:spcPts val="0"/>
              </a:spcAft>
              <a:buClrTx/>
              <a:buSzTx/>
              <a:buFont typeface="Arial"/>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Birthrate</a:t>
            </a:r>
          </a:p>
          <a:p>
            <a:pPr marL="742950" marR="0" lvl="1" indent="-285750" algn="l" defTabSz="457200" rtl="0" eaLnBrk="1" fontAlgn="auto" latinLnBrk="0" hangingPunct="1">
              <a:lnSpc>
                <a:spcPct val="100000"/>
              </a:lnSpc>
              <a:spcBef>
                <a:spcPts val="400"/>
              </a:spcBef>
              <a:spcAft>
                <a:spcPts val="0"/>
              </a:spcAft>
              <a:buClrTx/>
              <a:buSzTx/>
              <a:buFont typeface="Arial"/>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At all times: </a:t>
            </a:r>
            <a:r>
              <a:rPr kumimoji="0" lang="en-US" b="1" i="0" u="none" strike="noStrike" kern="1200" cap="none" spc="0" normalizeH="0" baseline="0" noProof="0" dirty="0" smtClean="0">
                <a:ln>
                  <a:noFill/>
                </a:ln>
                <a:solidFill>
                  <a:srgbClr val="660066"/>
                </a:solidFill>
                <a:effectLst/>
                <a:uLnTx/>
                <a:uFillTx/>
                <a:latin typeface="+mn-lt"/>
                <a:ea typeface="+mn-ea"/>
                <a:cs typeface="+mn-cs"/>
              </a:rPr>
              <a:t>Value </a:t>
            </a:r>
            <a:r>
              <a:rPr kumimoji="0" lang="en-US" b="0" i="0" u="none" strike="noStrike" kern="1200" cap="none" spc="0" normalizeH="0" baseline="0" noProof="0" dirty="0" smtClean="0">
                <a:ln>
                  <a:noFill/>
                </a:ln>
                <a:solidFill>
                  <a:schemeClr val="tx1"/>
                </a:solidFill>
                <a:effectLst/>
                <a:uLnTx/>
                <a:uFillTx/>
                <a:latin typeface="+mn-lt"/>
                <a:ea typeface="+mn-ea"/>
                <a:cs typeface="+mn-cs"/>
              </a:rPr>
              <a:t>= 0.4</a:t>
            </a:r>
          </a:p>
          <a:p>
            <a:pPr marL="342900" marR="0" lvl="0" indent="-342900" algn="l" defTabSz="457200" rtl="0" eaLnBrk="1" fontAlgn="auto" latinLnBrk="0" hangingPunct="1">
              <a:lnSpc>
                <a:spcPct val="100000"/>
              </a:lnSpc>
              <a:spcBef>
                <a:spcPts val="400"/>
              </a:spcBef>
              <a:spcAft>
                <a:spcPts val="0"/>
              </a:spcAft>
              <a:buClrTx/>
              <a:buSzTx/>
              <a:buFont typeface="Arial"/>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0" name="Curved Connector 9"/>
          <p:cNvCxnSpPr>
            <a:stCxn id="3" idx="3"/>
            <a:endCxn id="7" idx="3"/>
          </p:cNvCxnSpPr>
          <p:nvPr/>
        </p:nvCxnSpPr>
        <p:spPr>
          <a:xfrm>
            <a:off x="7619364" y="3067725"/>
            <a:ext cx="78377" cy="1584609"/>
          </a:xfrm>
          <a:prstGeom prst="curvedConnector3">
            <a:avLst>
              <a:gd name="adj1" fmla="val 391667"/>
            </a:avLst>
          </a:prstGeom>
          <a:ln w="57150">
            <a:solidFill>
              <a:schemeClr val="accent5"/>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5" name="Curved Connector 14"/>
          <p:cNvCxnSpPr>
            <a:stCxn id="7" idx="1"/>
            <a:endCxn id="3" idx="1"/>
          </p:cNvCxnSpPr>
          <p:nvPr/>
        </p:nvCxnSpPr>
        <p:spPr>
          <a:xfrm rot="10800000" flipH="1">
            <a:off x="1488528" y="3067726"/>
            <a:ext cx="17417" cy="1584609"/>
          </a:xfrm>
          <a:prstGeom prst="curvedConnector3">
            <a:avLst>
              <a:gd name="adj1" fmla="val -1312511"/>
            </a:avLst>
          </a:prstGeom>
          <a:ln w="57150">
            <a:solidFill>
              <a:schemeClr val="accent6"/>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9" name="Curved Connector 18"/>
          <p:cNvCxnSpPr>
            <a:stCxn id="8" idx="1"/>
            <a:endCxn id="7" idx="1"/>
          </p:cNvCxnSpPr>
          <p:nvPr/>
        </p:nvCxnSpPr>
        <p:spPr>
          <a:xfrm rot="10800000" flipH="1">
            <a:off x="1471113" y="4652334"/>
            <a:ext cx="17416" cy="1295606"/>
          </a:xfrm>
          <a:prstGeom prst="curvedConnector3">
            <a:avLst>
              <a:gd name="adj1" fmla="val -1312586"/>
            </a:avLst>
          </a:prstGeom>
          <a:ln w="57150">
            <a:solidFill>
              <a:srgbClr val="7030A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1" name="Title 1"/>
          <p:cNvSpPr txBox="1">
            <a:spLocks/>
          </p:cNvSpPr>
          <p:nvPr/>
        </p:nvSpPr>
        <p:spPr>
          <a:xfrm>
            <a:off x="457200" y="170135"/>
            <a:ext cx="8229600" cy="934324"/>
          </a:xfrm>
          <a:prstGeom prst="rect">
            <a:avLst/>
          </a:prstGeom>
        </p:spPr>
        <p:txBody>
          <a:bodyPr vert="horz" lIns="91440" tIns="45720" rIns="91440" bIns="45720" rtlCol="0" anchor="ctr">
            <a:noAutofit/>
          </a:bodyPr>
          <a:lstStyle/>
          <a:p>
            <a:pPr lvl="0" algn="ctr">
              <a:spcBef>
                <a:spcPct val="0"/>
              </a:spcBef>
            </a:pPr>
            <a:r>
              <a:rPr lang="en-US" sz="3600" dirty="0" smtClean="0"/>
              <a:t>How to use our modeling software</a:t>
            </a:r>
          </a:p>
          <a:p>
            <a:pPr lvl="0" algn="ctr">
              <a:spcBef>
                <a:spcPct val="0"/>
              </a:spcBef>
            </a:pPr>
            <a:r>
              <a:rPr lang="en-US" sz="3600" dirty="0" smtClean="0">
                <a:latin typeface="+mj-lt"/>
                <a:ea typeface="+mj-ea"/>
                <a:cs typeface="+mj-cs"/>
              </a:rPr>
              <a:t>The notation to use</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a:t>
            </a:r>
            <a:br>
              <a:rPr kumimoji="0" lang="en-US" sz="3600" b="0" i="0" u="none" strike="noStrike" kern="1200" cap="none" spc="0" normalizeH="0" baseline="0" noProof="0" dirty="0" smtClean="0">
                <a:ln>
                  <a:noFill/>
                </a:ln>
                <a:solidFill>
                  <a:schemeClr val="tx1"/>
                </a:solidFill>
                <a:effectLst/>
                <a:uLnTx/>
                <a:uFillTx/>
                <a:latin typeface="+mj-lt"/>
                <a:ea typeface="+mj-ea"/>
                <a:cs typeface="+mj-cs"/>
              </a:rPr>
            </a:b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59" name="Connecteur droit avec flèche 58"/>
          <p:cNvCxnSpPr/>
          <p:nvPr/>
        </p:nvCxnSpPr>
        <p:spPr>
          <a:xfrm flipV="1">
            <a:off x="3796339" y="3548074"/>
            <a:ext cx="2236389" cy="1159682"/>
          </a:xfrm>
          <a:prstGeom prst="straightConnector1">
            <a:avLst/>
          </a:prstGeom>
          <a:ln w="38100">
            <a:solidFill>
              <a:schemeClr val="accent6"/>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61" name="Connecteur droit avec flèche 60"/>
          <p:cNvCxnSpPr/>
          <p:nvPr/>
        </p:nvCxnSpPr>
        <p:spPr>
          <a:xfrm>
            <a:off x="4334729" y="3506657"/>
            <a:ext cx="1228633" cy="1159682"/>
          </a:xfrm>
          <a:prstGeom prst="straightConnector1">
            <a:avLst/>
          </a:prstGeom>
          <a:ln w="38100">
            <a:solidFill>
              <a:schemeClr val="accent5"/>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63" name="Connecteur droit avec flèche 62"/>
          <p:cNvCxnSpPr>
            <a:endCxn id="7" idx="2"/>
          </p:cNvCxnSpPr>
          <p:nvPr/>
        </p:nvCxnSpPr>
        <p:spPr>
          <a:xfrm rot="5400000" flipH="1" flipV="1">
            <a:off x="3696979" y="5109340"/>
            <a:ext cx="967907" cy="824406"/>
          </a:xfrm>
          <a:prstGeom prst="straightConnector1">
            <a:avLst/>
          </a:prstGeom>
          <a:ln w="38100" cap="flat" cmpd="sng" algn="ctr">
            <a:solidFill>
              <a:srgbClr val="8064A2"/>
            </a:solidFill>
            <a:prstDash val="sysDash"/>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12205</TotalTime>
  <Words>4412</Words>
  <Application>Microsoft Macintosh PowerPoint</Application>
  <PresentationFormat>On-screen Show (4:3)</PresentationFormat>
  <Paragraphs>530</Paragraphs>
  <Slides>76</Slides>
  <Notes>8</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Introduction to  system dynamics modeling</vt:lpstr>
      <vt:lpstr>PowerPoint Presentation</vt:lpstr>
      <vt:lpstr>System dynamics is general</vt:lpstr>
      <vt:lpstr>What is a system dynamics model?</vt:lpstr>
      <vt:lpstr>Who uses system dynamics models  in the real world?</vt:lpstr>
      <vt:lpstr>An example of a very simple system</vt:lpstr>
      <vt:lpstr>Manually modeling the population:  </vt:lpstr>
      <vt:lpstr>It would be much nicer if you could just write down the basic quantities of the model and how their values change, and let some software do the arithmetic.</vt:lpstr>
      <vt:lpstr>Each box represents a quantity of the model, and is called a node. The arrows show the inputs to calculations, i.e. the quantities necessary in order to calculate the new value of this quantity for the current time tick.</vt:lpstr>
      <vt:lpstr>PowerPoint Presentation</vt:lpstr>
      <vt:lpstr>PowerPoint Presentation</vt:lpstr>
      <vt:lpstr>PowerPoint Presentation</vt:lpstr>
      <vt:lpstr>PowerPoint Presentation</vt:lpstr>
      <vt:lpstr>The Types of Nodes</vt:lpstr>
      <vt:lpstr>PowerPoint Presentation</vt:lpstr>
      <vt:lpstr>• From this moment on, the tutorial will guide you through creating models using the notation you just learned.  • You will need to alternate between the three main software tabs: Instruction, Situation, and Model        • Please alternate between doing the actions shown in the yellow bubbles and reading these slides.</vt:lpstr>
      <vt:lpstr>The situation tab describes the system that you will model</vt:lpstr>
      <vt:lpstr>The model tab is where you will construct and debug your model </vt:lpstr>
      <vt:lpstr>PowerPoint Presentation</vt:lpstr>
      <vt:lpstr>In the first introduction problem, you will learn how to create a model with a single node : a fixed value.</vt:lpstr>
      <vt:lpstr>A new node and the node editor appear</vt:lpstr>
      <vt:lpstr>The Description tab is for you to describe the quantity that the node refers 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You should get the message “Model run complete!” If not, then something is wrong with your model, so edit it and try again.</vt:lpstr>
      <vt:lpstr>PowerPoint Presentation</vt:lpstr>
      <vt:lpstr>PowerPoint Presentation</vt:lpstr>
      <vt:lpstr>The Done button is usually gray (disabled).  When your model is both correct and complete, then it darkens (enabled).  Click on it.  This is the only way to move to the next problem.</vt:lpstr>
      <vt:lpstr>In this introduction problem, you will discover how to create a model with a function.  In order to facilitate things, two nodes are already created: the “fixed values” of the problem.  Follow these slides to add a third, a Function node, to the model.  </vt:lpstr>
      <vt:lpstr>The Types of Nodes</vt:lpstr>
      <vt:lpstr>You are looking for a quantity that is not a fixed value given in the problem description, but a value that    </vt:lpstr>
      <vt:lpstr>PowerPoint Presentation</vt:lpstr>
      <vt:lpstr>PowerPoint Presentation</vt:lpstr>
      <vt:lpstr>PowerPoint Presentation</vt:lpstr>
      <vt:lpstr>PowerPoint Presentation</vt:lpstr>
      <vt:lpstr>PowerPoint Presentation</vt:lpstr>
      <vt:lpstr>You can now run the model to check if it is correct. </vt:lpstr>
      <vt:lpstr>Type of Nodes</vt:lpstr>
      <vt:lpstr>In this introduction problem, you will discover how to create a model with an accumulator.  In order to facilitate things, two nodes are already created: the “fixed values” of the problem.  Follow these slides to add a third, an Accumulator node, to the model.  </vt:lpstr>
      <vt:lpstr>The Types of Nodes</vt:lpstr>
      <vt:lpstr>You are looking for a quantity that is not a fixed value given in the problem description, but a value that:   </vt:lpstr>
      <vt:lpstr>PowerPoint Presentation</vt:lpstr>
      <vt:lpstr>PowerPoint Presentation</vt:lpstr>
      <vt:lpstr>PowerPoint Presentation</vt:lpstr>
      <vt:lpstr>PowerPoint Presentation</vt:lpstr>
      <vt:lpstr>PowerPoint Presentation</vt:lpstr>
      <vt:lpstr>You can now run the model to check if it is correct. </vt:lpstr>
      <vt:lpstr>Type of Nodes</vt:lpstr>
      <vt:lpstr>PowerPoint Presentation</vt:lpstr>
      <vt:lpstr>Why do models need “fixing”?</vt:lpstr>
      <vt:lpstr>Intro problem 4 teaches you how to fix a model.    It gives you a model that has one wrong item in it. Using the graphs, you should find the problem, fix it, run the model and click on the Done button.  Follow the yellow bubbles to learn how.</vt:lpstr>
      <vt:lpstr>Fixing a model</vt:lpstr>
      <vt:lpstr>PowerPoint Presentation</vt:lpstr>
      <vt:lpstr>What is the error (or errors)?</vt:lpstr>
      <vt:lpstr>PowerPoint Presentation</vt:lpstr>
      <vt:lpstr>PowerPoint Presentation</vt:lpstr>
      <vt:lpstr>Run the model, and all graph “g” indicators turn green.  You found all the problems!  Click the Done button.</vt:lpstr>
      <vt:lpstr>PowerPoint Presentation</vt:lpstr>
      <vt:lpstr>Avoiding confusion</vt:lpstr>
      <vt:lpstr>The target node strategy</vt:lpstr>
      <vt:lpstr>Why does the target node strategy prevent useless nodes?</vt:lpstr>
      <vt:lpstr>Planning is easier</vt:lpstr>
      <vt:lpstr>If the target node is an input to a Function or is the first node you create, then here are the cases:</vt:lpstr>
      <vt:lpstr>If the target node is an input to an Accumulator, then here are the cases:</vt:lpstr>
      <vt:lpstr>Once you have selected a plan,  filling out the other tabs is easy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world around us</dc:title>
  <dc:creator>Robert Christopherson</dc:creator>
  <cp:lastModifiedBy>Brett van de Sande</cp:lastModifiedBy>
  <cp:revision>1125</cp:revision>
  <dcterms:created xsi:type="dcterms:W3CDTF">2012-05-12T20:19:25Z</dcterms:created>
  <dcterms:modified xsi:type="dcterms:W3CDTF">2013-02-28T18:31:54Z</dcterms:modified>
</cp:coreProperties>
</file>