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Serithai Bold" charset="1" panose="00000000000000000000"/>
      <p:regular r:id="rId22"/>
    </p:embeddedFont>
    <p:embeddedFont>
      <p:font typeface="เอฟซี ซับเจค คอนเดนซ์​" charset="1" panose="00000000000000000000"/>
      <p:regular r:id="rId23"/>
    </p:embeddedFont>
    <p:embeddedFont>
      <p:font typeface="เอฟซี ซับเจค คอนเดนซ์​ Bold" charset="1" panose="0000000000000000000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10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11.jpe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7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9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03322" y="-1337498"/>
            <a:ext cx="4312529" cy="8656535"/>
          </a:xfrm>
          <a:custGeom>
            <a:avLst/>
            <a:gdLst/>
            <a:ahLst/>
            <a:cxnLst/>
            <a:rect r="r" b="b" t="t" l="l"/>
            <a:pathLst>
              <a:path h="8656535" w="4312529">
                <a:moveTo>
                  <a:pt x="0" y="0"/>
                </a:moveTo>
                <a:lnTo>
                  <a:pt x="4312528" y="0"/>
                </a:lnTo>
                <a:lnTo>
                  <a:pt x="4312528" y="8656536"/>
                </a:lnTo>
                <a:lnTo>
                  <a:pt x="0" y="86565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44380" y="3658085"/>
            <a:ext cx="3514515" cy="7321906"/>
          </a:xfrm>
          <a:custGeom>
            <a:avLst/>
            <a:gdLst/>
            <a:ahLst/>
            <a:cxnLst/>
            <a:rect r="r" b="b" t="t" l="l"/>
            <a:pathLst>
              <a:path h="7321906" w="3514515">
                <a:moveTo>
                  <a:pt x="0" y="0"/>
                </a:moveTo>
                <a:lnTo>
                  <a:pt x="3514515" y="0"/>
                </a:lnTo>
                <a:lnTo>
                  <a:pt x="3514515" y="7321906"/>
                </a:lnTo>
                <a:lnTo>
                  <a:pt x="0" y="73219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7319038"/>
            <a:ext cx="16230600" cy="2820067"/>
          </a:xfrm>
          <a:custGeom>
            <a:avLst/>
            <a:gdLst/>
            <a:ahLst/>
            <a:cxnLst/>
            <a:rect r="r" b="b" t="t" l="l"/>
            <a:pathLst>
              <a:path h="2820067" w="16230600">
                <a:moveTo>
                  <a:pt x="0" y="0"/>
                </a:moveTo>
                <a:lnTo>
                  <a:pt x="16230600" y="0"/>
                </a:lnTo>
                <a:lnTo>
                  <a:pt x="16230600" y="2820066"/>
                </a:lnTo>
                <a:lnTo>
                  <a:pt x="0" y="28200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71000"/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414964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5679486" y="1311871"/>
            <a:ext cx="1182743" cy="1182743"/>
          </a:xfrm>
          <a:custGeom>
            <a:avLst/>
            <a:gdLst/>
            <a:ahLst/>
            <a:cxnLst/>
            <a:rect r="r" b="b" t="t" l="l"/>
            <a:pathLst>
              <a:path h="1182743" w="1182743">
                <a:moveTo>
                  <a:pt x="0" y="0"/>
                </a:moveTo>
                <a:lnTo>
                  <a:pt x="1182743" y="0"/>
                </a:lnTo>
                <a:lnTo>
                  <a:pt x="1182743" y="1182743"/>
                </a:lnTo>
                <a:lnTo>
                  <a:pt x="0" y="118274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893754" y="2902902"/>
            <a:ext cx="10500491" cy="15716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1"/>
              </a:lnSpc>
            </a:pPr>
            <a:r>
              <a:rPr lang="en-US" b="true" sz="6001">
                <a:solidFill>
                  <a:srgbClr val="414964"/>
                </a:solidFill>
                <a:latin typeface="Serithai Bold"/>
                <a:ea typeface="Serithai Bold"/>
                <a:cs typeface="Serithai Bold"/>
                <a:sym typeface="Serithai Bold"/>
              </a:rPr>
              <a:t>INFORMATION EXTRACTION FROM ROMANIAN DOCUMENTS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144000" y="5169729"/>
            <a:ext cx="10500491" cy="1301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414964"/>
                </a:solidFill>
                <a:latin typeface="เอฟซี ซับเจค คอนเดนซ์​"/>
                <a:ea typeface="เอฟซี ซับเจค คอนเดนซ์​"/>
                <a:cs typeface="เอฟซี ซับเจค คอนเดนซ์​"/>
                <a:sym typeface="เอฟซี ซับเจค คอนเดนซ์​"/>
              </a:rPr>
              <a:t>Author</a:t>
            </a:r>
          </a:p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414964"/>
                </a:solidFill>
                <a:latin typeface="เอฟซี ซับเจค คอนเดนซ์​"/>
                <a:ea typeface="เอฟซี ซับเจค คอนเดนซ์​"/>
                <a:cs typeface="เอฟซี ซับเจค คอนเดนซ์​"/>
                <a:sym typeface="เอฟซี ซับเจค คอนเดนซ์​"/>
              </a:rPr>
              <a:t>Mocanu Dragoș Marius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-1356491" y="5169729"/>
            <a:ext cx="10500491" cy="1301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414964"/>
                </a:solidFill>
                <a:latin typeface="เอฟซี ซับเจค คอนเดนซ์​"/>
                <a:ea typeface="เอฟซี ซับเจค คอนเดนซ์​"/>
                <a:cs typeface="เอฟซี ซับเจค คอนเดนซ์​"/>
                <a:sym typeface="เอฟซี ซับเจค คอนเดนซ์​"/>
              </a:rPr>
              <a:t>Supervisor</a:t>
            </a:r>
          </a:p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414964"/>
                </a:solidFill>
                <a:latin typeface="เอฟซี ซับเจค คอนเดนซ์​"/>
                <a:ea typeface="เอฟซี ซับเจค คอนเดนซ์​"/>
                <a:cs typeface="เอฟซี ซับเจค คอนเดนซ์​"/>
                <a:sym typeface="เอฟซี ซับเจค คอนเดนซ์​"/>
              </a:rPr>
              <a:t>Lect. Dr. Lupea Mihaiela Ana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893754" y="7890873"/>
            <a:ext cx="10500491" cy="11048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 b="true">
                <a:solidFill>
                  <a:srgbClr val="414964"/>
                </a:solidFill>
                <a:latin typeface="เอฟซี ซับเจค คอนเดนซ์​ Bold"/>
                <a:ea typeface="เอฟซี ซับเจค คอนเดนซ์​ Bold"/>
                <a:cs typeface="เอฟซี ซับเจค คอนเดนซ์​ Bold"/>
                <a:sym typeface="เอฟซี ซับเจค คอนเดนซ์​ Bold"/>
              </a:rPr>
              <a:t>BABEȘ-BOLYAI UNIVERSITY CLUJ-NAPOCA</a:t>
            </a:r>
          </a:p>
          <a:p>
            <a:pPr algn="ctr">
              <a:lnSpc>
                <a:spcPts val="2100"/>
              </a:lnSpc>
            </a:pPr>
            <a:r>
              <a:rPr lang="en-US" sz="1500" b="true">
                <a:solidFill>
                  <a:srgbClr val="414964"/>
                </a:solidFill>
                <a:latin typeface="เอฟซี ซับเจค คอนเดนซ์​ Bold"/>
                <a:ea typeface="เอฟซี ซับเจค คอนเดนซ์​ Bold"/>
                <a:cs typeface="เอฟซี ซับเจค คอนเดนซ์​ Bold"/>
                <a:sym typeface="เอฟซี ซับเจค คอนเดนซ์​ Bold"/>
              </a:rPr>
              <a:t>FACULTY OF MATHEMATICS AND COMPUTER SCIENCE </a:t>
            </a:r>
          </a:p>
          <a:p>
            <a:pPr algn="ctr">
              <a:lnSpc>
                <a:spcPts val="2100"/>
              </a:lnSpc>
            </a:pPr>
            <a:r>
              <a:rPr lang="en-US" sz="1500" b="true">
                <a:solidFill>
                  <a:srgbClr val="414964"/>
                </a:solidFill>
                <a:latin typeface="เอฟซี ซับเจค คอนเดนซ์​ Bold"/>
                <a:ea typeface="เอฟซี ซับเจค คอนเดนซ์​ Bold"/>
                <a:cs typeface="เอฟซี ซับเจค คอนเดนซ์​ Bold"/>
                <a:sym typeface="เอฟซี ซับเจค คอนเดนซ์​ Bold"/>
              </a:rPr>
              <a:t>SPECIALIZATION COMPUTER SCIENCE</a:t>
            </a:r>
          </a:p>
          <a:p>
            <a:pPr algn="ctr">
              <a:lnSpc>
                <a:spcPts val="2100"/>
              </a:lnSpc>
            </a:pPr>
            <a:r>
              <a:rPr lang="en-US" sz="1500" b="true">
                <a:solidFill>
                  <a:srgbClr val="414964"/>
                </a:solidFill>
                <a:latin typeface="เอฟซี ซับเจค คอนเดนซ์​ Bold"/>
                <a:ea typeface="เอฟซี ซับเจค คอนเดนซ์​ Bold"/>
                <a:cs typeface="เอฟซี ซับเจค คอนเดนซ์​ Bold"/>
                <a:sym typeface="เอฟซี ซับเจค คอนเดนซ์​ Bold"/>
              </a:rPr>
              <a:t>2025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03322" y="-1337498"/>
            <a:ext cx="4312529" cy="8656535"/>
          </a:xfrm>
          <a:custGeom>
            <a:avLst/>
            <a:gdLst/>
            <a:ahLst/>
            <a:cxnLst/>
            <a:rect r="r" b="b" t="t" l="l"/>
            <a:pathLst>
              <a:path h="8656535" w="4312529">
                <a:moveTo>
                  <a:pt x="0" y="0"/>
                </a:moveTo>
                <a:lnTo>
                  <a:pt x="4312528" y="0"/>
                </a:lnTo>
                <a:lnTo>
                  <a:pt x="4312528" y="8656536"/>
                </a:lnTo>
                <a:lnTo>
                  <a:pt x="0" y="86565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44380" y="3658085"/>
            <a:ext cx="3514515" cy="7321906"/>
          </a:xfrm>
          <a:custGeom>
            <a:avLst/>
            <a:gdLst/>
            <a:ahLst/>
            <a:cxnLst/>
            <a:rect r="r" b="b" t="t" l="l"/>
            <a:pathLst>
              <a:path h="7321906" w="3514515">
                <a:moveTo>
                  <a:pt x="0" y="0"/>
                </a:moveTo>
                <a:lnTo>
                  <a:pt x="3514515" y="0"/>
                </a:lnTo>
                <a:lnTo>
                  <a:pt x="3514515" y="7321906"/>
                </a:lnTo>
                <a:lnTo>
                  <a:pt x="0" y="73219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7319038"/>
            <a:ext cx="16230600" cy="2820067"/>
          </a:xfrm>
          <a:custGeom>
            <a:avLst/>
            <a:gdLst/>
            <a:ahLst/>
            <a:cxnLst/>
            <a:rect r="r" b="b" t="t" l="l"/>
            <a:pathLst>
              <a:path h="2820067" w="16230600">
                <a:moveTo>
                  <a:pt x="0" y="0"/>
                </a:moveTo>
                <a:lnTo>
                  <a:pt x="16230600" y="0"/>
                </a:lnTo>
                <a:lnTo>
                  <a:pt x="16230600" y="2820066"/>
                </a:lnTo>
                <a:lnTo>
                  <a:pt x="0" y="28200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71000"/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414964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3084545" y="1704895"/>
            <a:ext cx="12118909" cy="669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b="true" sz="5000">
                <a:solidFill>
                  <a:srgbClr val="414964"/>
                </a:solidFill>
                <a:latin typeface="Serithai Bold"/>
                <a:ea typeface="Serithai Bold"/>
                <a:cs typeface="Serithai Bold"/>
                <a:sym typeface="Serithai Bold"/>
              </a:rPr>
              <a:t>WH-QUESTION ANSWERING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084545" y="2433298"/>
            <a:ext cx="12118909" cy="573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414964"/>
                </a:solidFill>
                <a:latin typeface="เอฟซี ซับเจค คอนเดนซ์​"/>
                <a:ea typeface="เอฟซี ซับเจค คอนเดนซ์​"/>
                <a:cs typeface="เอฟซี ซับเจค คอนเดนซ์​"/>
                <a:sym typeface="เอฟซี ซับเจค คอนเดนซ์​"/>
              </a:rPr>
              <a:t>The system automatically answers WH-questions (WHO, WHAT, WHEN, WHERE, HOW) based on the extracted semantic triplets and named entities.</a:t>
            </a:r>
          </a:p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414964"/>
                </a:solidFill>
                <a:latin typeface="เอฟซี ซับเจค คอนเดนซ์​"/>
                <a:ea typeface="เอฟซี ซับเจค คอนเดนซ์​"/>
                <a:cs typeface="เอฟซี ซับเจค คอนเดนซ์​"/>
                <a:sym typeface="เอฟซี ซับเจค คอนเดนซ์​"/>
              </a:rPr>
              <a:t>Implementation steps:</a:t>
            </a:r>
          </a:p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414964"/>
                </a:solidFill>
                <a:latin typeface="เอฟซี ซับเจค คอนเดนซ์​"/>
                <a:ea typeface="เอฟซี ซับเจค คอนเดนซ์​"/>
                <a:cs typeface="เอฟซี ซับเจค คอนเดนซ์​"/>
                <a:sym typeface="เอฟซี ซับเจค คอนเดนซ์​"/>
              </a:rPr>
              <a:t>After dependency parsing, triplets (subject, verb, object) are created.</a:t>
            </a:r>
          </a:p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414964"/>
                </a:solidFill>
                <a:latin typeface="เอฟซี ซับเจค คอนเดนซ์​"/>
                <a:ea typeface="เอฟซี ซับเจค คอนเดนซ์​"/>
                <a:cs typeface="เอฟซี ซับเจค คอนเดนซ์​"/>
                <a:sym typeface="เอฟซี ซับเจค คอนเดนซ์​"/>
              </a:rPr>
              <a:t>Named Entity Recognition is applied to tag people, locations, organizations, and dat</a:t>
            </a:r>
            <a:r>
              <a:rPr lang="en-US" sz="2499">
                <a:solidFill>
                  <a:srgbClr val="414964"/>
                </a:solidFill>
                <a:latin typeface="เอฟซี ซับเจค คอนเดนซ์​"/>
                <a:ea typeface="เอฟซี ซับเจค คอนเดนซ์​"/>
                <a:cs typeface="เอฟซี ซับเจค คอนเดนซ์​"/>
                <a:sym typeface="เอฟซี ซับเจค คอนเดนซ์​"/>
              </a:rPr>
              <a:t>es.</a:t>
            </a:r>
          </a:p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414964"/>
                </a:solidFill>
                <a:latin typeface="เอฟซี ซับเจค คอนเดนซ์​"/>
                <a:ea typeface="เอฟซี ซับเจค คอนเดนซ์​"/>
                <a:cs typeface="เอฟซี ซับเจค คอนเดนซ์​"/>
                <a:sym typeface="เอฟซี ซับเจค คอนเดนซ์​"/>
              </a:rPr>
              <a:t>Questi</a:t>
            </a:r>
            <a:r>
              <a:rPr lang="en-US" sz="2499">
                <a:solidFill>
                  <a:srgbClr val="414964"/>
                </a:solidFill>
                <a:latin typeface="เอฟซี ซับเจค คอนเดนซ์​"/>
                <a:ea typeface="เอฟซี ซับเจค คอนเดนซ์​"/>
                <a:cs typeface="เอฟซี ซับเจค คอนเดนซ์​"/>
                <a:sym typeface="เอฟซี ซับเจค คอนเดนซ์​"/>
              </a:rPr>
              <a:t>ons are answered by selecting triplet components and/or entities:</a:t>
            </a:r>
          </a:p>
          <a:p>
            <a:pPr algn="just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b="true" sz="2499">
                <a:solidFill>
                  <a:srgbClr val="414964"/>
                </a:solidFill>
                <a:latin typeface="เอฟซี ซับเจค คอนเดนซ์​ Bold"/>
                <a:ea typeface="เอฟซี ซับเจค คอนเดนซ์​ Bold"/>
                <a:cs typeface="เอฟซี ซับเจค คอนเดนซ์​ Bold"/>
                <a:sym typeface="เอฟซี ซับเจค คอนเดนซ์​ Bold"/>
              </a:rPr>
              <a:t>WHO </a:t>
            </a:r>
            <a:r>
              <a:rPr lang="en-US" sz="2499">
                <a:solidFill>
                  <a:srgbClr val="414964"/>
                </a:solidFill>
                <a:latin typeface="เอฟซี ซับเจค คอนเดนซ์​"/>
                <a:ea typeface="เอฟซี ซับเจค คอนเดนซ์​"/>
                <a:cs typeface="เอฟซี ซับเจค คอนเดนซ์​"/>
                <a:sym typeface="เอฟซี ซับเจค คอนเดนซ์​"/>
              </a:rPr>
              <a:t>→ returns subjects (e.g., nsubj)</a:t>
            </a:r>
          </a:p>
          <a:p>
            <a:pPr algn="just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b="true" sz="2499">
                <a:solidFill>
                  <a:srgbClr val="414964"/>
                </a:solidFill>
                <a:latin typeface="เอฟซี ซับเจค คอนเดนซ์​ Bold"/>
                <a:ea typeface="เอฟซี ซับเจค คอนเดนซ์​ Bold"/>
                <a:cs typeface="เอฟซี ซับเจค คอนเดนซ์​ Bold"/>
                <a:sym typeface="เอฟซี ซับเจค คอนเดนซ์​ Bold"/>
              </a:rPr>
              <a:t>WHAT</a:t>
            </a:r>
            <a:r>
              <a:rPr lang="en-US" b="true" sz="2499">
                <a:solidFill>
                  <a:srgbClr val="414964"/>
                </a:solidFill>
                <a:latin typeface="เอฟซี ซับเจค คอนเดนซ์​ Bold"/>
                <a:ea typeface="เอฟซี ซับเจค คอนเดนซ์​ Bold"/>
                <a:cs typeface="เอฟซี ซับเจค คอนเดนซ์​ Bold"/>
                <a:sym typeface="เอฟซี ซับเจค คอนเดนซ์​ Bold"/>
              </a:rPr>
              <a:t> </a:t>
            </a:r>
            <a:r>
              <a:rPr lang="en-US" sz="2499">
                <a:solidFill>
                  <a:srgbClr val="414964"/>
                </a:solidFill>
                <a:latin typeface="เอฟซี ซับเจค คอนเดนซ์​"/>
                <a:ea typeface="เอฟซี ซับเจค คอนเดนซ์​"/>
                <a:cs typeface="เอฟซี ซับเจค คอนเดนซ์​"/>
                <a:sym typeface="เอฟซี ซับเจค คอนเดนซ์​"/>
              </a:rPr>
              <a:t>→ returns objects (e.g., obj, dobj, xcomp)</a:t>
            </a:r>
          </a:p>
          <a:p>
            <a:pPr algn="just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b="true" sz="2499">
                <a:solidFill>
                  <a:srgbClr val="414964"/>
                </a:solidFill>
                <a:latin typeface="เอฟซี ซับเจค คอนเดนซ์​ Bold"/>
                <a:ea typeface="เอฟซี ซับเจค คอนเดนซ์​ Bold"/>
                <a:cs typeface="เอฟซี ซับเจค คอนเดนซ์​ Bold"/>
                <a:sym typeface="เอฟซี ซับเจค คอนเดนซ์​ Bold"/>
              </a:rPr>
              <a:t>WHEN</a:t>
            </a:r>
            <a:r>
              <a:rPr lang="en-US" b="true" sz="2499">
                <a:solidFill>
                  <a:srgbClr val="414964"/>
                </a:solidFill>
                <a:latin typeface="เอฟซี ซับเจค คอนเดนซ์​ Bold"/>
                <a:ea typeface="เอฟซี ซับเจค คอนเดนซ์​ Bold"/>
                <a:cs typeface="เอฟซี ซับเจค คอนเดนซ์​ Bold"/>
                <a:sym typeface="เอฟซี ซับเจค คอนเดนซ์​ Bold"/>
              </a:rPr>
              <a:t> </a:t>
            </a:r>
            <a:r>
              <a:rPr lang="en-US" sz="2499">
                <a:solidFill>
                  <a:srgbClr val="414964"/>
                </a:solidFill>
                <a:latin typeface="เอฟซี ซับเจค คอนเดนซ์​"/>
                <a:ea typeface="เอฟซี ซับเจค คอนเดนซ์​"/>
                <a:cs typeface="เอฟซี ซับเจค คอนเดนซ์​"/>
                <a:sym typeface="เอฟซี ซับเจค คอนเดนซ์​"/>
              </a:rPr>
              <a:t>→ uses NER to detect dates/times</a:t>
            </a:r>
          </a:p>
          <a:p>
            <a:pPr algn="just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b="true" sz="2499">
                <a:solidFill>
                  <a:srgbClr val="414964"/>
                </a:solidFill>
                <a:latin typeface="เอฟซี ซับเจค คอนเดนซ์​ Bold"/>
                <a:ea typeface="เอฟซี ซับเจค คอนเดนซ์​ Bold"/>
                <a:cs typeface="เอฟซี ซับเจค คอนเดนซ์​ Bold"/>
                <a:sym typeface="เอฟซี ซับเจค คอนเดนซ์​ Bold"/>
              </a:rPr>
              <a:t>WHERE </a:t>
            </a:r>
            <a:r>
              <a:rPr lang="en-US" sz="2499">
                <a:solidFill>
                  <a:srgbClr val="414964"/>
                </a:solidFill>
                <a:latin typeface="เอฟซี ซับเจค คอนเดนซ์​"/>
                <a:ea typeface="เอฟซี ซับเจค คอนเดนซ์​"/>
                <a:cs typeface="เอฟซี ซับเจค คอนเดนซ์​"/>
                <a:sym typeface="เอฟซี ซับเจค คอนเดนซ์​"/>
              </a:rPr>
              <a:t>→ uses NER to detect locations</a:t>
            </a:r>
          </a:p>
          <a:p>
            <a:pPr algn="just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b="true" sz="2499">
                <a:solidFill>
                  <a:srgbClr val="414964"/>
                </a:solidFill>
                <a:latin typeface="เอฟซี ซับเจค คอนเดนซ์​ Bold"/>
                <a:ea typeface="เอฟซี ซับเจค คอนเดนซ์​ Bold"/>
                <a:cs typeface="เอฟซี ซับเจค คอนเดนซ์​ Bold"/>
                <a:sym typeface="เอฟซี ซับเจค คอนเดนซ์​ Bold"/>
              </a:rPr>
              <a:t>HOW </a:t>
            </a:r>
            <a:r>
              <a:rPr lang="en-US" sz="2499">
                <a:solidFill>
                  <a:srgbClr val="414964"/>
                </a:solidFill>
                <a:latin typeface="เอฟซี ซับเจค คอนเดนซ์​"/>
                <a:ea typeface="เอฟซี ซับเจค คอนเดนซ์​"/>
                <a:cs typeface="เอฟซี ซับเจค คอนเดนซ์​"/>
                <a:sym typeface="เอฟซี ซับเจค คอนเดนซ์​"/>
              </a:rPr>
              <a:t>→ extracts cause expressions containing specific patterns:</a:t>
            </a:r>
          </a:p>
          <a:p>
            <a:pPr algn="just" marL="1619248" indent="-404812" lvl="3">
              <a:lnSpc>
                <a:spcPts val="3499"/>
              </a:lnSpc>
              <a:buFont typeface="Arial"/>
              <a:buChar char="￭"/>
            </a:pPr>
            <a:r>
              <a:rPr lang="en-US" sz="2499">
                <a:solidFill>
                  <a:srgbClr val="414964"/>
                </a:solidFill>
                <a:latin typeface="เอฟซี ซับเจค คอนเดนซ์​"/>
                <a:ea typeface="เอฟซี ซับเจค คอนเดนซ์​"/>
                <a:cs typeface="เอฟซี ซับเจค คอนเดนซ์​"/>
                <a:sym typeface="เอฟซี ซับเจค คอนเดนซ์​"/>
              </a:rPr>
              <a:t>e.g., “deoarece”, “pentru că”, “fiindcă”</a:t>
            </a:r>
          </a:p>
          <a:p>
            <a:pPr algn="just">
              <a:lnSpc>
                <a:spcPts val="3499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03322" y="-1337498"/>
            <a:ext cx="4312529" cy="8656535"/>
          </a:xfrm>
          <a:custGeom>
            <a:avLst/>
            <a:gdLst/>
            <a:ahLst/>
            <a:cxnLst/>
            <a:rect r="r" b="b" t="t" l="l"/>
            <a:pathLst>
              <a:path h="8656535" w="4312529">
                <a:moveTo>
                  <a:pt x="0" y="0"/>
                </a:moveTo>
                <a:lnTo>
                  <a:pt x="4312528" y="0"/>
                </a:lnTo>
                <a:lnTo>
                  <a:pt x="4312528" y="8656536"/>
                </a:lnTo>
                <a:lnTo>
                  <a:pt x="0" y="86565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44380" y="3658085"/>
            <a:ext cx="3514515" cy="7321906"/>
          </a:xfrm>
          <a:custGeom>
            <a:avLst/>
            <a:gdLst/>
            <a:ahLst/>
            <a:cxnLst/>
            <a:rect r="r" b="b" t="t" l="l"/>
            <a:pathLst>
              <a:path h="7321906" w="3514515">
                <a:moveTo>
                  <a:pt x="0" y="0"/>
                </a:moveTo>
                <a:lnTo>
                  <a:pt x="3514515" y="0"/>
                </a:lnTo>
                <a:lnTo>
                  <a:pt x="3514515" y="7321906"/>
                </a:lnTo>
                <a:lnTo>
                  <a:pt x="0" y="73219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7319038"/>
            <a:ext cx="16230600" cy="2820067"/>
          </a:xfrm>
          <a:custGeom>
            <a:avLst/>
            <a:gdLst/>
            <a:ahLst/>
            <a:cxnLst/>
            <a:rect r="r" b="b" t="t" l="l"/>
            <a:pathLst>
              <a:path h="2820067" w="16230600">
                <a:moveTo>
                  <a:pt x="0" y="0"/>
                </a:moveTo>
                <a:lnTo>
                  <a:pt x="16230600" y="0"/>
                </a:lnTo>
                <a:lnTo>
                  <a:pt x="16230600" y="2820066"/>
                </a:lnTo>
                <a:lnTo>
                  <a:pt x="0" y="28200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71000"/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414964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9144000" y="3658085"/>
            <a:ext cx="8068313" cy="3933302"/>
          </a:xfrm>
          <a:custGeom>
            <a:avLst/>
            <a:gdLst/>
            <a:ahLst/>
            <a:cxnLst/>
            <a:rect r="r" b="b" t="t" l="l"/>
            <a:pathLst>
              <a:path h="3933302" w="8068313">
                <a:moveTo>
                  <a:pt x="0" y="0"/>
                </a:moveTo>
                <a:lnTo>
                  <a:pt x="8068313" y="0"/>
                </a:lnTo>
                <a:lnTo>
                  <a:pt x="8068313" y="3933302"/>
                </a:lnTo>
                <a:lnTo>
                  <a:pt x="0" y="393330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084545" y="1781095"/>
            <a:ext cx="12118909" cy="11303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00"/>
              </a:lnSpc>
            </a:pPr>
            <a:r>
              <a:rPr lang="en-US" b="true" sz="8500">
                <a:solidFill>
                  <a:srgbClr val="414964"/>
                </a:solidFill>
                <a:latin typeface="Serithai Bold"/>
                <a:ea typeface="Serithai Bold"/>
                <a:cs typeface="Serithai Bold"/>
                <a:sym typeface="Serithai Bold"/>
              </a:rPr>
              <a:t>APPLICATION OVERVIEW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894279" y="3543785"/>
            <a:ext cx="6852040" cy="3994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00"/>
              </a:lnSpc>
            </a:pPr>
            <a:r>
              <a:rPr lang="en-US" sz="2500">
                <a:solidFill>
                  <a:srgbClr val="414964"/>
                </a:solidFill>
                <a:latin typeface="เอฟซี ซับเจค คอนเดนซ์​"/>
                <a:ea typeface="เอฟซี ซับเจค คอนเดนซ์​"/>
                <a:cs typeface="เอฟซี ซับเจค คอนเดนซ์​"/>
                <a:sym typeface="เอฟซี ซับเจค คอนเดนซ์​"/>
              </a:rPr>
              <a:t>The application starts by preprocessing the Romanian input text, continuing with keyword extraction. Named entities are identified using a Romanian spaCy model, while dependency parsing is used to extract grammatical relations and semantic triplets. Based on these, a knowledge graph is constructed, and answers to WHO, WHAT, WHEN, WHERE, and WHY questions are generated. All results are presented in an interactive web interface with tabbed visualization.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03322" y="-1337498"/>
            <a:ext cx="4312529" cy="8656535"/>
          </a:xfrm>
          <a:custGeom>
            <a:avLst/>
            <a:gdLst/>
            <a:ahLst/>
            <a:cxnLst/>
            <a:rect r="r" b="b" t="t" l="l"/>
            <a:pathLst>
              <a:path h="8656535" w="4312529">
                <a:moveTo>
                  <a:pt x="0" y="0"/>
                </a:moveTo>
                <a:lnTo>
                  <a:pt x="4312528" y="0"/>
                </a:lnTo>
                <a:lnTo>
                  <a:pt x="4312528" y="8656536"/>
                </a:lnTo>
                <a:lnTo>
                  <a:pt x="0" y="86565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44380" y="3658085"/>
            <a:ext cx="3514515" cy="7321906"/>
          </a:xfrm>
          <a:custGeom>
            <a:avLst/>
            <a:gdLst/>
            <a:ahLst/>
            <a:cxnLst/>
            <a:rect r="r" b="b" t="t" l="l"/>
            <a:pathLst>
              <a:path h="7321906" w="3514515">
                <a:moveTo>
                  <a:pt x="0" y="0"/>
                </a:moveTo>
                <a:lnTo>
                  <a:pt x="3514515" y="0"/>
                </a:lnTo>
                <a:lnTo>
                  <a:pt x="3514515" y="7321906"/>
                </a:lnTo>
                <a:lnTo>
                  <a:pt x="0" y="73219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7319038"/>
            <a:ext cx="16230600" cy="2820067"/>
          </a:xfrm>
          <a:custGeom>
            <a:avLst/>
            <a:gdLst/>
            <a:ahLst/>
            <a:cxnLst/>
            <a:rect r="r" b="b" t="t" l="l"/>
            <a:pathLst>
              <a:path h="2820067" w="16230600">
                <a:moveTo>
                  <a:pt x="0" y="0"/>
                </a:moveTo>
                <a:lnTo>
                  <a:pt x="16230600" y="0"/>
                </a:lnTo>
                <a:lnTo>
                  <a:pt x="16230600" y="2820066"/>
                </a:lnTo>
                <a:lnTo>
                  <a:pt x="0" y="28200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71000"/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414964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3084545" y="1704895"/>
            <a:ext cx="12118909" cy="669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b="true" sz="5000">
                <a:solidFill>
                  <a:srgbClr val="414964"/>
                </a:solidFill>
                <a:latin typeface="Serithai Bold"/>
                <a:ea typeface="Serithai Bold"/>
                <a:cs typeface="Serithai Bold"/>
                <a:sym typeface="Serithai Bold"/>
              </a:rPr>
              <a:t>EXAMPLE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084545" y="2557985"/>
            <a:ext cx="12118909" cy="6623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00"/>
              </a:lnSpc>
            </a:pPr>
            <a:r>
              <a:rPr lang="en-US" sz="2500">
                <a:solidFill>
                  <a:srgbClr val="414964"/>
                </a:solidFill>
                <a:latin typeface="เอฟซี ซับเจค คอนเดนซ์​"/>
                <a:ea typeface="เอฟซี ซับเจค คอนเดนซ์​"/>
                <a:cs typeface="เอฟซี ซับเจค คอนเดนซ์​"/>
                <a:sym typeface="เอฟซี ซับเจค คอนเดนซ์​"/>
              </a:rPr>
              <a:t>“Andrei a trimis raportul din Cluj pe 10 mai pentru că termenul limită era aproape.”</a:t>
            </a:r>
          </a:p>
          <a:p>
            <a:pPr algn="just">
              <a:lnSpc>
                <a:spcPts val="3500"/>
              </a:lnSpc>
            </a:pPr>
          </a:p>
          <a:p>
            <a:pPr algn="just">
              <a:lnSpc>
                <a:spcPts val="3500"/>
              </a:lnSpc>
            </a:pPr>
            <a:r>
              <a:rPr lang="en-US" sz="2500" b="true">
                <a:solidFill>
                  <a:srgbClr val="414964"/>
                </a:solidFill>
                <a:latin typeface="เอฟซี ซับเจค คอนเดนซ์​ Bold"/>
                <a:ea typeface="เอฟซี ซับเจค คอนเดนซ์​ Bold"/>
                <a:cs typeface="เอฟซี ซับเจค คอนเดนซ์​ Bold"/>
                <a:sym typeface="เอฟซี ซับเจค คอนเดนซ์​ Bold"/>
              </a:rPr>
              <a:t>Preprocessing</a:t>
            </a:r>
            <a:r>
              <a:rPr lang="en-US" sz="2500">
                <a:solidFill>
                  <a:srgbClr val="414964"/>
                </a:solidFill>
                <a:latin typeface="เอฟซี ซับเจค คอนเดนซ์​"/>
                <a:ea typeface="เอฟซี ซับเจค คอนเดนซ์​"/>
                <a:cs typeface="เอฟซี ซับเจค คอนเดนซ์​"/>
                <a:sym typeface="เอฟซี ซับเจค คอนเดนซ์​"/>
              </a:rPr>
              <a:t>:</a:t>
            </a:r>
          </a:p>
          <a:p>
            <a:pPr algn="just" marL="539751" indent="-269876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414964"/>
                </a:solidFill>
                <a:latin typeface="เอฟซี ซับเจค คอนเดนซ์​"/>
                <a:ea typeface="เอฟซี ซับเจค คอนเดนซ์​"/>
                <a:cs typeface="เอฟซี ซับเจค คอนเดนซ์​"/>
                <a:sym typeface="เอฟซี ซับเจค คอนเดนซ์​"/>
              </a:rPr>
              <a:t>Lowercasing - all characters are converted to lowercase</a:t>
            </a:r>
          </a:p>
          <a:p>
            <a:pPr algn="just" marL="1079502" indent="-359834" lvl="2">
              <a:lnSpc>
                <a:spcPts val="3500"/>
              </a:lnSpc>
              <a:buFont typeface="Arial"/>
              <a:buChar char="⚬"/>
            </a:pPr>
            <a:r>
              <a:rPr lang="en-US" sz="2500">
                <a:solidFill>
                  <a:srgbClr val="414964"/>
                </a:solidFill>
                <a:latin typeface="เอฟซี ซับเจค คอนเดนซ์​"/>
                <a:ea typeface="เอฟซี ซับเจค คอนเดนซ์​"/>
                <a:cs typeface="เอฟซี ซับเจค คอนเดนซ์​"/>
                <a:sym typeface="เอฟซี ซับเจค คอนเดนซ์​"/>
              </a:rPr>
              <a:t>"andrei a trimis raportul din cluj pe 10 mai pentru că termenul limită era aproape."</a:t>
            </a:r>
          </a:p>
          <a:p>
            <a:pPr algn="just" marL="539751" indent="-269876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414964"/>
                </a:solidFill>
                <a:latin typeface="เอฟซี ซับเจค คอนเดนซ์​"/>
                <a:ea typeface="เอฟซี ซับเจค คอนเดนซ์​"/>
                <a:cs typeface="เอฟซี ซับเจค คอนเดนซ์​"/>
                <a:sym typeface="เอฟซี ซับเจค คอนเดนซ์​"/>
              </a:rPr>
              <a:t>Normalization - removes diacritics, punctuation and extra spaces</a:t>
            </a:r>
          </a:p>
          <a:p>
            <a:pPr algn="just" marL="1079502" indent="-359834" lvl="2">
              <a:lnSpc>
                <a:spcPts val="3500"/>
              </a:lnSpc>
              <a:buFont typeface="Arial"/>
              <a:buChar char="⚬"/>
            </a:pPr>
            <a:r>
              <a:rPr lang="en-US" sz="2500">
                <a:solidFill>
                  <a:srgbClr val="414964"/>
                </a:solidFill>
                <a:latin typeface="เอฟซี ซับเจค คอนเดนซ์​"/>
                <a:ea typeface="เอฟซี ซับเจค คอนเดนซ์​"/>
                <a:cs typeface="เอฟซี ซับเจค คอนเดนซ์​"/>
                <a:sym typeface="เอฟซี ซับเจค คอนเดนซ์​"/>
              </a:rPr>
              <a:t>"andrei a trimis raportul din cluj pe 10 mai pentru ca termenul limita era aproape"</a:t>
            </a:r>
          </a:p>
          <a:p>
            <a:pPr algn="just" marL="539751" indent="-269876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414964"/>
                </a:solidFill>
                <a:latin typeface="เอฟซี ซับเจค คอนเดนซ์​"/>
                <a:ea typeface="เอฟซี ซับเจค คอนเดนซ์​"/>
                <a:cs typeface="เอฟซี ซับเจค คอนเดนซ์​"/>
                <a:sym typeface="เอฟซี ซับเจค คอนเดนซ์​"/>
              </a:rPr>
              <a:t>Tokenization - the sentence is split into individual tokens</a:t>
            </a:r>
          </a:p>
          <a:p>
            <a:pPr algn="just" marL="1079502" indent="-359834" lvl="2">
              <a:lnSpc>
                <a:spcPts val="3500"/>
              </a:lnSpc>
              <a:buFont typeface="Arial"/>
              <a:buChar char="⚬"/>
            </a:pPr>
            <a:r>
              <a:rPr lang="en-US" sz="2500">
                <a:solidFill>
                  <a:srgbClr val="414964"/>
                </a:solidFill>
                <a:latin typeface="เอฟซี ซับเจค คอนเดนซ์​"/>
                <a:ea typeface="เอฟซี ซับเจค คอนเดนซ์​"/>
                <a:cs typeface="เอฟซี ซับเจค คอนเดนซ์​"/>
                <a:sym typeface="เอฟซี ซับเจค คอนเดนซ์​"/>
              </a:rPr>
              <a:t>[andrei, a, trimis, raportul, din, cluj, pe, 10, mai, pentru, ca, termenul, limita, era, aproape]</a:t>
            </a:r>
          </a:p>
          <a:p>
            <a:pPr algn="just" marL="539751" indent="-269876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414964"/>
                </a:solidFill>
                <a:latin typeface="เอฟซี ซับเจค คอนเดนซ์​"/>
                <a:ea typeface="เอฟซี ซับเจค คอนเดนซ์​"/>
                <a:cs typeface="เอฟซี ซับเจค คอนเดนซ์​"/>
                <a:sym typeface="เอฟซี ซับเจค คอนเดนซ์​"/>
              </a:rPr>
              <a:t>Stopword Removal</a:t>
            </a:r>
          </a:p>
          <a:p>
            <a:pPr algn="just" marL="1079502" indent="-359834" lvl="2">
              <a:lnSpc>
                <a:spcPts val="3500"/>
              </a:lnSpc>
              <a:buFont typeface="Arial"/>
              <a:buChar char="⚬"/>
            </a:pPr>
            <a:r>
              <a:rPr lang="en-US" sz="2500">
                <a:solidFill>
                  <a:srgbClr val="414964"/>
                </a:solidFill>
                <a:latin typeface="เอฟซี ซับเจค คอนเดนซ์​"/>
                <a:ea typeface="เอฟซี ซับเจค คอนเดนซ์​"/>
                <a:cs typeface="เอฟซี ซับเจค คอนเดนซ์​"/>
                <a:sym typeface="เอฟซี ซับเจค คอนเดนซ์​"/>
              </a:rPr>
              <a:t>[andrei, trimis, raportul, cluj, 10, mai, termenul, limita, aproape]</a:t>
            </a:r>
          </a:p>
          <a:p>
            <a:pPr algn="just" marL="539751" indent="-269876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414964"/>
                </a:solidFill>
                <a:latin typeface="เอฟซี ซับเจค คอนเดนซ์​"/>
                <a:ea typeface="เอฟซี ซับเจค คอนเดนซ์​"/>
                <a:cs typeface="เอฟซี ซับเจค คอนเดนซ์​"/>
                <a:sym typeface="เอฟซี ซับเจค คอนเดนซ์​"/>
              </a:rPr>
              <a:t>Lemmatization - each token is reduced to its base form</a:t>
            </a:r>
          </a:p>
          <a:p>
            <a:pPr algn="just" marL="1079502" indent="-359834" lvl="2">
              <a:lnSpc>
                <a:spcPts val="3500"/>
              </a:lnSpc>
              <a:buFont typeface="Arial"/>
              <a:buChar char="⚬"/>
            </a:pPr>
            <a:r>
              <a:rPr lang="en-US" sz="2500">
                <a:solidFill>
                  <a:srgbClr val="414964"/>
                </a:solidFill>
                <a:latin typeface="เอฟซี ซับเจค คอนเดนซ์​"/>
                <a:ea typeface="เอฟซี ซับเจค คอนเดนซ์​"/>
                <a:cs typeface="เอฟซี ซับเจค คอนเดนซ์​"/>
                <a:sym typeface="เอฟซี ซับเจค คอนเดนซ์​"/>
              </a:rPr>
              <a:t>[andrei, trimite, raport, cluj, 10, mai, termen, limita, aproape]</a:t>
            </a:r>
          </a:p>
          <a:p>
            <a:pPr algn="just">
              <a:lnSpc>
                <a:spcPts val="3500"/>
              </a:lnSpc>
            </a:pPr>
          </a:p>
          <a:p>
            <a:pPr algn="just">
              <a:lnSpc>
                <a:spcPts val="3500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03322" y="-1337498"/>
            <a:ext cx="4312529" cy="8656535"/>
          </a:xfrm>
          <a:custGeom>
            <a:avLst/>
            <a:gdLst/>
            <a:ahLst/>
            <a:cxnLst/>
            <a:rect r="r" b="b" t="t" l="l"/>
            <a:pathLst>
              <a:path h="8656535" w="4312529">
                <a:moveTo>
                  <a:pt x="0" y="0"/>
                </a:moveTo>
                <a:lnTo>
                  <a:pt x="4312528" y="0"/>
                </a:lnTo>
                <a:lnTo>
                  <a:pt x="4312528" y="8656536"/>
                </a:lnTo>
                <a:lnTo>
                  <a:pt x="0" y="86565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44380" y="3658085"/>
            <a:ext cx="3514515" cy="7321906"/>
          </a:xfrm>
          <a:custGeom>
            <a:avLst/>
            <a:gdLst/>
            <a:ahLst/>
            <a:cxnLst/>
            <a:rect r="r" b="b" t="t" l="l"/>
            <a:pathLst>
              <a:path h="7321906" w="3514515">
                <a:moveTo>
                  <a:pt x="0" y="0"/>
                </a:moveTo>
                <a:lnTo>
                  <a:pt x="3514515" y="0"/>
                </a:lnTo>
                <a:lnTo>
                  <a:pt x="3514515" y="7321906"/>
                </a:lnTo>
                <a:lnTo>
                  <a:pt x="0" y="73219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7319038"/>
            <a:ext cx="16230600" cy="2820067"/>
          </a:xfrm>
          <a:custGeom>
            <a:avLst/>
            <a:gdLst/>
            <a:ahLst/>
            <a:cxnLst/>
            <a:rect r="r" b="b" t="t" l="l"/>
            <a:pathLst>
              <a:path h="2820067" w="16230600">
                <a:moveTo>
                  <a:pt x="0" y="0"/>
                </a:moveTo>
                <a:lnTo>
                  <a:pt x="16230600" y="0"/>
                </a:lnTo>
                <a:lnTo>
                  <a:pt x="16230600" y="2820066"/>
                </a:lnTo>
                <a:lnTo>
                  <a:pt x="0" y="28200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71000"/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414964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3084545" y="1704895"/>
            <a:ext cx="12118909" cy="669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b="true" sz="5000">
                <a:solidFill>
                  <a:srgbClr val="414964"/>
                </a:solidFill>
                <a:latin typeface="Serithai Bold"/>
                <a:ea typeface="Serithai Bold"/>
                <a:cs typeface="Serithai Bold"/>
                <a:sym typeface="Serithai Bold"/>
              </a:rPr>
              <a:t>OUTPUT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084545" y="2557985"/>
            <a:ext cx="12118909" cy="6623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00"/>
              </a:lnSpc>
            </a:pPr>
            <a:r>
              <a:rPr lang="en-US" sz="2500">
                <a:solidFill>
                  <a:srgbClr val="414964"/>
                </a:solidFill>
                <a:latin typeface="เอฟซี ซับเจค คอนเดนซ์​"/>
                <a:ea typeface="เอฟซี ซับเจค คอนเดนซ์​"/>
                <a:cs typeface="เอฟซี ซับเจค คอนเดนซ์​"/>
                <a:sym typeface="เอฟซี ซับเจค คอนเดนซ์​"/>
              </a:rPr>
              <a:t>“Andrei a trimis raportul din Cluj pe 10 mai pentru că termenul limită era aproape.”</a:t>
            </a:r>
          </a:p>
          <a:p>
            <a:pPr algn="just">
              <a:lnSpc>
                <a:spcPts val="3500"/>
              </a:lnSpc>
            </a:pPr>
          </a:p>
          <a:p>
            <a:pPr algn="just" marL="539751" indent="-269876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414964"/>
                </a:solidFill>
                <a:latin typeface="เอฟซี ซับเจค คอนเดนซ์​"/>
                <a:ea typeface="เอฟซี ซับเจค คอนเดนซ์​"/>
                <a:cs typeface="เอฟซี ซับเจค คอนเดนซ์​"/>
                <a:sym typeface="เอฟซี ซับเจค คอนเดนซ์​"/>
              </a:rPr>
              <a:t>RAKE keywords: “trimite raport”, “termen limita”, “andrei”, “cluj”, “aproape”</a:t>
            </a:r>
          </a:p>
          <a:p>
            <a:pPr algn="just" marL="539751" indent="-269876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414964"/>
                </a:solidFill>
                <a:latin typeface="เอฟซี ซับเจค คอนเดนซ์​"/>
                <a:ea typeface="เอฟซี ซับเจค คอนเดนซ์​"/>
                <a:cs typeface="เอฟซี ซับเจค คอนเดนซ์​"/>
                <a:sym typeface="เอฟซี ซับเจค คอนเดนซ์​"/>
              </a:rPr>
              <a:t>TextRank keywords: “termen limita”, “raport”</a:t>
            </a:r>
          </a:p>
          <a:p>
            <a:pPr algn="just" marL="539751" indent="-269876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414964"/>
                </a:solidFill>
                <a:latin typeface="เอฟซี ซับเจค คอนเดนซ์​"/>
                <a:ea typeface="เอฟซี ซับเจค คอนเดนซ์​"/>
                <a:cs typeface="เอฟซี ซับเจค คอนเดนซ์​"/>
                <a:sym typeface="เอฟซี ซับเจค คอนเดนซ์​"/>
              </a:rPr>
              <a:t>NER:</a:t>
            </a:r>
          </a:p>
          <a:p>
            <a:pPr algn="just" marL="1079502" indent="-359834" lvl="2">
              <a:lnSpc>
                <a:spcPts val="3500"/>
              </a:lnSpc>
              <a:buFont typeface="Arial"/>
              <a:buChar char="⚬"/>
            </a:pPr>
            <a:r>
              <a:rPr lang="en-US" sz="2500">
                <a:solidFill>
                  <a:srgbClr val="414964"/>
                </a:solidFill>
                <a:latin typeface="เอฟซี ซับเจค คอนเดนซ์​"/>
                <a:ea typeface="เอฟซี ซับเจค คอนเดนซ์​"/>
                <a:cs typeface="เอฟซี ซับเจค คอนเดนซ์​"/>
                <a:sym typeface="เอฟซี ซับเจค คอนเดนซ์​"/>
              </a:rPr>
              <a:t>PERSON: “andrei”</a:t>
            </a:r>
          </a:p>
          <a:p>
            <a:pPr algn="just" marL="1079502" indent="-359834" lvl="2">
              <a:lnSpc>
                <a:spcPts val="3500"/>
              </a:lnSpc>
              <a:buFont typeface="Arial"/>
              <a:buChar char="⚬"/>
            </a:pPr>
            <a:r>
              <a:rPr lang="en-US" sz="2500">
                <a:solidFill>
                  <a:srgbClr val="414964"/>
                </a:solidFill>
                <a:latin typeface="เอฟซี ซับเจค คอนเดนซ์​"/>
                <a:ea typeface="เอฟซี ซับเจค คอนเดนซ์​"/>
                <a:cs typeface="เอฟซี ซับเจค คอนเดนซ์​"/>
                <a:sym typeface="เอฟซี ซับเจค คอนเดนซ์​"/>
              </a:rPr>
              <a:t>GPE: “cluj”</a:t>
            </a:r>
          </a:p>
          <a:p>
            <a:pPr algn="just" marL="1079502" indent="-359834" lvl="2">
              <a:lnSpc>
                <a:spcPts val="3500"/>
              </a:lnSpc>
              <a:buFont typeface="Arial"/>
              <a:buChar char="⚬"/>
            </a:pPr>
            <a:r>
              <a:rPr lang="en-US" sz="2500">
                <a:solidFill>
                  <a:srgbClr val="414964"/>
                </a:solidFill>
                <a:latin typeface="เอฟซี ซับเจค คอนเดนซ์​"/>
                <a:ea typeface="เอฟซี ซับเจค คอนเดนซ์​"/>
                <a:cs typeface="เอฟซี ซับเจค คอนเดนซ์​"/>
                <a:sym typeface="เอฟซี ซับเจค คอนเดนซ์​"/>
              </a:rPr>
              <a:t>DATETIME: “10 mai”</a:t>
            </a:r>
          </a:p>
          <a:p>
            <a:pPr algn="just" marL="539751" indent="-269876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414964"/>
                </a:solidFill>
                <a:latin typeface="เอฟซี ซับเจค คอนเดนซ์​"/>
                <a:ea typeface="เอฟซี ซับเจค คอนเดนซ์​"/>
                <a:cs typeface="เอฟซี ซับเจค คอนเดนซ์​"/>
                <a:sym typeface="เอฟซี ซับเจค คอนเดนซ์​"/>
              </a:rPr>
              <a:t>Triplets: “andrei” → “trimite” → “raport”</a:t>
            </a:r>
          </a:p>
          <a:p>
            <a:pPr algn="just" marL="539751" indent="-269876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414964"/>
                </a:solidFill>
                <a:latin typeface="เอฟซี ซับเจค คอนเดนซ์​"/>
                <a:ea typeface="เอฟซี ซับเจค คอนเดนซ์​"/>
                <a:cs typeface="เอฟซี ซับเจค คอนเดนซ์​"/>
                <a:sym typeface="เอฟซี ซับเจค คอนเดนซ์​"/>
              </a:rPr>
              <a:t>QA:</a:t>
            </a:r>
          </a:p>
          <a:p>
            <a:pPr algn="just" marL="1079502" indent="-359834" lvl="2">
              <a:lnSpc>
                <a:spcPts val="3500"/>
              </a:lnSpc>
              <a:buFont typeface="Arial"/>
              <a:buChar char="⚬"/>
            </a:pPr>
            <a:r>
              <a:rPr lang="en-US" sz="2500">
                <a:solidFill>
                  <a:srgbClr val="414964"/>
                </a:solidFill>
                <a:latin typeface="เอฟซี ซับเจค คอนเดนซ์​"/>
                <a:ea typeface="เอฟซี ซับเจค คอนเดนซ์​"/>
                <a:cs typeface="เอฟซี ซับเจค คอนเดนซ์​"/>
                <a:sym typeface="เอฟซี ซับเจค คอนเดนซ์​"/>
              </a:rPr>
              <a:t>WHO: “andrei”, “termen”</a:t>
            </a:r>
          </a:p>
          <a:p>
            <a:pPr algn="just" marL="1079502" indent="-359834" lvl="2">
              <a:lnSpc>
                <a:spcPts val="3500"/>
              </a:lnSpc>
              <a:buFont typeface="Arial"/>
              <a:buChar char="⚬"/>
            </a:pPr>
            <a:r>
              <a:rPr lang="en-US" sz="2500">
                <a:solidFill>
                  <a:srgbClr val="414964"/>
                </a:solidFill>
                <a:latin typeface="เอฟซี ซับเจค คอนเดนซ์​"/>
                <a:ea typeface="เอฟซี ซับเจค คอนเดนซ์​"/>
                <a:cs typeface="เอฟซี ซับเจค คอนเดนซ์​"/>
                <a:sym typeface="เอฟซี ซับเจค คอนเดนซ์​"/>
              </a:rPr>
              <a:t>WHAT: “raport”</a:t>
            </a:r>
          </a:p>
          <a:p>
            <a:pPr algn="just" marL="1079502" indent="-359834" lvl="2">
              <a:lnSpc>
                <a:spcPts val="3500"/>
              </a:lnSpc>
              <a:buFont typeface="Arial"/>
              <a:buChar char="⚬"/>
            </a:pPr>
            <a:r>
              <a:rPr lang="en-US" sz="2500">
                <a:solidFill>
                  <a:srgbClr val="414964"/>
                </a:solidFill>
                <a:latin typeface="เอฟซี ซับเจค คอนเดนซ์​"/>
                <a:ea typeface="เอฟซี ซับเจค คอนเดนซ์​"/>
                <a:cs typeface="เอฟซี ซับเจค คอนเดนซ์​"/>
                <a:sym typeface="เอฟซี ซับเจค คอนเดนซ์​"/>
              </a:rPr>
              <a:t>WHERE: “cluj”</a:t>
            </a:r>
          </a:p>
          <a:p>
            <a:pPr algn="just" marL="1079502" indent="-359834" lvl="2">
              <a:lnSpc>
                <a:spcPts val="3500"/>
              </a:lnSpc>
              <a:buFont typeface="Arial"/>
              <a:buChar char="⚬"/>
            </a:pPr>
            <a:r>
              <a:rPr lang="en-US" sz="2500">
                <a:solidFill>
                  <a:srgbClr val="414964"/>
                </a:solidFill>
                <a:latin typeface="เอฟซี ซับเจค คอนเดนซ์​"/>
                <a:ea typeface="เอฟซี ซับเจค คอนเดนซ์​"/>
                <a:cs typeface="เอฟซี ซับเจค คอนเดนซ์​"/>
                <a:sym typeface="เอฟซี ซับเจค คอนเดนซ์​"/>
              </a:rPr>
              <a:t>WHEN: “10 mai”</a:t>
            </a:r>
          </a:p>
          <a:p>
            <a:pPr algn="just" marL="1079502" indent="-359834" lvl="2">
              <a:lnSpc>
                <a:spcPts val="3500"/>
              </a:lnSpc>
              <a:buFont typeface="Arial"/>
              <a:buChar char="⚬"/>
            </a:pPr>
            <a:r>
              <a:rPr lang="en-US" sz="2500">
                <a:solidFill>
                  <a:srgbClr val="414964"/>
                </a:solidFill>
                <a:latin typeface="เอฟซี ซับเจค คอนเดนซ์​"/>
                <a:ea typeface="เอฟซี ซับเจค คอนเดนซ์​"/>
                <a:cs typeface="เอฟซี ซับเจค คอนเดนซ์​"/>
                <a:sym typeface="เอฟซี ซับเจค คอนเดนซ์​"/>
              </a:rPr>
              <a:t>WHY: “pentru ca termenul limita era aproape:”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03322" y="-1337498"/>
            <a:ext cx="4312529" cy="8656535"/>
          </a:xfrm>
          <a:custGeom>
            <a:avLst/>
            <a:gdLst/>
            <a:ahLst/>
            <a:cxnLst/>
            <a:rect r="r" b="b" t="t" l="l"/>
            <a:pathLst>
              <a:path h="8656535" w="4312529">
                <a:moveTo>
                  <a:pt x="0" y="0"/>
                </a:moveTo>
                <a:lnTo>
                  <a:pt x="4312528" y="0"/>
                </a:lnTo>
                <a:lnTo>
                  <a:pt x="4312528" y="8656536"/>
                </a:lnTo>
                <a:lnTo>
                  <a:pt x="0" y="86565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44380" y="3658085"/>
            <a:ext cx="3514515" cy="7321906"/>
          </a:xfrm>
          <a:custGeom>
            <a:avLst/>
            <a:gdLst/>
            <a:ahLst/>
            <a:cxnLst/>
            <a:rect r="r" b="b" t="t" l="l"/>
            <a:pathLst>
              <a:path h="7321906" w="3514515">
                <a:moveTo>
                  <a:pt x="0" y="0"/>
                </a:moveTo>
                <a:lnTo>
                  <a:pt x="3514515" y="0"/>
                </a:lnTo>
                <a:lnTo>
                  <a:pt x="3514515" y="7321906"/>
                </a:lnTo>
                <a:lnTo>
                  <a:pt x="0" y="73219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7319038"/>
            <a:ext cx="16230600" cy="2820067"/>
          </a:xfrm>
          <a:custGeom>
            <a:avLst/>
            <a:gdLst/>
            <a:ahLst/>
            <a:cxnLst/>
            <a:rect r="r" b="b" t="t" l="l"/>
            <a:pathLst>
              <a:path h="2820067" w="16230600">
                <a:moveTo>
                  <a:pt x="0" y="0"/>
                </a:moveTo>
                <a:lnTo>
                  <a:pt x="16230600" y="0"/>
                </a:lnTo>
                <a:lnTo>
                  <a:pt x="16230600" y="2820066"/>
                </a:lnTo>
                <a:lnTo>
                  <a:pt x="0" y="28200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71000"/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414964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2702269" y="3346549"/>
            <a:ext cx="5241609" cy="4548564"/>
          </a:xfrm>
          <a:custGeom>
            <a:avLst/>
            <a:gdLst/>
            <a:ahLst/>
            <a:cxnLst/>
            <a:rect r="r" b="b" t="t" l="l"/>
            <a:pathLst>
              <a:path h="4548564" w="5241609">
                <a:moveTo>
                  <a:pt x="0" y="0"/>
                </a:moveTo>
                <a:lnTo>
                  <a:pt x="5241609" y="0"/>
                </a:lnTo>
                <a:lnTo>
                  <a:pt x="5241609" y="4548564"/>
                </a:lnTo>
                <a:lnTo>
                  <a:pt x="0" y="454856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30167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778685" y="1781095"/>
            <a:ext cx="8730630" cy="1209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b="true" sz="9000">
                <a:solidFill>
                  <a:srgbClr val="414964"/>
                </a:solidFill>
                <a:latin typeface="Serithai Bold"/>
                <a:ea typeface="Serithai Bold"/>
                <a:cs typeface="Serithai Bold"/>
                <a:sym typeface="Serithai Bold"/>
              </a:rPr>
              <a:t>CONCLUSION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946916" y="3232249"/>
            <a:ext cx="6638815" cy="5491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414964"/>
                </a:solidFill>
                <a:latin typeface="เอฟซี ซับเจค คอนเดนซ์​"/>
                <a:ea typeface="เอฟซี ซับเจค คอนเดนซ์​"/>
                <a:cs typeface="เอฟซี ซับเจค คอนเดนซ์​"/>
                <a:sym typeface="เอฟซี ซับเจค คอนเดนซ์​"/>
              </a:rPr>
              <a:t>The developed system successfully extracts and organizes meaningful information from Romanian texts.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414964"/>
                </a:solidFill>
                <a:latin typeface="เอฟซี ซับเจค คอนเดนซ์​"/>
                <a:ea typeface="เอฟซี ซับเจค คอนเดนซ์​"/>
                <a:cs typeface="เอฟซี ซับเจค คอนเดนซ์​"/>
                <a:sym typeface="เอฟซี ซับเจค คอนเดนซ์​"/>
              </a:rPr>
              <a:t>It demonstrates that integrating custom Romanian language processing pipelines can significantly improve document understanding in under-resourced languages.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414964"/>
                </a:solidFill>
                <a:latin typeface="เอฟซี ซับเจค คอนเดนซ์​"/>
                <a:ea typeface="เอฟซี ซับเจค คอนเดนซ์​"/>
                <a:cs typeface="เอฟซี ซับเจค คอนเดนซ์​"/>
                <a:sym typeface="เอฟซี ซับเจค คอนเดนซ์​"/>
              </a:rPr>
              <a:t>The application is functional, extensible, and ready for educational or research use.</a:t>
            </a:r>
          </a:p>
          <a:p>
            <a:pPr algn="just">
              <a:lnSpc>
                <a:spcPts val="3919"/>
              </a:lnSpc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03322" y="-1337498"/>
            <a:ext cx="4312529" cy="8656535"/>
          </a:xfrm>
          <a:custGeom>
            <a:avLst/>
            <a:gdLst/>
            <a:ahLst/>
            <a:cxnLst/>
            <a:rect r="r" b="b" t="t" l="l"/>
            <a:pathLst>
              <a:path h="8656535" w="4312529">
                <a:moveTo>
                  <a:pt x="0" y="0"/>
                </a:moveTo>
                <a:lnTo>
                  <a:pt x="4312528" y="0"/>
                </a:lnTo>
                <a:lnTo>
                  <a:pt x="4312528" y="8656536"/>
                </a:lnTo>
                <a:lnTo>
                  <a:pt x="0" y="86565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44380" y="3658085"/>
            <a:ext cx="3514515" cy="7321906"/>
          </a:xfrm>
          <a:custGeom>
            <a:avLst/>
            <a:gdLst/>
            <a:ahLst/>
            <a:cxnLst/>
            <a:rect r="r" b="b" t="t" l="l"/>
            <a:pathLst>
              <a:path h="7321906" w="3514515">
                <a:moveTo>
                  <a:pt x="0" y="0"/>
                </a:moveTo>
                <a:lnTo>
                  <a:pt x="3514515" y="0"/>
                </a:lnTo>
                <a:lnTo>
                  <a:pt x="3514515" y="7321906"/>
                </a:lnTo>
                <a:lnTo>
                  <a:pt x="0" y="73219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7319038"/>
            <a:ext cx="16230600" cy="2820067"/>
          </a:xfrm>
          <a:custGeom>
            <a:avLst/>
            <a:gdLst/>
            <a:ahLst/>
            <a:cxnLst/>
            <a:rect r="r" b="b" t="t" l="l"/>
            <a:pathLst>
              <a:path h="2820067" w="16230600">
                <a:moveTo>
                  <a:pt x="0" y="0"/>
                </a:moveTo>
                <a:lnTo>
                  <a:pt x="16230600" y="0"/>
                </a:lnTo>
                <a:lnTo>
                  <a:pt x="16230600" y="2820066"/>
                </a:lnTo>
                <a:lnTo>
                  <a:pt x="0" y="28200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71000"/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414964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3084545" y="1781095"/>
            <a:ext cx="12118909" cy="11303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00"/>
              </a:lnSpc>
            </a:pPr>
            <a:r>
              <a:rPr lang="en-US" b="true" sz="8500">
                <a:solidFill>
                  <a:srgbClr val="414964"/>
                </a:solidFill>
                <a:latin typeface="Serithai Bold"/>
                <a:ea typeface="Serithai Bold"/>
                <a:cs typeface="Serithai Bold"/>
                <a:sym typeface="Serithai Bold"/>
              </a:rPr>
              <a:t>FUTURE WORK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084545" y="3283585"/>
            <a:ext cx="12118909" cy="6352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63593" indent="-431796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414964"/>
                </a:solidFill>
                <a:latin typeface="เอฟซี ซับเจค คอนเดนซ์​"/>
                <a:ea typeface="เอฟซี ซับเจค คอนเดนซ์​"/>
                <a:cs typeface="เอฟซี ซับเจค คอนเดนซ์​"/>
                <a:sym typeface="เอฟซี ซับเจค คอนเดนซ์​"/>
              </a:rPr>
              <a:t>Database Integration</a:t>
            </a:r>
          </a:p>
          <a:p>
            <a:pPr algn="just" marL="1295397" indent="-431799" lvl="2">
              <a:lnSpc>
                <a:spcPts val="4199"/>
              </a:lnSpc>
              <a:buFont typeface="Arial"/>
              <a:buChar char="⚬"/>
            </a:pPr>
            <a:r>
              <a:rPr lang="en-US" sz="2999">
                <a:solidFill>
                  <a:srgbClr val="414964"/>
                </a:solidFill>
                <a:latin typeface="เอฟซี ซับเจค คอนเดนซ์​"/>
                <a:ea typeface="เอฟซี ซับเจค คอนเดนซ์​"/>
                <a:cs typeface="เอฟซี ซับเจค คอนเดนซ์​"/>
                <a:sym typeface="เอฟซี ซับเจค คอนเดนซ์​"/>
              </a:rPr>
              <a:t>To enable persistent data storage, the output data will be stored in a database</a:t>
            </a:r>
          </a:p>
          <a:p>
            <a:pPr algn="just" marL="863593" indent="-431796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414964"/>
                </a:solidFill>
                <a:latin typeface="เอฟซี ซับเจค คอนเดนซ์​"/>
                <a:ea typeface="เอฟซี ซับเจค คอนเดนซ์​"/>
                <a:cs typeface="เอฟซี ซับเจค คอนเดนซ์​"/>
                <a:sym typeface="เอฟซี ซับเจค คอนเดนซ์​"/>
              </a:rPr>
              <a:t>Automated Summary Generation</a:t>
            </a:r>
          </a:p>
          <a:p>
            <a:pPr algn="just" marL="1295397" indent="-431799" lvl="2">
              <a:lnSpc>
                <a:spcPts val="4199"/>
              </a:lnSpc>
              <a:buFont typeface="Arial"/>
              <a:buChar char="⚬"/>
            </a:pPr>
            <a:r>
              <a:rPr lang="en-US" sz="2999">
                <a:solidFill>
                  <a:srgbClr val="414964"/>
                </a:solidFill>
                <a:latin typeface="เอฟซี ซับเจค คอนเดนซ์​"/>
                <a:ea typeface="เอฟซี ซับเจค คอนเดนซ์​"/>
                <a:cs typeface="เอฟซี ซับเจค คอนเดนซ์​"/>
                <a:sym typeface="เอฟซี ซับเจค คอนเดนซ์​"/>
              </a:rPr>
              <a:t>An useful update would be automatic summarization, particularly using sentence level ranking based on TextRank</a:t>
            </a:r>
          </a:p>
          <a:p>
            <a:pPr algn="just" marL="863593" indent="-431796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414964"/>
                </a:solidFill>
                <a:latin typeface="เอฟซี ซับเจค คอนเดนซ์​"/>
                <a:ea typeface="เอฟซี ซับเจค คอนเดนซ์​"/>
                <a:cs typeface="เอฟซี ซับเจค คอนเดนซ์​"/>
                <a:sym typeface="เอฟซี ซับเจค คอนเดนซ์​"/>
              </a:rPr>
              <a:t>Cloud Deployment</a:t>
            </a:r>
          </a:p>
          <a:p>
            <a:pPr algn="just" marL="1295397" indent="-431799" lvl="2">
              <a:lnSpc>
                <a:spcPts val="4199"/>
              </a:lnSpc>
              <a:buFont typeface="Arial"/>
              <a:buChar char="⚬"/>
            </a:pPr>
            <a:r>
              <a:rPr lang="en-US" sz="2999">
                <a:solidFill>
                  <a:srgbClr val="414964"/>
                </a:solidFill>
                <a:latin typeface="เอฟซี ซับเจค คอนเดนซ์​"/>
                <a:ea typeface="เอฟซี ซับเจค คอนเดนซ์​"/>
                <a:cs typeface="เอฟซี ซับเจค คอนเดนซ์​"/>
                <a:sym typeface="เอฟซี ซับเจค คอนเดนซ์​"/>
              </a:rPr>
              <a:t>To support broader usage in educational platforms, the backend can be deployed to the cloud, where users could create accounts and their upload history would be saved</a:t>
            </a:r>
          </a:p>
          <a:p>
            <a:pPr algn="just">
              <a:lnSpc>
                <a:spcPts val="3919"/>
              </a:lnSpc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03322" y="-1337498"/>
            <a:ext cx="4312529" cy="8656535"/>
          </a:xfrm>
          <a:custGeom>
            <a:avLst/>
            <a:gdLst/>
            <a:ahLst/>
            <a:cxnLst/>
            <a:rect r="r" b="b" t="t" l="l"/>
            <a:pathLst>
              <a:path h="8656535" w="4312529">
                <a:moveTo>
                  <a:pt x="0" y="0"/>
                </a:moveTo>
                <a:lnTo>
                  <a:pt x="4312528" y="0"/>
                </a:lnTo>
                <a:lnTo>
                  <a:pt x="4312528" y="8656536"/>
                </a:lnTo>
                <a:lnTo>
                  <a:pt x="0" y="86565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44380" y="3658085"/>
            <a:ext cx="3514515" cy="7321906"/>
          </a:xfrm>
          <a:custGeom>
            <a:avLst/>
            <a:gdLst/>
            <a:ahLst/>
            <a:cxnLst/>
            <a:rect r="r" b="b" t="t" l="l"/>
            <a:pathLst>
              <a:path h="7321906" w="3514515">
                <a:moveTo>
                  <a:pt x="0" y="0"/>
                </a:moveTo>
                <a:lnTo>
                  <a:pt x="3514515" y="0"/>
                </a:lnTo>
                <a:lnTo>
                  <a:pt x="3514515" y="7321906"/>
                </a:lnTo>
                <a:lnTo>
                  <a:pt x="0" y="73219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7319038"/>
            <a:ext cx="16230600" cy="2820067"/>
          </a:xfrm>
          <a:custGeom>
            <a:avLst/>
            <a:gdLst/>
            <a:ahLst/>
            <a:cxnLst/>
            <a:rect r="r" b="b" t="t" l="l"/>
            <a:pathLst>
              <a:path h="2820067" w="16230600">
                <a:moveTo>
                  <a:pt x="0" y="0"/>
                </a:moveTo>
                <a:lnTo>
                  <a:pt x="16230600" y="0"/>
                </a:lnTo>
                <a:lnTo>
                  <a:pt x="16230600" y="2820066"/>
                </a:lnTo>
                <a:lnTo>
                  <a:pt x="0" y="28200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71000"/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414964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4778685" y="3460750"/>
            <a:ext cx="8730630" cy="3632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000"/>
              </a:lnSpc>
            </a:pPr>
            <a:r>
              <a:rPr lang="en-US" b="true" sz="14000">
                <a:solidFill>
                  <a:srgbClr val="414964"/>
                </a:solidFill>
                <a:latin typeface="Serithai Bold"/>
                <a:ea typeface="Serithai Bold"/>
                <a:cs typeface="Serithai Bold"/>
                <a:sym typeface="Serithai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03322" y="-1337498"/>
            <a:ext cx="4312529" cy="8656535"/>
          </a:xfrm>
          <a:custGeom>
            <a:avLst/>
            <a:gdLst/>
            <a:ahLst/>
            <a:cxnLst/>
            <a:rect r="r" b="b" t="t" l="l"/>
            <a:pathLst>
              <a:path h="8656535" w="4312529">
                <a:moveTo>
                  <a:pt x="0" y="0"/>
                </a:moveTo>
                <a:lnTo>
                  <a:pt x="4312528" y="0"/>
                </a:lnTo>
                <a:lnTo>
                  <a:pt x="4312528" y="8656536"/>
                </a:lnTo>
                <a:lnTo>
                  <a:pt x="0" y="86565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44380" y="3658085"/>
            <a:ext cx="3514515" cy="7321906"/>
          </a:xfrm>
          <a:custGeom>
            <a:avLst/>
            <a:gdLst/>
            <a:ahLst/>
            <a:cxnLst/>
            <a:rect r="r" b="b" t="t" l="l"/>
            <a:pathLst>
              <a:path h="7321906" w="3514515">
                <a:moveTo>
                  <a:pt x="0" y="0"/>
                </a:moveTo>
                <a:lnTo>
                  <a:pt x="3514515" y="0"/>
                </a:lnTo>
                <a:lnTo>
                  <a:pt x="3514515" y="7321906"/>
                </a:lnTo>
                <a:lnTo>
                  <a:pt x="0" y="73219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7319038"/>
            <a:ext cx="16230600" cy="2820067"/>
          </a:xfrm>
          <a:custGeom>
            <a:avLst/>
            <a:gdLst/>
            <a:ahLst/>
            <a:cxnLst/>
            <a:rect r="r" b="b" t="t" l="l"/>
            <a:pathLst>
              <a:path h="2820067" w="16230600">
                <a:moveTo>
                  <a:pt x="0" y="0"/>
                </a:moveTo>
                <a:lnTo>
                  <a:pt x="16230600" y="0"/>
                </a:lnTo>
                <a:lnTo>
                  <a:pt x="16230600" y="2820066"/>
                </a:lnTo>
                <a:lnTo>
                  <a:pt x="0" y="28200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71000"/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414964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0981904" y="2347726"/>
            <a:ext cx="5161043" cy="5286771"/>
          </a:xfrm>
          <a:custGeom>
            <a:avLst/>
            <a:gdLst/>
            <a:ahLst/>
            <a:cxnLst/>
            <a:rect r="r" b="b" t="t" l="l"/>
            <a:pathLst>
              <a:path h="5286771" w="5161043">
                <a:moveTo>
                  <a:pt x="0" y="0"/>
                </a:moveTo>
                <a:lnTo>
                  <a:pt x="5161043" y="0"/>
                </a:lnTo>
                <a:lnTo>
                  <a:pt x="5161043" y="5286771"/>
                </a:lnTo>
                <a:lnTo>
                  <a:pt x="0" y="528677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40084" t="0" r="-13665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145053" y="2217820"/>
            <a:ext cx="8508918" cy="857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00"/>
              </a:lnSpc>
            </a:pPr>
            <a:r>
              <a:rPr lang="en-US" sz="6400" b="true">
                <a:solidFill>
                  <a:srgbClr val="414964"/>
                </a:solidFill>
                <a:latin typeface="Serithai Bold"/>
                <a:ea typeface="Serithai Bold"/>
                <a:cs typeface="Serithai Bold"/>
                <a:sym typeface="Serithai Bold"/>
              </a:rPr>
              <a:t>PROBLEM STATEMENT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145053" y="3628917"/>
            <a:ext cx="7704629" cy="4500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414964"/>
                </a:solidFill>
                <a:latin typeface="เอฟซี ซับเจค คอนเดนซ์​"/>
                <a:ea typeface="เอฟซี ซับเจค คอนเดนซ์​"/>
                <a:cs typeface="เอฟซี ซับเจค คอนเดนซ์​"/>
                <a:sym typeface="เอฟซี ซับเจค คอนเดนซ์​"/>
              </a:rPr>
              <a:t>Romanian is a morphologically rich, under-resourced language.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414964"/>
                </a:solidFill>
                <a:latin typeface="เอฟซี ซับเจค คอนเดนซ์​"/>
                <a:ea typeface="เอฟซี ซับเจค คอนเดนซ์​"/>
                <a:cs typeface="เอฟซี ซับเจค คอนเดนซ์​"/>
                <a:sym typeface="เอฟซี ซับเจค คอนเดนซ์​"/>
              </a:rPr>
              <a:t>Most NLP tools are designed for English and do not handle diacritics, syntax, or Romanian grammar properly.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414964"/>
                </a:solidFill>
                <a:latin typeface="เอฟซี ซับเจค คอนเดนซ์​"/>
                <a:ea typeface="เอฟซี ซับเจค คอนเดนซ์​"/>
                <a:cs typeface="เอฟซี ซับเจค คอนเดนซ์​"/>
                <a:sym typeface="เอฟซี ซับเจค คอนเดนซ์​"/>
              </a:rPr>
              <a:t>The goal is to extract structured information (keywords, entities, relations) from Romanian documents.</a:t>
            </a:r>
          </a:p>
          <a:p>
            <a:pPr algn="l">
              <a:lnSpc>
                <a:spcPts val="3919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03322" y="-1337498"/>
            <a:ext cx="4312529" cy="8656535"/>
          </a:xfrm>
          <a:custGeom>
            <a:avLst/>
            <a:gdLst/>
            <a:ahLst/>
            <a:cxnLst/>
            <a:rect r="r" b="b" t="t" l="l"/>
            <a:pathLst>
              <a:path h="8656535" w="4312529">
                <a:moveTo>
                  <a:pt x="0" y="0"/>
                </a:moveTo>
                <a:lnTo>
                  <a:pt x="4312528" y="0"/>
                </a:lnTo>
                <a:lnTo>
                  <a:pt x="4312528" y="8656536"/>
                </a:lnTo>
                <a:lnTo>
                  <a:pt x="0" y="86565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44380" y="3658085"/>
            <a:ext cx="3514515" cy="7321906"/>
          </a:xfrm>
          <a:custGeom>
            <a:avLst/>
            <a:gdLst/>
            <a:ahLst/>
            <a:cxnLst/>
            <a:rect r="r" b="b" t="t" l="l"/>
            <a:pathLst>
              <a:path h="7321906" w="3514515">
                <a:moveTo>
                  <a:pt x="0" y="0"/>
                </a:moveTo>
                <a:lnTo>
                  <a:pt x="3514515" y="0"/>
                </a:lnTo>
                <a:lnTo>
                  <a:pt x="3514515" y="7321906"/>
                </a:lnTo>
                <a:lnTo>
                  <a:pt x="0" y="73219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7319038"/>
            <a:ext cx="16230600" cy="2820067"/>
          </a:xfrm>
          <a:custGeom>
            <a:avLst/>
            <a:gdLst/>
            <a:ahLst/>
            <a:cxnLst/>
            <a:rect r="r" b="b" t="t" l="l"/>
            <a:pathLst>
              <a:path h="2820067" w="16230600">
                <a:moveTo>
                  <a:pt x="0" y="0"/>
                </a:moveTo>
                <a:lnTo>
                  <a:pt x="16230600" y="0"/>
                </a:lnTo>
                <a:lnTo>
                  <a:pt x="16230600" y="2820066"/>
                </a:lnTo>
                <a:lnTo>
                  <a:pt x="0" y="28200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71000"/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28700" y="874934"/>
            <a:ext cx="16230600" cy="8229600"/>
            <a:chOff x="0" y="0"/>
            <a:chExt cx="4274726" cy="216746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414964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4889541" y="1714420"/>
            <a:ext cx="8508918" cy="739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US" b="true" sz="5500">
                <a:solidFill>
                  <a:srgbClr val="414964"/>
                </a:solidFill>
                <a:latin typeface="Serithai Bold"/>
                <a:ea typeface="Serithai Bold"/>
                <a:cs typeface="Serithai Bold"/>
                <a:sym typeface="Serithai Bold"/>
              </a:rPr>
              <a:t>MOTIVATION &amp; OBJECTIVES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183179" y="3543785"/>
            <a:ext cx="4346964" cy="3117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414964"/>
                </a:solidFill>
                <a:latin typeface="เอฟซี ซับเจค คอนเดนซ์​"/>
                <a:ea typeface="เอฟซี ซับเจค คอนเดนซ์​"/>
                <a:cs typeface="เอฟซี ซับเจค คอนเดนซ์​"/>
                <a:sym typeface="เอฟซี ซับเจค คอนเดนซ์​"/>
              </a:rPr>
              <a:t>Motivation:</a:t>
            </a:r>
          </a:p>
          <a:p>
            <a:pPr algn="l" marL="539751" indent="-269876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414964"/>
                </a:solidFill>
                <a:latin typeface="เอฟซี ซับเจค คอนเดนซ์​"/>
                <a:ea typeface="เอฟซี ซับเจค คอนเดนซ์​"/>
                <a:cs typeface="เอฟซี ซับเจค คอนเดนซ์​"/>
                <a:sym typeface="เอฟซี ซับเจค คอนเดนซ์​"/>
              </a:rPr>
              <a:t>Few effective Romanian NLP tools.</a:t>
            </a:r>
          </a:p>
          <a:p>
            <a:pPr algn="l" marL="539751" indent="-269876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414964"/>
                </a:solidFill>
                <a:latin typeface="เอฟซี ซับเจค คอนเดนซ์​"/>
                <a:ea typeface="เอฟซี ซับเจค คอนเดนซ์​"/>
                <a:cs typeface="เอฟซี ซับเจค คอนเดนซ์​"/>
                <a:sym typeface="เอฟซี ซับเจค คอนเดนซ์​"/>
              </a:rPr>
              <a:t>Need for document understanding in education and research.</a:t>
            </a:r>
          </a:p>
          <a:p>
            <a:pPr algn="l">
              <a:lnSpc>
                <a:spcPts val="3500"/>
              </a:lnSpc>
            </a:pPr>
          </a:p>
        </p:txBody>
      </p:sp>
      <p:grpSp>
        <p:nvGrpSpPr>
          <p:cNvPr name="Group 10" id="10"/>
          <p:cNvGrpSpPr/>
          <p:nvPr/>
        </p:nvGrpSpPr>
        <p:grpSpPr>
          <a:xfrm rot="0">
            <a:off x="2397452" y="3609399"/>
            <a:ext cx="1380335" cy="1380335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14964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2432230" y="3710604"/>
            <a:ext cx="1310778" cy="968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true">
                <a:solidFill>
                  <a:srgbClr val="FFFFFF"/>
                </a:solidFill>
                <a:latin typeface="เอฟซี ซับเจค คอนเดนซ์​ Bold"/>
                <a:ea typeface="เอฟซี ซับเจค คอนเดนซ์​ Bold"/>
                <a:cs typeface="เอฟซี ซับเจค คอนเดนซ์​ Bold"/>
                <a:sym typeface="เอฟซี ซับเจค คอนเดนซ์​ Bold"/>
              </a:rPr>
              <a:t>01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697415" y="3495099"/>
            <a:ext cx="4346964" cy="4870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414964"/>
                </a:solidFill>
                <a:latin typeface="เอฟซี ซับเจค คอนเดนซ์​"/>
                <a:ea typeface="เอฟซี ซับเจค คอนเดนซ์​"/>
                <a:cs typeface="เอฟซี ซับเจค คอนเดนซ์​"/>
                <a:sym typeface="เอฟซี ซับเจค คอนเดนซ์​"/>
              </a:rPr>
              <a:t>Objectives:</a:t>
            </a:r>
          </a:p>
          <a:p>
            <a:pPr algn="l" marL="539751" indent="-269876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414964"/>
                </a:solidFill>
                <a:latin typeface="เอฟซี ซับเจค คอนเดนซ์​"/>
                <a:ea typeface="เอฟซี ซับเจค คอนเดนซ์​"/>
                <a:cs typeface="เอฟซี ซับเจค คอนเดนซ์​"/>
                <a:sym typeface="เอฟซี ซับเจค คอนเดนซ์​"/>
              </a:rPr>
              <a:t>Implement keyword extraction using RAKE and TextRank.</a:t>
            </a:r>
          </a:p>
          <a:p>
            <a:pPr algn="l" marL="539751" indent="-269876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414964"/>
                </a:solidFill>
                <a:latin typeface="เอฟซี ซับเจค คอนเดนซ์​"/>
                <a:ea typeface="เอฟซี ซับเจค คอนเดนซ์​"/>
                <a:cs typeface="เอฟซี ซับเจค คอนเดนซ์​"/>
                <a:sym typeface="เอฟซี ซับเจค คอนเดนซ์​"/>
              </a:rPr>
              <a:t>Perform Named Entity Recognition.</a:t>
            </a:r>
          </a:p>
          <a:p>
            <a:pPr algn="l" marL="539751" indent="-269876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414964"/>
                </a:solidFill>
                <a:latin typeface="เอฟซี ซับเจค คอนเดนซ์​"/>
                <a:ea typeface="เอฟซี ซับเจค คอนเดนซ์​"/>
                <a:cs typeface="เอฟซี ซับเจค คอนเดนซ์​"/>
                <a:sym typeface="เอฟซี ซับเจค คอนเดนซ์​"/>
              </a:rPr>
              <a:t>Perform</a:t>
            </a:r>
            <a:r>
              <a:rPr lang="en-US" sz="2500">
                <a:solidFill>
                  <a:srgbClr val="414964"/>
                </a:solidFill>
                <a:latin typeface="เอฟซี ซับเจค คอนเดนซ์​"/>
                <a:ea typeface="เอฟซี ซับเจค คอนเดนซ์​"/>
                <a:cs typeface="เอฟซี ซับเจค คอนเดนซ์​"/>
                <a:sym typeface="เอฟซี ซับเจค คอนเดนซ์​"/>
              </a:rPr>
              <a:t> Dependency Parsing.</a:t>
            </a:r>
          </a:p>
          <a:p>
            <a:pPr algn="l" marL="539751" indent="-269876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414964"/>
                </a:solidFill>
                <a:latin typeface="เอฟซี ซับเจค คอนเดนซ์​"/>
                <a:ea typeface="เอฟซี ซับเจค คอนเดนซ์​"/>
                <a:cs typeface="เอฟซี ซับเจค คอนเดนซ์​"/>
                <a:sym typeface="เอฟซี ซับเจค คอนเดนซ์​"/>
              </a:rPr>
              <a:t>Build a Knowledge Graph.</a:t>
            </a:r>
          </a:p>
          <a:p>
            <a:pPr algn="l" marL="539751" indent="-269876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414964"/>
                </a:solidFill>
                <a:latin typeface="เอฟซี ซับเจค คอนเดนซ์​"/>
                <a:ea typeface="เอฟซี ซับเจค คอนเดนซ์​"/>
                <a:cs typeface="เอฟซี ซับเจค คอนเดนซ์​"/>
                <a:sym typeface="เอฟซี ซับเจค คอนเดนซ์​"/>
              </a:rPr>
              <a:t>Extract WH-question answers.</a:t>
            </a:r>
          </a:p>
          <a:p>
            <a:pPr algn="l" marL="539751" indent="-269876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414964"/>
                </a:solidFill>
                <a:latin typeface="เอฟซี ซับเจค คอนเดนซ์​"/>
                <a:ea typeface="เอฟซี ซับเจค คอนเดนซ์​"/>
                <a:cs typeface="เอฟซี ซับเจค คอนเดนซ์​"/>
                <a:sym typeface="เอฟซี ซับเจค คอนเดนซ์​"/>
              </a:rPr>
              <a:t>Extract structured information from unstructed text.</a:t>
            </a:r>
          </a:p>
          <a:p>
            <a:pPr algn="l">
              <a:lnSpc>
                <a:spcPts val="3500"/>
              </a:lnSpc>
            </a:pPr>
          </a:p>
        </p:txBody>
      </p:sp>
      <p:grpSp>
        <p:nvGrpSpPr>
          <p:cNvPr name="Group 15" id="15"/>
          <p:cNvGrpSpPr/>
          <p:nvPr/>
        </p:nvGrpSpPr>
        <p:grpSpPr>
          <a:xfrm rot="0">
            <a:off x="9885251" y="3609399"/>
            <a:ext cx="1380335" cy="1380335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14964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9920029" y="3710604"/>
            <a:ext cx="1310778" cy="968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true">
                <a:solidFill>
                  <a:srgbClr val="FFFFFF"/>
                </a:solidFill>
                <a:latin typeface="เอฟซี ซับเจค คอนเดนซ์​ Bold"/>
                <a:ea typeface="เอฟซี ซับเจค คอนเดนซ์​ Bold"/>
                <a:cs typeface="เอฟซี ซับเจค คอนเดนซ์​ Bold"/>
                <a:sym typeface="เอฟซี ซับเจค คอนเดนซ์​ Bold"/>
              </a:rPr>
              <a:t>02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03322" y="-1337498"/>
            <a:ext cx="4312529" cy="8656535"/>
          </a:xfrm>
          <a:custGeom>
            <a:avLst/>
            <a:gdLst/>
            <a:ahLst/>
            <a:cxnLst/>
            <a:rect r="r" b="b" t="t" l="l"/>
            <a:pathLst>
              <a:path h="8656535" w="4312529">
                <a:moveTo>
                  <a:pt x="0" y="0"/>
                </a:moveTo>
                <a:lnTo>
                  <a:pt x="4312528" y="0"/>
                </a:lnTo>
                <a:lnTo>
                  <a:pt x="4312528" y="8656536"/>
                </a:lnTo>
                <a:lnTo>
                  <a:pt x="0" y="86565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44380" y="3658085"/>
            <a:ext cx="3514515" cy="7321906"/>
          </a:xfrm>
          <a:custGeom>
            <a:avLst/>
            <a:gdLst/>
            <a:ahLst/>
            <a:cxnLst/>
            <a:rect r="r" b="b" t="t" l="l"/>
            <a:pathLst>
              <a:path h="7321906" w="3514515">
                <a:moveTo>
                  <a:pt x="0" y="0"/>
                </a:moveTo>
                <a:lnTo>
                  <a:pt x="3514515" y="0"/>
                </a:lnTo>
                <a:lnTo>
                  <a:pt x="3514515" y="7321906"/>
                </a:lnTo>
                <a:lnTo>
                  <a:pt x="0" y="73219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7319038"/>
            <a:ext cx="16230600" cy="2820067"/>
          </a:xfrm>
          <a:custGeom>
            <a:avLst/>
            <a:gdLst/>
            <a:ahLst/>
            <a:cxnLst/>
            <a:rect r="r" b="b" t="t" l="l"/>
            <a:pathLst>
              <a:path h="2820067" w="16230600">
                <a:moveTo>
                  <a:pt x="0" y="0"/>
                </a:moveTo>
                <a:lnTo>
                  <a:pt x="16230600" y="0"/>
                </a:lnTo>
                <a:lnTo>
                  <a:pt x="16230600" y="2820066"/>
                </a:lnTo>
                <a:lnTo>
                  <a:pt x="0" y="28200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71000"/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414964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3084545" y="1714420"/>
            <a:ext cx="12118909" cy="6603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99"/>
              </a:lnSpc>
            </a:pPr>
            <a:r>
              <a:rPr lang="en-US" b="true" sz="4999">
                <a:solidFill>
                  <a:srgbClr val="414964"/>
                </a:solidFill>
                <a:latin typeface="Serithai Bold"/>
                <a:ea typeface="Serithai Bold"/>
                <a:cs typeface="Serithai Bold"/>
                <a:sym typeface="Serithai Bold"/>
              </a:rPr>
              <a:t>RAKE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084545" y="2727251"/>
            <a:ext cx="12118909" cy="573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99"/>
              </a:lnSpc>
            </a:pPr>
            <a:r>
              <a:rPr lang="en-US" sz="2499" b="true">
                <a:solidFill>
                  <a:srgbClr val="414964"/>
                </a:solidFill>
                <a:latin typeface="เอฟซี ซับเจค คอนเดนซ์​ Bold"/>
                <a:ea typeface="เอฟซี ซับเจค คอนเดนซ์​ Bold"/>
                <a:cs typeface="เอฟซี ซับเจค คอนเดนซ์​ Bold"/>
                <a:sym typeface="เอฟซี ซับเจค คอนเดนซ์​ Bold"/>
              </a:rPr>
              <a:t>RAKE </a:t>
            </a:r>
            <a:r>
              <a:rPr lang="en-US" sz="2499">
                <a:solidFill>
                  <a:srgbClr val="414964"/>
                </a:solidFill>
                <a:latin typeface="เอฟซี ซับเจค คอนเดนซ์​"/>
                <a:ea typeface="เอฟซี ซับเจค คอนเดนซ์​"/>
                <a:cs typeface="เอฟซี ซับเจค คอนเดนซ์​"/>
                <a:sym typeface="เอฟซี ซับเจค คอนเดนซ์​"/>
              </a:rPr>
              <a:t>(Rapid Automatic Keyword Extraction) is a statistical method that extracts key phrases based on how frequently words co-occur between stopwords.</a:t>
            </a:r>
          </a:p>
          <a:p>
            <a:pPr algn="just">
              <a:lnSpc>
                <a:spcPts val="3499"/>
              </a:lnSpc>
            </a:pPr>
            <a:r>
              <a:rPr lang="en-US" sz="2499" b="true">
                <a:solidFill>
                  <a:srgbClr val="414964"/>
                </a:solidFill>
                <a:latin typeface="เอฟซี ซับเจค คอนเดนซ์​ Bold"/>
                <a:ea typeface="เอฟซี ซับเจค คอนเดนซ์​ Bold"/>
                <a:cs typeface="เอฟซี ซับเจค คอนเดนซ์​ Bold"/>
                <a:sym typeface="เอฟซี ซับเจค คอนเดนซ์​ Bold"/>
              </a:rPr>
              <a:t>RAKE </a:t>
            </a:r>
            <a:r>
              <a:rPr lang="en-US" sz="2499">
                <a:solidFill>
                  <a:srgbClr val="414964"/>
                </a:solidFill>
                <a:latin typeface="เอฟซี ซับเจค คอนเดนซ์​"/>
                <a:ea typeface="เอฟซี ซับเจค คอนเดนซ์​"/>
                <a:cs typeface="เอฟซี ซับเจค คอนเดนซ์​"/>
                <a:sym typeface="เอฟซี ซับเจค คอนเดนซ์​"/>
              </a:rPr>
              <a:t>works as follows:</a:t>
            </a:r>
          </a:p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414964"/>
                </a:solidFill>
                <a:latin typeface="เอฟซี ซับเจค คอนเดนซ์​"/>
                <a:ea typeface="เอฟซี ซับเจค คอนเดนซ์​"/>
                <a:cs typeface="เอฟซี ซับเจค คอนเดนซ์​"/>
                <a:sym typeface="เอฟซี ซับเจค คอนเดนซ์​"/>
              </a:rPr>
              <a:t>The text is split into candidate phrases, defined as sequences of words between stopwords.</a:t>
            </a:r>
          </a:p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414964"/>
                </a:solidFill>
                <a:latin typeface="เอฟซี ซับเจค คอนเดนซ์​"/>
                <a:ea typeface="เอฟซี ซับเจค คอนเดนซ์​"/>
                <a:cs typeface="เอฟซี ซับเจค คอนเดนซ์​"/>
                <a:sym typeface="เอฟซี ซับเจค คอนเดนซ์​"/>
              </a:rPr>
              <a:t>For each word, RAKE computes:</a:t>
            </a:r>
          </a:p>
          <a:p>
            <a:pPr algn="just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414964"/>
                </a:solidFill>
                <a:latin typeface="เอฟซี ซับเจค คอนเดนซ์​"/>
                <a:ea typeface="เอฟซี ซับเจค คอนเดนซ์​"/>
                <a:cs typeface="เอฟซี ซับเจค คอนเดนซ์​"/>
                <a:sym typeface="เอฟซี ซับเจค คอนเดนซ์​"/>
              </a:rPr>
              <a:t>Frequency: how often it appears in candidate phrases.</a:t>
            </a:r>
          </a:p>
          <a:p>
            <a:pPr algn="just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414964"/>
                </a:solidFill>
                <a:latin typeface="เอฟซี ซับเจค คอนเดนซ์​"/>
                <a:ea typeface="เอฟซี ซับเจค คอนเดนซ์​"/>
                <a:cs typeface="เอฟซี ซับเจค คอนเดนซ์​"/>
                <a:sym typeface="เอฟซี ซับเจค คอนเดนซ์​"/>
              </a:rPr>
              <a:t>Degree: how many other words it co-occurs with.</a:t>
            </a:r>
          </a:p>
          <a:p>
            <a:pPr algn="just" marL="1619248" indent="-404812" lvl="3">
              <a:lnSpc>
                <a:spcPts val="3499"/>
              </a:lnSpc>
              <a:buFont typeface="Arial"/>
              <a:buChar char="￭"/>
            </a:pPr>
            <a:r>
              <a:rPr lang="en-US" sz="2499">
                <a:solidFill>
                  <a:srgbClr val="414964"/>
                </a:solidFill>
                <a:latin typeface="เอฟซี ซับเจค คอนเดนซ์​"/>
                <a:ea typeface="เอฟซี ซับเจค คอนเดนซ์​"/>
                <a:cs typeface="เอฟซี ซับเจค คอนเดนซ์​"/>
                <a:sym typeface="เอฟซี ซับเจค คอนเดนซ์​"/>
              </a:rPr>
              <a:t>Co-occurence means that two words appear together within the same phrase or context window, without being separated by stopwords or punctuation.</a:t>
            </a:r>
          </a:p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414964"/>
                </a:solidFill>
                <a:latin typeface="เอฟซี ซับเจค คอนเดนซ์​"/>
                <a:ea typeface="เอฟซี ซับเจค คอนเดนซ์​"/>
                <a:cs typeface="เอฟซี ซับเจค คอนเดนซ์​"/>
                <a:sym typeface="เอฟซี ซับเจค คอนเดนซ์​"/>
              </a:rPr>
              <a:t>Each word receives a score = (degree + frequency) / frequency.</a:t>
            </a:r>
          </a:p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414964"/>
                </a:solidFill>
                <a:latin typeface="เอฟซี ซับเจค คอนเดนซ์​"/>
                <a:ea typeface="เอฟซี ซับเจค คอนเดนซ์​"/>
                <a:cs typeface="เอฟซี ซับเจค คอนเดนซ์​"/>
                <a:sym typeface="เอฟซี ซับเจค คอนเดนซ์​"/>
              </a:rPr>
              <a:t>Each phrase receives a score equal to the sum of the scores of the words it contains.</a:t>
            </a:r>
          </a:p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414964"/>
                </a:solidFill>
                <a:latin typeface="เอฟซี ซับเจค คอนเดนซ์​"/>
                <a:ea typeface="เอฟซี ซับเจค คอนเดนซ์​"/>
                <a:cs typeface="เอฟซี ซับเจค คอนเดนซ์​"/>
                <a:sym typeface="เอฟซี ซับเจค คอนเดนซ์​"/>
              </a:rPr>
              <a:t>Top-ranked phrases are returned as keywords.</a:t>
            </a:r>
          </a:p>
          <a:p>
            <a:pPr algn="just">
              <a:lnSpc>
                <a:spcPts val="3499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03322" y="-1337498"/>
            <a:ext cx="4312529" cy="8656535"/>
          </a:xfrm>
          <a:custGeom>
            <a:avLst/>
            <a:gdLst/>
            <a:ahLst/>
            <a:cxnLst/>
            <a:rect r="r" b="b" t="t" l="l"/>
            <a:pathLst>
              <a:path h="8656535" w="4312529">
                <a:moveTo>
                  <a:pt x="0" y="0"/>
                </a:moveTo>
                <a:lnTo>
                  <a:pt x="4312528" y="0"/>
                </a:lnTo>
                <a:lnTo>
                  <a:pt x="4312528" y="8656536"/>
                </a:lnTo>
                <a:lnTo>
                  <a:pt x="0" y="86565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44380" y="3658085"/>
            <a:ext cx="3514515" cy="7321906"/>
          </a:xfrm>
          <a:custGeom>
            <a:avLst/>
            <a:gdLst/>
            <a:ahLst/>
            <a:cxnLst/>
            <a:rect r="r" b="b" t="t" l="l"/>
            <a:pathLst>
              <a:path h="7321906" w="3514515">
                <a:moveTo>
                  <a:pt x="0" y="0"/>
                </a:moveTo>
                <a:lnTo>
                  <a:pt x="3514515" y="0"/>
                </a:lnTo>
                <a:lnTo>
                  <a:pt x="3514515" y="7321906"/>
                </a:lnTo>
                <a:lnTo>
                  <a:pt x="0" y="73219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7319038"/>
            <a:ext cx="16230600" cy="2820067"/>
          </a:xfrm>
          <a:custGeom>
            <a:avLst/>
            <a:gdLst/>
            <a:ahLst/>
            <a:cxnLst/>
            <a:rect r="r" b="b" t="t" l="l"/>
            <a:pathLst>
              <a:path h="2820067" w="16230600">
                <a:moveTo>
                  <a:pt x="0" y="0"/>
                </a:moveTo>
                <a:lnTo>
                  <a:pt x="16230600" y="0"/>
                </a:lnTo>
                <a:lnTo>
                  <a:pt x="16230600" y="2820066"/>
                </a:lnTo>
                <a:lnTo>
                  <a:pt x="0" y="28200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71000"/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414964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3084545" y="1714420"/>
            <a:ext cx="12118909" cy="6603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99"/>
              </a:lnSpc>
            </a:pPr>
            <a:r>
              <a:rPr lang="en-US" b="true" sz="4999">
                <a:solidFill>
                  <a:srgbClr val="414964"/>
                </a:solidFill>
                <a:latin typeface="Serithai Bold"/>
                <a:ea typeface="Serithai Bold"/>
                <a:cs typeface="Serithai Bold"/>
                <a:sym typeface="Serithai Bold"/>
              </a:rPr>
              <a:t>TEXTRANK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084545" y="2329145"/>
            <a:ext cx="12118909" cy="617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99"/>
              </a:lnSpc>
            </a:pPr>
            <a:r>
              <a:rPr lang="en-US" sz="2499" b="true">
                <a:solidFill>
                  <a:srgbClr val="414964"/>
                </a:solidFill>
                <a:latin typeface="เอฟซี ซับเจค คอนเดนซ์​ Bold"/>
                <a:ea typeface="เอฟซี ซับเจค คอนเดนซ์​ Bold"/>
                <a:cs typeface="เอฟซี ซับเจค คอนเดนซ์​ Bold"/>
                <a:sym typeface="เอฟซี ซับเจค คอนเดนซ์​ Bold"/>
              </a:rPr>
              <a:t>TextRank </a:t>
            </a:r>
            <a:r>
              <a:rPr lang="en-US" sz="2499">
                <a:solidFill>
                  <a:srgbClr val="414964"/>
                </a:solidFill>
                <a:latin typeface="เอฟซี ซับเจค คอนเดนซ์​"/>
                <a:ea typeface="เอฟซี ซับเจค คอนเดนซ์​"/>
                <a:cs typeface="เอฟซี ซับเจค คอนเดนซ์​"/>
                <a:sym typeface="เอฟซี ซับเจค คอนเดนซ์​"/>
              </a:rPr>
              <a:t>is a graph-based ranking algorithm inspired by PageRank, used to identify important words based on their co-occurrence.</a:t>
            </a:r>
          </a:p>
          <a:p>
            <a:pPr algn="just">
              <a:lnSpc>
                <a:spcPts val="3499"/>
              </a:lnSpc>
            </a:pPr>
            <a:r>
              <a:rPr lang="en-US" sz="2499" b="true">
                <a:solidFill>
                  <a:srgbClr val="414964"/>
                </a:solidFill>
                <a:latin typeface="เอฟซี ซับเจค คอนเดนซ์​ Bold"/>
                <a:ea typeface="เอฟซี ซับเจค คอนเดนซ์​ Bold"/>
                <a:cs typeface="เอฟซี ซับเจค คอนเดนซ์​ Bold"/>
                <a:sym typeface="เอฟซี ซับเจค คอนเดนซ์​ Bold"/>
              </a:rPr>
              <a:t>TextRank </a:t>
            </a:r>
            <a:r>
              <a:rPr lang="en-US" sz="2499">
                <a:solidFill>
                  <a:srgbClr val="414964"/>
                </a:solidFill>
                <a:latin typeface="เอฟซี ซับเจค คอนเดนซ์​"/>
                <a:ea typeface="เอฟซี ซับเจค คอนเดนซ์​"/>
                <a:cs typeface="เอฟซี ซับเจค คอนเดนซ์​"/>
                <a:sym typeface="เอฟซี ซับเจค คอนเดนซ์​"/>
              </a:rPr>
              <a:t>works as follows:</a:t>
            </a:r>
          </a:p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414964"/>
                </a:solidFill>
                <a:latin typeface="เอฟซี ซับเจค คอนเดนซ์​"/>
                <a:ea typeface="เอฟซี ซับเจค คอนเดนซ์​"/>
                <a:cs typeface="เอฟซี ซับเจค คอนเดนซ์​"/>
                <a:sym typeface="เอฟซี ซับเจค คอนเดนซ์​"/>
              </a:rPr>
              <a:t>The preprocessed text is scanned for nouns and adjectives, which are used as graph nodes.</a:t>
            </a:r>
          </a:p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414964"/>
                </a:solidFill>
                <a:latin typeface="เอฟซี ซับเจค คอนเดนซ์​"/>
                <a:ea typeface="เอฟซี ซับเจค คอนเดนซ์​"/>
                <a:cs typeface="เอฟซี ซับเจค คอนเดนซ์​"/>
                <a:sym typeface="เอฟซี ซับเจค คอนเดนซ์​"/>
              </a:rPr>
              <a:t>The algorithm builds an undirected weighted graph, where:</a:t>
            </a:r>
          </a:p>
          <a:p>
            <a:pPr algn="just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414964"/>
                </a:solidFill>
                <a:latin typeface="เอฟซี ซับเจค คอนเดนซ์​"/>
                <a:ea typeface="เอฟซี ซับเจค คอนเดนซ์​"/>
                <a:cs typeface="เอฟซี ซับเจค คอนเดนซ์​"/>
                <a:sym typeface="เอฟซี ซับเจค คอนเดนซ์​"/>
              </a:rPr>
              <a:t>Nodes = candidate words</a:t>
            </a:r>
          </a:p>
          <a:p>
            <a:pPr algn="just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414964"/>
                </a:solidFill>
                <a:latin typeface="เอฟซี ซับเจค คอนเดนซ์​"/>
                <a:ea typeface="เอฟซี ซับเจค คอนเดนซ์​"/>
                <a:cs typeface="เอฟซี ซับเจค คอนเดนซ์​"/>
                <a:sym typeface="เอฟซี ซับเจค คอนเดนซ์​"/>
              </a:rPr>
              <a:t>Edg</a:t>
            </a:r>
            <a:r>
              <a:rPr lang="en-US" sz="2499">
                <a:solidFill>
                  <a:srgbClr val="414964"/>
                </a:solidFill>
                <a:latin typeface="เอฟซี ซับเจค คอนเดนซ์​"/>
                <a:ea typeface="เอฟซี ซับเจค คอนเดนซ์​"/>
                <a:cs typeface="เอฟซี ซับเจค คอนเดนซ์​"/>
                <a:sym typeface="เอฟซี ซับเจค คอนเดนซ์​"/>
              </a:rPr>
              <a:t>es = co-occurrence within the window</a:t>
            </a:r>
          </a:p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414964"/>
                </a:solidFill>
                <a:latin typeface="เอฟซี ซับเจค คอนเดนซ์​"/>
                <a:ea typeface="เอฟซี ซับเจค คอนเดนซ์​"/>
                <a:cs typeface="เอฟซี ซับเจค คอนเดนซ์​"/>
                <a:sym typeface="เอฟซี ซับเจค คอนเดนซ์​"/>
              </a:rPr>
              <a:t>An iterative scoring formula is applied:</a:t>
            </a:r>
          </a:p>
          <a:p>
            <a:pPr algn="just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414964"/>
                </a:solidFill>
                <a:latin typeface="เอฟซี ซับเจค คอนเดนซ์​"/>
                <a:ea typeface="เอฟซี ซับเจค คอนเดนซ์​"/>
                <a:cs typeface="เอฟซี ซับเจค คอนเดนซ์​"/>
                <a:sym typeface="เอฟซี ซับเจค คอนเดนซ์​"/>
              </a:rPr>
              <a:t>Each node's score is updated based on neighboring scores and normalized edge weights.</a:t>
            </a:r>
          </a:p>
          <a:p>
            <a:pPr algn="just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414964"/>
                </a:solidFill>
                <a:latin typeface="เอฟซี ซับเจค คอนเดนซ์​"/>
                <a:ea typeface="เอฟซี ซับเจค คอนเดนซ์​"/>
                <a:cs typeface="เอฟซี ซับเจค คอนเดนซ์​"/>
                <a:sym typeface="เอฟซี ซับเจค คอนเดนซ์​"/>
              </a:rPr>
              <a:t>Conv</a:t>
            </a:r>
            <a:r>
              <a:rPr lang="en-US" sz="2499">
                <a:solidFill>
                  <a:srgbClr val="414964"/>
                </a:solidFill>
                <a:latin typeface="เอฟซี ซับเจค คอนเดนซ์​"/>
                <a:ea typeface="เอฟซี ซับเจค คอนเดนซ์​"/>
                <a:cs typeface="เอฟซี ซับเจค คอนเดนซ์​"/>
                <a:sym typeface="เอฟซี ซับเจค คอนเดนซ์​"/>
              </a:rPr>
              <a:t>ergence is reached when, for all vertices, the difference between the scores of a vertex is less than a threshold.</a:t>
            </a:r>
          </a:p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414964"/>
                </a:solidFill>
                <a:latin typeface="เอฟซี ซับเจค คอนเดนซ์​"/>
                <a:ea typeface="เอฟซี ซับเจค คอนเดนซ์​"/>
                <a:cs typeface="เอฟซี ซับเจค คอนเดนซ์​"/>
                <a:sym typeface="เอฟซี ซับเจค คอนเดนซ์​"/>
              </a:rPr>
              <a:t>Top-ranked nodes are combined into multi-word keyphrases based on their original positions in text.</a:t>
            </a:r>
          </a:p>
          <a:p>
            <a:pPr algn="just">
              <a:lnSpc>
                <a:spcPts val="3499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03322" y="-1337498"/>
            <a:ext cx="4312529" cy="8656535"/>
          </a:xfrm>
          <a:custGeom>
            <a:avLst/>
            <a:gdLst/>
            <a:ahLst/>
            <a:cxnLst/>
            <a:rect r="r" b="b" t="t" l="l"/>
            <a:pathLst>
              <a:path h="8656535" w="4312529">
                <a:moveTo>
                  <a:pt x="0" y="0"/>
                </a:moveTo>
                <a:lnTo>
                  <a:pt x="4312528" y="0"/>
                </a:lnTo>
                <a:lnTo>
                  <a:pt x="4312528" y="8656536"/>
                </a:lnTo>
                <a:lnTo>
                  <a:pt x="0" y="86565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44380" y="3658085"/>
            <a:ext cx="3514515" cy="7321906"/>
          </a:xfrm>
          <a:custGeom>
            <a:avLst/>
            <a:gdLst/>
            <a:ahLst/>
            <a:cxnLst/>
            <a:rect r="r" b="b" t="t" l="l"/>
            <a:pathLst>
              <a:path h="7321906" w="3514515">
                <a:moveTo>
                  <a:pt x="0" y="0"/>
                </a:moveTo>
                <a:lnTo>
                  <a:pt x="3514515" y="0"/>
                </a:lnTo>
                <a:lnTo>
                  <a:pt x="3514515" y="7321906"/>
                </a:lnTo>
                <a:lnTo>
                  <a:pt x="0" y="73219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7319038"/>
            <a:ext cx="16230600" cy="2820067"/>
          </a:xfrm>
          <a:custGeom>
            <a:avLst/>
            <a:gdLst/>
            <a:ahLst/>
            <a:cxnLst/>
            <a:rect r="r" b="b" t="t" l="l"/>
            <a:pathLst>
              <a:path h="2820067" w="16230600">
                <a:moveTo>
                  <a:pt x="0" y="0"/>
                </a:moveTo>
                <a:lnTo>
                  <a:pt x="16230600" y="0"/>
                </a:lnTo>
                <a:lnTo>
                  <a:pt x="16230600" y="2820066"/>
                </a:lnTo>
                <a:lnTo>
                  <a:pt x="0" y="28200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71000"/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414964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5225944" y="2809765"/>
            <a:ext cx="7836112" cy="5527379"/>
          </a:xfrm>
          <a:custGeom>
            <a:avLst/>
            <a:gdLst/>
            <a:ahLst/>
            <a:cxnLst/>
            <a:rect r="r" b="b" t="t" l="l"/>
            <a:pathLst>
              <a:path h="5527379" w="7836112">
                <a:moveTo>
                  <a:pt x="0" y="0"/>
                </a:moveTo>
                <a:lnTo>
                  <a:pt x="7836112" y="0"/>
                </a:lnTo>
                <a:lnTo>
                  <a:pt x="7836112" y="5527379"/>
                </a:lnTo>
                <a:lnTo>
                  <a:pt x="0" y="552737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084545" y="1685845"/>
            <a:ext cx="12118909" cy="460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b="true" sz="3500">
                <a:solidFill>
                  <a:srgbClr val="414964"/>
                </a:solidFill>
                <a:latin typeface="Serithai Bold"/>
                <a:ea typeface="Serithai Bold"/>
                <a:cs typeface="Serithai Bold"/>
                <a:sym typeface="Serithai Bold"/>
              </a:rPr>
              <a:t>SAMPLE GRAPH BUILD FOR KEYPHRASE EXTRACTION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509206" y="8494121"/>
            <a:ext cx="11694249" cy="2000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b="true" sz="1500">
                <a:solidFill>
                  <a:srgbClr val="414964"/>
                </a:solidFill>
                <a:latin typeface="Serithai Bold"/>
                <a:ea typeface="Serithai Bold"/>
                <a:cs typeface="Serithai Bold"/>
                <a:sym typeface="Serithai Bold"/>
              </a:rPr>
              <a:t>RADA MIHALCEA AND PAUL TARAU. TEXTRANK: BRINGING ORDER INTO TEXT.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03322" y="-1337498"/>
            <a:ext cx="4312529" cy="8656535"/>
          </a:xfrm>
          <a:custGeom>
            <a:avLst/>
            <a:gdLst/>
            <a:ahLst/>
            <a:cxnLst/>
            <a:rect r="r" b="b" t="t" l="l"/>
            <a:pathLst>
              <a:path h="8656535" w="4312529">
                <a:moveTo>
                  <a:pt x="0" y="0"/>
                </a:moveTo>
                <a:lnTo>
                  <a:pt x="4312528" y="0"/>
                </a:lnTo>
                <a:lnTo>
                  <a:pt x="4312528" y="8656536"/>
                </a:lnTo>
                <a:lnTo>
                  <a:pt x="0" y="86565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44380" y="3658085"/>
            <a:ext cx="3514515" cy="7321906"/>
          </a:xfrm>
          <a:custGeom>
            <a:avLst/>
            <a:gdLst/>
            <a:ahLst/>
            <a:cxnLst/>
            <a:rect r="r" b="b" t="t" l="l"/>
            <a:pathLst>
              <a:path h="7321906" w="3514515">
                <a:moveTo>
                  <a:pt x="0" y="0"/>
                </a:moveTo>
                <a:lnTo>
                  <a:pt x="3514515" y="0"/>
                </a:lnTo>
                <a:lnTo>
                  <a:pt x="3514515" y="7321906"/>
                </a:lnTo>
                <a:lnTo>
                  <a:pt x="0" y="73219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7319038"/>
            <a:ext cx="16230600" cy="2820067"/>
          </a:xfrm>
          <a:custGeom>
            <a:avLst/>
            <a:gdLst/>
            <a:ahLst/>
            <a:cxnLst/>
            <a:rect r="r" b="b" t="t" l="l"/>
            <a:pathLst>
              <a:path h="2820067" w="16230600">
                <a:moveTo>
                  <a:pt x="0" y="0"/>
                </a:moveTo>
                <a:lnTo>
                  <a:pt x="16230600" y="0"/>
                </a:lnTo>
                <a:lnTo>
                  <a:pt x="16230600" y="2820066"/>
                </a:lnTo>
                <a:lnTo>
                  <a:pt x="0" y="28200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71000"/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414964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3084545" y="1704895"/>
            <a:ext cx="12118909" cy="669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b="true" sz="5000">
                <a:solidFill>
                  <a:srgbClr val="414964"/>
                </a:solidFill>
                <a:latin typeface="Serithai Bold"/>
                <a:ea typeface="Serithai Bold"/>
                <a:cs typeface="Serithai Bold"/>
                <a:sym typeface="Serithai Bold"/>
              </a:rPr>
              <a:t>TYPES OF DEPENDENCY RELATIONS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084545" y="2433298"/>
            <a:ext cx="12959835" cy="661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9748" indent="-269874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414964"/>
                </a:solidFill>
                <a:latin typeface="เอฟซี ซับเจค คอนเดนซ์​"/>
                <a:ea typeface="เอฟซี ซับเจค คอนเดนซ์​"/>
                <a:cs typeface="เอฟซี ซับเจค คอนเดนซ์​"/>
                <a:sym typeface="เอฟซี ซับเจค คอนเดนซ์​"/>
              </a:rPr>
              <a:t>In dependency parsing, words in a sentence are linked through grammatical relations that define their syntactic roles. Below are some of the most common dependency relations in Romanian:</a:t>
            </a:r>
          </a:p>
          <a:p>
            <a:pPr algn="just" marL="1079496" indent="-359832" lvl="2">
              <a:lnSpc>
                <a:spcPts val="3499"/>
              </a:lnSpc>
              <a:buFont typeface="Arial"/>
              <a:buChar char="⚬"/>
            </a:pPr>
            <a:r>
              <a:rPr lang="en-US" b="true" sz="2499">
                <a:solidFill>
                  <a:srgbClr val="414964"/>
                </a:solidFill>
                <a:latin typeface="เอฟซี ซับเจค คอนเดนซ์​ Bold"/>
                <a:ea typeface="เอฟซี ซับเจค คอนเดนซ์​ Bold"/>
                <a:cs typeface="เอฟซี ซับเจค คอนเดนซ์​ Bold"/>
                <a:sym typeface="เอฟซี ซับเจค คอนเดนซ์​ Bold"/>
              </a:rPr>
              <a:t>nsubj </a:t>
            </a:r>
            <a:r>
              <a:rPr lang="en-US" sz="2499">
                <a:solidFill>
                  <a:srgbClr val="414964"/>
                </a:solidFill>
                <a:latin typeface="เอฟซี ซับเจค คอนเดนซ์​"/>
                <a:ea typeface="เอฟซี ซับเจค คอนเดนซ์​"/>
                <a:cs typeface="เอฟซี ซับเจค คอนเดนซ์​"/>
                <a:sym typeface="เอฟซี ซับเจค คอนเดนซ์​"/>
              </a:rPr>
              <a:t>(nominal subject): indicates the subject of the sentence: </a:t>
            </a:r>
          </a:p>
          <a:p>
            <a:pPr algn="just" marL="1619244" indent="-404811" lvl="3">
              <a:lnSpc>
                <a:spcPts val="3499"/>
              </a:lnSpc>
              <a:buFont typeface="Arial"/>
              <a:buChar char="￭"/>
            </a:pPr>
            <a:r>
              <a:rPr lang="en-US" sz="2499">
                <a:solidFill>
                  <a:srgbClr val="414964"/>
                </a:solidFill>
                <a:latin typeface="เอฟซี ซับเจค คอนเดนซ์​"/>
                <a:ea typeface="เอฟซี ซับเจค คอนเดนซ์​"/>
                <a:cs typeface="เอฟซี ซับเจค คอนเดนซ์​"/>
                <a:sym typeface="เอฟซี ซับเจค คอนเดนซ์​"/>
              </a:rPr>
              <a:t>“Ion citește o carte.” → “Ion” is the subject of “citește”.</a:t>
            </a:r>
          </a:p>
          <a:p>
            <a:pPr algn="just" marL="1079496" indent="-359832" lvl="2">
              <a:lnSpc>
                <a:spcPts val="3499"/>
              </a:lnSpc>
              <a:buFont typeface="Arial"/>
              <a:buChar char="⚬"/>
            </a:pPr>
            <a:r>
              <a:rPr lang="en-US" b="true" sz="2499">
                <a:solidFill>
                  <a:srgbClr val="414964"/>
                </a:solidFill>
                <a:latin typeface="เอฟซี ซับเจค คอนเดนซ์​ Bold"/>
                <a:ea typeface="เอฟซี ซับเจค คอนเดนซ์​ Bold"/>
                <a:cs typeface="เอฟซี ซับเจค คอนเดนซ์​ Bold"/>
                <a:sym typeface="เอฟซี ซับเจค คอนเดนซ์​ Bold"/>
              </a:rPr>
              <a:t>obj</a:t>
            </a:r>
            <a:r>
              <a:rPr lang="en-US" sz="2499">
                <a:solidFill>
                  <a:srgbClr val="414964"/>
                </a:solidFill>
                <a:latin typeface="เอฟซี ซับเจค คอนเดนซ์​"/>
                <a:ea typeface="เอฟซี ซับเจค คอนเดนซ์​"/>
                <a:cs typeface="เอฟซี ซับเจค คอนเดนซ์​"/>
                <a:sym typeface="เอฟซี ซับเจค คอนเดนซ์​"/>
              </a:rPr>
              <a:t> / </a:t>
            </a:r>
            <a:r>
              <a:rPr lang="en-US" b="true" sz="2499">
                <a:solidFill>
                  <a:srgbClr val="414964"/>
                </a:solidFill>
                <a:latin typeface="เอฟซี ซับเจค คอนเดนซ์​ Bold"/>
                <a:ea typeface="เอฟซี ซับเจค คอนเดนซ์​ Bold"/>
                <a:cs typeface="เอฟซี ซับเจค คอนเดนซ์​ Bold"/>
                <a:sym typeface="เอฟซี ซับเจค คอนเดนซ์​ Bold"/>
              </a:rPr>
              <a:t>dobj </a:t>
            </a:r>
            <a:r>
              <a:rPr lang="en-US" sz="2499">
                <a:solidFill>
                  <a:srgbClr val="414964"/>
                </a:solidFill>
                <a:latin typeface="เอฟซี ซับเจค คอนเดนซ์​"/>
                <a:ea typeface="เอฟซี ซับเจค คอนเดนซ์​"/>
                <a:cs typeface="เอฟซี ซับเจค คอนเดนซ์​"/>
                <a:sym typeface="เอฟซี ซับเจค คอนเดนซ์​"/>
              </a:rPr>
              <a:t>(direct object): marks the direct obj</a:t>
            </a:r>
            <a:r>
              <a:rPr lang="en-US" sz="2499">
                <a:solidFill>
                  <a:srgbClr val="414964"/>
                </a:solidFill>
                <a:latin typeface="เอฟซี ซับเจค คอนเดนซ์​"/>
                <a:ea typeface="เอฟซี ซับเจค คอนเดนซ์​"/>
                <a:cs typeface="เอฟซี ซับเจค คอนเดนซ์​"/>
                <a:sym typeface="เอฟซี ซับเจค คอนเดนซ์​"/>
              </a:rPr>
              <a:t>ect of the verb: </a:t>
            </a:r>
          </a:p>
          <a:p>
            <a:pPr algn="just" marL="1619244" indent="-404811" lvl="3">
              <a:lnSpc>
                <a:spcPts val="3499"/>
              </a:lnSpc>
              <a:buFont typeface="Arial"/>
              <a:buChar char="￭"/>
            </a:pPr>
            <a:r>
              <a:rPr lang="en-US" sz="2499">
                <a:solidFill>
                  <a:srgbClr val="414964"/>
                </a:solidFill>
                <a:latin typeface="เอฟซี ซับเจค คอนเดนซ์​"/>
                <a:ea typeface="เอฟซี ซับเจค คอนเดนซ์​"/>
                <a:cs typeface="เอฟซี ซับเจค คอนเดนซ์​"/>
                <a:sym typeface="เอฟซี ซับเจค คอนเดนซ์​"/>
              </a:rPr>
              <a:t>“Ion citește o carte.” → “carte” is the object of the verb.</a:t>
            </a:r>
          </a:p>
          <a:p>
            <a:pPr algn="just" marL="1079496" indent="-359832" lvl="2">
              <a:lnSpc>
                <a:spcPts val="3499"/>
              </a:lnSpc>
              <a:buFont typeface="Arial"/>
              <a:buChar char="⚬"/>
            </a:pPr>
            <a:r>
              <a:rPr lang="en-US" b="true" sz="2499">
                <a:solidFill>
                  <a:srgbClr val="414964"/>
                </a:solidFill>
                <a:latin typeface="เอฟซี ซับเจค คอนเดนซ์​ Bold"/>
                <a:ea typeface="เอฟซี ซับเจค คอนเดนซ์​ Bold"/>
                <a:cs typeface="เอฟซี ซับเจค คอนเดนซ์​ Bold"/>
                <a:sym typeface="เอฟซี ซับเจค คอนเดนซ์​ Bold"/>
              </a:rPr>
              <a:t>amod </a:t>
            </a:r>
            <a:r>
              <a:rPr lang="en-US" sz="2499">
                <a:solidFill>
                  <a:srgbClr val="414964"/>
                </a:solidFill>
                <a:latin typeface="เอฟซี ซับเจค คอนเดนซ์​"/>
                <a:ea typeface="เอฟซี ซับเจค คอนเดนซ์​"/>
                <a:cs typeface="เอฟซี ซับเจค คอนเดนซ์​"/>
                <a:sym typeface="เอฟซี ซับเจค คอนเดนซ์​"/>
              </a:rPr>
              <a:t>(adjectival modifier): an adjective that modifies a noun: </a:t>
            </a:r>
          </a:p>
          <a:p>
            <a:pPr algn="just" marL="1619244" indent="-404811" lvl="3">
              <a:lnSpc>
                <a:spcPts val="3499"/>
              </a:lnSpc>
              <a:buFont typeface="Arial"/>
              <a:buChar char="￭"/>
            </a:pPr>
            <a:r>
              <a:rPr lang="en-US" sz="2499">
                <a:solidFill>
                  <a:srgbClr val="414964"/>
                </a:solidFill>
                <a:latin typeface="เอฟซี ซับเจค คอนเดนซ์​"/>
                <a:ea typeface="เอฟซี ซับเจค คอนเดนซ์​"/>
                <a:cs typeface="เอฟซี ซับเจค คอนเดนซ์​"/>
                <a:sym typeface="เอฟซี ซับเจค คอนเดนซ์​"/>
              </a:rPr>
              <a:t>“carte interesantă” → “interesantă” modifies “carte”.</a:t>
            </a:r>
          </a:p>
          <a:p>
            <a:pPr algn="just" marL="1079496" indent="-359832" lvl="2">
              <a:lnSpc>
                <a:spcPts val="3499"/>
              </a:lnSpc>
              <a:buFont typeface="Arial"/>
              <a:buChar char="⚬"/>
            </a:pPr>
            <a:r>
              <a:rPr lang="en-US" b="true" sz="2499">
                <a:solidFill>
                  <a:srgbClr val="414964"/>
                </a:solidFill>
                <a:latin typeface="เอฟซี ซับเจค คอนเดนซ์​ Bold"/>
                <a:ea typeface="เอฟซี ซับเจค คอนเดนซ์​ Bold"/>
                <a:cs typeface="เอฟซี ซับเจค คอนเดนซ์​ Bold"/>
                <a:sym typeface="เอฟซี ซับเจค คอนเดนซ์​ Bold"/>
              </a:rPr>
              <a:t>advmod </a:t>
            </a:r>
            <a:r>
              <a:rPr lang="en-US" sz="2499">
                <a:solidFill>
                  <a:srgbClr val="414964"/>
                </a:solidFill>
                <a:latin typeface="เอฟซี ซับเจค คอนเดนซ์​"/>
                <a:ea typeface="เอฟซี ซับเจค คอนเดนซ์​"/>
                <a:cs typeface="เอฟซี ซับเจค คอนเดนซ์​"/>
                <a:sym typeface="เอฟซี ซับเจค คอนเดนซ์​"/>
              </a:rPr>
              <a:t>(adverbial modifier): an adverb that modifies a verb: </a:t>
            </a:r>
          </a:p>
          <a:p>
            <a:pPr algn="just" marL="1619244" indent="-404811" lvl="3">
              <a:lnSpc>
                <a:spcPts val="3499"/>
              </a:lnSpc>
              <a:buFont typeface="Arial"/>
              <a:buChar char="￭"/>
            </a:pPr>
            <a:r>
              <a:rPr lang="en-US" sz="2499">
                <a:solidFill>
                  <a:srgbClr val="414964"/>
                </a:solidFill>
                <a:latin typeface="เอฟซี ซับเจค คอนเดนซ์​"/>
                <a:ea typeface="เอฟซี ซับเจค คอนเดนซ์​"/>
                <a:cs typeface="เอฟซี ซับเจค คอนเดนซ์​"/>
                <a:sym typeface="เอฟซี ซับเจค คอนเดนซ์​"/>
              </a:rPr>
              <a:t>“Ion citește repede.” → “repede” modifies the verb.</a:t>
            </a:r>
          </a:p>
          <a:p>
            <a:pPr algn="just" marL="1079496" indent="-359832" lvl="2">
              <a:lnSpc>
                <a:spcPts val="3499"/>
              </a:lnSpc>
              <a:buFont typeface="Arial"/>
              <a:buChar char="⚬"/>
            </a:pPr>
            <a:r>
              <a:rPr lang="en-US" b="true" sz="2499">
                <a:solidFill>
                  <a:srgbClr val="414964"/>
                </a:solidFill>
                <a:latin typeface="เอฟซี ซับเจค คอนเดนซ์​ Bold"/>
                <a:ea typeface="เอฟซี ซับเจค คอนเดนซ์​ Bold"/>
                <a:cs typeface="เอฟซี ซับเจค คอนเดนซ์​ Bold"/>
                <a:sym typeface="เอฟซี ซับเจค คอนเดนซ์​ Bold"/>
              </a:rPr>
              <a:t>obl </a:t>
            </a:r>
            <a:r>
              <a:rPr lang="en-US" sz="2499">
                <a:solidFill>
                  <a:srgbClr val="414964"/>
                </a:solidFill>
                <a:latin typeface="เอฟซี ซับเจค คอนเดนซ์​"/>
                <a:ea typeface="เอฟซี ซับเจค คอนเดนซ์​"/>
                <a:cs typeface="เอฟซี ซับเจค คอนเดนซ์​"/>
                <a:sym typeface="เอฟซี ซับเจค คอนเดนซ์​"/>
              </a:rPr>
              <a:t>(oblique nominal): complements introduced by prepositions: </a:t>
            </a:r>
          </a:p>
          <a:p>
            <a:pPr algn="just" marL="1619244" indent="-404811" lvl="3">
              <a:lnSpc>
                <a:spcPts val="3499"/>
              </a:lnSpc>
              <a:buFont typeface="Arial"/>
              <a:buChar char="￭"/>
            </a:pPr>
            <a:r>
              <a:rPr lang="en-US" sz="2499">
                <a:solidFill>
                  <a:srgbClr val="414964"/>
                </a:solidFill>
                <a:latin typeface="เอฟซี ซับเจค คอนเดนซ์​"/>
                <a:ea typeface="เอฟซี ซับเจค คอนเดนซ์​"/>
                <a:cs typeface="เอฟซี ซับเจค คอนเดนซ์​"/>
                <a:sym typeface="เอฟซี ซับเจค คอนเดนซ์​"/>
              </a:rPr>
              <a:t>“Ion citește în parc.” → “în parc” is a location complement.</a:t>
            </a:r>
          </a:p>
          <a:p>
            <a:pPr algn="just" marL="1079496" indent="-359832" lvl="2">
              <a:lnSpc>
                <a:spcPts val="3499"/>
              </a:lnSpc>
              <a:buFont typeface="Arial"/>
              <a:buChar char="⚬"/>
            </a:pPr>
            <a:r>
              <a:rPr lang="en-US" b="true" sz="2499">
                <a:solidFill>
                  <a:srgbClr val="414964"/>
                </a:solidFill>
                <a:latin typeface="เอฟซี ซับเจค คอนเดนซ์​ Bold"/>
                <a:ea typeface="เอฟซี ซับเจค คอนเดนซ์​ Bold"/>
                <a:cs typeface="เอฟซี ซับเจค คอนเดนซ์​ Bold"/>
                <a:sym typeface="เอฟซี ซับเจค คอนเดนซ์​ Bold"/>
              </a:rPr>
              <a:t>nmod </a:t>
            </a:r>
            <a:r>
              <a:rPr lang="en-US" sz="2499">
                <a:solidFill>
                  <a:srgbClr val="414964"/>
                </a:solidFill>
                <a:latin typeface="เอฟซี ซับเจค คอนเดนซ์​"/>
                <a:ea typeface="เอฟซี ซับเจค คอนเดนซ์​"/>
                <a:cs typeface="เอฟซี ซับเจค คอนเดนซ์​"/>
                <a:sym typeface="เอฟซี ซับเจค คอนเดนซ์​"/>
              </a:rPr>
              <a:t>(nominal modifier): connects two nouns, often showing possession: </a:t>
            </a:r>
          </a:p>
          <a:p>
            <a:pPr algn="just" marL="1619244" indent="-404811" lvl="3">
              <a:lnSpc>
                <a:spcPts val="3499"/>
              </a:lnSpc>
              <a:buFont typeface="Arial"/>
              <a:buChar char="￭"/>
            </a:pPr>
            <a:r>
              <a:rPr lang="en-US" sz="2499">
                <a:solidFill>
                  <a:srgbClr val="414964"/>
                </a:solidFill>
                <a:latin typeface="เอฟซี ซับเจค คอนเดนซ์​"/>
                <a:ea typeface="เอฟซี ซับเจค คอนเดนซ์​"/>
                <a:cs typeface="เอฟซี ซับเจค คอนเดนซ์​"/>
                <a:sym typeface="เอฟซี ซับเจค คอนเดนซ์​"/>
              </a:rPr>
              <a:t>“cartea lui Ion” → “lui Ion” modifies “cartea”.</a:t>
            </a:r>
          </a:p>
          <a:p>
            <a:pPr algn="just">
              <a:lnSpc>
                <a:spcPts val="3499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03322" y="-1337498"/>
            <a:ext cx="4312529" cy="8656535"/>
          </a:xfrm>
          <a:custGeom>
            <a:avLst/>
            <a:gdLst/>
            <a:ahLst/>
            <a:cxnLst/>
            <a:rect r="r" b="b" t="t" l="l"/>
            <a:pathLst>
              <a:path h="8656535" w="4312529">
                <a:moveTo>
                  <a:pt x="0" y="0"/>
                </a:moveTo>
                <a:lnTo>
                  <a:pt x="4312528" y="0"/>
                </a:lnTo>
                <a:lnTo>
                  <a:pt x="4312528" y="8656536"/>
                </a:lnTo>
                <a:lnTo>
                  <a:pt x="0" y="86565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44380" y="3658085"/>
            <a:ext cx="3514515" cy="7321906"/>
          </a:xfrm>
          <a:custGeom>
            <a:avLst/>
            <a:gdLst/>
            <a:ahLst/>
            <a:cxnLst/>
            <a:rect r="r" b="b" t="t" l="l"/>
            <a:pathLst>
              <a:path h="7321906" w="3514515">
                <a:moveTo>
                  <a:pt x="0" y="0"/>
                </a:moveTo>
                <a:lnTo>
                  <a:pt x="3514515" y="0"/>
                </a:lnTo>
                <a:lnTo>
                  <a:pt x="3514515" y="7321906"/>
                </a:lnTo>
                <a:lnTo>
                  <a:pt x="0" y="73219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7319038"/>
            <a:ext cx="16230600" cy="2820067"/>
          </a:xfrm>
          <a:custGeom>
            <a:avLst/>
            <a:gdLst/>
            <a:ahLst/>
            <a:cxnLst/>
            <a:rect r="r" b="b" t="t" l="l"/>
            <a:pathLst>
              <a:path h="2820067" w="16230600">
                <a:moveTo>
                  <a:pt x="0" y="0"/>
                </a:moveTo>
                <a:lnTo>
                  <a:pt x="16230600" y="0"/>
                </a:lnTo>
                <a:lnTo>
                  <a:pt x="16230600" y="2820066"/>
                </a:lnTo>
                <a:lnTo>
                  <a:pt x="0" y="28200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71000"/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414964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3084545" y="1704895"/>
            <a:ext cx="12118909" cy="669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b="true" sz="5000">
                <a:solidFill>
                  <a:srgbClr val="414964"/>
                </a:solidFill>
                <a:latin typeface="Serithai Bold"/>
                <a:ea typeface="Serithai Bold"/>
                <a:cs typeface="Serithai Bold"/>
                <a:sym typeface="Serithai Bold"/>
              </a:rPr>
              <a:t>DEPENDENCY PARSING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084545" y="2433298"/>
            <a:ext cx="12118909" cy="705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414964"/>
                </a:solidFill>
                <a:latin typeface="เอฟซี ซับเจค คอนเดนซ์​"/>
                <a:ea typeface="เอฟซี ซับเจค คอนเดนซ์​"/>
                <a:cs typeface="เอฟซี ซับเจค คอนเดนซ์​"/>
                <a:sym typeface="เอฟซี ซับเจค คอนเดนซ์​"/>
              </a:rPr>
              <a:t>In the application, dependency parsing is used to extract semantic triplets. Each sentence is parsed using spaCy's Romanian model to identify verbs, their subjects, and their objects.</a:t>
            </a:r>
          </a:p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414964"/>
                </a:solidFill>
                <a:latin typeface="เอฟซี ซับเจค คอนเดนซ์​"/>
                <a:ea typeface="เอฟซี ซับเจค คอนเดนซ์​"/>
                <a:cs typeface="เอฟซี ซับเจค คอนเดนซ์​"/>
                <a:sym typeface="เอฟซี ซับเจค คอนเดนซ์​"/>
              </a:rPr>
              <a:t>Implementation details:</a:t>
            </a:r>
          </a:p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414964"/>
                </a:solidFill>
                <a:latin typeface="เอฟซี ซับเจค คอนเดนซ์​"/>
                <a:ea typeface="เอฟซี ซับเจค คอนเดนซ์​"/>
                <a:cs typeface="เอฟซี ซับเจค คอนเดนซ์​"/>
                <a:sym typeface="เอฟซี ซับเจค คอนเดนซ์​"/>
              </a:rPr>
              <a:t>The system iterates through each sentence and searc</a:t>
            </a:r>
            <a:r>
              <a:rPr lang="en-US" sz="2499">
                <a:solidFill>
                  <a:srgbClr val="414964"/>
                </a:solidFill>
                <a:latin typeface="เอฟซี ซับเจค คอนเดนซ์​"/>
                <a:ea typeface="เอฟซี ซับเจค คอนเดนซ์​"/>
                <a:cs typeface="เอฟซี ซับเจค คอนเดนซ์​"/>
                <a:sym typeface="เอฟซี ซับเจค คอนเดนซ์​"/>
              </a:rPr>
              <a:t>hes for verbs (VERB, AUX).</a:t>
            </a:r>
          </a:p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414964"/>
                </a:solidFill>
                <a:latin typeface="เอฟซี ซับเจค คอนเดนซ์​"/>
                <a:ea typeface="เอฟซี ซับเจค คอนเดนซ์​"/>
                <a:cs typeface="เอฟซี ซับเจค คอนเดนซ์​"/>
                <a:sym typeface="เอฟซี ซับเจค คอนเดนซ์​"/>
              </a:rPr>
              <a:t>For every verb, the following are extracted:</a:t>
            </a:r>
          </a:p>
          <a:p>
            <a:pPr algn="just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414964"/>
                </a:solidFill>
                <a:latin typeface="เอฟซี ซับเจค คอนเดนซ์​"/>
                <a:ea typeface="เอฟซี ซับเจค คอนเดนซ์​"/>
                <a:cs typeface="เอฟซี ซับเจค คอนเดนซ์​"/>
                <a:sym typeface="เอฟซี ซับเจค คอนเดนซ์​"/>
              </a:rPr>
              <a:t>Subject from dependents with roles like nsubj, nsubjpass</a:t>
            </a:r>
          </a:p>
          <a:p>
            <a:pPr algn="just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414964"/>
                </a:solidFill>
                <a:latin typeface="เอฟซี ซับเจค คอนเดนซ์​"/>
                <a:ea typeface="เอฟซี ซับเจค คอนเดนซ์​"/>
                <a:cs typeface="เอฟซี ซับเจค คอนเดนซ์​"/>
                <a:sym typeface="เอฟซี ซับเจค คอนเดนซ์​"/>
              </a:rPr>
              <a:t>Objects/complements from roles such as attr, acomp, dobj, obj, pobj, obl, xcomp, ccomp</a:t>
            </a:r>
          </a:p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414964"/>
                </a:solidFill>
                <a:latin typeface="เอฟซี ซับเจค คอนเดนซ์​"/>
                <a:ea typeface="เอฟซี ซับเจค คอนเดนซ์​"/>
                <a:cs typeface="เอฟซี ซับเจค คอนเดนซ์​"/>
                <a:sym typeface="เอฟซี ซับเจค คอนเดนซ์​"/>
              </a:rPr>
              <a:t>F</a:t>
            </a:r>
            <a:r>
              <a:rPr lang="en-US" sz="2499">
                <a:solidFill>
                  <a:srgbClr val="414964"/>
                </a:solidFill>
                <a:latin typeface="เอฟซี ซับเจค คอนเดนซ์​"/>
                <a:ea typeface="เอฟซี ซับเจค คอนเดนซ์​"/>
                <a:cs typeface="เอฟซี ซับเจค คอนเดนซ์​"/>
                <a:sym typeface="เอฟซี ซับเจค คอนเดนซ์​"/>
              </a:rPr>
              <a:t>or each valid (</a:t>
            </a:r>
            <a:r>
              <a:rPr lang="en-US" b="true" sz="2499">
                <a:solidFill>
                  <a:srgbClr val="414964"/>
                </a:solidFill>
                <a:latin typeface="เอฟซี ซับเจค คอนเดนซ์​ Bold"/>
                <a:ea typeface="เอฟซี ซับเจค คอนเดนซ์​ Bold"/>
                <a:cs typeface="เอฟซี ซับเจค คอนเดนซ์​ Bold"/>
                <a:sym typeface="เอฟซี ซับเจค คอนเดนซ์​ Bold"/>
              </a:rPr>
              <a:t>subject</a:t>
            </a:r>
            <a:r>
              <a:rPr lang="en-US" sz="2499">
                <a:solidFill>
                  <a:srgbClr val="414964"/>
                </a:solidFill>
                <a:latin typeface="เอฟซี ซับเจค คอนเดนซ์​"/>
                <a:ea typeface="เอฟซี ซับเจค คอนเดนซ์​"/>
                <a:cs typeface="เอฟซี ซับเจค คอนเดนซ์​"/>
                <a:sym typeface="เอฟซี ซับเจค คอนเดนซ์​"/>
              </a:rPr>
              <a:t>, </a:t>
            </a:r>
            <a:r>
              <a:rPr lang="en-US" b="true" sz="2499">
                <a:solidFill>
                  <a:srgbClr val="414964"/>
                </a:solidFill>
                <a:latin typeface="เอฟซี ซับเจค คอนเดนซ์​ Bold"/>
                <a:ea typeface="เอฟซี ซับเจค คอนเดนซ์​ Bold"/>
                <a:cs typeface="เอฟซี ซับเจค คอนเดนซ์​ Bold"/>
                <a:sym typeface="เอฟซี ซับเจค คอนเดนซ์​ Bold"/>
              </a:rPr>
              <a:t>verb</a:t>
            </a:r>
            <a:r>
              <a:rPr lang="en-US" sz="2499">
                <a:solidFill>
                  <a:srgbClr val="414964"/>
                </a:solidFill>
                <a:latin typeface="เอฟซี ซับเจค คอนเดนซ์​"/>
                <a:ea typeface="เอฟซี ซับเจค คอนเดนซ์​"/>
                <a:cs typeface="เอฟซี ซับเจค คอนเดนซ์​"/>
                <a:sym typeface="เอฟซี ซับเจค คอนเดนซ์​"/>
              </a:rPr>
              <a:t>, </a:t>
            </a:r>
            <a:r>
              <a:rPr lang="en-US" b="true" sz="2499">
                <a:solidFill>
                  <a:srgbClr val="414964"/>
                </a:solidFill>
                <a:latin typeface="เอฟซี ซับเจค คอนเดนซ์​ Bold"/>
                <a:ea typeface="เอฟซี ซับเจค คอนเดนซ์​ Bold"/>
                <a:cs typeface="เอฟซี ซับเจค คอนเดนซ์​ Bold"/>
                <a:sym typeface="เอฟซี ซับเจค คอนเดนซ์​ Bold"/>
              </a:rPr>
              <a:t>object</a:t>
            </a:r>
            <a:r>
              <a:rPr lang="en-US" sz="2499">
                <a:solidFill>
                  <a:srgbClr val="414964"/>
                </a:solidFill>
                <a:latin typeface="เอฟซี ซับเจค คอนเดนซ์​"/>
                <a:ea typeface="เอฟซี ซับเจค คอนเดนซ์​"/>
                <a:cs typeface="เอฟซี ซับเจค คอนเดนซ์​"/>
                <a:sym typeface="เอฟซี ซับเจค คอนเดนซ์​"/>
              </a:rPr>
              <a:t>) combination, a triplet is created and stored.</a:t>
            </a:r>
          </a:p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414964"/>
                </a:solidFill>
                <a:latin typeface="เอฟซี ซับเจค คอนเดนซ์​"/>
                <a:ea typeface="เอฟซี ซับเจค คอนเดนซ์​"/>
                <a:cs typeface="เอฟซี ซับเจค คอนเดนซ์​"/>
                <a:sym typeface="เอฟซี ซับเจค คอนเดนซ์​"/>
              </a:rPr>
              <a:t>Additionally, adjectival modifiers (amod) and noun modifiers (nmod) are added to capture extra context.</a:t>
            </a:r>
          </a:p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414964"/>
                </a:solidFill>
                <a:latin typeface="เอฟซี ซับเจค คอนเดนซ์​"/>
                <a:ea typeface="เอฟซี ซับเจค คอนเดนซ์​"/>
                <a:cs typeface="เอฟซี ซับเจค คอนเดนซ์​"/>
                <a:sym typeface="เอฟซี ซับเจค คอนเดนซ์​"/>
              </a:rPr>
              <a:t>Example:</a:t>
            </a:r>
          </a:p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414964"/>
                </a:solidFill>
                <a:latin typeface="เอฟซี ซับเจค คอนเดนซ์​"/>
                <a:ea typeface="เอฟซี ซับเจค คอนเดนซ์​"/>
                <a:cs typeface="เอฟซี ซับเจค คอนเดนซ์​"/>
                <a:sym typeface="เอฟซี ซับเจค คอนเดนซ์​"/>
              </a:rPr>
              <a:t>Sentence: “Ion citește o carte interesantă.”</a:t>
            </a:r>
          </a:p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414964"/>
                </a:solidFill>
                <a:latin typeface="เอฟซี ซับเจค คอนเดนซ์​"/>
                <a:ea typeface="เอฟซี ซับเจค คอนเดนซ์​"/>
                <a:cs typeface="เอฟซี ซับเจค คอนเดนซ์​"/>
                <a:sym typeface="เอฟซี ซับเจค คอนเดนซ์​"/>
              </a:rPr>
              <a:t>Triplet extracted: (Ion, citi, carte)</a:t>
            </a:r>
          </a:p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414964"/>
                </a:solidFill>
                <a:latin typeface="เอฟซี ซับเจค คอนเดนซ์​"/>
                <a:ea typeface="เอฟซี ซับเจค คอนเดนซ์​"/>
                <a:cs typeface="เอฟซี ซับเจค คอนเดนซ์​"/>
                <a:sym typeface="เอฟซี ซับเจค คอนเดนซ์​"/>
              </a:rPr>
              <a:t>Modifier: (carte → interesanta)</a:t>
            </a:r>
          </a:p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414964"/>
                </a:solidFill>
                <a:latin typeface="เอฟซี ซับเจค คอนเดนซ์​"/>
                <a:ea typeface="เอฟซี ซับเจค คอนเดนซ์​"/>
                <a:cs typeface="เอฟซี ซับเจค คอนเดนซ์​"/>
                <a:sym typeface="เอฟซี ซับเจค คอนเดนซ์​"/>
              </a:rPr>
              <a:t>These triplets are used to build the Knowledge Graph and power the WH-question answering feature.</a:t>
            </a:r>
          </a:p>
          <a:p>
            <a:pPr algn="just">
              <a:lnSpc>
                <a:spcPts val="3499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03322" y="-1337498"/>
            <a:ext cx="4312529" cy="8656535"/>
          </a:xfrm>
          <a:custGeom>
            <a:avLst/>
            <a:gdLst/>
            <a:ahLst/>
            <a:cxnLst/>
            <a:rect r="r" b="b" t="t" l="l"/>
            <a:pathLst>
              <a:path h="8656535" w="4312529">
                <a:moveTo>
                  <a:pt x="0" y="0"/>
                </a:moveTo>
                <a:lnTo>
                  <a:pt x="4312528" y="0"/>
                </a:lnTo>
                <a:lnTo>
                  <a:pt x="4312528" y="8656536"/>
                </a:lnTo>
                <a:lnTo>
                  <a:pt x="0" y="86565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44380" y="3658085"/>
            <a:ext cx="3514515" cy="7321906"/>
          </a:xfrm>
          <a:custGeom>
            <a:avLst/>
            <a:gdLst/>
            <a:ahLst/>
            <a:cxnLst/>
            <a:rect r="r" b="b" t="t" l="l"/>
            <a:pathLst>
              <a:path h="7321906" w="3514515">
                <a:moveTo>
                  <a:pt x="0" y="0"/>
                </a:moveTo>
                <a:lnTo>
                  <a:pt x="3514515" y="0"/>
                </a:lnTo>
                <a:lnTo>
                  <a:pt x="3514515" y="7321906"/>
                </a:lnTo>
                <a:lnTo>
                  <a:pt x="0" y="73219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7319038"/>
            <a:ext cx="16230600" cy="2820067"/>
          </a:xfrm>
          <a:custGeom>
            <a:avLst/>
            <a:gdLst/>
            <a:ahLst/>
            <a:cxnLst/>
            <a:rect r="r" b="b" t="t" l="l"/>
            <a:pathLst>
              <a:path h="2820067" w="16230600">
                <a:moveTo>
                  <a:pt x="0" y="0"/>
                </a:moveTo>
                <a:lnTo>
                  <a:pt x="16230600" y="0"/>
                </a:lnTo>
                <a:lnTo>
                  <a:pt x="16230600" y="2820066"/>
                </a:lnTo>
                <a:lnTo>
                  <a:pt x="0" y="28200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71000"/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414964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0503971" y="3065847"/>
            <a:ext cx="5540409" cy="4155307"/>
          </a:xfrm>
          <a:custGeom>
            <a:avLst/>
            <a:gdLst/>
            <a:ahLst/>
            <a:cxnLst/>
            <a:rect r="r" b="b" t="t" l="l"/>
            <a:pathLst>
              <a:path h="4155307" w="5540409">
                <a:moveTo>
                  <a:pt x="0" y="0"/>
                </a:moveTo>
                <a:lnTo>
                  <a:pt x="5540409" y="0"/>
                </a:lnTo>
                <a:lnTo>
                  <a:pt x="5540409" y="4155306"/>
                </a:lnTo>
                <a:lnTo>
                  <a:pt x="0" y="415530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084545" y="1704895"/>
            <a:ext cx="12118909" cy="669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b="true" sz="5000">
                <a:solidFill>
                  <a:srgbClr val="414964"/>
                </a:solidFill>
                <a:latin typeface="Serithai Bold"/>
                <a:ea typeface="Serithai Bold"/>
                <a:cs typeface="Serithai Bold"/>
                <a:sym typeface="Serithai Bold"/>
              </a:rPr>
              <a:t>KNOWLEDGE GRAPH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033545" y="2885995"/>
            <a:ext cx="7753834" cy="617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414964"/>
                </a:solidFill>
                <a:latin typeface="เอฟซี ซับเจค คอนเดนซ์​"/>
                <a:ea typeface="เอฟซี ซับเจค คอนเดนซ์​"/>
                <a:cs typeface="เอฟซี ซับเจค คอนเดนซ์​"/>
                <a:sym typeface="เอฟซี ซับเจค คอนเดนซ์​"/>
              </a:rPr>
              <a:t>What is a Knowledge Graph?</a:t>
            </a:r>
          </a:p>
          <a:p>
            <a:pPr algn="just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414964"/>
                </a:solidFill>
                <a:latin typeface="เอฟซี ซับเจค คอนเดนซ์​"/>
                <a:ea typeface="เอฟซี ซับเจค คอนเดนซ์​"/>
                <a:cs typeface="เอฟซี ซับเจค คอนเดนซ์​"/>
                <a:sym typeface="เอฟซี ซับเจค คอนเดนซ์​"/>
              </a:rPr>
              <a:t> A knowledge graph is a structured representation of information in the form of triplets (</a:t>
            </a:r>
            <a:r>
              <a:rPr lang="en-US" b="true" sz="2499">
                <a:solidFill>
                  <a:srgbClr val="414964"/>
                </a:solidFill>
                <a:latin typeface="เอฟซี ซับเจค คอนเดนซ์​ Bold"/>
                <a:ea typeface="เอฟซี ซับเจค คอนเดนซ์​ Bold"/>
                <a:cs typeface="เอฟซี ซับเจค คอนเดนซ์​ Bold"/>
                <a:sym typeface="เอฟซี ซับเจค คอนเดนซ์​ Bold"/>
              </a:rPr>
              <a:t>subject</a:t>
            </a:r>
            <a:r>
              <a:rPr lang="en-US" sz="2499">
                <a:solidFill>
                  <a:srgbClr val="414964"/>
                </a:solidFill>
                <a:latin typeface="เอฟซี ซับเจค คอนเดนซ์​"/>
                <a:ea typeface="เอฟซี ซับเจค คอนเดนซ์​"/>
                <a:cs typeface="เอฟซี ซับเจค คอนเดนซ์​"/>
                <a:sym typeface="เอฟซี ซับเจค คอนเดนซ์​"/>
              </a:rPr>
              <a:t>, </a:t>
            </a:r>
            <a:r>
              <a:rPr lang="en-US" b="true" sz="2499">
                <a:solidFill>
                  <a:srgbClr val="414964"/>
                </a:solidFill>
                <a:latin typeface="เอฟซี ซับเจค คอนเดนซ์​ Bold"/>
                <a:ea typeface="เอฟซี ซับเจค คอนเดนซ์​ Bold"/>
                <a:cs typeface="เอฟซี ซับเจค คอนเดนซ์​ Bold"/>
                <a:sym typeface="เอฟซี ซับเจค คอนเดนซ์​ Bold"/>
              </a:rPr>
              <a:t>verb</a:t>
            </a:r>
            <a:r>
              <a:rPr lang="en-US" sz="2499">
                <a:solidFill>
                  <a:srgbClr val="414964"/>
                </a:solidFill>
                <a:latin typeface="เอฟซี ซับเจค คอนเดนซ์​"/>
                <a:ea typeface="เอฟซี ซับเจค คอนเดนซ์​"/>
                <a:cs typeface="เอฟซี ซับเจค คอนเดนซ์​"/>
                <a:sym typeface="เอฟซี ซับเจค คอนเดนซ์​"/>
              </a:rPr>
              <a:t>, </a:t>
            </a:r>
            <a:r>
              <a:rPr lang="en-US" b="true" sz="2499">
                <a:solidFill>
                  <a:srgbClr val="414964"/>
                </a:solidFill>
                <a:latin typeface="เอฟซี ซับเจค คอนเดนซ์​ Bold"/>
                <a:ea typeface="เอฟซี ซับเจค คอนเดนซ์​ Bold"/>
                <a:cs typeface="เอฟซี ซับเจค คอนเดนซ์​ Bold"/>
                <a:sym typeface="เอฟซี ซับเจค คอนเดนซ์​ Bold"/>
              </a:rPr>
              <a:t>object</a:t>
            </a:r>
            <a:r>
              <a:rPr lang="en-US" sz="2499">
                <a:solidFill>
                  <a:srgbClr val="414964"/>
                </a:solidFill>
                <a:latin typeface="เอฟซี ซับเจค คอนเดนซ์​"/>
                <a:ea typeface="เอฟซี ซับเจค คอนเดนซ์​"/>
                <a:cs typeface="เอฟซี ซับเจค คอนเดนซ์​"/>
                <a:sym typeface="เอฟซี ซับเจค คอนเดนซ์​"/>
              </a:rPr>
              <a:t>). Subjects and objects are the nodes of the graph, and the verbs are the edges of the graph. </a:t>
            </a:r>
          </a:p>
          <a:p>
            <a:pPr algn="just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414964"/>
                </a:solidFill>
                <a:latin typeface="เอฟซี ซับเจค คอนเดนซ์​"/>
                <a:ea typeface="เอฟซี ซับเจค คอนเดนซ์​"/>
                <a:cs typeface="เอฟซี ซับเจค คอนเดนซ์​"/>
                <a:sym typeface="เอฟซี ซับเจค คอนเดนซ์​"/>
              </a:rPr>
              <a:t>It models relationships between entities to enable reasoning, searc</a:t>
            </a:r>
            <a:r>
              <a:rPr lang="en-US" sz="2499">
                <a:solidFill>
                  <a:srgbClr val="414964"/>
                </a:solidFill>
                <a:latin typeface="เอฟซี ซับเจค คอนเดนซ์​"/>
                <a:ea typeface="เอฟซี ซับเจค คอนเดนซ์​"/>
                <a:cs typeface="เอฟซี ซับเจค คอนเดนซ์​"/>
                <a:sym typeface="เอฟซี ซับเจค คอนเดนซ์​"/>
              </a:rPr>
              <a:t>h, and question answering.</a:t>
            </a:r>
          </a:p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414964"/>
                </a:solidFill>
                <a:latin typeface="เอฟซี ซับเจค คอนเดนซ์​"/>
                <a:ea typeface="เอฟซี ซับเจค คอนเดนซ์​"/>
                <a:cs typeface="เอฟซี ซับเจค คอนเดนซ์​"/>
                <a:sym typeface="เอฟซี ซับเจค คอนเดนซ์​"/>
              </a:rPr>
              <a:t>Wh</a:t>
            </a:r>
            <a:r>
              <a:rPr lang="en-US" sz="2499">
                <a:solidFill>
                  <a:srgbClr val="414964"/>
                </a:solidFill>
                <a:latin typeface="เอฟซี ซับเจค คอนเดนซ์​"/>
                <a:ea typeface="เอฟซี ซับเจค คอนเดนซ์​"/>
                <a:cs typeface="เอฟซี ซับเจค คอนเดนซ์​"/>
                <a:sym typeface="เอฟซี ซับเจค คอนเดนซ์​"/>
              </a:rPr>
              <a:t>ere is it used?</a:t>
            </a:r>
          </a:p>
          <a:p>
            <a:pPr algn="just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414964"/>
                </a:solidFill>
                <a:latin typeface="เอฟซี ซับเจค คอนเดนซ์​"/>
                <a:ea typeface="เอฟซี ซับเจค คอนเดนซ์​"/>
                <a:cs typeface="เอฟซี ซับเจค คอนเดนซ์​"/>
                <a:sym typeface="เอฟซี ซับเจค คอนเดนซ์​"/>
              </a:rPr>
              <a:t>Search engines (e.g., Google Knowledge Graph)</a:t>
            </a:r>
          </a:p>
          <a:p>
            <a:pPr algn="just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414964"/>
                </a:solidFill>
                <a:latin typeface="เอฟซี ซับเจค คอนเดนซ์​"/>
                <a:ea typeface="เอฟซี ซับเจค คอนเดนซ์​"/>
                <a:cs typeface="เอฟซี ซับเจค คอนเดนซ์​"/>
                <a:sym typeface="เอฟซี ซับเจค คอนเดนซ์​"/>
              </a:rPr>
              <a:t>Virtual assistants (e.g., Siri, Alexa)</a:t>
            </a:r>
          </a:p>
          <a:p>
            <a:pPr algn="just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414964"/>
                </a:solidFill>
                <a:latin typeface="เอฟซี ซับเจค คอนเดนซ์​"/>
                <a:ea typeface="เอฟซี ซับเจค คอนเดนซ์​"/>
                <a:cs typeface="เอฟซี ซับเจค คอนเดนซ์​"/>
                <a:sym typeface="เอฟซี ซับเจค คอนเดนซ์​"/>
              </a:rPr>
              <a:t>Recommender systems</a:t>
            </a:r>
          </a:p>
          <a:p>
            <a:pPr algn="just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414964"/>
                </a:solidFill>
                <a:latin typeface="เอฟซี ซับเจค คอนเดนซ์​"/>
                <a:ea typeface="เอฟซี ซับเจค คอนเดนซ์​"/>
                <a:cs typeface="เอฟซี ซับเจค คอนเดนซ์​"/>
                <a:sym typeface="เอฟซี ซับเจค คอนเดนซ์​"/>
              </a:rPr>
              <a:t>Biomedical data analysis</a:t>
            </a:r>
          </a:p>
          <a:p>
            <a:pPr algn="just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414964"/>
                </a:solidFill>
                <a:latin typeface="เอฟซี ซับเจค คอนเดนซ์​"/>
                <a:ea typeface="เอฟซี ซับเจค คอนเดนซ์​"/>
                <a:cs typeface="เอฟซี ซับเจค คอนเดนซ์​"/>
                <a:sym typeface="เอฟซี ซับเจค คอนเดนซ์​"/>
              </a:rPr>
              <a:t>In the application it is used to answer WH-questions</a:t>
            </a:r>
          </a:p>
          <a:p>
            <a:pPr algn="just">
              <a:lnSpc>
                <a:spcPts val="3499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DAGrFGf3kQ8</dc:identifier>
  <dcterms:modified xsi:type="dcterms:W3CDTF">2011-08-01T06:04:30Z</dcterms:modified>
  <cp:revision>1</cp:revision>
  <dc:title>Information extraction from romanian documents</dc:title>
</cp:coreProperties>
</file>