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60" r:id="rId6"/>
    <p:sldId id="261" r:id="rId7"/>
    <p:sldId id="263" r:id="rId8"/>
    <p:sldId id="259"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14161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17174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05854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56429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0890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432782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3617737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042302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23107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4978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B66E2-E56D-41DA-A73F-C794FD331DCF}"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53099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8B66E2-E56D-41DA-A73F-C794FD331DCF}"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52202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B66E2-E56D-41DA-A73F-C794FD331DCF}"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63309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8B66E2-E56D-41DA-A73F-C794FD331DCF}"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332659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B66E2-E56D-41DA-A73F-C794FD331DCF}"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73579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57973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66E2-E56D-41DA-A73F-C794FD331DCF}"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DF7D8-FC3D-41C2-BD1F-54F8711EAFE4}" type="slidenum">
              <a:rPr lang="en-US" smtClean="0"/>
              <a:t>‹#›</a:t>
            </a:fld>
            <a:endParaRPr lang="en-US"/>
          </a:p>
        </p:txBody>
      </p:sp>
    </p:spTree>
    <p:extLst>
      <p:ext uri="{BB962C8B-B14F-4D97-AF65-F5344CB8AC3E}">
        <p14:creationId xmlns:p14="http://schemas.microsoft.com/office/powerpoint/2010/main" val="183777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8B66E2-E56D-41DA-A73F-C794FD331DCF}" type="datetimeFigureOut">
              <a:rPr lang="en-US" smtClean="0"/>
              <a:t>12/6/20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BDF7D8-FC3D-41C2-BD1F-54F8711EAFE4}" type="slidenum">
              <a:rPr lang="en-US" smtClean="0"/>
              <a:t>‹#›</a:t>
            </a:fld>
            <a:endParaRPr lang="en-US"/>
          </a:p>
        </p:txBody>
      </p:sp>
    </p:spTree>
    <p:extLst>
      <p:ext uri="{BB962C8B-B14F-4D97-AF65-F5344CB8AC3E}">
        <p14:creationId xmlns:p14="http://schemas.microsoft.com/office/powerpoint/2010/main" val="37936592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A159-E020-4121-A6B7-8ABF9DAABDC4}"/>
              </a:ext>
            </a:extLst>
          </p:cNvPr>
          <p:cNvSpPr>
            <a:spLocks noGrp="1"/>
          </p:cNvSpPr>
          <p:nvPr>
            <p:ph type="ctrTitle"/>
          </p:nvPr>
        </p:nvSpPr>
        <p:spPr/>
        <p:txBody>
          <a:bodyPr>
            <a:normAutofit fontScale="90000"/>
          </a:bodyPr>
          <a:lstStyle/>
          <a:p>
            <a:r>
              <a:rPr lang="en-US" b="0" i="0" dirty="0">
                <a:effectLst/>
                <a:latin typeface="Arial" panose="020B0604020202020204" pitchFamily="34" charset="0"/>
              </a:rPr>
              <a:t>Automated System for Social MONITORING</a:t>
            </a:r>
            <a:br>
              <a:rPr lang="en-US" dirty="0"/>
            </a:br>
            <a:endParaRPr lang="en-US" dirty="0"/>
          </a:p>
        </p:txBody>
      </p:sp>
      <p:sp>
        <p:nvSpPr>
          <p:cNvPr id="3" name="Subtitle 2">
            <a:extLst>
              <a:ext uri="{FF2B5EF4-FFF2-40B4-BE49-F238E27FC236}">
                <a16:creationId xmlns:a16="http://schemas.microsoft.com/office/drawing/2014/main" id="{04378224-1E3B-4CF6-B016-B4BA4BD6D43D}"/>
              </a:ext>
            </a:extLst>
          </p:cNvPr>
          <p:cNvSpPr>
            <a:spLocks noGrp="1"/>
          </p:cNvSpPr>
          <p:nvPr>
            <p:ph type="subTitle" idx="1"/>
          </p:nvPr>
        </p:nvSpPr>
        <p:spPr/>
        <p:txBody>
          <a:bodyPr>
            <a:normAutofit fontScale="85000" lnSpcReduction="20000"/>
          </a:bodyPr>
          <a:lstStyle/>
          <a:p>
            <a:r>
              <a:rPr lang="en-US" dirty="0" err="1"/>
              <a:t>Berciu</a:t>
            </a:r>
            <a:r>
              <a:rPr lang="en-US" dirty="0"/>
              <a:t> Liviu</a:t>
            </a:r>
          </a:p>
          <a:p>
            <a:r>
              <a:rPr lang="en-US" dirty="0" err="1"/>
              <a:t>Cotrau</a:t>
            </a:r>
            <a:r>
              <a:rPr lang="en-US" dirty="0"/>
              <a:t> </a:t>
            </a:r>
            <a:r>
              <a:rPr lang="en-US" dirty="0" err="1"/>
              <a:t>Andreea</a:t>
            </a:r>
            <a:endParaRPr lang="en-US" dirty="0"/>
          </a:p>
          <a:p>
            <a:r>
              <a:rPr lang="en-US" dirty="0"/>
              <a:t>Tamas Florin</a:t>
            </a:r>
          </a:p>
          <a:p>
            <a:r>
              <a:rPr lang="en-US" dirty="0" err="1"/>
              <a:t>Ungur</a:t>
            </a:r>
            <a:r>
              <a:rPr lang="en-US" dirty="0"/>
              <a:t> Maria</a:t>
            </a:r>
          </a:p>
        </p:txBody>
      </p:sp>
    </p:spTree>
    <p:extLst>
      <p:ext uri="{BB962C8B-B14F-4D97-AF65-F5344CB8AC3E}">
        <p14:creationId xmlns:p14="http://schemas.microsoft.com/office/powerpoint/2010/main" val="3893108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881B-8CB3-4BE3-AA5A-A1D4305841CF}"/>
              </a:ext>
            </a:extLst>
          </p:cNvPr>
          <p:cNvSpPr>
            <a:spLocks noGrp="1"/>
          </p:cNvSpPr>
          <p:nvPr>
            <p:ph type="title"/>
          </p:nvPr>
        </p:nvSpPr>
        <p:spPr>
          <a:xfrm>
            <a:off x="1224252" y="2552700"/>
            <a:ext cx="10018713" cy="1752599"/>
          </a:xfrm>
        </p:spPr>
        <p:txBody>
          <a:bodyPr/>
          <a:lstStyle/>
          <a:p>
            <a:r>
              <a:rPr lang="en-US" dirty="0"/>
              <a:t>APP DEMO </a:t>
            </a:r>
          </a:p>
        </p:txBody>
      </p:sp>
    </p:spTree>
    <p:extLst>
      <p:ext uri="{BB962C8B-B14F-4D97-AF65-F5344CB8AC3E}">
        <p14:creationId xmlns:p14="http://schemas.microsoft.com/office/powerpoint/2010/main" val="352789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2EAB-12E0-430A-B219-93EC3B91DC1C}"/>
              </a:ext>
            </a:extLst>
          </p:cNvPr>
          <p:cNvSpPr>
            <a:spLocks noGrp="1"/>
          </p:cNvSpPr>
          <p:nvPr>
            <p:ph type="title"/>
          </p:nvPr>
        </p:nvSpPr>
        <p:spPr>
          <a:xfrm>
            <a:off x="1173919" y="2552700"/>
            <a:ext cx="10018713" cy="1752599"/>
          </a:xfrm>
        </p:spPr>
        <p:txBody>
          <a:bodyPr/>
          <a:lstStyle/>
          <a:p>
            <a:r>
              <a:rPr lang="en-US" dirty="0"/>
              <a:t>Q&amp;A</a:t>
            </a:r>
          </a:p>
        </p:txBody>
      </p:sp>
    </p:spTree>
    <p:extLst>
      <p:ext uri="{BB962C8B-B14F-4D97-AF65-F5344CB8AC3E}">
        <p14:creationId xmlns:p14="http://schemas.microsoft.com/office/powerpoint/2010/main" val="279018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10DF-A763-4C50-A747-6F77538F443E}"/>
              </a:ext>
            </a:extLst>
          </p:cNvPr>
          <p:cNvSpPr>
            <a:spLocks noGrp="1"/>
          </p:cNvSpPr>
          <p:nvPr>
            <p:ph type="title"/>
          </p:nvPr>
        </p:nvSpPr>
        <p:spPr>
          <a:xfrm>
            <a:off x="1442366" y="2552700"/>
            <a:ext cx="10018713" cy="1752599"/>
          </a:xfrm>
        </p:spPr>
        <p:txBody>
          <a:bodyPr/>
          <a:lstStyle/>
          <a:p>
            <a:r>
              <a:rPr lang="en-US" dirty="0"/>
              <a:t>Thank you!</a:t>
            </a:r>
          </a:p>
        </p:txBody>
      </p:sp>
    </p:spTree>
    <p:extLst>
      <p:ext uri="{BB962C8B-B14F-4D97-AF65-F5344CB8AC3E}">
        <p14:creationId xmlns:p14="http://schemas.microsoft.com/office/powerpoint/2010/main" val="234291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6019-FE3F-41A4-A7FE-DDB06696F891}"/>
              </a:ext>
            </a:extLst>
          </p:cNvPr>
          <p:cNvSpPr>
            <a:spLocks noGrp="1"/>
          </p:cNvSpPr>
          <p:nvPr>
            <p:ph type="title"/>
          </p:nvPr>
        </p:nvSpPr>
        <p:spPr/>
        <p:txBody>
          <a:bodyPr/>
          <a:lstStyle/>
          <a:p>
            <a:r>
              <a:rPr lang="en-US" dirty="0"/>
              <a:t>INTRODUCTION </a:t>
            </a:r>
            <a:br>
              <a:rPr lang="en-US" dirty="0"/>
            </a:br>
            <a:r>
              <a:rPr lang="en-US" dirty="0"/>
              <a:t> HOW COVID CHANGED THE WORLD</a:t>
            </a:r>
          </a:p>
        </p:txBody>
      </p:sp>
      <p:sp>
        <p:nvSpPr>
          <p:cNvPr id="3" name="Content Placeholder 2">
            <a:extLst>
              <a:ext uri="{FF2B5EF4-FFF2-40B4-BE49-F238E27FC236}">
                <a16:creationId xmlns:a16="http://schemas.microsoft.com/office/drawing/2014/main" id="{B6D88DB0-8B16-41A8-BCCB-661100C5CC27}"/>
              </a:ext>
            </a:extLst>
          </p:cNvPr>
          <p:cNvSpPr>
            <a:spLocks noGrp="1"/>
          </p:cNvSpPr>
          <p:nvPr>
            <p:ph idx="1"/>
          </p:nvPr>
        </p:nvSpPr>
        <p:spPr/>
        <p:txBody>
          <a:bodyPr/>
          <a:lstStyle/>
          <a:p>
            <a:r>
              <a:rPr lang="en-US" dirty="0"/>
              <a:t>The year 2020 has proven to be different from many points of view, the main reason being the Covid19 pandemic that took by surprise the entire globe. People had to adapt to this peculiar virus and adopted a set of rules to fight the "invisible enemy". Among those, we find the so-called </a:t>
            </a:r>
            <a:r>
              <a:rPr lang="en-US" b="1" dirty="0"/>
              <a:t>social distancing</a:t>
            </a:r>
            <a:r>
              <a:rPr lang="en-US" dirty="0"/>
              <a:t> which basically can be translated as a safe distance maintained between two persons. This rule was supported by the World Health Organization so it quickly gained popularity among the countries. It became a standard and a thing that had to be considered in our day to day life.</a:t>
            </a:r>
          </a:p>
        </p:txBody>
      </p:sp>
    </p:spTree>
    <p:extLst>
      <p:ext uri="{BB962C8B-B14F-4D97-AF65-F5344CB8AC3E}">
        <p14:creationId xmlns:p14="http://schemas.microsoft.com/office/powerpoint/2010/main" val="33365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35C9-B302-40FA-B3E4-98AA03316113}"/>
              </a:ext>
            </a:extLst>
          </p:cNvPr>
          <p:cNvSpPr>
            <a:spLocks noGrp="1"/>
          </p:cNvSpPr>
          <p:nvPr>
            <p:ph type="title"/>
          </p:nvPr>
        </p:nvSpPr>
        <p:spPr/>
        <p:txBody>
          <a:bodyPr/>
          <a:lstStyle/>
          <a:p>
            <a:r>
              <a:rPr lang="en-US" dirty="0"/>
              <a:t>OUR VISION</a:t>
            </a:r>
          </a:p>
        </p:txBody>
      </p:sp>
      <p:sp>
        <p:nvSpPr>
          <p:cNvPr id="3" name="Content Placeholder 2">
            <a:extLst>
              <a:ext uri="{FF2B5EF4-FFF2-40B4-BE49-F238E27FC236}">
                <a16:creationId xmlns:a16="http://schemas.microsoft.com/office/drawing/2014/main" id="{17422542-E0DC-4ED6-98F6-78D9097142CF}"/>
              </a:ext>
            </a:extLst>
          </p:cNvPr>
          <p:cNvSpPr>
            <a:spLocks noGrp="1"/>
          </p:cNvSpPr>
          <p:nvPr>
            <p:ph idx="1"/>
          </p:nvPr>
        </p:nvSpPr>
        <p:spPr/>
        <p:txBody>
          <a:bodyPr/>
          <a:lstStyle/>
          <a:p>
            <a:r>
              <a:rPr lang="en-US" dirty="0"/>
              <a:t>Our mission is clear: </a:t>
            </a:r>
            <a:r>
              <a:rPr lang="en-US" b="1" dirty="0"/>
              <a:t>provide a tool that allows people to maintain social distancing.</a:t>
            </a:r>
          </a:p>
          <a:p>
            <a:r>
              <a:rPr lang="en-US" dirty="0"/>
              <a:t>How are we doing it? </a:t>
            </a:r>
            <a:r>
              <a:rPr lang="en-US" b="1" dirty="0"/>
              <a:t>By creating </a:t>
            </a:r>
            <a:r>
              <a:rPr lang="en-US" b="1" i="0" dirty="0">
                <a:effectLst/>
              </a:rPr>
              <a:t>a system of image recognition, more specifically, person recognition from images taken from web cameras or surveillance cameras.</a:t>
            </a:r>
          </a:p>
          <a:p>
            <a:r>
              <a:rPr lang="en-US" dirty="0"/>
              <a:t>Our approach uses YoloV3 for the real-time human recognition algorithm, all connected with a web-page that allows the user to interact with the system</a:t>
            </a:r>
            <a:endParaRPr lang="en-US" i="0" dirty="0">
              <a:effectLst/>
            </a:endParaRPr>
          </a:p>
          <a:p>
            <a:endParaRPr lang="en-US" b="1" dirty="0"/>
          </a:p>
        </p:txBody>
      </p:sp>
    </p:spTree>
    <p:extLst>
      <p:ext uri="{BB962C8B-B14F-4D97-AF65-F5344CB8AC3E}">
        <p14:creationId xmlns:p14="http://schemas.microsoft.com/office/powerpoint/2010/main" val="272381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B43C-8020-48DA-B328-FC1030C80727}"/>
              </a:ext>
            </a:extLst>
          </p:cNvPr>
          <p:cNvSpPr>
            <a:spLocks noGrp="1"/>
          </p:cNvSpPr>
          <p:nvPr>
            <p:ph type="title"/>
          </p:nvPr>
        </p:nvSpPr>
        <p:spPr/>
        <p:txBody>
          <a:bodyPr/>
          <a:lstStyle/>
          <a:p>
            <a:r>
              <a:rPr lang="en-US" dirty="0"/>
              <a:t>SOCIAL IMPACT</a:t>
            </a:r>
          </a:p>
        </p:txBody>
      </p:sp>
      <p:sp>
        <p:nvSpPr>
          <p:cNvPr id="3" name="Content Placeholder 2">
            <a:extLst>
              <a:ext uri="{FF2B5EF4-FFF2-40B4-BE49-F238E27FC236}">
                <a16:creationId xmlns:a16="http://schemas.microsoft.com/office/drawing/2014/main" id="{B8FB2379-E632-4E5B-9B90-4EA53A659B02}"/>
              </a:ext>
            </a:extLst>
          </p:cNvPr>
          <p:cNvSpPr>
            <a:spLocks noGrp="1"/>
          </p:cNvSpPr>
          <p:nvPr>
            <p:ph idx="1"/>
          </p:nvPr>
        </p:nvSpPr>
        <p:spPr/>
        <p:txBody>
          <a:bodyPr/>
          <a:lstStyle/>
          <a:p>
            <a:r>
              <a:rPr lang="en-US" dirty="0"/>
              <a:t>Overcrowding can be avoided</a:t>
            </a:r>
          </a:p>
          <a:p>
            <a:r>
              <a:rPr lang="en-US" dirty="0"/>
              <a:t>The density of people can be monitored the whole time</a:t>
            </a:r>
          </a:p>
          <a:p>
            <a:r>
              <a:rPr lang="en-US" dirty="0"/>
              <a:t>Various statistics on the number of people in a room</a:t>
            </a:r>
          </a:p>
          <a:p>
            <a:r>
              <a:rPr lang="en-US" dirty="0"/>
              <a:t>Happier people!</a:t>
            </a:r>
          </a:p>
        </p:txBody>
      </p:sp>
    </p:spTree>
    <p:extLst>
      <p:ext uri="{BB962C8B-B14F-4D97-AF65-F5344CB8AC3E}">
        <p14:creationId xmlns:p14="http://schemas.microsoft.com/office/powerpoint/2010/main" val="8152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3195-B5C7-4764-91A9-6C0A3AAEA55F}"/>
              </a:ext>
            </a:extLst>
          </p:cNvPr>
          <p:cNvSpPr>
            <a:spLocks noGrp="1"/>
          </p:cNvSpPr>
          <p:nvPr>
            <p:ph type="title"/>
          </p:nvPr>
        </p:nvSpPr>
        <p:spPr>
          <a:xfrm>
            <a:off x="1343906" y="-488658"/>
            <a:ext cx="10018713" cy="1752599"/>
          </a:xfrm>
        </p:spPr>
        <p:txBody>
          <a:bodyPr/>
          <a:lstStyle/>
          <a:p>
            <a:r>
              <a:rPr lang="en-US" dirty="0"/>
              <a:t>How our system works</a:t>
            </a:r>
          </a:p>
        </p:txBody>
      </p:sp>
      <p:pic>
        <p:nvPicPr>
          <p:cNvPr id="5" name="Content Placeholder 4">
            <a:extLst>
              <a:ext uri="{FF2B5EF4-FFF2-40B4-BE49-F238E27FC236}">
                <a16:creationId xmlns:a16="http://schemas.microsoft.com/office/drawing/2014/main" id="{CFCB564F-D282-4881-9848-4AF2CC2B3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390" y="710967"/>
            <a:ext cx="3598876" cy="5966764"/>
          </a:xfrm>
        </p:spPr>
      </p:pic>
    </p:spTree>
    <p:extLst>
      <p:ext uri="{BB962C8B-B14F-4D97-AF65-F5344CB8AC3E}">
        <p14:creationId xmlns:p14="http://schemas.microsoft.com/office/powerpoint/2010/main" val="21231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FF9D-F980-4DBE-989F-1F70C1C4B10F}"/>
              </a:ext>
            </a:extLst>
          </p:cNvPr>
          <p:cNvSpPr>
            <a:spLocks noGrp="1"/>
          </p:cNvSpPr>
          <p:nvPr>
            <p:ph type="title"/>
          </p:nvPr>
        </p:nvSpPr>
        <p:spPr/>
        <p:txBody>
          <a:bodyPr/>
          <a:lstStyle/>
          <a:p>
            <a:r>
              <a:rPr lang="en-US" dirty="0"/>
              <a:t>Hardware system</a:t>
            </a:r>
          </a:p>
        </p:txBody>
      </p:sp>
      <p:pic>
        <p:nvPicPr>
          <p:cNvPr id="5" name="Content Placeholder 4">
            <a:extLst>
              <a:ext uri="{FF2B5EF4-FFF2-40B4-BE49-F238E27FC236}">
                <a16:creationId xmlns:a16="http://schemas.microsoft.com/office/drawing/2014/main" id="{D96E21F0-3104-4CF4-A73E-08FB49C13148}"/>
              </a:ext>
            </a:extLst>
          </p:cNvPr>
          <p:cNvPicPr>
            <a:picLocks noGrp="1" noChangeAspect="1"/>
          </p:cNvPicPr>
          <p:nvPr>
            <p:ph idx="1"/>
          </p:nvPr>
        </p:nvPicPr>
        <p:blipFill>
          <a:blip r:embed="rId2"/>
          <a:stretch>
            <a:fillRect/>
          </a:stretch>
        </p:blipFill>
        <p:spPr>
          <a:xfrm>
            <a:off x="2793534" y="2364548"/>
            <a:ext cx="6899992" cy="3807652"/>
          </a:xfrm>
        </p:spPr>
      </p:pic>
    </p:spTree>
    <p:extLst>
      <p:ext uri="{BB962C8B-B14F-4D97-AF65-F5344CB8AC3E}">
        <p14:creationId xmlns:p14="http://schemas.microsoft.com/office/powerpoint/2010/main" val="406490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1E11-4B77-46D4-8500-BFC81BA216BB}"/>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50C25C12-97CA-47C0-B916-3FA362FACC48}"/>
              </a:ext>
            </a:extLst>
          </p:cNvPr>
          <p:cNvSpPr>
            <a:spLocks noGrp="1"/>
          </p:cNvSpPr>
          <p:nvPr>
            <p:ph idx="1"/>
          </p:nvPr>
        </p:nvSpPr>
        <p:spPr/>
        <p:txBody>
          <a:bodyPr/>
          <a:lstStyle/>
          <a:p>
            <a:r>
              <a:rPr lang="en-US" dirty="0"/>
              <a:t>One of the methodologies was the usage of different network weights: the weights for the full model and the wights for the minified model(which contains a lower number of convolutional layers – known as YOLOv3-tiny).</a:t>
            </a:r>
          </a:p>
          <a:p>
            <a:r>
              <a:rPr lang="en-US" dirty="0"/>
              <a:t>Another methodology was the usage of different sizes for the input image: 320x320, 416x416 and 608x608. We wanted to measure the link between the image size and the precision of the network.</a:t>
            </a:r>
          </a:p>
        </p:txBody>
      </p:sp>
    </p:spTree>
    <p:extLst>
      <p:ext uri="{BB962C8B-B14F-4D97-AF65-F5344CB8AC3E}">
        <p14:creationId xmlns:p14="http://schemas.microsoft.com/office/powerpoint/2010/main" val="163866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375B-A64C-4BF6-9435-6DA3A5358622}"/>
              </a:ext>
            </a:extLst>
          </p:cNvPr>
          <p:cNvSpPr>
            <a:spLocks noGrp="1"/>
          </p:cNvSpPr>
          <p:nvPr>
            <p:ph type="title"/>
          </p:nvPr>
        </p:nvSpPr>
        <p:spPr/>
        <p:txBody>
          <a:bodyPr/>
          <a:lstStyle/>
          <a:p>
            <a:r>
              <a:rPr lang="en-US" dirty="0"/>
              <a:t>RESULTS AFTER TESTING THE MODEL</a:t>
            </a:r>
          </a:p>
        </p:txBody>
      </p:sp>
      <p:pic>
        <p:nvPicPr>
          <p:cNvPr id="5" name="Picture 4">
            <a:extLst>
              <a:ext uri="{FF2B5EF4-FFF2-40B4-BE49-F238E27FC236}">
                <a16:creationId xmlns:a16="http://schemas.microsoft.com/office/drawing/2014/main" id="{E70406FD-5837-4AA6-BFEB-1CD6DF23C007}"/>
              </a:ext>
            </a:extLst>
          </p:cNvPr>
          <p:cNvPicPr>
            <a:picLocks noChangeAspect="1"/>
          </p:cNvPicPr>
          <p:nvPr/>
        </p:nvPicPr>
        <p:blipFill>
          <a:blip r:embed="rId2"/>
          <a:stretch>
            <a:fillRect/>
          </a:stretch>
        </p:blipFill>
        <p:spPr>
          <a:xfrm>
            <a:off x="1876466" y="2602379"/>
            <a:ext cx="9234402" cy="2319272"/>
          </a:xfrm>
          <a:prstGeom prst="rect">
            <a:avLst/>
          </a:prstGeom>
        </p:spPr>
      </p:pic>
    </p:spTree>
    <p:extLst>
      <p:ext uri="{BB962C8B-B14F-4D97-AF65-F5344CB8AC3E}">
        <p14:creationId xmlns:p14="http://schemas.microsoft.com/office/powerpoint/2010/main" val="423836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1B3D-5978-4BD9-83F0-D6EEFA7DB6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FC7598-BD53-4842-964E-7B42F7993C13}"/>
              </a:ext>
            </a:extLst>
          </p:cNvPr>
          <p:cNvSpPr>
            <a:spLocks noGrp="1"/>
          </p:cNvSpPr>
          <p:nvPr>
            <p:ph idx="1"/>
          </p:nvPr>
        </p:nvSpPr>
        <p:spPr/>
        <p:txBody>
          <a:bodyPr>
            <a:normAutofit fontScale="92500" lnSpcReduction="20000"/>
          </a:bodyPr>
          <a:lstStyle/>
          <a:p>
            <a:r>
              <a:rPr lang="en-GB" dirty="0"/>
              <a:t>The use of  YOLOv3 can be seen as a strength, being easy to integrate and maintain in a system like this, whilst performing good the given task. </a:t>
            </a:r>
          </a:p>
          <a:p>
            <a:r>
              <a:rPr lang="en-GB" dirty="0"/>
              <a:t>We considered the trade-off between accuracy and performance which is an important aspect for real-time computer vision tasks. </a:t>
            </a:r>
          </a:p>
          <a:p>
            <a:r>
              <a:rPr lang="en-GB" dirty="0"/>
              <a:t>Another benefit of our system is providing a dashboard web application, offering the user another view of more spaces/rooms. The statistics panel also provides a better understanding of the density evolution.</a:t>
            </a:r>
          </a:p>
          <a:p>
            <a:r>
              <a:rPr lang="en-GB" dirty="0"/>
              <a:t>We believe that this paper would offer support and encouragement for future endeavours in the social distancing monitoring.</a:t>
            </a:r>
            <a:endParaRPr lang="en-US" dirty="0"/>
          </a:p>
        </p:txBody>
      </p:sp>
    </p:spTree>
    <p:extLst>
      <p:ext uri="{BB962C8B-B14F-4D97-AF65-F5344CB8AC3E}">
        <p14:creationId xmlns:p14="http://schemas.microsoft.com/office/powerpoint/2010/main" val="2122932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149</TotalTime>
  <Words>433</Words>
  <Application>Microsoft Macintosh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Automated System for Social MONITORING </vt:lpstr>
      <vt:lpstr>INTRODUCTION   HOW COVID CHANGED THE WORLD</vt:lpstr>
      <vt:lpstr>OUR VISION</vt:lpstr>
      <vt:lpstr>SOCIAL IMPACT</vt:lpstr>
      <vt:lpstr>How our system works</vt:lpstr>
      <vt:lpstr>Hardware system</vt:lpstr>
      <vt:lpstr>METHODOLOGIES</vt:lpstr>
      <vt:lpstr>RESULTS AFTER TESTING THE MODEL</vt:lpstr>
      <vt:lpstr>CONCLUSION</vt:lpstr>
      <vt:lpstr>APP DEMO </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System for Social MONITORING</dc:title>
  <dc:creator>LIVIU-MARIAN BERCIU</dc:creator>
  <cp:lastModifiedBy>Maria Ungur</cp:lastModifiedBy>
  <cp:revision>6</cp:revision>
  <dcterms:created xsi:type="dcterms:W3CDTF">2020-12-06T18:14:27Z</dcterms:created>
  <dcterms:modified xsi:type="dcterms:W3CDTF">2020-12-06T23:02:50Z</dcterms:modified>
</cp:coreProperties>
</file>