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2.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3.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71" r:id="rId6"/>
    <p:sldId id="272" r:id="rId7"/>
    <p:sldId id="260" r:id="rId8"/>
    <p:sldId id="261" r:id="rId9"/>
    <p:sldId id="273" r:id="rId10"/>
    <p:sldId id="262" r:id="rId11"/>
    <p:sldId id="263" r:id="rId12"/>
    <p:sldId id="264" r:id="rId13"/>
    <p:sldId id="265" r:id="rId14"/>
    <p:sldId id="266" r:id="rId15"/>
    <p:sldId id="267" r:id="rId16"/>
    <p:sldId id="268" r:id="rId17"/>
    <p:sldId id="269" r:id="rId18"/>
    <p:sldId id="270" r:id="rId19"/>
  </p:sldIdLst>
  <p:sldSz cx="9144000" cy="5143500" type="screen16x9"/>
  <p:notesSz cx="6858000" cy="9144000"/>
  <p:embeddedFontLst>
    <p:embeddedFont>
      <p:font typeface="Raleway" panose="020B0604020202020204" charset="0"/>
      <p:regular r:id="rId21"/>
      <p:bold r:id="rId22"/>
      <p:italic r:id="rId23"/>
      <p:boldItalic r:id="rId24"/>
    </p:embeddedFont>
    <p:embeddedFont>
      <p:font typeface="Source Sans Pro" panose="020B0503030403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ura Diosan" initials="LD" lastIdx="3" clrIdx="0">
    <p:extLst>
      <p:ext uri="{19B8F6BF-5375-455C-9EA6-DF929625EA0E}">
        <p15:presenceInfo xmlns:p15="http://schemas.microsoft.com/office/powerpoint/2012/main" userId="ac4f5e047302f5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56305" autoAdjust="0"/>
  </p:normalViewPr>
  <p:slideViewPr>
    <p:cSldViewPr snapToGrid="0">
      <p:cViewPr varScale="1">
        <p:scale>
          <a:sx n="64" d="100"/>
          <a:sy n="64" d="100"/>
        </p:scale>
        <p:origin x="2002"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2-13T08:44:16.433" idx="1">
    <p:pos x="5614" y="439"/>
    <p:text>which are the difficulties / challenges in solving this problem?</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12-13T08:45:02.154" idx="2">
    <p:pos x="4557" y="1555"/>
    <p:text>add the diagram of the overall process before to detail each component</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12-13T08:45:56.739" idx="3">
    <p:pos x="1369" y="599"/>
    <p:text>add details about the results obtained by these changes in your approach</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186060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84645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af5c181b4f_0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af5c181b4f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6967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af5c181b4f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af5c181b4f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9122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af5c181b4f_0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af5c181b4f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17126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af5c181b4f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af5c181b4f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3642755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af5c181b4f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af5c181b4f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effectLst/>
                <a:latin typeface="Arial" panose="020B0604020202020204" pitchFamily="34" charset="0"/>
              </a:rPr>
              <a:t>The reason for the small difference in processing time between the two, despite the large difference in the number of images is that the bigger the picture is, the more time it will take for the algorithm to process it. Caltech offers standard resolution images (under 100kB), whilst INRIA has different dimension pictures (between 0,5 MB and a bit under 2,0 MB), hence it explains the processing times.</a:t>
            </a:r>
            <a:endParaRPr dirty="0"/>
          </a:p>
        </p:txBody>
      </p:sp>
    </p:spTree>
    <p:extLst>
      <p:ext uri="{BB962C8B-B14F-4D97-AF65-F5344CB8AC3E}">
        <p14:creationId xmlns:p14="http://schemas.microsoft.com/office/powerpoint/2010/main" val="3344038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af5c181b4f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af5c181b4f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02973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f5c181b4f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f5c181b4f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HU" dirty="0"/>
              <a:t>We will now present a </a:t>
            </a:r>
            <a:r>
              <a:rPr lang="en-US" dirty="0"/>
              <a:t>demo </a:t>
            </a:r>
            <a:r>
              <a:rPr lang="hu-HU" dirty="0"/>
              <a:t>including </a:t>
            </a:r>
            <a:r>
              <a:rPr lang="en-US" dirty="0"/>
              <a:t>our </a:t>
            </a:r>
            <a:r>
              <a:rPr lang="en-US"/>
              <a:t>application’s functionalities and present how it works.</a:t>
            </a:r>
            <a:endParaRPr dirty="0"/>
          </a:p>
        </p:txBody>
      </p:sp>
    </p:spTree>
    <p:extLst>
      <p:ext uri="{BB962C8B-B14F-4D97-AF65-F5344CB8AC3E}">
        <p14:creationId xmlns:p14="http://schemas.microsoft.com/office/powerpoint/2010/main" val="3308172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f5c181b4f_0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f5c181b4f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94148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af5c181b4f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af5c181b4f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0966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af5c181b4f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af5c181b4f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64129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af5c181b4f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af5c181b4f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3914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f5c181b4f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af5c181b4f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0374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af5c181b4f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af5c181b4f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371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af5c181b4f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af5c181b4f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96484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af5c181b4f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af5c181b4f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0612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af5c181b4f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af5c181b4f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51108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af5c181b4f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af5c181b4f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71052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1" name="Google Shape;41;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ro"/>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485875" y="363425"/>
            <a:ext cx="8183700" cy="147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
              <a:t>Submarin Drive Assistant</a:t>
            </a:r>
            <a:endParaRPr/>
          </a:p>
        </p:txBody>
      </p:sp>
      <p:sp>
        <p:nvSpPr>
          <p:cNvPr id="59" name="Google Shape;59;p13"/>
          <p:cNvSpPr txBox="1">
            <a:spLocks noGrp="1"/>
          </p:cNvSpPr>
          <p:nvPr>
            <p:ph type="subTitle" idx="1"/>
          </p:nvPr>
        </p:nvSpPr>
        <p:spPr>
          <a:xfrm>
            <a:off x="485875" y="1837025"/>
            <a:ext cx="8183700" cy="86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2200" dirty="0"/>
              <a:t>Lung Andreea, Katona Ildiko-Noemi, Nagy Barnabás, Popa Cătălin</a:t>
            </a:r>
            <a:endParaRPr sz="2200" dirty="0"/>
          </a:p>
        </p:txBody>
      </p:sp>
      <p:sp>
        <p:nvSpPr>
          <p:cNvPr id="60" name="Google Shape;60;p13"/>
          <p:cNvSpPr txBox="1"/>
          <p:nvPr/>
        </p:nvSpPr>
        <p:spPr>
          <a:xfrm>
            <a:off x="485875" y="2796975"/>
            <a:ext cx="6687600" cy="78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o" sz="1500">
                <a:solidFill>
                  <a:srgbClr val="FFFFFF"/>
                </a:solidFill>
                <a:latin typeface="Source Sans Pro"/>
                <a:ea typeface="Source Sans Pro"/>
                <a:cs typeface="Source Sans Pro"/>
                <a:sym typeface="Source Sans Pro"/>
              </a:rPr>
              <a:t>Group 258/2</a:t>
            </a:r>
            <a:endParaRPr sz="1600">
              <a:solidFill>
                <a:srgbClr val="FFFFFF"/>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288700" y="1386950"/>
            <a:ext cx="4045200" cy="15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
              <a:t>The algorithm</a:t>
            </a:r>
            <a:endParaRPr/>
          </a:p>
        </p:txBody>
      </p:sp>
      <p:sp>
        <p:nvSpPr>
          <p:cNvPr id="99" name="Google Shape;99;p1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9250" algn="l" rtl="0">
              <a:spcBef>
                <a:spcPts val="0"/>
              </a:spcBef>
              <a:spcAft>
                <a:spcPts val="0"/>
              </a:spcAft>
              <a:buSzPts val="1900"/>
              <a:buChar char="➢"/>
            </a:pPr>
            <a:r>
              <a:rPr lang="ro" sz="1900" dirty="0"/>
              <a:t>pre-trained model: </a:t>
            </a:r>
            <a:r>
              <a:rPr lang="ro" sz="1900" b="1" i="1" dirty="0"/>
              <a:t>TinyYoloV3</a:t>
            </a:r>
            <a:endParaRPr sz="1900" b="1" i="1" dirty="0"/>
          </a:p>
          <a:p>
            <a:pPr marL="457200" lvl="0" indent="-349250" algn="l" rtl="0">
              <a:spcBef>
                <a:spcPts val="0"/>
              </a:spcBef>
              <a:spcAft>
                <a:spcPts val="0"/>
              </a:spcAft>
              <a:buSzPts val="1900"/>
              <a:buChar char="➢"/>
            </a:pPr>
            <a:r>
              <a:rPr lang="ro" sz="1900" dirty="0"/>
              <a:t>tested on datasets</a:t>
            </a:r>
            <a:endParaRPr sz="1900" dirty="0"/>
          </a:p>
          <a:p>
            <a:pPr marL="914400" lvl="1" indent="-323850" algn="l" rtl="0">
              <a:spcBef>
                <a:spcPts val="0"/>
              </a:spcBef>
              <a:spcAft>
                <a:spcPts val="0"/>
              </a:spcAft>
              <a:buSzPts val="1500"/>
              <a:buChar char="○"/>
            </a:pPr>
            <a:r>
              <a:rPr lang="ro" sz="1500" dirty="0"/>
              <a:t> </a:t>
            </a:r>
            <a:r>
              <a:rPr lang="ro" sz="1500" b="1" i="1" dirty="0"/>
              <a:t>INRIA</a:t>
            </a:r>
            <a:r>
              <a:rPr lang="ro" sz="1500" dirty="0"/>
              <a:t> (288 images) </a:t>
            </a:r>
            <a:endParaRPr sz="1500" dirty="0"/>
          </a:p>
          <a:p>
            <a:pPr marL="914400" lvl="1" indent="-323850" algn="l" rtl="0">
              <a:spcBef>
                <a:spcPts val="0"/>
              </a:spcBef>
              <a:spcAft>
                <a:spcPts val="0"/>
              </a:spcAft>
              <a:buSzPts val="1500"/>
              <a:buChar char="○"/>
            </a:pPr>
            <a:r>
              <a:rPr lang="ro" sz="1500" b="1" i="1" dirty="0"/>
              <a:t>Caltech </a:t>
            </a:r>
            <a:r>
              <a:rPr lang="ro" sz="1500" dirty="0"/>
              <a:t>(10,800 images)</a:t>
            </a:r>
            <a:endParaRPr sz="15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
              <a:t>Results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Results</a:t>
            </a:r>
            <a:endParaRPr/>
          </a:p>
        </p:txBody>
      </p:sp>
      <p:sp>
        <p:nvSpPr>
          <p:cNvPr id="110" name="Google Shape;110;p21"/>
          <p:cNvSpPr txBox="1">
            <a:spLocks noGrp="1"/>
          </p:cNvSpPr>
          <p:nvPr>
            <p:ph type="body" idx="1"/>
          </p:nvPr>
        </p:nvSpPr>
        <p:spPr>
          <a:xfrm>
            <a:off x="311700" y="1748100"/>
            <a:ext cx="2730300" cy="249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On </a:t>
            </a:r>
            <a:r>
              <a:rPr lang="ro" b="1"/>
              <a:t>INRIA</a:t>
            </a:r>
            <a:r>
              <a:rPr lang="ro"/>
              <a:t>:</a:t>
            </a:r>
            <a:endParaRPr/>
          </a:p>
          <a:p>
            <a:pPr marL="457200" lvl="0" indent="-342900" algn="l" rtl="0">
              <a:spcBef>
                <a:spcPts val="1600"/>
              </a:spcBef>
              <a:spcAft>
                <a:spcPts val="0"/>
              </a:spcAft>
              <a:buSzPts val="1800"/>
              <a:buChar char="➔"/>
            </a:pPr>
            <a:r>
              <a:rPr lang="ro"/>
              <a:t>accuracy: </a:t>
            </a:r>
            <a:endParaRPr/>
          </a:p>
          <a:p>
            <a:pPr marL="457200" lvl="0" indent="0" algn="l" rtl="0">
              <a:spcBef>
                <a:spcPts val="1600"/>
              </a:spcBef>
              <a:spcAft>
                <a:spcPts val="0"/>
              </a:spcAft>
              <a:buNone/>
            </a:pPr>
            <a:r>
              <a:rPr lang="ro"/>
              <a:t>63.33% (383/589 detections per pedestrians)</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11" name="Google Shape;111;p21"/>
          <p:cNvPicPr preferRelativeResize="0"/>
          <p:nvPr/>
        </p:nvPicPr>
        <p:blipFill>
          <a:blip r:embed="rId3">
            <a:alphaModFix/>
          </a:blip>
          <a:stretch>
            <a:fillRect/>
          </a:stretch>
        </p:blipFill>
        <p:spPr>
          <a:xfrm>
            <a:off x="3138375" y="1748100"/>
            <a:ext cx="5693926" cy="3047100"/>
          </a:xfrm>
          <a:prstGeom prst="rect">
            <a:avLst/>
          </a:prstGeom>
          <a:noFill/>
          <a:ln>
            <a:noFill/>
          </a:ln>
        </p:spPr>
      </p:pic>
      <p:sp>
        <p:nvSpPr>
          <p:cNvPr id="112" name="Google Shape;112;p21"/>
          <p:cNvSpPr txBox="1"/>
          <p:nvPr/>
        </p:nvSpPr>
        <p:spPr>
          <a:xfrm>
            <a:off x="3042000" y="1068425"/>
            <a:ext cx="5790300" cy="780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2"/>
              </a:buClr>
              <a:buSzPts val="1100"/>
              <a:buFont typeface="Arial"/>
              <a:buNone/>
            </a:pPr>
            <a:r>
              <a:rPr lang="ro" sz="1800">
                <a:solidFill>
                  <a:schemeClr val="lt2"/>
                </a:solidFill>
                <a:latin typeface="Source Sans Pro"/>
                <a:ea typeface="Source Sans Pro"/>
                <a:cs typeface="Source Sans Pro"/>
                <a:sym typeface="Source Sans Pro"/>
              </a:rPr>
              <a:t>Sample output:</a:t>
            </a:r>
            <a:endParaRPr>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Results</a:t>
            </a:r>
            <a:endParaRPr/>
          </a:p>
        </p:txBody>
      </p:sp>
      <p:sp>
        <p:nvSpPr>
          <p:cNvPr id="118" name="Google Shape;118;p22"/>
          <p:cNvSpPr txBox="1">
            <a:spLocks noGrp="1"/>
          </p:cNvSpPr>
          <p:nvPr>
            <p:ph type="body" idx="1"/>
          </p:nvPr>
        </p:nvSpPr>
        <p:spPr>
          <a:xfrm>
            <a:off x="311700" y="1748100"/>
            <a:ext cx="2730300" cy="249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On </a:t>
            </a:r>
            <a:r>
              <a:rPr lang="ro" b="1"/>
              <a:t>Caltech</a:t>
            </a:r>
            <a:r>
              <a:rPr lang="ro"/>
              <a:t>:</a:t>
            </a:r>
            <a:endParaRPr/>
          </a:p>
          <a:p>
            <a:pPr marL="457200" lvl="0" indent="-342900" algn="l" rtl="0">
              <a:spcBef>
                <a:spcPts val="1600"/>
              </a:spcBef>
              <a:spcAft>
                <a:spcPts val="0"/>
              </a:spcAft>
              <a:buSzPts val="1800"/>
              <a:buChar char="➔"/>
            </a:pPr>
            <a:r>
              <a:rPr lang="ro"/>
              <a:t>accuracy: </a:t>
            </a:r>
            <a:endParaRPr/>
          </a:p>
          <a:p>
            <a:pPr marL="457200" lvl="0" indent="0" algn="l" rtl="0">
              <a:spcBef>
                <a:spcPts val="1600"/>
              </a:spcBef>
              <a:spcAft>
                <a:spcPts val="0"/>
              </a:spcAft>
              <a:buNone/>
            </a:pPr>
            <a:r>
              <a:rPr lang="ro"/>
              <a:t>28.71% (10,499/36,569 pedestrians detected)</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119" name="Google Shape;119;p22"/>
          <p:cNvSpPr txBox="1"/>
          <p:nvPr/>
        </p:nvSpPr>
        <p:spPr>
          <a:xfrm>
            <a:off x="3943788" y="967800"/>
            <a:ext cx="3986700" cy="780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ro" sz="1800">
                <a:solidFill>
                  <a:schemeClr val="lt2"/>
                </a:solidFill>
                <a:latin typeface="Source Sans Pro"/>
                <a:ea typeface="Source Sans Pro"/>
                <a:cs typeface="Source Sans Pro"/>
                <a:sym typeface="Source Sans Pro"/>
              </a:rPr>
              <a:t>Sample output:</a:t>
            </a:r>
            <a:endParaRPr>
              <a:latin typeface="Source Sans Pro"/>
              <a:ea typeface="Source Sans Pro"/>
              <a:cs typeface="Source Sans Pro"/>
              <a:sym typeface="Source Sans Pro"/>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3788" y="1357950"/>
            <a:ext cx="4888512" cy="366638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
              <a:t>Runtime comparison</a:t>
            </a:r>
            <a:endParaRPr/>
          </a:p>
        </p:txBody>
      </p:sp>
      <p:sp>
        <p:nvSpPr>
          <p:cNvPr id="126" name="Google Shape;126;p23"/>
          <p:cNvSpPr txBox="1"/>
          <p:nvPr/>
        </p:nvSpPr>
        <p:spPr>
          <a:xfrm>
            <a:off x="2124750" y="3274200"/>
            <a:ext cx="1904100" cy="78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o">
                <a:solidFill>
                  <a:srgbClr val="FFFFFF"/>
                </a:solidFill>
                <a:latin typeface="Source Sans Pro"/>
                <a:ea typeface="Source Sans Pro"/>
                <a:cs typeface="Source Sans Pro"/>
                <a:sym typeface="Source Sans Pro"/>
              </a:rPr>
              <a:t>INRIA (288 images)</a:t>
            </a:r>
            <a:endParaRPr>
              <a:solidFill>
                <a:srgbClr val="FFFFFF"/>
              </a:solidFill>
              <a:latin typeface="Source Sans Pro"/>
              <a:ea typeface="Source Sans Pro"/>
              <a:cs typeface="Source Sans Pro"/>
              <a:sym typeface="Source Sans Pro"/>
            </a:endParaRPr>
          </a:p>
        </p:txBody>
      </p:sp>
      <p:sp>
        <p:nvSpPr>
          <p:cNvPr id="127" name="Google Shape;127;p23"/>
          <p:cNvSpPr txBox="1"/>
          <p:nvPr/>
        </p:nvSpPr>
        <p:spPr>
          <a:xfrm>
            <a:off x="5353950" y="3274200"/>
            <a:ext cx="1904100" cy="78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o">
                <a:solidFill>
                  <a:srgbClr val="FFFFFF"/>
                </a:solidFill>
                <a:latin typeface="Source Sans Pro"/>
                <a:ea typeface="Source Sans Pro"/>
                <a:cs typeface="Source Sans Pro"/>
                <a:sym typeface="Source Sans Pro"/>
              </a:rPr>
              <a:t>Caltech (1800 images)</a:t>
            </a:r>
            <a:endParaRPr>
              <a:solidFill>
                <a:srgbClr val="FFFFFF"/>
              </a:solidFill>
              <a:latin typeface="Source Sans Pro"/>
              <a:ea typeface="Source Sans Pro"/>
              <a:cs typeface="Source Sans Pro"/>
              <a:sym typeface="Source Sans Pro"/>
            </a:endParaRPr>
          </a:p>
        </p:txBody>
      </p:sp>
      <p:sp>
        <p:nvSpPr>
          <p:cNvPr id="128" name="Google Shape;128;p23"/>
          <p:cNvSpPr txBox="1"/>
          <p:nvPr/>
        </p:nvSpPr>
        <p:spPr>
          <a:xfrm>
            <a:off x="2124750" y="3776375"/>
            <a:ext cx="1904100" cy="78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o">
                <a:solidFill>
                  <a:srgbClr val="FFFFFF"/>
                </a:solidFill>
                <a:latin typeface="Source Sans Pro"/>
                <a:ea typeface="Source Sans Pro"/>
                <a:cs typeface="Source Sans Pro"/>
                <a:sym typeface="Source Sans Pro"/>
              </a:rPr>
              <a:t>115.08 seconds</a:t>
            </a:r>
            <a:endParaRPr>
              <a:solidFill>
                <a:srgbClr val="FFFFFF"/>
              </a:solidFill>
              <a:latin typeface="Source Sans Pro"/>
              <a:ea typeface="Source Sans Pro"/>
              <a:cs typeface="Source Sans Pro"/>
              <a:sym typeface="Source Sans Pro"/>
            </a:endParaRPr>
          </a:p>
        </p:txBody>
      </p:sp>
      <p:sp>
        <p:nvSpPr>
          <p:cNvPr id="129" name="Google Shape;129;p23"/>
          <p:cNvSpPr txBox="1"/>
          <p:nvPr/>
        </p:nvSpPr>
        <p:spPr>
          <a:xfrm>
            <a:off x="5353950" y="3776375"/>
            <a:ext cx="1904100" cy="78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o">
                <a:solidFill>
                  <a:srgbClr val="FFFFFF"/>
                </a:solidFill>
                <a:latin typeface="Source Sans Pro"/>
                <a:ea typeface="Source Sans Pro"/>
                <a:cs typeface="Source Sans Pro"/>
                <a:sym typeface="Source Sans Pro"/>
              </a:rPr>
              <a:t>150.00 seconds</a:t>
            </a:r>
            <a:endParaRPr>
              <a:solidFill>
                <a:srgbClr val="FFFFFF"/>
              </a:solidFill>
              <a:latin typeface="Source Sans Pro"/>
              <a:ea typeface="Source Sans Pro"/>
              <a:cs typeface="Source Sans Pro"/>
              <a:sym typeface="Source Sans Pro"/>
            </a:endParaRPr>
          </a:p>
        </p:txBody>
      </p:sp>
      <p:cxnSp>
        <p:nvCxnSpPr>
          <p:cNvPr id="130" name="Google Shape;130;p23"/>
          <p:cNvCxnSpPr/>
          <p:nvPr/>
        </p:nvCxnSpPr>
        <p:spPr>
          <a:xfrm rot="10800000" flipH="1">
            <a:off x="2136350" y="3703900"/>
            <a:ext cx="4980900" cy="23100"/>
          </a:xfrm>
          <a:prstGeom prst="straightConnector1">
            <a:avLst/>
          </a:prstGeom>
          <a:noFill/>
          <a:ln w="9525" cap="flat" cmpd="sng">
            <a:solidFill>
              <a:srgbClr val="FFFFFF"/>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242275" y="1367475"/>
            <a:ext cx="4045200" cy="15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
              <a:t>Optimizations</a:t>
            </a:r>
            <a:endParaRPr/>
          </a:p>
        </p:txBody>
      </p:sp>
      <p:sp>
        <p:nvSpPr>
          <p:cNvPr id="136" name="Google Shape;136;p24"/>
          <p:cNvSpPr txBox="1">
            <a:spLocks noGrp="1"/>
          </p:cNvSpPr>
          <p:nvPr>
            <p:ph type="body" idx="2"/>
          </p:nvPr>
        </p:nvSpPr>
        <p:spPr>
          <a:xfrm>
            <a:off x="4951100" y="724200"/>
            <a:ext cx="3837000" cy="3695100"/>
          </a:xfrm>
          <a:prstGeom prst="rect">
            <a:avLst/>
          </a:prstGeom>
        </p:spPr>
        <p:txBody>
          <a:bodyPr spcFirstLastPara="1" wrap="square" lIns="91425" tIns="91425" rIns="91425" bIns="91425" anchor="ctr" anchorCtr="0">
            <a:noAutofit/>
          </a:bodyPr>
          <a:lstStyle/>
          <a:p>
            <a:pPr lvl="0">
              <a:buChar char="➔"/>
            </a:pPr>
            <a:r>
              <a:rPr lang="en-GB" dirty="0"/>
              <a:t>resizing the images if they are too large </a:t>
            </a:r>
            <a:r>
              <a:rPr lang="en-GB"/>
              <a:t>–</a:t>
            </a:r>
            <a:r>
              <a:rPr lang="en-GB" dirty="0"/>
              <a:t> </a:t>
            </a:r>
            <a:r>
              <a:rPr lang="en-GB"/>
              <a:t>480 pixels height </a:t>
            </a:r>
            <a:r>
              <a:rPr lang="en-GB">
                <a:sym typeface="Wingdings" pitchFamily="2" charset="2"/>
              </a:rPr>
              <a:t> an visibly increased speed performance</a:t>
            </a:r>
            <a:endParaRPr lang="en-GB" dirty="0"/>
          </a:p>
          <a:p>
            <a:pPr lvl="0">
              <a:buChar char="➔"/>
            </a:pPr>
            <a:r>
              <a:rPr lang="en-GB"/>
              <a:t>store the received images on the server for further use – lay the ground for different statistics, studies of accuracy etc.</a:t>
            </a:r>
          </a:p>
          <a:p>
            <a:pPr lvl="0">
              <a:buChar char="➔"/>
            </a:pPr>
            <a:r>
              <a:rPr lang="en-GB"/>
              <a:t>Use the extended YOLOv3 algorithm instead of the tiny version </a:t>
            </a:r>
            <a:r>
              <a:rPr lang="en-GB">
                <a:sym typeface="Wingdings" pitchFamily="2" charset="2"/>
              </a:rPr>
              <a:t> accuracy jumped up to a 63.01%</a:t>
            </a:r>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
              <a:t>Demo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
              <a:t>Conclusions</a:t>
            </a:r>
            <a:endParaRPr/>
          </a:p>
        </p:txBody>
      </p:sp>
      <p:sp>
        <p:nvSpPr>
          <p:cNvPr id="3" name="Text Placeholder 2">
            <a:extLst>
              <a:ext uri="{FF2B5EF4-FFF2-40B4-BE49-F238E27FC236}">
                <a16:creationId xmlns:a16="http://schemas.microsoft.com/office/drawing/2014/main" id="{359A8597-2868-447C-9C26-09D7146B0313}"/>
              </a:ext>
            </a:extLst>
          </p:cNvPr>
          <p:cNvSpPr>
            <a:spLocks noGrp="1"/>
          </p:cNvSpPr>
          <p:nvPr>
            <p:ph type="body" idx="2"/>
          </p:nvPr>
        </p:nvSpPr>
        <p:spPr/>
        <p:txBody>
          <a:bodyPr/>
          <a:lstStyle/>
          <a:p>
            <a:pPr marL="457200" lvl="0" indent="-323850" algn="l" rtl="0">
              <a:spcBef>
                <a:spcPts val="0"/>
              </a:spcBef>
              <a:spcAft>
                <a:spcPts val="0"/>
              </a:spcAft>
              <a:buClr>
                <a:srgbClr val="FFFFFF"/>
              </a:buClr>
              <a:buSzPts val="1500"/>
              <a:buFont typeface="Source Sans Pro"/>
              <a:buChar char="➔"/>
            </a:pPr>
            <a:r>
              <a:rPr lang="en-US" sz="1800" dirty="0">
                <a:solidFill>
                  <a:srgbClr val="FFFFFF"/>
                </a:solidFill>
                <a:latin typeface="Source Sans Pro"/>
                <a:ea typeface="Source Sans Pro"/>
                <a:cs typeface="Source Sans Pro"/>
                <a:sym typeface="Source Sans Pro"/>
              </a:rPr>
              <a:t>YoloV3 produces better accuracy than TinyYoloV3</a:t>
            </a:r>
          </a:p>
          <a:p>
            <a:pPr marL="457200" lvl="0" indent="-323850" algn="l" rtl="0">
              <a:spcBef>
                <a:spcPts val="0"/>
              </a:spcBef>
              <a:spcAft>
                <a:spcPts val="0"/>
              </a:spcAft>
              <a:buClr>
                <a:srgbClr val="FFFFFF"/>
              </a:buClr>
              <a:buSzPts val="1500"/>
              <a:buFont typeface="Source Sans Pro"/>
              <a:buChar char="➔"/>
            </a:pPr>
            <a:r>
              <a:rPr lang="en-US" sz="1800" dirty="0">
                <a:solidFill>
                  <a:srgbClr val="FFFFFF"/>
                </a:solidFill>
                <a:latin typeface="Source Sans Pro"/>
                <a:ea typeface="Source Sans Pro"/>
                <a:cs typeface="Source Sans Pro"/>
                <a:sym typeface="Source Sans Pro"/>
              </a:rPr>
              <a:t>TinyYoloV3 is faster than YoloV3 -&gt; great for delivering real time results</a:t>
            </a:r>
          </a:p>
          <a:p>
            <a:pPr marL="457200" lvl="0" indent="-323850" algn="l" rtl="0">
              <a:spcBef>
                <a:spcPts val="0"/>
              </a:spcBef>
              <a:spcAft>
                <a:spcPts val="0"/>
              </a:spcAft>
              <a:buClr>
                <a:srgbClr val="FFFFFF"/>
              </a:buClr>
              <a:buSzPts val="1500"/>
              <a:buFont typeface="Source Sans Pro"/>
              <a:buChar char="➔"/>
            </a:pPr>
            <a:r>
              <a:rPr lang="en-US" sz="1800" dirty="0">
                <a:solidFill>
                  <a:srgbClr val="FFFFFF"/>
                </a:solidFill>
                <a:latin typeface="Source Sans Pro"/>
                <a:ea typeface="Source Sans Pro"/>
                <a:cs typeface="Source Sans Pro"/>
                <a:sym typeface="Source Sans Pro"/>
              </a:rPr>
              <a:t>poorer results on darker images</a:t>
            </a:r>
          </a:p>
          <a:p>
            <a:pPr marL="457200" lvl="0" indent="-323850" algn="l" rtl="0">
              <a:spcBef>
                <a:spcPts val="0"/>
              </a:spcBef>
              <a:spcAft>
                <a:spcPts val="0"/>
              </a:spcAft>
              <a:buClr>
                <a:srgbClr val="FFFFFF"/>
              </a:buClr>
              <a:buSzPts val="1500"/>
              <a:buFont typeface="Source Sans Pro"/>
              <a:buChar char="➔"/>
            </a:pPr>
            <a:r>
              <a:rPr lang="en-US" sz="1800" dirty="0">
                <a:solidFill>
                  <a:srgbClr val="FFFFFF"/>
                </a:solidFill>
                <a:latin typeface="Source Sans Pro"/>
                <a:ea typeface="Source Sans Pro"/>
                <a:cs typeface="Source Sans Pro"/>
                <a:sym typeface="Source Sans Pro"/>
              </a:rPr>
              <a:t>hard to tell apart individual persons in a large group of people</a:t>
            </a:r>
            <a:endParaRPr lang="en-US" dirty="0">
              <a:solidFill>
                <a:srgbClr val="FFFFFF"/>
              </a:solidFill>
              <a:latin typeface="Source Sans Pro"/>
              <a:ea typeface="Source Sans Pro"/>
              <a:cs typeface="Source Sans Pro"/>
              <a:sym typeface="Source Sans Pro"/>
            </a:endParaRP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
              <a:t>Future work</a:t>
            </a:r>
            <a:endParaRPr/>
          </a:p>
        </p:txBody>
      </p:sp>
      <p:sp>
        <p:nvSpPr>
          <p:cNvPr id="3" name="Text Placeholder 2">
            <a:extLst>
              <a:ext uri="{FF2B5EF4-FFF2-40B4-BE49-F238E27FC236}">
                <a16:creationId xmlns:a16="http://schemas.microsoft.com/office/drawing/2014/main" id="{B90E8FCC-1FCD-43DC-A7B8-E47069C19826}"/>
              </a:ext>
            </a:extLst>
          </p:cNvPr>
          <p:cNvSpPr>
            <a:spLocks noGrp="1"/>
          </p:cNvSpPr>
          <p:nvPr>
            <p:ph type="body" idx="2"/>
          </p:nvPr>
        </p:nvSpPr>
        <p:spPr/>
        <p:txBody>
          <a:bodyPr/>
          <a:lstStyle/>
          <a:p>
            <a:pPr marL="457200" lvl="0" indent="-323850" algn="l" rtl="0">
              <a:spcBef>
                <a:spcPts val="0"/>
              </a:spcBef>
              <a:spcAft>
                <a:spcPts val="0"/>
              </a:spcAft>
              <a:buClr>
                <a:srgbClr val="FFFFFF"/>
              </a:buClr>
              <a:buSzPts val="1500"/>
              <a:buFont typeface="Source Sans Pro"/>
              <a:buChar char="➔"/>
            </a:pPr>
            <a:r>
              <a:rPr lang="en-US" sz="1800" dirty="0">
                <a:solidFill>
                  <a:srgbClr val="FFFFFF"/>
                </a:solidFill>
                <a:latin typeface="Source Sans Pro"/>
                <a:ea typeface="Source Sans Pro"/>
                <a:cs typeface="Source Sans Pro"/>
                <a:sym typeface="Source Sans Pro"/>
              </a:rPr>
              <a:t>Move the processing of the image and the detection part on the client in order to decrease the overall processing time and deliver faster results, which could further bring us closer to a real-time experience</a:t>
            </a:r>
          </a:p>
          <a:p>
            <a:pPr marL="457200" lvl="0" indent="-323850" algn="l" rtl="0">
              <a:spcBef>
                <a:spcPts val="0"/>
              </a:spcBef>
              <a:spcAft>
                <a:spcPts val="0"/>
              </a:spcAft>
              <a:buClr>
                <a:srgbClr val="FFFFFF"/>
              </a:buClr>
              <a:buSzPts val="1500"/>
              <a:buFont typeface="Source Sans Pro"/>
              <a:buChar char="➔"/>
            </a:pPr>
            <a:r>
              <a:rPr lang="en-US" dirty="0">
                <a:solidFill>
                  <a:srgbClr val="FFFFFF"/>
                </a:solidFill>
              </a:rPr>
              <a:t>Further study about the inclusion of different races and ethnicities</a:t>
            </a:r>
            <a:endParaRPr lang="en-US" sz="1800" dirty="0">
              <a:solidFill>
                <a:srgbClr val="FFFFFF"/>
              </a:solidFill>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
              <a:t>Summary</a:t>
            </a:r>
            <a:endParaRPr/>
          </a:p>
        </p:txBody>
      </p:sp>
      <p:sp>
        <p:nvSpPr>
          <p:cNvPr id="66" name="Google Shape;66;p1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AutoNum type="arabicPeriod"/>
            </a:pPr>
            <a:r>
              <a:rPr lang="ro"/>
              <a:t>Problem statement</a:t>
            </a:r>
          </a:p>
          <a:p>
            <a:pPr marL="457200" lvl="0" indent="-342900" algn="l" rtl="0">
              <a:spcBef>
                <a:spcPts val="0"/>
              </a:spcBef>
              <a:spcAft>
                <a:spcPts val="0"/>
              </a:spcAft>
              <a:buSzPts val="1800"/>
              <a:buAutoNum type="arabicPeriod"/>
            </a:pPr>
            <a:r>
              <a:rPr lang="ro"/>
              <a:t>Challenges</a:t>
            </a:r>
            <a:endParaRPr/>
          </a:p>
          <a:p>
            <a:pPr marL="457200" lvl="0" indent="-342900" algn="l" rtl="0">
              <a:spcBef>
                <a:spcPts val="0"/>
              </a:spcBef>
              <a:spcAft>
                <a:spcPts val="0"/>
              </a:spcAft>
              <a:buSzPts val="1800"/>
              <a:buAutoNum type="arabicPeriod"/>
            </a:pPr>
            <a:r>
              <a:rPr lang="ro"/>
              <a:t>Our approach</a:t>
            </a:r>
            <a:endParaRPr/>
          </a:p>
          <a:p>
            <a:pPr marL="457200" lvl="0" indent="-342900" algn="l" rtl="0">
              <a:spcBef>
                <a:spcPts val="0"/>
              </a:spcBef>
              <a:spcAft>
                <a:spcPts val="0"/>
              </a:spcAft>
              <a:buSzPts val="1800"/>
              <a:buAutoNum type="arabicPeriod"/>
            </a:pPr>
            <a:r>
              <a:rPr lang="ro"/>
              <a:t>Results</a:t>
            </a:r>
            <a:endParaRPr/>
          </a:p>
          <a:p>
            <a:pPr marL="457200" lvl="0" indent="-342900" algn="l" rtl="0">
              <a:spcBef>
                <a:spcPts val="0"/>
              </a:spcBef>
              <a:spcAft>
                <a:spcPts val="0"/>
              </a:spcAft>
              <a:buSzPts val="1800"/>
              <a:buAutoNum type="arabicPeriod"/>
            </a:pPr>
            <a:r>
              <a:rPr lang="ro"/>
              <a:t>Optimizations</a:t>
            </a:r>
            <a:endParaRPr/>
          </a:p>
          <a:p>
            <a:pPr marL="457200" lvl="0" indent="-342900" algn="l" rtl="0">
              <a:spcBef>
                <a:spcPts val="0"/>
              </a:spcBef>
              <a:spcAft>
                <a:spcPts val="0"/>
              </a:spcAft>
              <a:buSzPts val="1800"/>
              <a:buAutoNum type="arabicPeriod"/>
            </a:pPr>
            <a:r>
              <a:rPr lang="ro"/>
              <a:t>Demo</a:t>
            </a:r>
            <a:endParaRPr/>
          </a:p>
          <a:p>
            <a:pPr marL="457200" lvl="0" indent="-342900" algn="l" rtl="0">
              <a:spcBef>
                <a:spcPts val="0"/>
              </a:spcBef>
              <a:spcAft>
                <a:spcPts val="0"/>
              </a:spcAft>
              <a:buSzPts val="1800"/>
              <a:buAutoNum type="arabicPeriod"/>
            </a:pPr>
            <a:r>
              <a:rPr lang="ro"/>
              <a:t>Conclusions and future work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490250" y="526350"/>
            <a:ext cx="55704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
              <a:t>Problem statement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p:nvPr/>
        </p:nvSpPr>
        <p:spPr>
          <a:xfrm>
            <a:off x="3321474" y="2827175"/>
            <a:ext cx="2602499" cy="19941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6"/>
          <p:cNvSpPr/>
          <p:nvPr/>
        </p:nvSpPr>
        <p:spPr>
          <a:xfrm>
            <a:off x="231550" y="979100"/>
            <a:ext cx="3455100" cy="2300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6"/>
          <p:cNvSpPr/>
          <p:nvPr/>
        </p:nvSpPr>
        <p:spPr>
          <a:xfrm>
            <a:off x="5061097" y="826396"/>
            <a:ext cx="3952799" cy="2453403"/>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6"/>
          <p:cNvSpPr txBox="1">
            <a:spLocks noGrp="1"/>
          </p:cNvSpPr>
          <p:nvPr>
            <p:ph type="title"/>
          </p:nvPr>
        </p:nvSpPr>
        <p:spPr>
          <a:xfrm>
            <a:off x="2991171" y="154850"/>
            <a:ext cx="3263103"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dirty="0"/>
              <a:t>The problem</a:t>
            </a:r>
            <a:r>
              <a:rPr lang="en-US" dirty="0"/>
              <a:t> statement</a:t>
            </a:r>
            <a:endParaRPr dirty="0"/>
          </a:p>
        </p:txBody>
      </p:sp>
      <p:sp>
        <p:nvSpPr>
          <p:cNvPr id="80" name="Google Shape;80;p16"/>
          <p:cNvSpPr txBox="1">
            <a:spLocks noGrp="1"/>
          </p:cNvSpPr>
          <p:nvPr>
            <p:ph type="body" idx="1"/>
          </p:nvPr>
        </p:nvSpPr>
        <p:spPr>
          <a:xfrm>
            <a:off x="421150" y="1439925"/>
            <a:ext cx="3075900" cy="1209900"/>
          </a:xfrm>
          <a:prstGeom prst="rect">
            <a:avLst/>
          </a:prstGeom>
        </p:spPr>
        <p:txBody>
          <a:bodyPr spcFirstLastPara="1" wrap="square" lIns="91425" tIns="90000" rIns="91425" bIns="91425" anchor="t" anchorCtr="0">
            <a:noAutofit/>
          </a:bodyPr>
          <a:lstStyle/>
          <a:p>
            <a:pPr marL="457200" lvl="0" indent="-355600" algn="l" rtl="0">
              <a:lnSpc>
                <a:spcPct val="100000"/>
              </a:lnSpc>
              <a:spcBef>
                <a:spcPts val="0"/>
              </a:spcBef>
              <a:spcAft>
                <a:spcPts val="0"/>
              </a:spcAft>
              <a:buClr>
                <a:srgbClr val="FFFFFF"/>
              </a:buClr>
              <a:buSzPts val="2000"/>
              <a:buChar char="-"/>
            </a:pPr>
            <a:r>
              <a:rPr lang="ro" sz="2000" dirty="0">
                <a:solidFill>
                  <a:srgbClr val="FFFFFF"/>
                </a:solidFill>
              </a:rPr>
              <a:t>tracking surrounding vehicles and participants to the traffic</a:t>
            </a:r>
            <a:endParaRPr sz="2000" dirty="0">
              <a:solidFill>
                <a:srgbClr val="FFFFFF"/>
              </a:solidFill>
            </a:endParaRPr>
          </a:p>
          <a:p>
            <a:pPr marL="457200" lvl="0" indent="0" algn="l" rtl="0">
              <a:lnSpc>
                <a:spcPct val="100000"/>
              </a:lnSpc>
              <a:spcBef>
                <a:spcPts val="0"/>
              </a:spcBef>
              <a:spcAft>
                <a:spcPts val="0"/>
              </a:spcAft>
              <a:buNone/>
            </a:pPr>
            <a:endParaRPr sz="2400" dirty="0">
              <a:solidFill>
                <a:srgbClr val="000000"/>
              </a:solidFill>
            </a:endParaRPr>
          </a:p>
        </p:txBody>
      </p:sp>
      <p:sp>
        <p:nvSpPr>
          <p:cNvPr id="81" name="Google Shape;81;p16"/>
          <p:cNvSpPr txBox="1">
            <a:spLocks noGrp="1"/>
          </p:cNvSpPr>
          <p:nvPr>
            <p:ph type="body" idx="2"/>
          </p:nvPr>
        </p:nvSpPr>
        <p:spPr>
          <a:xfrm>
            <a:off x="5640236" y="1195466"/>
            <a:ext cx="2794520" cy="1626503"/>
          </a:xfrm>
          <a:prstGeom prst="rect">
            <a:avLst/>
          </a:prstGeom>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Clr>
                <a:srgbClr val="FFFFFF"/>
              </a:buClr>
              <a:buSzPts val="2000"/>
              <a:buChar char="-"/>
            </a:pPr>
            <a:r>
              <a:rPr lang="en-US" sz="2000" dirty="0">
                <a:solidFill>
                  <a:srgbClr val="FFFFFF"/>
                </a:solidFill>
              </a:rPr>
              <a:t>Help the driver to make critical decisions in traffic and avoid accidents, collisions</a:t>
            </a:r>
            <a:endParaRPr sz="2000" dirty="0">
              <a:solidFill>
                <a:srgbClr val="FFFFFF"/>
              </a:solidFill>
            </a:endParaRPr>
          </a:p>
        </p:txBody>
      </p:sp>
      <p:sp>
        <p:nvSpPr>
          <p:cNvPr id="82" name="Google Shape;82;p16"/>
          <p:cNvSpPr txBox="1"/>
          <p:nvPr/>
        </p:nvSpPr>
        <p:spPr>
          <a:xfrm>
            <a:off x="3421945" y="3224174"/>
            <a:ext cx="2311272" cy="1706700"/>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Clr>
                <a:srgbClr val="FFFFFF"/>
              </a:buClr>
              <a:buSzPts val="2000"/>
              <a:buFont typeface="Source Sans Pro"/>
              <a:buChar char="-"/>
            </a:pPr>
            <a:r>
              <a:rPr lang="ro" sz="2000" dirty="0">
                <a:solidFill>
                  <a:srgbClr val="FFFFFF"/>
                </a:solidFill>
                <a:latin typeface="Source Sans Pro"/>
                <a:ea typeface="Source Sans Pro"/>
                <a:cs typeface="Source Sans Pro"/>
                <a:sym typeface="Source Sans Pro"/>
              </a:rPr>
              <a:t>detecting pedestrians</a:t>
            </a:r>
            <a:r>
              <a:rPr lang="en-US" sz="2000" dirty="0">
                <a:solidFill>
                  <a:srgbClr val="FFFFFF"/>
                </a:solidFill>
                <a:latin typeface="Source Sans Pro"/>
                <a:ea typeface="Source Sans Pro"/>
                <a:cs typeface="Source Sans Pro"/>
                <a:sym typeface="Source Sans Pro"/>
              </a:rPr>
              <a:t> </a:t>
            </a:r>
            <a:r>
              <a:rPr lang="ro" sz="2000" dirty="0">
                <a:solidFill>
                  <a:srgbClr val="FFFFFF"/>
                </a:solidFill>
                <a:latin typeface="Source Sans Pro"/>
                <a:ea typeface="Source Sans Pro"/>
                <a:cs typeface="Source Sans Pro"/>
                <a:sym typeface="Source Sans Pro"/>
              </a:rPr>
              <a:t>and road signs</a:t>
            </a:r>
            <a:endParaRPr sz="2000" dirty="0">
              <a:latin typeface="Source Sans Pro"/>
              <a:ea typeface="Source Sans Pro"/>
              <a:cs typeface="Source Sans Pro"/>
              <a:sym typeface="Source Sans Pro"/>
            </a:endParaRPr>
          </a:p>
        </p:txBody>
      </p:sp>
      <p:sp>
        <p:nvSpPr>
          <p:cNvPr id="2" name="Rectangle 1">
            <a:extLst>
              <a:ext uri="{FF2B5EF4-FFF2-40B4-BE49-F238E27FC236}">
                <a16:creationId xmlns:a16="http://schemas.microsoft.com/office/drawing/2014/main" id="{1E335BF1-0946-5748-AF30-69FE3ED384E7}"/>
              </a:ext>
            </a:extLst>
          </p:cNvPr>
          <p:cNvSpPr/>
          <p:nvPr/>
        </p:nvSpPr>
        <p:spPr>
          <a:xfrm>
            <a:off x="3927432" y="2417862"/>
            <a:ext cx="1289135" cy="307777"/>
          </a:xfrm>
          <a:prstGeom prst="rect">
            <a:avLst/>
          </a:prstGeom>
        </p:spPr>
        <p:txBody>
          <a:bodyPr wrap="none">
            <a:spAutoFit/>
          </a:bodyPr>
          <a:lstStyle/>
          <a:p>
            <a:r>
              <a:rPr lang="en-GB">
                <a:solidFill>
                  <a:srgbClr val="FFFFFF"/>
                </a:solidFill>
                <a:latin typeface="system-ui"/>
              </a:rPr>
              <a:t>303936Parola0</a:t>
            </a:r>
            <a:endParaRPr lang="de-D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490250" y="526350"/>
            <a:ext cx="55704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
              <a:t>Challenges</a:t>
            </a:r>
            <a:endParaRPr/>
          </a:p>
        </p:txBody>
      </p:sp>
    </p:spTree>
    <p:extLst>
      <p:ext uri="{BB962C8B-B14F-4D97-AF65-F5344CB8AC3E}">
        <p14:creationId xmlns:p14="http://schemas.microsoft.com/office/powerpoint/2010/main" val="553808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277100" y="1804950"/>
            <a:ext cx="4045200" cy="15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
              <a:t>Difficulties / Challenges</a:t>
            </a:r>
            <a:endParaRPr/>
          </a:p>
        </p:txBody>
      </p:sp>
      <p:sp>
        <p:nvSpPr>
          <p:cNvPr id="93" name="Google Shape;93;p18"/>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lvl="0">
              <a:buChar char="-"/>
            </a:pPr>
            <a:r>
              <a:rPr lang="en-GB"/>
              <a:t>working with pre-trained models</a:t>
            </a:r>
          </a:p>
          <a:p>
            <a:pPr lvl="0">
              <a:buChar char="-"/>
            </a:pPr>
            <a:r>
              <a:rPr lang="en-GB"/>
              <a:t>models are pretty large and take up a great deal of resources to run</a:t>
            </a:r>
          </a:p>
          <a:p>
            <a:pPr lvl="0">
              <a:buChar char="-"/>
            </a:pPr>
            <a:r>
              <a:rPr lang="en-GB"/>
              <a:t>we have little control over the time it takes the algorithm to do a detection</a:t>
            </a:r>
          </a:p>
          <a:p>
            <a:pPr lvl="0">
              <a:buChar char="-"/>
            </a:pPr>
            <a:r>
              <a:rPr lang="en-GB"/>
              <a:t>difficult to deploy our app in the cloud due to lack of free options for dedicated GPU servers</a:t>
            </a:r>
          </a:p>
        </p:txBody>
      </p:sp>
    </p:spTree>
    <p:extLst>
      <p:ext uri="{BB962C8B-B14F-4D97-AF65-F5344CB8AC3E}">
        <p14:creationId xmlns:p14="http://schemas.microsoft.com/office/powerpoint/2010/main" val="2476819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
              <a:t>Our approach</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277100" y="1804950"/>
            <a:ext cx="4045200" cy="15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
              <a:t>Solution</a:t>
            </a:r>
            <a:endParaRPr/>
          </a:p>
          <a:p>
            <a:pPr marL="0" lvl="0" indent="0" algn="ctr" rtl="0">
              <a:spcBef>
                <a:spcPts val="0"/>
              </a:spcBef>
              <a:spcAft>
                <a:spcPts val="0"/>
              </a:spcAft>
              <a:buNone/>
            </a:pPr>
            <a:r>
              <a:rPr lang="ro"/>
              <a:t>proposal</a:t>
            </a:r>
            <a:endParaRPr/>
          </a:p>
        </p:txBody>
      </p:sp>
      <p:sp>
        <p:nvSpPr>
          <p:cNvPr id="93" name="Google Shape;93;p18"/>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ro"/>
              <a:t>a user friendly mobile app that offers in-app information about the current speed, weather conditions and enables the user to detect other participants to the traffic from their own phone camera or gallery.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3"/>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77114C03-5C93-A04E-9E6A-64C9E0FF4790}"/>
              </a:ext>
            </a:extLst>
          </p:cNvPr>
          <p:cNvPicPr>
            <a:picLocks noChangeAspect="1"/>
          </p:cNvPicPr>
          <p:nvPr/>
        </p:nvPicPr>
        <p:blipFill>
          <a:blip r:embed="rId3"/>
          <a:stretch>
            <a:fillRect/>
          </a:stretch>
        </p:blipFill>
        <p:spPr>
          <a:xfrm>
            <a:off x="571500" y="2203155"/>
            <a:ext cx="8001000" cy="1524000"/>
          </a:xfrm>
          <a:prstGeom prst="rect">
            <a:avLst/>
          </a:prstGeom>
        </p:spPr>
      </p:pic>
      <p:sp>
        <p:nvSpPr>
          <p:cNvPr id="5" name="Google Shape;104;p20">
            <a:extLst>
              <a:ext uri="{FF2B5EF4-FFF2-40B4-BE49-F238E27FC236}">
                <a16:creationId xmlns:a16="http://schemas.microsoft.com/office/drawing/2014/main" id="{7FEAD49E-45C3-1D44-917D-7A5A1C897793}"/>
              </a:ext>
            </a:extLst>
          </p:cNvPr>
          <p:cNvSpPr txBox="1">
            <a:spLocks noGrp="1"/>
          </p:cNvSpPr>
          <p:nvPr>
            <p:ph type="title"/>
          </p:nvPr>
        </p:nvSpPr>
        <p:spPr>
          <a:xfrm>
            <a:off x="490250" y="526350"/>
            <a:ext cx="8082250" cy="13875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 sz="3600">
                <a:solidFill>
                  <a:schemeClr val="bg2"/>
                </a:solidFill>
              </a:rPr>
              <a:t>Flow diagram</a:t>
            </a:r>
            <a:endParaRPr sz="3600">
              <a:solidFill>
                <a:schemeClr val="bg2"/>
              </a:solidFill>
            </a:endParaRPr>
          </a:p>
        </p:txBody>
      </p:sp>
    </p:spTree>
    <p:extLst>
      <p:ext uri="{BB962C8B-B14F-4D97-AF65-F5344CB8AC3E}">
        <p14:creationId xmlns:p14="http://schemas.microsoft.com/office/powerpoint/2010/main" val="2342668809"/>
      </p:ext>
    </p:extLst>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196</TotalTime>
  <Words>465</Words>
  <Application>Microsoft Office PowerPoint</Application>
  <PresentationFormat>On-screen Show (16:9)</PresentationFormat>
  <Paragraphs>66</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Source Sans Pro</vt:lpstr>
      <vt:lpstr>Arial</vt:lpstr>
      <vt:lpstr>Raleway</vt:lpstr>
      <vt:lpstr>system-ui</vt:lpstr>
      <vt:lpstr>Plum</vt:lpstr>
      <vt:lpstr>Submarin Drive Assistant</vt:lpstr>
      <vt:lpstr>Summary</vt:lpstr>
      <vt:lpstr>Problem statement</vt:lpstr>
      <vt:lpstr>The problem statement</vt:lpstr>
      <vt:lpstr>Challenges</vt:lpstr>
      <vt:lpstr>Difficulties / Challenges</vt:lpstr>
      <vt:lpstr>Our approach</vt:lpstr>
      <vt:lpstr>Solution proposal</vt:lpstr>
      <vt:lpstr>Flow diagram</vt:lpstr>
      <vt:lpstr>The algorithm</vt:lpstr>
      <vt:lpstr>Results</vt:lpstr>
      <vt:lpstr>Results</vt:lpstr>
      <vt:lpstr>Results</vt:lpstr>
      <vt:lpstr>Runtime comparison</vt:lpstr>
      <vt:lpstr>Optimizations</vt:lpstr>
      <vt:lpstr>Demo</vt:lpstr>
      <vt:lpstr>Conclusions</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Submarin Drive Assistant</dc:title>
  <dc:creator>Laura Diosan</dc:creator>
  <cp:lastModifiedBy>Ildiko</cp:lastModifiedBy>
  <cp:revision>21</cp:revision>
  <dcterms:modified xsi:type="dcterms:W3CDTF">2021-01-14T23:28:47Z</dcterms:modified>
</cp:coreProperties>
</file>