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1" r:id="rId2"/>
    <p:sldId id="257" r:id="rId3"/>
    <p:sldId id="272" r:id="rId4"/>
    <p:sldId id="273" r:id="rId5"/>
    <p:sldId id="274" r:id="rId6"/>
    <p:sldId id="271" r:id="rId7"/>
    <p:sldId id="275" r:id="rId8"/>
    <p:sldId id="276" r:id="rId9"/>
    <p:sldId id="277" r:id="rId10"/>
    <p:sldId id="278" r:id="rId11"/>
    <p:sldId id="281" r:id="rId12"/>
    <p:sldId id="280" r:id="rId13"/>
    <p:sldId id="284" r:id="rId14"/>
    <p:sldId id="285" r:id="rId15"/>
    <p:sldId id="286" r:id="rId16"/>
    <p:sldId id="289" r:id="rId17"/>
    <p:sldId id="287" r:id="rId18"/>
    <p:sldId id="291" r:id="rId19"/>
    <p:sldId id="290" r:id="rId20"/>
    <p:sldId id="29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3EC13-E5D6-4B79-B69F-9A5C6A1AC43B}" v="10075" dt="2021-12-19T21:12:06.167"/>
    <p1510:client id="{8516ACD0-4DCC-4D64-9360-0A30B2C9582D}" v="1618" dt="2021-12-19T18:54:43.043"/>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111" d="100"/>
          <a:sy n="111" d="100"/>
        </p:scale>
        <p:origin x="594"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3/4/2022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3/4/2022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3/4/2022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busoniu.net/teaching/sysid2021/index_ro.html" TargetMode="External"/><Relationship Id="rId2" Type="http://schemas.openxmlformats.org/officeDocument/2006/relationships/hyperlink" Target="http://user.it.uu.se/~ts/sysidbook.pdf"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434229"/>
            <a:ext cx="9604310" cy="3383280"/>
          </a:xfrm>
        </p:spPr>
        <p:txBody>
          <a:bodyPr>
            <a:normAutofit fontScale="90000"/>
          </a:bodyPr>
          <a:lstStyle/>
          <a:p>
            <a:pPr algn="ctr"/>
            <a:r>
              <a:rPr lang="en-US" sz="3600" dirty="0" err="1"/>
              <a:t>Identificarea</a:t>
            </a:r>
            <a:r>
              <a:rPr lang="en-US" sz="3600" dirty="0"/>
              <a:t> </a:t>
            </a:r>
            <a:r>
              <a:rPr lang="en-US" sz="3600" dirty="0" err="1"/>
              <a:t>Sistemelor</a:t>
            </a:r>
            <a:br>
              <a:rPr lang="ro-RO" sz="3600" dirty="0"/>
            </a:br>
            <a:br>
              <a:rPr lang="en-US" sz="3600" dirty="0"/>
            </a:br>
            <a:r>
              <a:rPr lang="en-US" sz="2000" dirty="0" err="1"/>
              <a:t>Ingineria</a:t>
            </a:r>
            <a:r>
              <a:rPr lang="en-US" sz="2000" dirty="0"/>
              <a:t> </a:t>
            </a:r>
            <a:r>
              <a:rPr lang="en-US" sz="2000" dirty="0" err="1"/>
              <a:t>Sistemelor</a:t>
            </a:r>
            <a:r>
              <a:rPr lang="en-US" sz="2000" dirty="0"/>
              <a:t>, </a:t>
            </a:r>
            <a:r>
              <a:rPr lang="en-US" sz="2000" dirty="0" err="1"/>
              <a:t>anul</a:t>
            </a:r>
            <a:r>
              <a:rPr lang="en-US" sz="2000" dirty="0"/>
              <a:t> 3</a:t>
            </a:r>
            <a:br>
              <a:rPr lang="en-US" sz="2000" dirty="0"/>
            </a:br>
            <a:r>
              <a:rPr lang="en-US" sz="2000" dirty="0" err="1"/>
              <a:t>Universitatea</a:t>
            </a:r>
            <a:r>
              <a:rPr lang="en-US" sz="2000" dirty="0"/>
              <a:t> </a:t>
            </a:r>
            <a:r>
              <a:rPr lang="en-US" sz="2000" dirty="0" err="1"/>
              <a:t>Teh</a:t>
            </a:r>
            <a:r>
              <a:rPr lang="ro-RO" sz="2000" dirty="0"/>
              <a:t>nică din Cluj-Napoca</a:t>
            </a:r>
            <a:br>
              <a:rPr lang="ro-RO" sz="3600" dirty="0"/>
            </a:br>
            <a:br>
              <a:rPr lang="ro-RO" sz="3600" dirty="0"/>
            </a:br>
            <a:br>
              <a:rPr lang="ro-RO" sz="3600" dirty="0"/>
            </a:br>
            <a:br>
              <a:rPr lang="ro-RO" sz="3600" dirty="0"/>
            </a:br>
            <a:r>
              <a:rPr lang="ro-RO" sz="3600" dirty="0"/>
              <a:t>Proiect</a:t>
            </a:r>
            <a:br>
              <a:rPr lang="ro-RO" sz="3600" dirty="0"/>
            </a:br>
            <a:endParaRPr lang="en-US" sz="3600" dirty="0"/>
          </a:p>
        </p:txBody>
      </p:sp>
      <p:sp>
        <p:nvSpPr>
          <p:cNvPr id="3" name="Subtitle 2"/>
          <p:cNvSpPr>
            <a:spLocks noGrp="1"/>
          </p:cNvSpPr>
          <p:nvPr>
            <p:ph type="subTitle" idx="1"/>
          </p:nvPr>
        </p:nvSpPr>
        <p:spPr>
          <a:xfrm>
            <a:off x="1293845" y="4606506"/>
            <a:ext cx="9604310" cy="707366"/>
          </a:xfrm>
        </p:spPr>
        <p:txBody>
          <a:bodyPr>
            <a:normAutofit/>
          </a:bodyPr>
          <a:lstStyle/>
          <a:p>
            <a:pPr algn="ctr"/>
            <a:r>
              <a:rPr lang="ro-RO" dirty="0"/>
              <a:t>Kov</a:t>
            </a:r>
            <a:r>
              <a:rPr lang="hu-HU" dirty="0"/>
              <a:t>ács Attila-Levente</a:t>
            </a:r>
            <a:endParaRPr lang="en-US" dirty="0"/>
          </a:p>
          <a:p>
            <a:pPr algn="ctr"/>
            <a:r>
              <a:rPr lang="en-US" dirty="0" err="1"/>
              <a:t>Ciorda</a:t>
            </a:r>
            <a:r>
              <a:rPr lang="ro-RO" dirty="0"/>
              <a:t>ș Dragoș-Florin</a:t>
            </a:r>
          </a:p>
          <a:p>
            <a:pPr algn="ctr"/>
            <a:endParaRPr lang="en-US" dirty="0"/>
          </a:p>
        </p:txBody>
      </p:sp>
      <p:pic>
        <p:nvPicPr>
          <p:cNvPr id="5" name="Picture 4">
            <a:extLst>
              <a:ext uri="{FF2B5EF4-FFF2-40B4-BE49-F238E27FC236}">
                <a16:creationId xmlns:a16="http://schemas.microsoft.com/office/drawing/2014/main" id="{579730EE-1FE4-48DA-AAB8-A6D224DBF4A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89830" y="5485975"/>
            <a:ext cx="1012339" cy="842267"/>
          </a:xfrm>
          <a:prstGeom prst="rect">
            <a:avLst/>
          </a:prstGeom>
        </p:spPr>
      </p:pic>
      <p:sp>
        <p:nvSpPr>
          <p:cNvPr id="6" name="TextBox 5">
            <a:extLst>
              <a:ext uri="{FF2B5EF4-FFF2-40B4-BE49-F238E27FC236}">
                <a16:creationId xmlns:a16="http://schemas.microsoft.com/office/drawing/2014/main" id="{CCFD15C9-FF39-41DD-A12E-34B302001172}"/>
              </a:ext>
            </a:extLst>
          </p:cNvPr>
          <p:cNvSpPr txBox="1"/>
          <p:nvPr/>
        </p:nvSpPr>
        <p:spPr>
          <a:xfrm>
            <a:off x="3044405" y="3817509"/>
            <a:ext cx="6103188" cy="400110"/>
          </a:xfrm>
          <a:prstGeom prst="rect">
            <a:avLst/>
          </a:prstGeom>
          <a:noFill/>
        </p:spPr>
        <p:txBody>
          <a:bodyPr wrap="square">
            <a:spAutoFit/>
          </a:bodyPr>
          <a:lstStyle/>
          <a:p>
            <a:pPr algn="ctr"/>
            <a:r>
              <a:rPr lang="ro-RO" sz="2000" dirty="0"/>
              <a:t>1/1</a:t>
            </a:r>
            <a:endParaRPr lang="en-US" sz="20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Obiectivul problemei de identificare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82EE55-2D20-439B-B4C5-90547E095E4E}"/>
                  </a:ext>
                </a:extLst>
              </p:cNvPr>
              <p:cNvSpPr>
                <a:spLocks noGrp="1"/>
              </p:cNvSpPr>
              <p:nvPr>
                <p:ph sz="half" idx="1"/>
              </p:nvPr>
            </p:nvSpPr>
            <p:spPr>
              <a:xfrm>
                <a:off x="1295398" y="1981199"/>
                <a:ext cx="9601199" cy="3810001"/>
              </a:xfrm>
            </p:spPr>
            <p:txBody>
              <a:bodyPr/>
              <a:lstStyle/>
              <a:p>
                <a:r>
                  <a:rPr lang="ro-RO" dirty="0"/>
                  <a:t>Minimizarea erorii medii pătratice (MSE)</a:t>
                </a:r>
              </a:p>
              <a:p>
                <a:r>
                  <a:rPr lang="ro-RO" dirty="0"/>
                  <a:t>Deci, funcția obiectiv este:  </a:t>
                </a:r>
                <a14:m>
                  <m:oMath xmlns:m="http://schemas.openxmlformats.org/officeDocument/2006/math">
                    <m:r>
                      <a:rPr lang="ro-RO" b="0" i="1" smtClean="0">
                        <a:latin typeface="Cambria Math" panose="02040503050406030204" pitchFamily="18" charset="0"/>
                      </a:rPr>
                      <m:t>𝑉</m:t>
                    </m:r>
                    <m:d>
                      <m:dPr>
                        <m:ctrlPr>
                          <a:rPr lang="ro-RO" b="0" i="1" smtClean="0">
                            <a:latin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𝜃</m:t>
                        </m:r>
                      </m:e>
                    </m:d>
                    <m:r>
                      <a:rPr lang="ro-RO" b="0" i="1" smtClean="0">
                        <a:latin typeface="Cambria Math" panose="02040503050406030204" pitchFamily="18" charset="0"/>
                        <a:ea typeface="Cambria Math" panose="02040503050406030204" pitchFamily="18" charset="0"/>
                      </a:rPr>
                      <m:t>=</m:t>
                    </m:r>
                    <m:f>
                      <m:fPr>
                        <m:ctrlPr>
                          <a:rPr lang="ro-RO" b="0" i="1" smtClean="0">
                            <a:latin typeface="Cambria Math" panose="02040503050406030204" pitchFamily="18" charset="0"/>
                            <a:ea typeface="Cambria Math" panose="02040503050406030204" pitchFamily="18" charset="0"/>
                          </a:rPr>
                        </m:ctrlPr>
                      </m:fPr>
                      <m:num>
                        <m:r>
                          <a:rPr lang="ro-RO" b="0" i="1" smtClean="0">
                            <a:latin typeface="Cambria Math" panose="02040503050406030204" pitchFamily="18" charset="0"/>
                            <a:ea typeface="Cambria Math" panose="02040503050406030204" pitchFamily="18" charset="0"/>
                          </a:rPr>
                          <m:t>1</m:t>
                        </m:r>
                      </m:num>
                      <m:den>
                        <m:r>
                          <a:rPr lang="ro-RO" b="0" i="1" smtClean="0">
                            <a:latin typeface="Cambria Math" panose="02040503050406030204" pitchFamily="18" charset="0"/>
                            <a:ea typeface="Cambria Math" panose="02040503050406030204" pitchFamily="18" charset="0"/>
                          </a:rPr>
                          <m:t>𝑁</m:t>
                        </m:r>
                      </m:den>
                    </m:f>
                    <m:nary>
                      <m:naryPr>
                        <m:chr m:val="∑"/>
                        <m:ctrlPr>
                          <a:rPr lang="ro-RO" b="0" i="1" smtClean="0">
                            <a:latin typeface="Cambria Math" panose="02040503050406030204" pitchFamily="18" charset="0"/>
                            <a:ea typeface="Cambria Math" panose="02040503050406030204" pitchFamily="18" charset="0"/>
                          </a:rPr>
                        </m:ctrlPr>
                      </m:naryPr>
                      <m:sub>
                        <m:r>
                          <m:rPr>
                            <m:brk m:alnAt="23"/>
                          </m:rPr>
                          <a:rPr lang="ro-RO" b="0" i="1" smtClean="0">
                            <a:latin typeface="Cambria Math" panose="02040503050406030204" pitchFamily="18" charset="0"/>
                            <a:ea typeface="Cambria Math" panose="02040503050406030204" pitchFamily="18" charset="0"/>
                          </a:rPr>
                          <m:t>𝑘</m:t>
                        </m:r>
                        <m:r>
                          <a:rPr lang="ro-RO" b="0" i="1" smtClean="0">
                            <a:latin typeface="Cambria Math" panose="02040503050406030204" pitchFamily="18" charset="0"/>
                            <a:ea typeface="Cambria Math" panose="02040503050406030204" pitchFamily="18" charset="0"/>
                          </a:rPr>
                          <m:t>=1</m:t>
                        </m:r>
                      </m:sub>
                      <m:sup>
                        <m:r>
                          <a:rPr lang="ro-RO" b="0" i="1" smtClean="0">
                            <a:latin typeface="Cambria Math" panose="02040503050406030204" pitchFamily="18" charset="0"/>
                            <a:ea typeface="Cambria Math" panose="02040503050406030204" pitchFamily="18" charset="0"/>
                          </a:rPr>
                          <m:t>𝑁</m:t>
                        </m:r>
                      </m:sup>
                      <m:e>
                        <m:r>
                          <a:rPr lang="ro-RO" b="0" i="1" smtClean="0">
                            <a:latin typeface="Cambria Math" panose="02040503050406030204" pitchFamily="18" charset="0"/>
                            <a:ea typeface="Cambria Math" panose="02040503050406030204" pitchFamily="18" charset="0"/>
                          </a:rPr>
                          <m:t>𝜀</m:t>
                        </m:r>
                        <m:sSup>
                          <m:sSupPr>
                            <m:ctrlPr>
                              <a:rPr lang="ro-RO" b="0" i="1" smtClean="0">
                                <a:latin typeface="Cambria Math" panose="02040503050406030204" pitchFamily="18" charset="0"/>
                                <a:ea typeface="Cambria Math" panose="02040503050406030204" pitchFamily="18" charset="0"/>
                              </a:rPr>
                            </m:ctrlPr>
                          </m:sSupPr>
                          <m:e>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𝑘</m:t>
                                </m:r>
                              </m:e>
                            </m:d>
                          </m:e>
                          <m:sup>
                            <m:r>
                              <a:rPr lang="ro-RO" b="0" i="1" smtClean="0">
                                <a:latin typeface="Cambria Math" panose="02040503050406030204" pitchFamily="18" charset="0"/>
                                <a:ea typeface="Cambria Math" panose="02040503050406030204" pitchFamily="18" charset="0"/>
                              </a:rPr>
                              <m:t>2</m:t>
                            </m:r>
                          </m:sup>
                        </m:sSup>
                      </m:e>
                    </m:nary>
                    <m:r>
                      <a:rPr lang="ro-RO" b="0" i="1" smtClean="0">
                        <a:latin typeface="Cambria Math" panose="02040503050406030204" pitchFamily="18" charset="0"/>
                        <a:ea typeface="Cambria Math" panose="02040503050406030204" pitchFamily="18" charset="0"/>
                      </a:rPr>
                      <m:t> </m:t>
                    </m:r>
                  </m:oMath>
                </a14:m>
                <a:endParaRPr lang="ro-RO" b="0" dirty="0">
                  <a:ea typeface="Cambria Math" panose="02040503050406030204" pitchFamily="18" charset="0"/>
                </a:endParaRPr>
              </a:p>
              <a:p>
                <a:r>
                  <a:rPr lang="ro-RO" dirty="0"/>
                  <a:t>Eroarea la momentul k se poate exprima ca diferența între ieșirea reală și ieșirea prezisă (simulată)</a:t>
                </a:r>
              </a:p>
              <a:p>
                <a:r>
                  <a:rPr lang="ro-RO" dirty="0"/>
                  <a:t>Deci, obiectivul principal este să găsim acei parametri </a:t>
                </a:r>
                <a14:m>
                  <m:oMath xmlns:m="http://schemas.openxmlformats.org/officeDocument/2006/math">
                    <m:r>
                      <a:rPr lang="ro-RO" i="1" smtClean="0">
                        <a:latin typeface="Cambria Math" panose="02040503050406030204" pitchFamily="18" charset="0"/>
                        <a:ea typeface="Cambria Math" panose="02040503050406030204" pitchFamily="18" charset="0"/>
                      </a:rPr>
                      <m:t>𝜃</m:t>
                    </m:r>
                  </m:oMath>
                </a14:m>
                <a:r>
                  <a:rPr lang="ro-RO" dirty="0"/>
                  <a:t> pentru care funcția obiectiv este minimă. (ca și la orice altă metodă de identificare)</a:t>
                </a:r>
                <a:endParaRPr lang="en-US" dirty="0"/>
              </a:p>
              <a:p>
                <a:r>
                  <a:rPr lang="ro-RO" dirty="0"/>
                  <a:t>În cod, vom încerca să găsim paramatrii pentru care eroarea este minimă.</a:t>
                </a:r>
                <a:endParaRPr lang="en-US" dirty="0"/>
              </a:p>
            </p:txBody>
          </p:sp>
        </mc:Choice>
        <mc:Fallback xmlns="">
          <p:sp>
            <p:nvSpPr>
              <p:cNvPr id="3" name="Content Placeholder 2">
                <a:extLst>
                  <a:ext uri="{FF2B5EF4-FFF2-40B4-BE49-F238E27FC236}">
                    <a16:creationId xmlns:a16="http://schemas.microsoft.com/office/drawing/2014/main" id="{CA82EE55-2D20-439B-B4C5-90547E095E4E}"/>
                  </a:ext>
                </a:extLst>
              </p:cNvPr>
              <p:cNvSpPr>
                <a:spLocks noGrp="1" noRot="1" noChangeAspect="1" noMove="1" noResize="1" noEditPoints="1" noAdjustHandles="1" noChangeArrowheads="1" noChangeShapeType="1" noTextEdit="1"/>
              </p:cNvSpPr>
              <p:nvPr>
                <p:ph sz="half" idx="1"/>
              </p:nvPr>
            </p:nvSpPr>
            <p:spPr>
              <a:xfrm>
                <a:off x="1295398" y="1981199"/>
                <a:ext cx="9601199" cy="3810001"/>
              </a:xfrm>
              <a:blipFill>
                <a:blip r:embed="rId2"/>
                <a:stretch>
                  <a:fillRect l="-508" t="-1440" r="-190"/>
                </a:stretch>
              </a:blipFill>
            </p:spPr>
            <p:txBody>
              <a:bodyPr/>
              <a:lstStyle/>
              <a:p>
                <a:r>
                  <a:rPr lang="en-US">
                    <a:noFill/>
                  </a:rPr>
                  <a:t> </a:t>
                </a:r>
              </a:p>
            </p:txBody>
          </p:sp>
        </mc:Fallback>
      </mc:AlternateContent>
    </p:spTree>
    <p:extLst>
      <p:ext uri="{BB962C8B-B14F-4D97-AF65-F5344CB8AC3E}">
        <p14:creationId xmlns:p14="http://schemas.microsoft.com/office/powerpoint/2010/main" val="420473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a:t>Utilizarea modelului</a:t>
            </a:r>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1053292-125C-41CF-8159-EB4235E777A2}"/>
                  </a:ext>
                </a:extLst>
              </p:cNvPr>
              <p:cNvSpPr>
                <a:spLocks noGrp="1"/>
              </p:cNvSpPr>
              <p:nvPr>
                <p:ph sz="half" idx="1"/>
              </p:nvPr>
            </p:nvSpPr>
            <p:spPr>
              <a:xfrm>
                <a:off x="1295400" y="1912188"/>
                <a:ext cx="9601200" cy="3810001"/>
              </a:xfrm>
            </p:spPr>
            <p:txBody>
              <a:bodyPr/>
              <a:lstStyle/>
              <a:p>
                <a:r>
                  <a:rPr lang="ro-RO"/>
                  <a:t>Ca și ARX, modelul poate fi utilizat în:</a:t>
                </a:r>
              </a:p>
              <a:p>
                <a:pPr lvl="1"/>
                <a:r>
                  <a:rPr lang="ro-RO" b="1"/>
                  <a:t>Predicție cu un pas înainte: </a:t>
                </a:r>
                <a:r>
                  <a:rPr lang="ro-RO"/>
                  <a:t>ieșirea reală a sistemului este cunoscută, astfel putem construi vectorul d(k) din semnalele corecte</a:t>
                </a:r>
                <a:r>
                  <a:rPr lang="en-US"/>
                  <a:t> </a:t>
                </a:r>
                <a:r>
                  <a:rPr lang="ro-RO"/>
                  <a:t>și putem estima cu precizie mai mare ieșirea:</a:t>
                </a:r>
              </a:p>
              <a:p>
                <a:pPr marL="506412" lvl="2" indent="0">
                  <a:buNone/>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𝑑</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𝑛𝑎</m:t>
                                  </m:r>
                                </m:e>
                              </m:d>
                              <m:r>
                                <a:rPr lang="en-US" b="0" i="1" smtClean="0">
                                  <a:latin typeface="Cambria Math" panose="02040503050406030204" pitchFamily="18" charset="0"/>
                                </a:rPr>
                                <m:t>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 …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𝑛𝑏</m:t>
                                  </m:r>
                                </m:e>
                              </m:d>
                            </m:e>
                          </m:d>
                        </m:e>
                        <m:sup>
                          <m:r>
                            <a:rPr lang="en-US" b="0" i="1" smtClean="0">
                              <a:latin typeface="Cambria Math" panose="02040503050406030204" pitchFamily="18" charset="0"/>
                            </a:rPr>
                            <m:t>𝑇</m:t>
                          </m:r>
                        </m:sup>
                      </m:sSup>
                    </m:oMath>
                  </m:oMathPara>
                </a14:m>
                <a:endParaRPr lang="ro-RO"/>
              </a:p>
              <a:p>
                <a:pPr lvl="1"/>
                <a:r>
                  <a:rPr lang="ro-RO" b="1"/>
                  <a:t>Simulare: </a:t>
                </a:r>
                <a:r>
                  <a:rPr lang="ro-RO"/>
                  <a:t>ieșirea reală nu este disponibilă. Suntem nevoiți să folosim ieșirile prezise anterior pentru a popula vectorul d(k) (momentan doar o estimare / aproximare a sa):</a:t>
                </a:r>
              </a:p>
              <a:p>
                <a:pPr marL="274320" lvl="1" indent="0">
                  <a:buNone/>
                </a:pPr>
                <a:r>
                  <a:rPr lang="ro-RO" b="1"/>
                  <a:t>		</a:t>
                </a:r>
                <a:r>
                  <a:rPr lang="ro-RO" b="0"/>
                  <a:t> </a:t>
                </a:r>
                <a14:m>
                  <m:oMath xmlns:m="http://schemas.openxmlformats.org/officeDocument/2006/math">
                    <m:acc>
                      <m:accPr>
                        <m:chr m:val="̂"/>
                        <m:ctrlPr>
                          <a:rPr lang="ro-RO" b="0" i="1" smtClean="0">
                            <a:latin typeface="Cambria Math" panose="02040503050406030204" pitchFamily="18" charset="0"/>
                          </a:rPr>
                        </m:ctrlPr>
                      </m:accPr>
                      <m:e>
                        <m:r>
                          <a:rPr lang="ro-RO" b="0" i="1" smtClean="0">
                            <a:latin typeface="Cambria Math" panose="02040503050406030204" pitchFamily="18" charset="0"/>
                          </a:rPr>
                          <m:t>𝑑</m:t>
                        </m:r>
                      </m:e>
                    </m:acc>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ro-RO" b="0" i="1" smtClean="0">
                                    <a:latin typeface="Cambria Math" panose="02040503050406030204" pitchFamily="18" charset="0"/>
                                  </a:rPr>
                                  <m:t>𝑦</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ro-RO" i="1">
                                    <a:latin typeface="Cambria Math" panose="02040503050406030204" pitchFamily="18" charset="0"/>
                                  </a:rPr>
                                  <m:t>𝑦</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𝑛𝑎</m:t>
                                </m:r>
                              </m:e>
                            </m:d>
                            <m:r>
                              <a:rPr lang="en-US" b="0" i="1" smtClean="0">
                                <a:latin typeface="Cambria Math" panose="02040503050406030204" pitchFamily="18" charset="0"/>
                              </a:rPr>
                              <m:t>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 …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𝑛𝑏</m:t>
                                </m:r>
                              </m:e>
                            </m:d>
                          </m:e>
                        </m:d>
                      </m:e>
                      <m:sup>
                        <m:r>
                          <a:rPr lang="en-US" b="0" i="1" smtClean="0">
                            <a:latin typeface="Cambria Math" panose="02040503050406030204" pitchFamily="18" charset="0"/>
                          </a:rPr>
                          <m:t>𝑇</m:t>
                        </m:r>
                      </m:sup>
                    </m:sSup>
                  </m:oMath>
                </a14:m>
                <a:endParaRPr lang="ro-RO" b="1"/>
              </a:p>
              <a:p>
                <a:r>
                  <a:rPr lang="ro-RO"/>
                  <a:t>Ieșirea la orice moment k rămâne egală cu polinomul g.</a:t>
                </a:r>
                <a:endParaRPr lang="en-US"/>
              </a:p>
            </p:txBody>
          </p:sp>
        </mc:Choice>
        <mc:Fallback xmlns="">
          <p:sp>
            <p:nvSpPr>
              <p:cNvPr id="4" name="Content Placeholder 3">
                <a:extLst>
                  <a:ext uri="{FF2B5EF4-FFF2-40B4-BE49-F238E27FC236}">
                    <a16:creationId xmlns:a16="http://schemas.microsoft.com/office/drawing/2014/main" id="{D1053292-125C-41CF-8159-EB4235E777A2}"/>
                  </a:ext>
                </a:extLst>
              </p:cNvPr>
              <p:cNvSpPr>
                <a:spLocks noGrp="1" noRot="1" noChangeAspect="1" noMove="1" noResize="1" noEditPoints="1" noAdjustHandles="1" noChangeArrowheads="1" noChangeShapeType="1" noTextEdit="1"/>
              </p:cNvSpPr>
              <p:nvPr>
                <p:ph sz="half" idx="1"/>
              </p:nvPr>
            </p:nvSpPr>
            <p:spPr>
              <a:xfrm>
                <a:off x="1295400" y="1912188"/>
                <a:ext cx="9601200" cy="3810001"/>
              </a:xfrm>
              <a:blipFill>
                <a:blip r:embed="rId2"/>
                <a:stretch>
                  <a:fillRect l="-571" t="-1600"/>
                </a:stretch>
              </a:blipFill>
            </p:spPr>
            <p:txBody>
              <a:bodyPr/>
              <a:lstStyle/>
              <a:p>
                <a:r>
                  <a:rPr lang="en-US">
                    <a:noFill/>
                  </a:rPr>
                  <a:t> </a:t>
                </a:r>
              </a:p>
            </p:txBody>
          </p:sp>
        </mc:Fallback>
      </mc:AlternateContent>
    </p:spTree>
    <p:extLst>
      <p:ext uri="{BB962C8B-B14F-4D97-AF65-F5344CB8AC3E}">
        <p14:creationId xmlns:p14="http://schemas.microsoft.com/office/powerpoint/2010/main" val="157530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en-US" dirty="0" err="1"/>
              <a:t>Exempl</a:t>
            </a:r>
            <a:r>
              <a:rPr lang="ro-RO" dirty="0"/>
              <a:t>e – structura aproximatorului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82EE55-2D20-439B-B4C5-90547E095E4E}"/>
                  </a:ext>
                </a:extLst>
              </p:cNvPr>
              <p:cNvSpPr>
                <a:spLocks noGrp="1"/>
              </p:cNvSpPr>
              <p:nvPr>
                <p:ph sz="half" idx="1"/>
              </p:nvPr>
            </p:nvSpPr>
            <p:spPr>
              <a:xfrm>
                <a:off x="508958" y="1981199"/>
                <a:ext cx="11317858" cy="3810001"/>
              </a:xfrm>
            </p:spPr>
            <p:txBody>
              <a:bodyPr>
                <a:normAutofit/>
              </a:bodyPr>
              <a:lstStyle/>
              <a:p>
                <a:r>
                  <a:rPr lang="en-US" dirty="0"/>
                  <a:t>Pentru </a:t>
                </a:r>
                <a:r>
                  <a:rPr lang="en-US" dirty="0" err="1"/>
                  <a:t>ordinele</a:t>
                </a:r>
                <a:r>
                  <a:rPr lang="en-US" dirty="0"/>
                  <a:t>: </a:t>
                </a:r>
                <a:r>
                  <a:rPr lang="en-US" dirty="0" err="1"/>
                  <a:t>na</a:t>
                </a:r>
                <a:r>
                  <a:rPr lang="en-US" dirty="0"/>
                  <a:t>=</a:t>
                </a:r>
                <a:r>
                  <a:rPr lang="en-US" dirty="0" err="1"/>
                  <a:t>nb</a:t>
                </a:r>
                <a:r>
                  <a:rPr lang="en-US" dirty="0"/>
                  <a:t>=2, </a:t>
                </a:r>
                <a:r>
                  <a:rPr lang="en-US" dirty="0" err="1"/>
                  <a:t>nk</a:t>
                </a:r>
                <a:r>
                  <a:rPr lang="ro-RO" dirty="0"/>
                  <a:t>=0</a:t>
                </a:r>
                <a:r>
                  <a:rPr lang="en-US" dirty="0"/>
                  <a:t> </a:t>
                </a:r>
                <a:r>
                  <a:rPr lang="en-US" dirty="0" err="1"/>
                  <a:t>iar</a:t>
                </a:r>
                <a:r>
                  <a:rPr lang="en-US" dirty="0"/>
                  <a:t> </a:t>
                </a:r>
                <a:r>
                  <a:rPr lang="en-US" dirty="0" err="1"/>
                  <a:t>gradul</a:t>
                </a:r>
                <a:r>
                  <a:rPr lang="en-US" dirty="0"/>
                  <a:t> m=1, </a:t>
                </a:r>
                <a:r>
                  <a:rPr lang="en-US" dirty="0" err="1"/>
                  <a:t>ie</a:t>
                </a:r>
                <a:r>
                  <a:rPr lang="ro-RO" dirty="0"/>
                  <a:t>șirea aproximată are forma</a:t>
                </a:r>
                <a:r>
                  <a:rPr lang="en-US" dirty="0"/>
                  <a:t>:</a:t>
                </a:r>
              </a:p>
              <a:p>
                <a:pPr marL="0" indent="0">
                  <a:buNone/>
                </a:pPr>
                <a:r>
                  <a:rPr lang="ro-RO"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𝑔</m:t>
                    </m:r>
                    <m:d>
                      <m:dPr>
                        <m:ctrlP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𝑑</m:t>
                        </m:r>
                        <m:d>
                          <m:dPr>
                            <m:ctrlP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e>
                        </m:d>
                        <m:r>
                          <a:rPr lang="ro-RO"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𝜃</m:t>
                        </m:r>
                      </m:e>
                    </m:d>
                    <m:r>
                      <a:rPr lang="ro-RO" sz="1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smtClean="0">
                            <a:effectLst/>
                            <a:latin typeface="Cambria Math" panose="02040503050406030204" pitchFamily="18" charset="0"/>
                            <a:cs typeface="Times New Roman" panose="02020603050405020304" pitchFamily="18" charset="0"/>
                          </a:rPr>
                        </m:ctrlPr>
                      </m:sSubPr>
                      <m:e>
                        <m:r>
                          <a:rPr lang="en-US" sz="1800" b="0" i="1" smtClean="0">
                            <a:effectLst/>
                            <a:latin typeface="Cambria Math" panose="02040503050406030204" pitchFamily="18" charset="0"/>
                            <a:cs typeface="Times New Roman" panose="02020603050405020304" pitchFamily="18" charset="0"/>
                          </a:rPr>
                          <m:t>𝑎</m:t>
                        </m:r>
                      </m:e>
                      <m:sub>
                        <m:r>
                          <a:rPr lang="en-US" sz="1800" b="0" i="1" smtClean="0">
                            <a:effectLst/>
                            <a:latin typeface="Cambria Math" panose="020405030504060302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m:t>
                        </m:r>
                      </m:e>
                      <m:sub>
                        <m:r>
                          <a:rPr lang="en-US" sz="1800" b="0" i="1" smtClean="0">
                            <a:latin typeface="Cambria Math" panose="02040503050406030204" pitchFamily="18" charset="0"/>
                            <a:cs typeface="Times New Roman" panose="02020603050405020304" pitchFamily="18" charset="0"/>
                          </a:rPr>
                          <m:t>2</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latin typeface="Cambria Math" panose="02040503050406030204" pitchFamily="18" charset="0"/>
                            <a:ea typeface="Times New Roman" panose="02020603050405020304" pitchFamily="18" charset="0"/>
                            <a:cs typeface="Times New Roman" panose="02020603050405020304" pitchFamily="18" charset="0"/>
                          </a:rPr>
                          <m:t>−2</m:t>
                        </m:r>
                      </m:e>
                    </m:d>
                    <m:r>
                      <a:rPr lang="en-US" sz="18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𝑏</m:t>
                        </m:r>
                      </m:e>
                      <m:sub>
                        <m:r>
                          <a:rPr lang="en-US" sz="1800" i="1">
                            <a:latin typeface="Cambria Math" panose="02040503050406030204" pitchFamily="18" charset="0"/>
                            <a:cs typeface="Times New Roman" panose="02020603050405020304" pitchFamily="18" charset="0"/>
                          </a:rPr>
                          <m:t>1</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latin typeface="Cambria Math" panose="02040503050406030204" pitchFamily="18" charset="0"/>
                            <a:ea typeface="Times New Roman" panose="02020603050405020304" pitchFamily="18" charset="0"/>
                            <a:cs typeface="Times New Roman" panose="02020603050405020304" pitchFamily="18" charset="0"/>
                          </a:rPr>
                          <m:t>−1</m:t>
                        </m:r>
                      </m:e>
                    </m:d>
                    <m:r>
                      <a:rPr lang="en-US" sz="18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𝑏</m:t>
                        </m:r>
                      </m:e>
                      <m:sub>
                        <m:r>
                          <a:rPr lang="en-US" sz="1800" b="0" i="1" smtClean="0">
                            <a:latin typeface="Cambria Math" panose="02040503050406030204" pitchFamily="18" charset="0"/>
                            <a:cs typeface="Times New Roman" panose="02020603050405020304" pitchFamily="18" charset="0"/>
                          </a:rPr>
                          <m:t>2</m:t>
                        </m:r>
                      </m:sub>
                    </m:sSub>
                    <m:r>
                      <a:rPr lang="en-US" sz="18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latin typeface="Cambria Math" panose="02040503050406030204" pitchFamily="18" charset="0"/>
                            <a:ea typeface="Times New Roman" panose="02020603050405020304" pitchFamily="18" charset="0"/>
                            <a:cs typeface="Times New Roman" panose="02020603050405020304" pitchFamily="18" charset="0"/>
                          </a:rPr>
                          <m:t>−2</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ro-RO" sz="1800" dirty="0">
                    <a:effectLst/>
                    <a:latin typeface="Calibri" panose="020F0502020204030204" pitchFamily="34" charset="0"/>
                    <a:ea typeface="Calibri" panose="020F0502020204030204" pitchFamily="34" charset="0"/>
                    <a:cs typeface="Times New Roman" panose="02020603050405020304" pitchFamily="18" charset="0"/>
                  </a:rPr>
                  <a:t>(forma ARX liniar)</a:t>
                </a:r>
                <a:endParaRPr lang="ro-RO" sz="1800" i="1" dirty="0">
                  <a:effectLst/>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ro-RO" sz="1800" dirty="0">
                    <a:effectLst/>
                    <a:ea typeface="Cambria Math" panose="02040503050406030204" pitchFamily="18"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m:t>
                                </m:r>
                              </m:e>
                              <m:sub>
                                <m:r>
                                  <a:rPr lang="en-US" sz="1800" i="1">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𝑏</m:t>
                                </m:r>
                              </m:e>
                              <m:sub>
                                <m:r>
                                  <a:rPr lang="en-US" sz="1800" i="1">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𝑏</m:t>
                                </m:r>
                              </m:e>
                              <m:sub>
                                <m:r>
                                  <a:rPr lang="en-US" sz="1800" b="0" i="1" smtClean="0">
                                    <a:latin typeface="Cambria Math" panose="02040503050406030204" pitchFamily="18" charset="0"/>
                                    <a:cs typeface="Times New Roman" panose="02020603050405020304" pitchFamily="18" charset="0"/>
                                  </a:rPr>
                                  <m:t>2</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𝑐</m:t>
                            </m:r>
                          </m:e>
                        </m:d>
                      </m:e>
                      <m:sup>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𝑇</m:t>
                        </m:r>
                      </m:sup>
                    </m:sSup>
                  </m:oMath>
                </a14:m>
                <a:r>
                  <a:rPr lang="ro-RO" sz="1800" dirty="0">
                    <a:effectLst/>
                    <a:latin typeface="Calibri" panose="020F0502020204030204" pitchFamily="34" charset="0"/>
                    <a:ea typeface="Calibri" panose="020F0502020204030204" pitchFamily="34" charset="0"/>
                    <a:cs typeface="Times New Roman" panose="02020603050405020304" pitchFamily="18" charset="0"/>
                  </a:rPr>
                  <a:t> sunt parametrii reali aproximatorului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ro-RO" b="0" dirty="0"/>
                  <a:t>	</a:t>
                </a:r>
                <a14:m>
                  <m:oMath xmlns:m="http://schemas.openxmlformats.org/officeDocument/2006/math">
                    <m:r>
                      <a:rPr lang="ro-RO" b="0" i="1" smtClean="0">
                        <a:latin typeface="Cambria Math" panose="02040503050406030204" pitchFamily="18" charset="0"/>
                      </a:rPr>
                      <m:t>𝑑</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m:t>
                    </m:r>
                    <m:sSup>
                      <m:sSupPr>
                        <m:ctrlPr>
                          <a:rPr lang="ro-RO" b="0" i="1" smtClean="0">
                            <a:latin typeface="Cambria Math" panose="02040503050406030204" pitchFamily="18" charset="0"/>
                          </a:rPr>
                        </m:ctrlPr>
                      </m:sSupPr>
                      <m:e>
                        <m:r>
                          <a:rPr lang="en-US" i="1">
                            <a:latin typeface="Cambria Math" panose="02040503050406030204" pitchFamily="18" charset="0"/>
                          </a:rPr>
                          <m:t>[</m:t>
                        </m:r>
                        <m:r>
                          <m:rPr>
                            <m:nor/>
                          </m:rPr>
                          <a:rPr lang="pl-PL"/>
                          <m:t>y</m:t>
                        </m:r>
                        <m:r>
                          <m:rPr>
                            <m:nor/>
                          </m:rPr>
                          <a:rPr lang="pl-PL"/>
                          <m:t>(</m:t>
                        </m:r>
                        <m:r>
                          <m:rPr>
                            <m:nor/>
                          </m:rPr>
                          <a:rPr lang="pl-PL"/>
                          <m:t>k</m:t>
                        </m:r>
                        <m:r>
                          <m:rPr>
                            <m:nor/>
                          </m:rPr>
                          <a:rPr lang="pl-PL"/>
                          <m:t> − 1), . . . , </m:t>
                        </m:r>
                        <m:r>
                          <m:rPr>
                            <m:nor/>
                          </m:rPr>
                          <a:rPr lang="pl-PL"/>
                          <m:t>y</m:t>
                        </m:r>
                        <m:r>
                          <m:rPr>
                            <m:nor/>
                          </m:rPr>
                          <a:rPr lang="pl-PL"/>
                          <m:t>(</m:t>
                        </m:r>
                        <m:r>
                          <m:rPr>
                            <m:nor/>
                          </m:rPr>
                          <a:rPr lang="pl-PL"/>
                          <m:t>k</m:t>
                        </m:r>
                        <m:r>
                          <m:rPr>
                            <m:nor/>
                          </m:rPr>
                          <a:rPr lang="pl-PL"/>
                          <m:t> − </m:t>
                        </m:r>
                        <m:r>
                          <m:rPr>
                            <m:nor/>
                          </m:rPr>
                          <a:rPr lang="pl-PL"/>
                          <m:t>na</m:t>
                        </m:r>
                        <m:r>
                          <m:rPr>
                            <m:nor/>
                          </m:rPr>
                          <a:rPr lang="pl-PL"/>
                          <m:t>), </m:t>
                        </m:r>
                        <m:r>
                          <m:rPr>
                            <m:nor/>
                          </m:rPr>
                          <a:rPr lang="pl-PL"/>
                          <m:t>u</m:t>
                        </m:r>
                        <m:r>
                          <m:rPr>
                            <m:nor/>
                          </m:rPr>
                          <a:rPr lang="pl-PL"/>
                          <m:t>(</m:t>
                        </m:r>
                        <m:r>
                          <m:rPr>
                            <m:nor/>
                          </m:rPr>
                          <a:rPr lang="pl-PL"/>
                          <m:t>k</m:t>
                        </m:r>
                        <m:r>
                          <m:rPr>
                            <m:nor/>
                          </m:rPr>
                          <a:rPr lang="pl-PL"/>
                          <m:t> − 1), . . . , </m:t>
                        </m:r>
                        <m:r>
                          <m:rPr>
                            <m:nor/>
                          </m:rPr>
                          <a:rPr lang="pl-PL"/>
                          <m:t>u</m:t>
                        </m:r>
                        <m:r>
                          <m:rPr>
                            <m:nor/>
                          </m:rPr>
                          <a:rPr lang="pl-PL"/>
                          <m:t>(</m:t>
                        </m:r>
                        <m:r>
                          <m:rPr>
                            <m:nor/>
                          </m:rPr>
                          <a:rPr lang="pl-PL"/>
                          <m:t>k</m:t>
                        </m:r>
                        <m:r>
                          <m:rPr>
                            <m:nor/>
                          </m:rPr>
                          <a:rPr lang="pl-PL"/>
                          <m:t> − </m:t>
                        </m:r>
                        <m:r>
                          <m:rPr>
                            <m:nor/>
                          </m:rPr>
                          <a:rPr lang="pl-PL"/>
                          <m:t>nb</m:t>
                        </m:r>
                        <m:r>
                          <m:rPr>
                            <m:nor/>
                          </m:rPr>
                          <a:rPr lang="pl-PL"/>
                          <m:t>)</m:t>
                        </m:r>
                        <m:r>
                          <a:rPr lang="en-US" i="1">
                            <a:latin typeface="Cambria Math" panose="02040503050406030204" pitchFamily="18" charset="0"/>
                          </a:rPr>
                          <m:t>]</m:t>
                        </m:r>
                      </m:e>
                      <m:sup>
                        <m:r>
                          <a:rPr lang="ro-RO" b="0" i="1" smtClean="0">
                            <a:latin typeface="Cambria Math" panose="02040503050406030204" pitchFamily="18" charset="0"/>
                          </a:rPr>
                          <m:t>𝑇</m:t>
                        </m:r>
                      </m:sup>
                    </m:sSup>
                  </m:oMath>
                </a14:m>
                <a:r>
                  <a:rPr lang="en-US" dirty="0"/>
                  <a:t> </a:t>
                </a:r>
                <a:r>
                  <a:rPr lang="en-US" dirty="0" err="1"/>
                  <a:t>este</a:t>
                </a:r>
                <a:r>
                  <a:rPr lang="en-US" dirty="0"/>
                  <a:t> </a:t>
                </a:r>
                <a:r>
                  <a:rPr lang="en-US" dirty="0" err="1"/>
                  <a:t>vectorul</a:t>
                </a:r>
                <a:r>
                  <a:rPr lang="en-US" dirty="0"/>
                  <a:t> de</a:t>
                </a:r>
                <a:r>
                  <a:rPr lang="ro-RO" dirty="0"/>
                  <a:t> </a:t>
                </a:r>
                <a:r>
                  <a:rPr lang="en-US" dirty="0" err="1"/>
                  <a:t>intr</a:t>
                </a:r>
                <a:r>
                  <a:rPr lang="ro-RO" dirty="0"/>
                  <a:t>ări și 	ieșiri precedente.</a:t>
                </a:r>
              </a:p>
              <a:p>
                <a:r>
                  <a:rPr lang="ro-RO" dirty="0"/>
                  <a:t>Pentru ordinele na=nb=1 și m=2, ieșirea aproximată va conține neliniarități, de grad maxim 2:</a:t>
                </a:r>
              </a:p>
              <a:p>
                <a:pPr marL="0" indent="0">
                  <a:buNone/>
                </a:pPr>
                <a:r>
                  <a:rPr lang="ro-RO" dirty="0"/>
                  <a:t>	</a:t>
                </a:r>
                <a14:m>
                  <m:oMath xmlns:m="http://schemas.openxmlformats.org/officeDocument/2006/math">
                    <m:r>
                      <a:rPr lang="ro-RO" b="0" i="1" smtClean="0">
                        <a:latin typeface="Cambria Math" panose="02040503050406030204" pitchFamily="18" charset="0"/>
                      </a:rPr>
                      <m:t>𝑦</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rPr>
                          <m:t>1</m:t>
                        </m:r>
                      </m:sub>
                    </m:sSub>
                    <m:r>
                      <a:rPr lang="ro-RO" b="0" i="1" smtClean="0">
                        <a:latin typeface="Cambria Math" panose="02040503050406030204" pitchFamily="18" charset="0"/>
                      </a:rPr>
                      <m:t>𝑦</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rPr>
                          <m:t>2</m:t>
                        </m:r>
                      </m:sub>
                    </m:sSub>
                    <m:r>
                      <a:rPr lang="ro-RO" b="0" i="1" smtClean="0">
                        <a:latin typeface="Cambria Math" panose="02040503050406030204" pitchFamily="18" charset="0"/>
                      </a:rPr>
                      <m:t>𝑢</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rPr>
                          <m:t>3</m:t>
                        </m:r>
                      </m:sub>
                    </m:sSub>
                    <m:r>
                      <a:rPr lang="ro-RO" b="0" i="1" smtClean="0">
                        <a:latin typeface="Cambria Math" panose="02040503050406030204" pitchFamily="18" charset="0"/>
                      </a:rPr>
                      <m:t>𝑦</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r>
                      <a:rPr lang="ro-RO" b="0" i="1" smtClean="0">
                        <a:latin typeface="Cambria Math" panose="02040503050406030204" pitchFamily="18" charset="0"/>
                      </a:rPr>
                      <m:t>𝑢</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rPr>
                          <m:t>4</m:t>
                        </m:r>
                      </m:sub>
                    </m:sSub>
                    <m:r>
                      <a:rPr lang="ro-RO" b="0" i="1" smtClean="0">
                        <a:latin typeface="Cambria Math" panose="02040503050406030204" pitchFamily="18" charset="0"/>
                      </a:rPr>
                      <m:t>𝑦</m:t>
                    </m:r>
                    <m:sSup>
                      <m:sSupPr>
                        <m:ctrlPr>
                          <a:rPr lang="ro-RO" b="0" i="1" smtClean="0">
                            <a:latin typeface="Cambria Math" panose="02040503050406030204" pitchFamily="18" charset="0"/>
                          </a:rPr>
                        </m:ctrlPr>
                      </m:sSupPr>
                      <m:e>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e>
                      <m:sup>
                        <m:r>
                          <a:rPr lang="ro-RO" b="0" i="1" smtClean="0">
                            <a:latin typeface="Cambria Math" panose="02040503050406030204" pitchFamily="18" charset="0"/>
                          </a:rPr>
                          <m:t>2</m:t>
                        </m:r>
                      </m:sup>
                    </m:sSup>
                    <m:r>
                      <a:rPr lang="ro-RO" b="0" i="1" smtClean="0">
                        <a:latin typeface="Cambria Math" panose="02040503050406030204" pitchFamily="18" charset="0"/>
                      </a:rPr>
                      <m:t>+</m:t>
                    </m:r>
                    <m:sSub>
                      <m:sSubPr>
                        <m:ctrlPr>
                          <a:rPr lang="ro-RO"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rPr>
                          <m:t>5</m:t>
                        </m:r>
                      </m:sub>
                    </m:sSub>
                    <m:r>
                      <a:rPr lang="ro-RO" b="0" i="1" smtClean="0">
                        <a:latin typeface="Cambria Math" panose="02040503050406030204" pitchFamily="18" charset="0"/>
                      </a:rPr>
                      <m:t>𝑢</m:t>
                    </m:r>
                    <m:sSup>
                      <m:sSupPr>
                        <m:ctrlPr>
                          <a:rPr lang="ro-RO" b="0" i="1" smtClean="0">
                            <a:latin typeface="Cambria Math" panose="02040503050406030204" pitchFamily="18" charset="0"/>
                          </a:rPr>
                        </m:ctrlPr>
                      </m:sSupPr>
                      <m:e>
                        <m:d>
                          <m:dPr>
                            <m:ctrlPr>
                              <a:rPr lang="ro-RO" b="0" i="1" smtClean="0">
                                <a:latin typeface="Cambria Math" panose="02040503050406030204" pitchFamily="18" charset="0"/>
                              </a:rPr>
                            </m:ctrlPr>
                          </m:dPr>
                          <m:e>
                            <m:r>
                              <a:rPr lang="ro-RO" b="0" i="1" smtClean="0">
                                <a:latin typeface="Cambria Math" panose="02040503050406030204" pitchFamily="18" charset="0"/>
                              </a:rPr>
                              <m:t>𝑘</m:t>
                            </m:r>
                            <m:r>
                              <a:rPr lang="ro-RO" b="0" i="1" smtClean="0">
                                <a:latin typeface="Cambria Math" panose="02040503050406030204" pitchFamily="18" charset="0"/>
                              </a:rPr>
                              <m:t>−1</m:t>
                            </m:r>
                          </m:e>
                        </m:d>
                      </m:e>
                      <m:sup>
                        <m:r>
                          <a:rPr lang="ro-RO" b="0" i="1" smtClean="0">
                            <a:latin typeface="Cambria Math" panose="02040503050406030204" pitchFamily="18" charset="0"/>
                          </a:rPr>
                          <m:t>2</m:t>
                        </m:r>
                      </m:sup>
                    </m:sSup>
                    <m:r>
                      <a:rPr lang="ro-RO" b="0" i="1" smtClean="0">
                        <a:latin typeface="Cambria Math" panose="02040503050406030204" pitchFamily="18" charset="0"/>
                      </a:rPr>
                      <m:t>+</m:t>
                    </m:r>
                    <m:sSub>
                      <m:sSubPr>
                        <m:ctrlPr>
                          <a:rPr lang="ro-RO"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𝜃</m:t>
                        </m:r>
                      </m:e>
                      <m:sub>
                        <m:r>
                          <a:rPr lang="ro-RO" b="0" i="1" smtClean="0">
                            <a:latin typeface="Cambria Math" panose="02040503050406030204" pitchFamily="18" charset="0"/>
                            <a:ea typeface="Cambria Math" panose="02040503050406030204" pitchFamily="18" charset="0"/>
                            <a:cs typeface="Times New Roman" panose="02020603050405020304" pitchFamily="18" charset="0"/>
                          </a:rPr>
                          <m:t>6</m:t>
                        </m:r>
                      </m:sub>
                    </m:sSub>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82EE55-2D20-439B-B4C5-90547E095E4E}"/>
                  </a:ext>
                </a:extLst>
              </p:cNvPr>
              <p:cNvSpPr>
                <a:spLocks noGrp="1" noRot="1" noChangeAspect="1" noMove="1" noResize="1" noEditPoints="1" noAdjustHandles="1" noChangeArrowheads="1" noChangeShapeType="1" noTextEdit="1"/>
              </p:cNvSpPr>
              <p:nvPr>
                <p:ph sz="half" idx="1"/>
              </p:nvPr>
            </p:nvSpPr>
            <p:spPr>
              <a:xfrm>
                <a:off x="508958" y="1981199"/>
                <a:ext cx="11317858" cy="3810001"/>
              </a:xfrm>
              <a:blipFill>
                <a:blip r:embed="rId2"/>
                <a:stretch>
                  <a:fillRect l="-485" t="-1440"/>
                </a:stretch>
              </a:blipFill>
            </p:spPr>
            <p:txBody>
              <a:bodyPr/>
              <a:lstStyle/>
              <a:p>
                <a:r>
                  <a:rPr lang="en-US">
                    <a:noFill/>
                  </a:rPr>
                  <a:t> </a:t>
                </a:r>
              </a:p>
            </p:txBody>
          </p:sp>
        </mc:Fallback>
      </mc:AlternateContent>
    </p:spTree>
    <p:extLst>
      <p:ext uri="{BB962C8B-B14F-4D97-AF65-F5344CB8AC3E}">
        <p14:creationId xmlns:p14="http://schemas.microsoft.com/office/powerpoint/2010/main" val="15329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Explicarea codului realizat</a:t>
            </a:r>
            <a:endParaRPr lang="en-US" dirty="0"/>
          </a:p>
        </p:txBody>
      </p:sp>
      <p:sp>
        <p:nvSpPr>
          <p:cNvPr id="4" name="Content Placeholder 3">
            <a:extLst>
              <a:ext uri="{FF2B5EF4-FFF2-40B4-BE49-F238E27FC236}">
                <a16:creationId xmlns:a16="http://schemas.microsoft.com/office/drawing/2014/main" id="{D1053292-125C-41CF-8159-EB4235E777A2}"/>
              </a:ext>
            </a:extLst>
          </p:cNvPr>
          <p:cNvSpPr>
            <a:spLocks noGrp="1"/>
          </p:cNvSpPr>
          <p:nvPr>
            <p:ph sz="half" idx="1"/>
          </p:nvPr>
        </p:nvSpPr>
        <p:spPr>
          <a:xfrm>
            <a:off x="1295400" y="1621766"/>
            <a:ext cx="9601200" cy="4100423"/>
          </a:xfrm>
        </p:spPr>
        <p:txBody>
          <a:bodyPr>
            <a:normAutofit/>
          </a:bodyPr>
          <a:lstStyle/>
          <a:p>
            <a:r>
              <a:rPr lang="ro-RO" dirty="0"/>
              <a:t>În realizarea codului au fost utilizate funcții locale în script.</a:t>
            </a:r>
          </a:p>
          <a:p>
            <a:r>
              <a:rPr lang="ro-RO" dirty="0"/>
              <a:t>Ideea de bază: construirea polinoamelor neliniare și rezolvarea sistemului cu regresie liniară.</a:t>
            </a:r>
          </a:p>
          <a:p>
            <a:r>
              <a:rPr lang="ro-RO" dirty="0"/>
              <a:t>Pentru asta ne trebuie toate combinațiile de puteri posibile pentru un anumit m, na, nb. Funcția </a:t>
            </a:r>
            <a:r>
              <a:rPr lang="ro-RO" dirty="0">
                <a:latin typeface="Consolas" panose="020B0609020204030204" pitchFamily="49" charset="0"/>
              </a:rPr>
              <a:t>combinare_unica(na,nb,m) </a:t>
            </a:r>
            <a:r>
              <a:rPr lang="ro-RO" dirty="0"/>
              <a:t>generează toate combinațiile de puteri cu suma puterilor mai mică decât m. Aceasta utilizează funcții MATLAB precum: </a:t>
            </a:r>
            <a:r>
              <a:rPr lang="ro-RO" dirty="0">
                <a:latin typeface="Consolas" panose="020B0609020204030204" pitchFamily="49" charset="0"/>
              </a:rPr>
              <a:t>nchoosek</a:t>
            </a:r>
            <a:r>
              <a:rPr lang="en-US" dirty="0">
                <a:latin typeface="Consolas" panose="020B0609020204030204" pitchFamily="49" charset="0"/>
              </a:rPr>
              <a:t>,</a:t>
            </a:r>
            <a:r>
              <a:rPr lang="en-US" dirty="0" err="1">
                <a:latin typeface="Consolas" panose="020B0609020204030204" pitchFamily="49" charset="0"/>
              </a:rPr>
              <a:t>unique,sum</a:t>
            </a:r>
            <a:r>
              <a:rPr lang="en-US" dirty="0">
                <a:latin typeface="Consolas" panose="020B0609020204030204" pitchFamily="49" charset="0"/>
              </a:rPr>
              <a:t>.</a:t>
            </a:r>
          </a:p>
          <a:p>
            <a:r>
              <a:rPr lang="en-US" dirty="0" err="1"/>
              <a:t>Generarea</a:t>
            </a:r>
            <a:r>
              <a:rPr lang="en-US" dirty="0"/>
              <a:t> </a:t>
            </a:r>
            <a:r>
              <a:rPr lang="en-US" dirty="0" err="1"/>
              <a:t>vectorului</a:t>
            </a:r>
            <a:r>
              <a:rPr lang="en-US" dirty="0"/>
              <a:t> d(k) se </a:t>
            </a:r>
            <a:r>
              <a:rPr lang="en-US" dirty="0" err="1"/>
              <a:t>realizeaz</a:t>
            </a:r>
            <a:r>
              <a:rPr lang="ro-RO" dirty="0"/>
              <a:t>ă la fel cu ARX liniar. Ieșirile anterioare nu trebuie puse cu semnul inversat. Pentru acest scop este utilizată de mai multe ori funcția </a:t>
            </a:r>
            <a:r>
              <a:rPr lang="ro-RO" dirty="0">
                <a:latin typeface="Consolas" panose="020B0609020204030204" pitchFamily="49" charset="0"/>
              </a:rPr>
              <a:t>generare_PHI</a:t>
            </a:r>
            <a:r>
              <a:rPr lang="ro-RO" dirty="0"/>
              <a:t>, preluat de la tema de laborator nr.6.</a:t>
            </a:r>
          </a:p>
        </p:txBody>
      </p:sp>
    </p:spTree>
    <p:extLst>
      <p:ext uri="{BB962C8B-B14F-4D97-AF65-F5344CB8AC3E}">
        <p14:creationId xmlns:p14="http://schemas.microsoft.com/office/powerpoint/2010/main" val="31840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Explicarea codului realizat (continuare)</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1053292-125C-41CF-8159-EB4235E777A2}"/>
                  </a:ext>
                </a:extLst>
              </p:cNvPr>
              <p:cNvSpPr>
                <a:spLocks noGrp="1"/>
              </p:cNvSpPr>
              <p:nvPr>
                <p:ph sz="half" idx="1"/>
              </p:nvPr>
            </p:nvSpPr>
            <p:spPr>
              <a:xfrm>
                <a:off x="1295399" y="1570008"/>
                <a:ext cx="10022458" cy="4433977"/>
              </a:xfrm>
            </p:spPr>
            <p:txBody>
              <a:bodyPr>
                <a:normAutofit fontScale="92500" lnSpcReduction="10000"/>
              </a:bodyPr>
              <a:lstStyle/>
              <a:p>
                <a:r>
                  <a:rPr lang="ro-RO" dirty="0"/>
                  <a:t>Pentru a afla coeficienții polinomului neliniar, va trebui să construim o matrice din aceste vectori d(k). Sunt N vectori d(k), astfel această matrice va avea N linii și nr. De coloane depind de na+nb și m.(nu am reușit să derivăm o formulă concretă, doar pe cazul na=nb=1) N este lungimea setului de date.</a:t>
                </a:r>
              </a:p>
              <a:p>
                <a:r>
                  <a:rPr lang="ro-RO" dirty="0"/>
                  <a:t>Este evident că vectorii cu indici negativi sau zero vor fi considerați zero.</a:t>
                </a:r>
              </a:p>
              <a:p>
                <a:r>
                  <a:rPr lang="ro-RO" dirty="0"/>
                  <a:t>Pentru a putea afla coeficienții ulterior, se creează pe fiecare linie combinația cu intrări și ieșiri anterioare cu puterile corespunzătoare. </a:t>
                </a:r>
              </a:p>
              <a:p>
                <a:r>
                  <a:rPr lang="ro-RO" dirty="0"/>
                  <a:t>De exemplu,pentru na</a:t>
                </a:r>
                <a:r>
                  <a:rPr lang="en-US" dirty="0"/>
                  <a:t>=</a:t>
                </a:r>
                <a:r>
                  <a:rPr lang="en-US" dirty="0" err="1"/>
                  <a:t>nb</a:t>
                </a:r>
                <a:r>
                  <a:rPr lang="en-US" dirty="0"/>
                  <a:t>=1 </a:t>
                </a:r>
                <a:r>
                  <a:rPr lang="ro-RO" dirty="0"/>
                  <a:t>și</a:t>
                </a:r>
                <a:r>
                  <a:rPr lang="en-US" dirty="0"/>
                  <a:t> m=2</a:t>
                </a:r>
                <a:r>
                  <a:rPr lang="ro-RO" dirty="0"/>
                  <a:t>, linia k din această matrice are forma: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𝑝h𝑖</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e>
                            <m:sup>
                              <m:r>
                                <a:rPr lang="en-US" b="0" i="1" smtClean="0">
                                  <a:latin typeface="Cambria Math" panose="02040503050406030204" pitchFamily="18" charset="0"/>
                                  <a:ea typeface="Cambria Math" panose="02040503050406030204" pitchFamily="18" charset="0"/>
                                </a:rPr>
                                <m:t>2</m:t>
                              </m:r>
                            </m:sup>
                          </m:sSup>
                        </m:e>
                      </m:d>
                    </m:oMath>
                  </m:oMathPara>
                </a14:m>
                <a:endParaRPr lang="en-US" b="0" dirty="0">
                  <a:ea typeface="Cambria Math" panose="02040503050406030204" pitchFamily="18" charset="0"/>
                </a:endParaRPr>
              </a:p>
              <a:p>
                <a:r>
                  <a:rPr lang="ro-RO" dirty="0"/>
                  <a:t>Acest lucru se realizează cu ajutorul funcției </a:t>
                </a:r>
                <a:r>
                  <a:rPr lang="ro-RO" dirty="0">
                    <a:latin typeface="Consolas" panose="020B0609020204030204" pitchFamily="49" charset="0"/>
                  </a:rPr>
                  <a:t>phi_narx(vector_puteri,d_k,N).</a:t>
                </a:r>
              </a:p>
              <a:p>
                <a:r>
                  <a:rPr lang="ro-RO" dirty="0"/>
                  <a:t>Fiecare linie </a:t>
                </a:r>
                <a14:m>
                  <m:oMath xmlns:m="http://schemas.openxmlformats.org/officeDocument/2006/math">
                    <m:r>
                      <a:rPr lang="ro-RO" b="0" i="1" smtClean="0">
                        <a:latin typeface="Cambria Math" panose="02040503050406030204" pitchFamily="18" charset="0"/>
                      </a:rPr>
                      <m:t>𝑝h𝑖</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oMath>
                </a14:m>
                <a:r>
                  <a:rPr lang="ro-RO" dirty="0"/>
                  <a:t> din matrice se realizează prin bucle for și secvența de cod: </a:t>
                </a:r>
                <a:r>
                  <a:rPr lang="en-US" dirty="0">
                    <a:latin typeface="Consolas" panose="020B0609020204030204" pitchFamily="49" charset="0"/>
                  </a:rPr>
                  <a:t>PHI(</a:t>
                </a:r>
                <a:r>
                  <a:rPr lang="en-US" dirty="0" err="1">
                    <a:latin typeface="Consolas" panose="020B0609020204030204" pitchFamily="49" charset="0"/>
                  </a:rPr>
                  <a:t>i,k</a:t>
                </a:r>
                <a:r>
                  <a:rPr lang="en-US" dirty="0">
                    <a:latin typeface="Consolas" panose="020B0609020204030204" pitchFamily="49" charset="0"/>
                  </a:rPr>
                  <a:t>) = PHI(</a:t>
                </a:r>
                <a:r>
                  <a:rPr lang="en-US" dirty="0" err="1">
                    <a:latin typeface="Consolas" panose="020B0609020204030204" pitchFamily="49" charset="0"/>
                  </a:rPr>
                  <a:t>i,k</a:t>
                </a:r>
                <a:r>
                  <a:rPr lang="en-US" dirty="0">
                    <a:latin typeface="Consolas" panose="020B0609020204030204" pitchFamily="49" charset="0"/>
                  </a:rPr>
                  <a:t>)*</a:t>
                </a:r>
                <a:r>
                  <a:rPr lang="en-US" dirty="0" err="1">
                    <a:latin typeface="Consolas" panose="020B0609020204030204" pitchFamily="49" charset="0"/>
                  </a:rPr>
                  <a:t>d_k</a:t>
                </a:r>
                <a:r>
                  <a:rPr lang="en-US" dirty="0">
                    <a:latin typeface="Consolas" panose="020B0609020204030204" pitchFamily="49" charset="0"/>
                  </a:rPr>
                  <a:t>(</a:t>
                </a:r>
                <a:r>
                  <a:rPr lang="en-US" dirty="0" err="1">
                    <a:latin typeface="Consolas" panose="020B0609020204030204" pitchFamily="49" charset="0"/>
                  </a:rPr>
                  <a:t>i,j</a:t>
                </a:r>
                <a:r>
                  <a:rPr lang="en-US" dirty="0">
                    <a:latin typeface="Consolas" panose="020B0609020204030204" pitchFamily="49" charset="0"/>
                  </a:rPr>
                  <a:t>)^</a:t>
                </a:r>
                <a:r>
                  <a:rPr lang="en-US" dirty="0" err="1">
                    <a:latin typeface="Consolas" panose="020B0609020204030204" pitchFamily="49" charset="0"/>
                  </a:rPr>
                  <a:t>vector_puteri</a:t>
                </a:r>
                <a:r>
                  <a:rPr lang="en-US" dirty="0">
                    <a:latin typeface="Consolas" panose="020B0609020204030204" pitchFamily="49" charset="0"/>
                  </a:rPr>
                  <a:t>(</a:t>
                </a:r>
                <a:r>
                  <a:rPr lang="en-US" dirty="0" err="1">
                    <a:latin typeface="Consolas" panose="020B0609020204030204" pitchFamily="49" charset="0"/>
                  </a:rPr>
                  <a:t>k,j</a:t>
                </a:r>
                <a:r>
                  <a:rPr lang="en-US" dirty="0">
                    <a:latin typeface="Consolas" panose="020B0609020204030204" pitchFamily="49" charset="0"/>
                  </a:rPr>
                  <a:t>);</a:t>
                </a:r>
                <a:r>
                  <a:rPr lang="ro-RO" dirty="0">
                    <a:latin typeface="Consolas" panose="020B0609020204030204" pitchFamily="49" charset="0"/>
                  </a:rPr>
                  <a:t> - </a:t>
                </a:r>
                <a:r>
                  <a:rPr lang="ro-RO" dirty="0"/>
                  <a:t>se înțelege mai bine în contextul codului</a:t>
                </a:r>
                <a:endParaRPr lang="en-US" dirty="0">
                  <a:latin typeface="Consolas" panose="020B0609020204030204" pitchFamily="49" charset="0"/>
                </a:endParaRPr>
              </a:p>
              <a:p>
                <a:endParaRPr lang="ro-RO" dirty="0"/>
              </a:p>
            </p:txBody>
          </p:sp>
        </mc:Choice>
        <mc:Fallback xmlns="">
          <p:sp>
            <p:nvSpPr>
              <p:cNvPr id="4" name="Content Placeholder 3">
                <a:extLst>
                  <a:ext uri="{FF2B5EF4-FFF2-40B4-BE49-F238E27FC236}">
                    <a16:creationId xmlns:a16="http://schemas.microsoft.com/office/drawing/2014/main" id="{D1053292-125C-41CF-8159-EB4235E777A2}"/>
                  </a:ext>
                </a:extLst>
              </p:cNvPr>
              <p:cNvSpPr>
                <a:spLocks noGrp="1" noRot="1" noChangeAspect="1" noMove="1" noResize="1" noEditPoints="1" noAdjustHandles="1" noChangeArrowheads="1" noChangeShapeType="1" noTextEdit="1"/>
              </p:cNvSpPr>
              <p:nvPr>
                <p:ph sz="half" idx="1"/>
              </p:nvPr>
            </p:nvSpPr>
            <p:spPr>
              <a:xfrm>
                <a:off x="1295399" y="1570008"/>
                <a:ext cx="10022458" cy="4433977"/>
              </a:xfrm>
              <a:blipFill>
                <a:blip r:embed="rId2"/>
                <a:stretch>
                  <a:fillRect l="-426" t="-2063" r="-1277"/>
                </a:stretch>
              </a:blipFill>
            </p:spPr>
            <p:txBody>
              <a:bodyPr/>
              <a:lstStyle/>
              <a:p>
                <a:r>
                  <a:rPr lang="en-US">
                    <a:noFill/>
                  </a:rPr>
                  <a:t> </a:t>
                </a:r>
              </a:p>
            </p:txBody>
          </p:sp>
        </mc:Fallback>
      </mc:AlternateContent>
    </p:spTree>
    <p:extLst>
      <p:ext uri="{BB962C8B-B14F-4D97-AF65-F5344CB8AC3E}">
        <p14:creationId xmlns:p14="http://schemas.microsoft.com/office/powerpoint/2010/main" val="15090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Explicarea codului realizat (continuare)</a:t>
            </a:r>
            <a:endParaRPr lang="en-US" dirty="0"/>
          </a:p>
        </p:txBody>
      </p:sp>
      <p:sp>
        <p:nvSpPr>
          <p:cNvPr id="3" name="Content Placeholder 2">
            <a:extLst>
              <a:ext uri="{FF2B5EF4-FFF2-40B4-BE49-F238E27FC236}">
                <a16:creationId xmlns:a16="http://schemas.microsoft.com/office/drawing/2014/main" id="{9AC38EFA-2D4D-4DCC-BD46-696D2E1B5D5F}"/>
              </a:ext>
            </a:extLst>
          </p:cNvPr>
          <p:cNvSpPr>
            <a:spLocks noGrp="1"/>
          </p:cNvSpPr>
          <p:nvPr>
            <p:ph sz="half" idx="1"/>
          </p:nvPr>
        </p:nvSpPr>
        <p:spPr>
          <a:xfrm>
            <a:off x="1295400" y="1981199"/>
            <a:ext cx="9601200" cy="3810001"/>
          </a:xfrm>
        </p:spPr>
        <p:txBody>
          <a:bodyPr/>
          <a:lstStyle/>
          <a:p>
            <a:r>
              <a:rPr lang="ro-RO" dirty="0"/>
              <a:t>Deci, cu ajutorul acestor funcții vom putea găsi coeficienții pe baza datelor de identificare, cu ajutorul regresiei liniare. </a:t>
            </a:r>
          </a:p>
          <a:p>
            <a:r>
              <a:rPr lang="ro-RO" dirty="0"/>
              <a:t>Funcția </a:t>
            </a:r>
            <a:r>
              <a:rPr lang="ro-RO" dirty="0">
                <a:latin typeface="Consolas" panose="020B0609020204030204" pitchFamily="49" charset="0"/>
              </a:rPr>
              <a:t>generare_PHI </a:t>
            </a:r>
            <a:r>
              <a:rPr lang="ro-RO" dirty="0"/>
              <a:t>este utilă și pentru utilizarea modelului în predicție și simulare. Pur și simplu se schimbă parametrul </a:t>
            </a:r>
            <a:r>
              <a:rPr lang="ro-RO" dirty="0">
                <a:latin typeface="Consolas" panose="020B0609020204030204" pitchFamily="49" charset="0"/>
              </a:rPr>
              <a:t>data</a:t>
            </a:r>
            <a:r>
              <a:rPr lang="ro-RO" dirty="0"/>
              <a:t> corespunzător.</a:t>
            </a:r>
          </a:p>
          <a:p>
            <a:r>
              <a:rPr lang="ro-RO" dirty="0"/>
              <a:t>Restul se rezolvă la fel ca și în cazul ARX liniar.</a:t>
            </a:r>
            <a:endParaRPr lang="en-US" dirty="0"/>
          </a:p>
        </p:txBody>
      </p:sp>
    </p:spTree>
    <p:extLst>
      <p:ext uri="{BB962C8B-B14F-4D97-AF65-F5344CB8AC3E}">
        <p14:creationId xmlns:p14="http://schemas.microsoft.com/office/powerpoint/2010/main" val="42317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9">
            <a:extLst>
              <a:ext uri="{FF2B5EF4-FFF2-40B4-BE49-F238E27FC236}">
                <a16:creationId xmlns:a16="http://schemas.microsoft.com/office/drawing/2014/main" id="{F273D7E7-3802-4385-AB45-D8C0C7DF4785}"/>
              </a:ext>
            </a:extLst>
          </p:cNvPr>
          <p:cNvGraphicFramePr>
            <a:graphicFrameLocks/>
          </p:cNvGraphicFramePr>
          <p:nvPr>
            <p:extLst>
              <p:ext uri="{D42A27DB-BD31-4B8C-83A1-F6EECF244321}">
                <p14:modId xmlns:p14="http://schemas.microsoft.com/office/powerpoint/2010/main" val="2343010401"/>
              </p:ext>
            </p:extLst>
          </p:nvPr>
        </p:nvGraphicFramePr>
        <p:xfrm>
          <a:off x="6574489" y="1309490"/>
          <a:ext cx="5001903" cy="5394960"/>
        </p:xfrm>
        <a:graphic>
          <a:graphicData uri="http://schemas.openxmlformats.org/drawingml/2006/table">
            <a:tbl>
              <a:tblPr firstRow="1" bandRow="1">
                <a:tableStyleId>{BC89EF96-8CEA-46FF-86C4-4CE0E7609802}</a:tableStyleId>
              </a:tblPr>
              <a:tblGrid>
                <a:gridCol w="899158">
                  <a:extLst>
                    <a:ext uri="{9D8B030D-6E8A-4147-A177-3AD203B41FA5}">
                      <a16:colId xmlns:a16="http://schemas.microsoft.com/office/drawing/2014/main" val="3846084368"/>
                    </a:ext>
                  </a:extLst>
                </a:gridCol>
                <a:gridCol w="357873">
                  <a:extLst>
                    <a:ext uri="{9D8B030D-6E8A-4147-A177-3AD203B41FA5}">
                      <a16:colId xmlns:a16="http://schemas.microsoft.com/office/drawing/2014/main" val="2926087762"/>
                    </a:ext>
                  </a:extLst>
                </a:gridCol>
                <a:gridCol w="1733987">
                  <a:extLst>
                    <a:ext uri="{9D8B030D-6E8A-4147-A177-3AD203B41FA5}">
                      <a16:colId xmlns:a16="http://schemas.microsoft.com/office/drawing/2014/main" val="1918071189"/>
                    </a:ext>
                  </a:extLst>
                </a:gridCol>
                <a:gridCol w="2010885">
                  <a:extLst>
                    <a:ext uri="{9D8B030D-6E8A-4147-A177-3AD203B41FA5}">
                      <a16:colId xmlns:a16="http://schemas.microsoft.com/office/drawing/2014/main" val="3397711217"/>
                    </a:ext>
                  </a:extLst>
                </a:gridCol>
              </a:tblGrid>
              <a:tr h="324672">
                <a:tc>
                  <a:txBody>
                    <a:bodyPr/>
                    <a:lstStyle/>
                    <a:p>
                      <a:r>
                        <a:rPr lang="en-US" err="1"/>
                        <a:t>na</a:t>
                      </a:r>
                      <a:r>
                        <a:rPr lang="en-US"/>
                        <a:t>=</a:t>
                      </a:r>
                      <a:r>
                        <a:rPr lang="en-US" err="1"/>
                        <a:t>nb</a:t>
                      </a:r>
                      <a:endParaRPr lang="en-US"/>
                    </a:p>
                  </a:txBody>
                  <a:tcPr>
                    <a:lnTlToBr w="12700" cap="flat" cmpd="sng" algn="ctr">
                      <a:noFill/>
                      <a:prstDash val="solid"/>
                      <a:round/>
                      <a:headEnd type="none" w="med" len="med"/>
                      <a:tailEnd type="none" w="med" len="med"/>
                    </a:lnTlToBr>
                  </a:tcPr>
                </a:tc>
                <a:tc>
                  <a:txBody>
                    <a:bodyPr/>
                    <a:lstStyle/>
                    <a:p>
                      <a:r>
                        <a:rPr lang="en-US"/>
                        <a:t>m</a:t>
                      </a:r>
                    </a:p>
                  </a:txBody>
                  <a:tcPr>
                    <a:lnTlToBr w="12700" cap="flat" cmpd="sng" algn="ctr">
                      <a:noFill/>
                      <a:prstDash val="solid"/>
                      <a:round/>
                      <a:headEnd type="none" w="med" len="med"/>
                      <a:tailEnd type="none" w="med" len="med"/>
                    </a:lnTlToBr>
                  </a:tcPr>
                </a:tc>
                <a:tc>
                  <a:txBody>
                    <a:bodyPr/>
                    <a:lstStyle/>
                    <a:p>
                      <a:r>
                        <a:rPr lang="en-US"/>
                        <a:t>MSE </a:t>
                      </a:r>
                      <a:r>
                        <a:rPr lang="en-US" err="1"/>
                        <a:t>predic</a:t>
                      </a:r>
                      <a:r>
                        <a:rPr lang="ro-RO"/>
                        <a:t>ție</a:t>
                      </a:r>
                      <a:endParaRPr lang="en-US"/>
                    </a:p>
                  </a:txBody>
                  <a:tcPr>
                    <a:lnTlToBr w="12700" cap="flat" cmpd="sng" algn="ctr">
                      <a:noFill/>
                      <a:prstDash val="solid"/>
                      <a:round/>
                      <a:headEnd type="none" w="med" len="med"/>
                      <a:tailEnd type="none" w="med" len="med"/>
                    </a:lnTlToBr>
                  </a:tcPr>
                </a:tc>
                <a:tc>
                  <a:txBody>
                    <a:bodyPr/>
                    <a:lstStyle/>
                    <a:p>
                      <a:r>
                        <a:rPr lang="ro-RO"/>
                        <a:t>MSE simulare</a:t>
                      </a:r>
                      <a:endParaRPr lang="en-US"/>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3303655547"/>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0.27721</a:t>
                      </a:r>
                      <a:endParaRPr lang="en-US" sz="1600"/>
                    </a:p>
                  </a:txBody>
                  <a:tcPr>
                    <a:lnTlToBr w="12700" cap="flat" cmpd="sng" algn="ctr">
                      <a:noFill/>
                      <a:prstDash val="solid"/>
                      <a:round/>
                      <a:headEnd type="none" w="med" len="med"/>
                      <a:tailEnd type="none" w="med" len="med"/>
                    </a:lnTlToBr>
                  </a:tcPr>
                </a:tc>
                <a:tc>
                  <a:txBody>
                    <a:bodyPr/>
                    <a:lstStyle/>
                    <a:p>
                      <a:r>
                        <a:rPr lang="ro-RO" sz="1600"/>
                        <a:t>0.59348</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4134935421"/>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0.19936</a:t>
                      </a:r>
                      <a:endParaRPr lang="en-US" sz="1600"/>
                    </a:p>
                  </a:txBody>
                  <a:tcPr>
                    <a:lnTlToBr w="12700" cap="flat" cmpd="sng" algn="ctr">
                      <a:noFill/>
                      <a:prstDash val="solid"/>
                      <a:round/>
                      <a:headEnd type="none" w="med" len="med"/>
                      <a:tailEnd type="none" w="med" len="med"/>
                    </a:lnTlToBr>
                  </a:tcPr>
                </a:tc>
                <a:tc>
                  <a:txBody>
                    <a:bodyPr/>
                    <a:lstStyle/>
                    <a:p>
                      <a:r>
                        <a:rPr lang="ro-RO" sz="1600"/>
                        <a:t>0.34035</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122599048"/>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0.12094</a:t>
                      </a:r>
                      <a:endParaRPr lang="en-US" sz="1600"/>
                    </a:p>
                  </a:txBody>
                  <a:tcPr>
                    <a:lnTlToBr w="12700" cap="flat" cmpd="sng" algn="ctr">
                      <a:noFill/>
                      <a:prstDash val="solid"/>
                      <a:round/>
                      <a:headEnd type="none" w="med" len="med"/>
                      <a:tailEnd type="none" w="med" len="med"/>
                    </a:lnTlToBr>
                  </a:tcPr>
                </a:tc>
                <a:tc>
                  <a:txBody>
                    <a:bodyPr/>
                    <a:lstStyle/>
                    <a:p>
                      <a:r>
                        <a:rPr lang="ro-RO" sz="1600"/>
                        <a:t>0.21711</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4004353107"/>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solidFill>
                      <a:srgbClr val="00B050"/>
                    </a:solidFill>
                  </a:tcPr>
                </a:tc>
                <a:tc>
                  <a:txBody>
                    <a:bodyPr/>
                    <a:lstStyle/>
                    <a:p>
                      <a:r>
                        <a:rPr lang="ro-RO" sz="1600"/>
                        <a:t>4</a:t>
                      </a:r>
                      <a:endParaRPr lang="en-US" sz="1600"/>
                    </a:p>
                  </a:txBody>
                  <a:tcPr>
                    <a:lnTlToBr w="12700" cap="flat" cmpd="sng" algn="ctr">
                      <a:noFill/>
                      <a:prstDash val="solid"/>
                      <a:round/>
                      <a:headEnd type="none" w="med" len="med"/>
                      <a:tailEnd type="none" w="med" len="med"/>
                    </a:lnTlToBr>
                    <a:solidFill>
                      <a:srgbClr val="00B050"/>
                    </a:solidFill>
                  </a:tcPr>
                </a:tc>
                <a:tc>
                  <a:txBody>
                    <a:bodyPr/>
                    <a:lstStyle/>
                    <a:p>
                      <a:r>
                        <a:rPr lang="ro-RO" sz="1600"/>
                        <a:t>0.09080</a:t>
                      </a:r>
                      <a:endParaRPr lang="en-US" sz="1600"/>
                    </a:p>
                  </a:txBody>
                  <a:tcPr>
                    <a:lnTlToBr w="12700" cap="flat" cmpd="sng" algn="ctr">
                      <a:noFill/>
                      <a:prstDash val="solid"/>
                      <a:round/>
                      <a:headEnd type="none" w="med" len="med"/>
                      <a:tailEnd type="none" w="med" len="med"/>
                    </a:lnTlToBr>
                    <a:solidFill>
                      <a:srgbClr val="00B050"/>
                    </a:solidFill>
                  </a:tcPr>
                </a:tc>
                <a:tc>
                  <a:txBody>
                    <a:bodyPr/>
                    <a:lstStyle/>
                    <a:p>
                      <a:r>
                        <a:rPr lang="ro-RO" sz="1600"/>
                        <a:t>0.15354</a:t>
                      </a:r>
                      <a:endParaRPr lang="en-US" sz="1600"/>
                    </a:p>
                  </a:txBody>
                  <a:tcPr>
                    <a:lnTlToBr w="12700" cap="flat" cmpd="sng" algn="ctr">
                      <a:noFill/>
                      <a:prstDash val="solid"/>
                      <a:round/>
                      <a:headEnd type="none" w="med" len="med"/>
                      <a:tailEnd type="none" w="med" len="med"/>
                    </a:lnTlToBr>
                    <a:solidFill>
                      <a:srgbClr val="00B050"/>
                    </a:solidFill>
                  </a:tcPr>
                </a:tc>
                <a:extLst>
                  <a:ext uri="{0D108BD9-81ED-4DB2-BD59-A6C34878D82A}">
                    <a16:rowId xmlns:a16="http://schemas.microsoft.com/office/drawing/2014/main" val="402071761"/>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solidFill>
                      <a:schemeClr val="accent1">
                        <a:lumMod val="60000"/>
                        <a:lumOff val="40000"/>
                        <a:alpha val="20000"/>
                      </a:schemeClr>
                    </a:solidFill>
                  </a:tcPr>
                </a:tc>
                <a:tc>
                  <a:txBody>
                    <a:bodyPr/>
                    <a:lstStyle/>
                    <a:p>
                      <a:r>
                        <a:rPr lang="ro-RO" sz="1600"/>
                        <a:t>5</a:t>
                      </a:r>
                      <a:endParaRPr lang="en-US" sz="1600"/>
                    </a:p>
                  </a:txBody>
                  <a:tcPr>
                    <a:lnTlToBr w="12700" cap="flat" cmpd="sng" algn="ctr">
                      <a:noFill/>
                      <a:prstDash val="solid"/>
                      <a:round/>
                      <a:headEnd type="none" w="med" len="med"/>
                      <a:tailEnd type="none" w="med" len="med"/>
                    </a:lnTlToBr>
                    <a:solidFill>
                      <a:schemeClr val="accent1">
                        <a:lumMod val="60000"/>
                        <a:lumOff val="40000"/>
                        <a:alpha val="20000"/>
                      </a:schemeClr>
                    </a:solidFill>
                  </a:tcPr>
                </a:tc>
                <a:tc>
                  <a:txBody>
                    <a:bodyPr/>
                    <a:lstStyle/>
                    <a:p>
                      <a:r>
                        <a:rPr lang="ro-RO" sz="1600"/>
                        <a:t>0.14792</a:t>
                      </a:r>
                      <a:endParaRPr lang="en-US" sz="1600"/>
                    </a:p>
                  </a:txBody>
                  <a:tcPr>
                    <a:lnTlToBr w="12700" cap="flat" cmpd="sng" algn="ctr">
                      <a:noFill/>
                      <a:prstDash val="solid"/>
                      <a:round/>
                      <a:headEnd type="none" w="med" len="med"/>
                      <a:tailEnd type="none" w="med" len="med"/>
                    </a:lnTlToBr>
                    <a:solidFill>
                      <a:schemeClr val="accent1">
                        <a:lumMod val="60000"/>
                        <a:lumOff val="40000"/>
                        <a:alpha val="20000"/>
                      </a:schemeClr>
                    </a:solidFill>
                  </a:tcPr>
                </a:tc>
                <a:tc>
                  <a:txBody>
                    <a:bodyPr/>
                    <a:lstStyle/>
                    <a:p>
                      <a:r>
                        <a:rPr lang="ro-RO" sz="1600"/>
                        <a:t>0.21588</a:t>
                      </a:r>
                      <a:endParaRPr lang="en-US" sz="1600"/>
                    </a:p>
                  </a:txBody>
                  <a:tcPr>
                    <a:lnTlToBr w="12700" cap="flat" cmpd="sng" algn="ctr">
                      <a:noFill/>
                      <a:prstDash val="solid"/>
                      <a:round/>
                      <a:headEnd type="none" w="med" len="med"/>
                      <a:tailEnd type="none" w="med" len="med"/>
                    </a:lnTlToBr>
                    <a:solidFill>
                      <a:schemeClr val="accent1">
                        <a:lumMod val="60000"/>
                        <a:lumOff val="40000"/>
                        <a:alpha val="20000"/>
                      </a:schemeClr>
                    </a:solidFill>
                  </a:tcPr>
                </a:tc>
                <a:extLst>
                  <a:ext uri="{0D108BD9-81ED-4DB2-BD59-A6C34878D82A}">
                    <a16:rowId xmlns:a16="http://schemas.microsoft.com/office/drawing/2014/main" val="4109705529"/>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0.26161</a:t>
                      </a:r>
                      <a:endParaRPr lang="en-US" sz="1600"/>
                    </a:p>
                  </a:txBody>
                  <a:tcPr>
                    <a:lnTlToBr w="12700" cap="flat" cmpd="sng" algn="ctr">
                      <a:noFill/>
                      <a:prstDash val="solid"/>
                      <a:round/>
                      <a:headEnd type="none" w="med" len="med"/>
                      <a:tailEnd type="none" w="med" len="med"/>
                    </a:lnTlToBr>
                  </a:tcPr>
                </a:tc>
                <a:tc>
                  <a:txBody>
                    <a:bodyPr/>
                    <a:lstStyle/>
                    <a:p>
                      <a:r>
                        <a:rPr lang="ro-RO" sz="1600"/>
                        <a:t>0.55418</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748399687"/>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0.18821</a:t>
                      </a:r>
                      <a:endParaRPr lang="en-US" sz="1600"/>
                    </a:p>
                  </a:txBody>
                  <a:tcPr>
                    <a:lnTlToBr w="12700" cap="flat" cmpd="sng" algn="ctr">
                      <a:noFill/>
                      <a:prstDash val="solid"/>
                      <a:round/>
                      <a:headEnd type="none" w="med" len="med"/>
                      <a:tailEnd type="none" w="med" len="med"/>
                    </a:lnTlToBr>
                  </a:tcPr>
                </a:tc>
                <a:tc>
                  <a:txBody>
                    <a:bodyPr/>
                    <a:lstStyle/>
                    <a:p>
                      <a:r>
                        <a:rPr lang="ro-RO" sz="1600"/>
                        <a:t>0.32554</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971293094"/>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0.58881</a:t>
                      </a:r>
                      <a:endParaRPr lang="en-US" sz="1600"/>
                    </a:p>
                  </a:txBody>
                  <a:tcPr>
                    <a:lnTlToBr w="12700" cap="flat" cmpd="sng" algn="ctr">
                      <a:noFill/>
                      <a:prstDash val="solid"/>
                      <a:round/>
                      <a:headEnd type="none" w="med" len="med"/>
                      <a:tailEnd type="none" w="med" len="med"/>
                    </a:lnTlToBr>
                  </a:tcPr>
                </a:tc>
                <a:tc>
                  <a:txBody>
                    <a:bodyPr/>
                    <a:lstStyle/>
                    <a:p>
                      <a:r>
                        <a:rPr lang="ro-RO" sz="1600"/>
                        <a:t>1128.48</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870892179"/>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4</a:t>
                      </a:r>
                      <a:endParaRPr lang="en-US" sz="1600"/>
                    </a:p>
                  </a:txBody>
                  <a:tcPr>
                    <a:lnTlToBr w="12700" cap="flat" cmpd="sng" algn="ctr">
                      <a:noFill/>
                      <a:prstDash val="solid"/>
                      <a:round/>
                      <a:headEnd type="none" w="med" len="med"/>
                      <a:tailEnd type="none" w="med" len="med"/>
                    </a:lnTlToBr>
                  </a:tcPr>
                </a:tc>
                <a:tc>
                  <a:txBody>
                    <a:bodyPr/>
                    <a:lstStyle/>
                    <a:p>
                      <a:r>
                        <a:rPr lang="en-US" sz="1600" dirty="0"/>
                        <a:t>936</a:t>
                      </a:r>
                    </a:p>
                  </a:txBody>
                  <a:tcPr>
                    <a:lnTlToBr w="12700" cap="flat" cmpd="sng" algn="ctr">
                      <a:noFill/>
                      <a:prstDash val="solid"/>
                      <a:round/>
                      <a:headEnd type="none" w="med" len="med"/>
                      <a:tailEnd type="none" w="med" len="med"/>
                    </a:lnTlToBr>
                  </a:tcPr>
                </a:tc>
                <a:tc>
                  <a:txBody>
                    <a:bodyPr/>
                    <a:lstStyle/>
                    <a:p>
                      <a:r>
                        <a:rPr lang="en-US" sz="1600" dirty="0"/>
                        <a:t>1</a:t>
                      </a:r>
                      <a:r>
                        <a:rPr lang="ro-RO" sz="1600" dirty="0"/>
                        <a:t>.02e19</a:t>
                      </a:r>
                      <a:r>
                        <a:rPr lang="en-US" sz="1600" dirty="0"/>
                        <a:t> (code err?)</a:t>
                      </a:r>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3373172836"/>
                  </a:ext>
                </a:extLst>
              </a:tr>
              <a:tr h="270560">
                <a:tc>
                  <a:txBody>
                    <a:bodyPr/>
                    <a:lstStyle/>
                    <a:p>
                      <a:r>
                        <a:rPr lang="en-US" sz="1600" dirty="0"/>
                        <a:t>2</a:t>
                      </a:r>
                    </a:p>
                  </a:txBody>
                  <a:tcPr>
                    <a:lnTlToBr w="12700" cap="flat" cmpd="sng" algn="ctr">
                      <a:noFill/>
                      <a:prstDash val="solid"/>
                      <a:round/>
                      <a:headEnd type="none" w="med" len="med"/>
                      <a:tailEnd type="none" w="med" len="med"/>
                    </a:lnTlToBr>
                  </a:tcPr>
                </a:tc>
                <a:tc>
                  <a:txBody>
                    <a:bodyPr/>
                    <a:lstStyle/>
                    <a:p>
                      <a:r>
                        <a:rPr lang="en-US" sz="1600" dirty="0"/>
                        <a:t>5</a:t>
                      </a:r>
                    </a:p>
                  </a:txBody>
                  <a:tcPr>
                    <a:lnTlToBr w="12700" cap="flat" cmpd="sng" algn="ctr">
                      <a:noFill/>
                      <a:prstDash val="solid"/>
                      <a:round/>
                      <a:headEnd type="none" w="med" len="med"/>
                      <a:tailEnd type="none" w="med" len="med"/>
                    </a:lnTlToBr>
                  </a:tcPr>
                </a:tc>
                <a:tc>
                  <a:txBody>
                    <a:bodyPr/>
                    <a:lstStyle/>
                    <a:p>
                      <a:r>
                        <a:rPr lang="en-US" sz="1600" dirty="0"/>
                        <a:t>1.47*10^3</a:t>
                      </a:r>
                    </a:p>
                  </a:txBody>
                  <a:tcPr>
                    <a:lnTlToBr w="12700" cap="flat" cmpd="sng" algn="ctr">
                      <a:noFill/>
                      <a:prstDash val="solid"/>
                      <a:round/>
                      <a:headEnd type="none" w="med" len="med"/>
                      <a:tailEnd type="none" w="med" len="med"/>
                    </a:lnTlToBr>
                  </a:tcPr>
                </a:tc>
                <a:tc>
                  <a:txBody>
                    <a:bodyPr/>
                    <a:lstStyle/>
                    <a:p>
                      <a:r>
                        <a:rPr lang="en-US" sz="1600" dirty="0"/>
                        <a:t>10^36</a:t>
                      </a:r>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987061559"/>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0.25976</a:t>
                      </a:r>
                      <a:endParaRPr lang="en-US" sz="1600"/>
                    </a:p>
                  </a:txBody>
                  <a:tcPr>
                    <a:lnTlToBr w="12700" cap="flat" cmpd="sng" algn="ctr">
                      <a:noFill/>
                      <a:prstDash val="solid"/>
                      <a:round/>
                      <a:headEnd type="none" w="med" len="med"/>
                      <a:tailEnd type="none" w="med" len="med"/>
                    </a:lnTlToBr>
                  </a:tcPr>
                </a:tc>
                <a:tc>
                  <a:txBody>
                    <a:bodyPr/>
                    <a:lstStyle/>
                    <a:p>
                      <a:r>
                        <a:rPr lang="ro-RO" sz="1600" dirty="0"/>
                        <a:t>0.55949</a:t>
                      </a:r>
                      <a:endParaRPr lang="en-US" sz="1600" dirty="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720893976"/>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0.19508</a:t>
                      </a:r>
                      <a:endParaRPr lang="en-US" sz="1600"/>
                    </a:p>
                  </a:txBody>
                  <a:tcPr>
                    <a:lnTlToBr w="12700" cap="flat" cmpd="sng" algn="ctr">
                      <a:noFill/>
                      <a:prstDash val="solid"/>
                      <a:round/>
                      <a:headEnd type="none" w="med" len="med"/>
                      <a:tailEnd type="none" w="med" len="med"/>
                    </a:lnTlToBr>
                  </a:tcPr>
                </a:tc>
                <a:tc>
                  <a:txBody>
                    <a:bodyPr/>
                    <a:lstStyle/>
                    <a:p>
                      <a:r>
                        <a:rPr lang="ro-RO" sz="1600"/>
                        <a:t>0.33842</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340109165"/>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t>3</a:t>
                      </a:r>
                      <a:endParaRPr lang="en-US" sz="1600" dirty="0"/>
                    </a:p>
                  </a:txBody>
                  <a:tcPr>
                    <a:lnTlToBr w="12700" cap="flat" cmpd="sng" algn="ctr">
                      <a:noFill/>
                      <a:prstDash val="solid"/>
                      <a:round/>
                      <a:headEnd type="none" w="med" len="med"/>
                      <a:tailEnd type="none" w="med" len="med"/>
                    </a:lnTlToBr>
                  </a:tcPr>
                </a:tc>
                <a:tc>
                  <a:txBody>
                    <a:bodyPr/>
                    <a:lstStyle/>
                    <a:p>
                      <a:r>
                        <a:rPr lang="ro-RO" sz="1600"/>
                        <a:t>1.55271</a:t>
                      </a:r>
                      <a:endParaRPr lang="en-US" sz="1600"/>
                    </a:p>
                  </a:txBody>
                  <a:tcPr>
                    <a:lnTlToBr w="12700" cap="flat" cmpd="sng" algn="ctr">
                      <a:noFill/>
                      <a:prstDash val="solid"/>
                      <a:round/>
                      <a:headEnd type="none" w="med" len="med"/>
                      <a:tailEnd type="none" w="med" len="med"/>
                    </a:lnTlToBr>
                  </a:tcPr>
                </a:tc>
                <a:tc>
                  <a:txBody>
                    <a:bodyPr/>
                    <a:lstStyle/>
                    <a:p>
                      <a:r>
                        <a:rPr lang="ro-RO" sz="1600"/>
                        <a:t>67 312</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061726101"/>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4</a:t>
                      </a:r>
                      <a:endParaRPr lang="en-US" sz="1600"/>
                    </a:p>
                  </a:txBody>
                  <a:tcPr>
                    <a:lnTlToBr w="12700" cap="flat" cmpd="sng" algn="ctr">
                      <a:noFill/>
                      <a:prstDash val="solid"/>
                      <a:round/>
                      <a:headEnd type="none" w="med" len="med"/>
                      <a:tailEnd type="none" w="med" len="med"/>
                    </a:lnTlToBr>
                  </a:tcPr>
                </a:tc>
                <a:tc>
                  <a:txBody>
                    <a:bodyPr/>
                    <a:lstStyle/>
                    <a:p>
                      <a:r>
                        <a:rPr lang="ro-RO" sz="1600" dirty="0"/>
                        <a:t>27424.31</a:t>
                      </a:r>
                      <a:endParaRPr lang="en-US" sz="1600" dirty="0"/>
                    </a:p>
                  </a:txBody>
                  <a:tcPr>
                    <a:lnTlToBr w="12700" cap="flat" cmpd="sng" algn="ctr">
                      <a:noFill/>
                      <a:prstDash val="solid"/>
                      <a:round/>
                      <a:headEnd type="none" w="med" len="med"/>
                      <a:tailEnd type="none" w="med" len="med"/>
                    </a:lnTlToBr>
                  </a:tcPr>
                </a:tc>
                <a:tc>
                  <a:txBody>
                    <a:bodyPr/>
                    <a:lstStyle/>
                    <a:p>
                      <a:r>
                        <a:rPr lang="ro-RO" sz="1600" dirty="0"/>
                        <a:t>1.73e25</a:t>
                      </a:r>
                      <a:endParaRPr lang="en-US" sz="1600" dirty="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873714191"/>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5</a:t>
                      </a:r>
                      <a:endParaRPr lang="en-US" sz="1600"/>
                    </a:p>
                  </a:txBody>
                  <a:tcPr>
                    <a:lnTlToBr w="12700" cap="flat" cmpd="sng" algn="ctr">
                      <a:noFill/>
                      <a:prstDash val="solid"/>
                      <a:round/>
                      <a:headEnd type="none" w="med" len="med"/>
                      <a:tailEnd type="none" w="med" len="med"/>
                    </a:lnTlToBr>
                  </a:tcPr>
                </a:tc>
                <a:tc>
                  <a:txBody>
                    <a:bodyPr/>
                    <a:lstStyle/>
                    <a:p>
                      <a:r>
                        <a:rPr lang="ro-RO" sz="1600" dirty="0"/>
                        <a:t>93.954e7</a:t>
                      </a:r>
                      <a:endParaRPr lang="en-US" sz="1600" dirty="0"/>
                    </a:p>
                  </a:txBody>
                  <a:tcPr>
                    <a:lnTlToBr w="12700" cap="flat" cmpd="sng" algn="ctr">
                      <a:noFill/>
                      <a:prstDash val="solid"/>
                      <a:round/>
                      <a:headEnd type="none" w="med" len="med"/>
                      <a:tailEnd type="none" w="med" len="med"/>
                    </a:lnTlToBr>
                  </a:tcPr>
                </a:tc>
                <a:tc>
                  <a:txBody>
                    <a:bodyPr/>
                    <a:lstStyle/>
                    <a:p>
                      <a:r>
                        <a:rPr lang="ro-RO" sz="1600" dirty="0"/>
                        <a:t>1.04e59</a:t>
                      </a:r>
                      <a:endParaRPr lang="en-US" sz="1600" dirty="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3540003883"/>
                  </a:ext>
                </a:extLst>
              </a:tr>
            </a:tbl>
          </a:graphicData>
        </a:graphic>
      </p:graphicFrame>
      <p:sp>
        <p:nvSpPr>
          <p:cNvPr id="3" name="Title 5">
            <a:extLst>
              <a:ext uri="{FF2B5EF4-FFF2-40B4-BE49-F238E27FC236}">
                <a16:creationId xmlns:a16="http://schemas.microsoft.com/office/drawing/2014/main" id="{4837BEC3-23E7-497A-BD49-662B4CFED84E}"/>
              </a:ext>
            </a:extLst>
          </p:cNvPr>
          <p:cNvSpPr txBox="1">
            <a:spLocks/>
          </p:cNvSpPr>
          <p:nvPr/>
        </p:nvSpPr>
        <p:spPr>
          <a:xfrm>
            <a:off x="6484189" y="952597"/>
            <a:ext cx="5001903" cy="71033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o-RO" sz="2000" dirty="0"/>
              <a:t>Date de validare</a:t>
            </a:r>
            <a:endParaRPr lang="en-US" sz="2000" dirty="0"/>
          </a:p>
        </p:txBody>
      </p:sp>
      <p:sp>
        <p:nvSpPr>
          <p:cNvPr id="4" name="Title 5">
            <a:extLst>
              <a:ext uri="{FF2B5EF4-FFF2-40B4-BE49-F238E27FC236}">
                <a16:creationId xmlns:a16="http://schemas.microsoft.com/office/drawing/2014/main" id="{3BA8ECBF-DAEE-43F6-A1D3-C07B1C7B2E2B}"/>
              </a:ext>
            </a:extLst>
          </p:cNvPr>
          <p:cNvSpPr txBox="1">
            <a:spLocks/>
          </p:cNvSpPr>
          <p:nvPr/>
        </p:nvSpPr>
        <p:spPr>
          <a:xfrm>
            <a:off x="705908" y="597430"/>
            <a:ext cx="5001903" cy="7103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o-RO" sz="2000" dirty="0"/>
              <a:t>Date de identificare</a:t>
            </a:r>
            <a:endParaRPr lang="en-US" sz="2000" dirty="0"/>
          </a:p>
        </p:txBody>
      </p:sp>
      <p:graphicFrame>
        <p:nvGraphicFramePr>
          <p:cNvPr id="5" name="Table 9">
            <a:extLst>
              <a:ext uri="{FF2B5EF4-FFF2-40B4-BE49-F238E27FC236}">
                <a16:creationId xmlns:a16="http://schemas.microsoft.com/office/drawing/2014/main" id="{35D6FE7E-F171-45B8-A9A2-C93D9FC1AA2B}"/>
              </a:ext>
            </a:extLst>
          </p:cNvPr>
          <p:cNvGraphicFramePr>
            <a:graphicFrameLocks/>
          </p:cNvGraphicFramePr>
          <p:nvPr>
            <p:extLst>
              <p:ext uri="{D42A27DB-BD31-4B8C-83A1-F6EECF244321}">
                <p14:modId xmlns:p14="http://schemas.microsoft.com/office/powerpoint/2010/main" val="2103379087"/>
              </p:ext>
            </p:extLst>
          </p:nvPr>
        </p:nvGraphicFramePr>
        <p:xfrm>
          <a:off x="826677" y="1307765"/>
          <a:ext cx="5001903" cy="5394960"/>
        </p:xfrm>
        <a:graphic>
          <a:graphicData uri="http://schemas.openxmlformats.org/drawingml/2006/table">
            <a:tbl>
              <a:tblPr firstRow="1" bandRow="1">
                <a:tableStyleId>{BC89EF96-8CEA-46FF-86C4-4CE0E7609802}</a:tableStyleId>
              </a:tblPr>
              <a:tblGrid>
                <a:gridCol w="899158">
                  <a:extLst>
                    <a:ext uri="{9D8B030D-6E8A-4147-A177-3AD203B41FA5}">
                      <a16:colId xmlns:a16="http://schemas.microsoft.com/office/drawing/2014/main" val="3846084368"/>
                    </a:ext>
                  </a:extLst>
                </a:gridCol>
                <a:gridCol w="357873">
                  <a:extLst>
                    <a:ext uri="{9D8B030D-6E8A-4147-A177-3AD203B41FA5}">
                      <a16:colId xmlns:a16="http://schemas.microsoft.com/office/drawing/2014/main" val="2926087762"/>
                    </a:ext>
                  </a:extLst>
                </a:gridCol>
                <a:gridCol w="1733987">
                  <a:extLst>
                    <a:ext uri="{9D8B030D-6E8A-4147-A177-3AD203B41FA5}">
                      <a16:colId xmlns:a16="http://schemas.microsoft.com/office/drawing/2014/main" val="1918071189"/>
                    </a:ext>
                  </a:extLst>
                </a:gridCol>
                <a:gridCol w="2010885">
                  <a:extLst>
                    <a:ext uri="{9D8B030D-6E8A-4147-A177-3AD203B41FA5}">
                      <a16:colId xmlns:a16="http://schemas.microsoft.com/office/drawing/2014/main" val="3397711217"/>
                    </a:ext>
                  </a:extLst>
                </a:gridCol>
              </a:tblGrid>
              <a:tr h="324672">
                <a:tc>
                  <a:txBody>
                    <a:bodyPr/>
                    <a:lstStyle/>
                    <a:p>
                      <a:r>
                        <a:rPr lang="en-US" err="1"/>
                        <a:t>na</a:t>
                      </a:r>
                      <a:r>
                        <a:rPr lang="en-US"/>
                        <a:t>=</a:t>
                      </a:r>
                      <a:r>
                        <a:rPr lang="en-US" err="1"/>
                        <a:t>nb</a:t>
                      </a:r>
                      <a:endParaRPr lang="en-US"/>
                    </a:p>
                  </a:txBody>
                  <a:tcPr>
                    <a:lnTlToBr w="12700" cap="flat" cmpd="sng" algn="ctr">
                      <a:noFill/>
                      <a:prstDash val="solid"/>
                      <a:round/>
                      <a:headEnd type="none" w="med" len="med"/>
                      <a:tailEnd type="none" w="med" len="med"/>
                    </a:lnTlToBr>
                  </a:tcPr>
                </a:tc>
                <a:tc>
                  <a:txBody>
                    <a:bodyPr/>
                    <a:lstStyle/>
                    <a:p>
                      <a:r>
                        <a:rPr lang="en-US"/>
                        <a:t>m</a:t>
                      </a:r>
                    </a:p>
                  </a:txBody>
                  <a:tcPr>
                    <a:lnTlToBr w="12700" cap="flat" cmpd="sng" algn="ctr">
                      <a:noFill/>
                      <a:prstDash val="solid"/>
                      <a:round/>
                      <a:headEnd type="none" w="med" len="med"/>
                      <a:tailEnd type="none" w="med" len="med"/>
                    </a:lnTlToBr>
                  </a:tcPr>
                </a:tc>
                <a:tc>
                  <a:txBody>
                    <a:bodyPr/>
                    <a:lstStyle/>
                    <a:p>
                      <a:r>
                        <a:rPr lang="en-US"/>
                        <a:t>MSE </a:t>
                      </a:r>
                      <a:r>
                        <a:rPr lang="en-US" err="1"/>
                        <a:t>predic</a:t>
                      </a:r>
                      <a:r>
                        <a:rPr lang="ro-RO"/>
                        <a:t>ție</a:t>
                      </a:r>
                      <a:endParaRPr lang="en-US"/>
                    </a:p>
                  </a:txBody>
                  <a:tcPr>
                    <a:lnTlToBr w="12700" cap="flat" cmpd="sng" algn="ctr">
                      <a:noFill/>
                      <a:prstDash val="solid"/>
                      <a:round/>
                      <a:headEnd type="none" w="med" len="med"/>
                      <a:tailEnd type="none" w="med" len="med"/>
                    </a:lnTlToBr>
                  </a:tcPr>
                </a:tc>
                <a:tc>
                  <a:txBody>
                    <a:bodyPr/>
                    <a:lstStyle/>
                    <a:p>
                      <a:r>
                        <a:rPr lang="ro-RO"/>
                        <a:t>MSE simulare</a:t>
                      </a:r>
                      <a:endParaRPr lang="en-US"/>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3303655547"/>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0.38252</a:t>
                      </a:r>
                      <a:endParaRPr lang="en-US" sz="1600"/>
                    </a:p>
                  </a:txBody>
                  <a:tcPr>
                    <a:lnTlToBr w="12700" cap="flat" cmpd="sng" algn="ctr">
                      <a:noFill/>
                      <a:prstDash val="solid"/>
                      <a:round/>
                      <a:headEnd type="none" w="med" len="med"/>
                      <a:tailEnd type="none" w="med" len="med"/>
                    </a:lnTlToBr>
                  </a:tcPr>
                </a:tc>
                <a:tc>
                  <a:txBody>
                    <a:bodyPr/>
                    <a:lstStyle/>
                    <a:p>
                      <a:r>
                        <a:rPr lang="ro-RO" sz="1600"/>
                        <a:t>0.62531</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4134935421"/>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0.23454</a:t>
                      </a:r>
                      <a:endParaRPr lang="en-US" sz="1600"/>
                    </a:p>
                  </a:txBody>
                  <a:tcPr>
                    <a:lnTlToBr w="12700" cap="flat" cmpd="sng" algn="ctr">
                      <a:noFill/>
                      <a:prstDash val="solid"/>
                      <a:round/>
                      <a:headEnd type="none" w="med" len="med"/>
                      <a:tailEnd type="none" w="med" len="med"/>
                    </a:lnTlToBr>
                  </a:tcPr>
                </a:tc>
                <a:tc>
                  <a:txBody>
                    <a:bodyPr/>
                    <a:lstStyle/>
                    <a:p>
                      <a:r>
                        <a:rPr lang="ro-RO" sz="1600"/>
                        <a:t>0.33966</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122599048"/>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tcPr>
                </a:tc>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t>0.13817</a:t>
                      </a:r>
                      <a:endParaRPr lang="en-US" sz="1600" dirty="0"/>
                    </a:p>
                  </a:txBody>
                  <a:tcPr>
                    <a:lnTlToBr w="12700" cap="flat" cmpd="sng" algn="ctr">
                      <a:noFill/>
                      <a:prstDash val="solid"/>
                      <a:round/>
                      <a:headEnd type="none" w="med" len="med"/>
                      <a:tailEnd type="none" w="med" len="med"/>
                    </a:lnTlToBr>
                  </a:tcPr>
                </a:tc>
                <a:tc>
                  <a:txBody>
                    <a:bodyPr/>
                    <a:lstStyle/>
                    <a:p>
                      <a:r>
                        <a:rPr lang="ro-RO" sz="1600"/>
                        <a:t>0.19717</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4004353107"/>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solidFill>
                      <a:srgbClr val="00B050"/>
                    </a:solidFill>
                  </a:tcPr>
                </a:tc>
                <a:tc>
                  <a:txBody>
                    <a:bodyPr/>
                    <a:lstStyle/>
                    <a:p>
                      <a:r>
                        <a:rPr lang="ro-RO" sz="1600"/>
                        <a:t>4</a:t>
                      </a:r>
                      <a:endParaRPr lang="en-US" sz="1600"/>
                    </a:p>
                  </a:txBody>
                  <a:tcPr>
                    <a:lnTlToBr w="12700" cap="flat" cmpd="sng" algn="ctr">
                      <a:noFill/>
                      <a:prstDash val="solid"/>
                      <a:round/>
                      <a:headEnd type="none" w="med" len="med"/>
                      <a:tailEnd type="none" w="med" len="med"/>
                    </a:lnTlToBr>
                    <a:solidFill>
                      <a:srgbClr val="00B050"/>
                    </a:solidFill>
                  </a:tcPr>
                </a:tc>
                <a:tc>
                  <a:txBody>
                    <a:bodyPr/>
                    <a:lstStyle/>
                    <a:p>
                      <a:r>
                        <a:rPr lang="ro-RO" sz="1600" dirty="0"/>
                        <a:t>0.10059</a:t>
                      </a:r>
                      <a:endParaRPr lang="en-US" sz="1600" dirty="0"/>
                    </a:p>
                  </a:txBody>
                  <a:tcPr>
                    <a:lnTlToBr w="12700" cap="flat" cmpd="sng" algn="ctr">
                      <a:noFill/>
                      <a:prstDash val="solid"/>
                      <a:round/>
                      <a:headEnd type="none" w="med" len="med"/>
                      <a:tailEnd type="none" w="med" len="med"/>
                    </a:lnTlToBr>
                    <a:solidFill>
                      <a:srgbClr val="00B050"/>
                    </a:solidFill>
                  </a:tcPr>
                </a:tc>
                <a:tc>
                  <a:txBody>
                    <a:bodyPr/>
                    <a:lstStyle/>
                    <a:p>
                      <a:r>
                        <a:rPr lang="ro-RO" sz="1600" dirty="0"/>
                        <a:t>0.15038</a:t>
                      </a:r>
                      <a:endParaRPr lang="en-US" sz="1600" dirty="0"/>
                    </a:p>
                  </a:txBody>
                  <a:tcPr>
                    <a:lnTlToBr w="12700" cap="flat" cmpd="sng" algn="ctr">
                      <a:noFill/>
                      <a:prstDash val="solid"/>
                      <a:round/>
                      <a:headEnd type="none" w="med" len="med"/>
                      <a:tailEnd type="none" w="med" len="med"/>
                    </a:lnTlToBr>
                    <a:solidFill>
                      <a:srgbClr val="00B050"/>
                    </a:solidFill>
                  </a:tcPr>
                </a:tc>
                <a:extLst>
                  <a:ext uri="{0D108BD9-81ED-4DB2-BD59-A6C34878D82A}">
                    <a16:rowId xmlns:a16="http://schemas.microsoft.com/office/drawing/2014/main" val="402071761"/>
                  </a:ext>
                </a:extLst>
              </a:tr>
              <a:tr h="270560">
                <a:tc>
                  <a:txBody>
                    <a:bodyPr/>
                    <a:lstStyle/>
                    <a:p>
                      <a:r>
                        <a:rPr lang="ro-RO" sz="1600"/>
                        <a:t>1</a:t>
                      </a:r>
                      <a:endParaRPr lang="en-US" sz="1600"/>
                    </a:p>
                  </a:txBody>
                  <a:tcPr>
                    <a:lnTlToBr w="12700" cap="flat" cmpd="sng" algn="ctr">
                      <a:noFill/>
                      <a:prstDash val="solid"/>
                      <a:round/>
                      <a:headEnd type="none" w="med" len="med"/>
                      <a:tailEnd type="none" w="med" len="med"/>
                    </a:lnTlToBr>
                    <a:solidFill>
                      <a:schemeClr val="accent1">
                        <a:lumMod val="75000"/>
                        <a:alpha val="20000"/>
                      </a:schemeClr>
                    </a:solidFill>
                  </a:tcPr>
                </a:tc>
                <a:tc>
                  <a:txBody>
                    <a:bodyPr/>
                    <a:lstStyle/>
                    <a:p>
                      <a:r>
                        <a:rPr lang="ro-RO" sz="1600"/>
                        <a:t>5</a:t>
                      </a:r>
                      <a:endParaRPr lang="en-US" sz="1600"/>
                    </a:p>
                  </a:txBody>
                  <a:tcPr>
                    <a:lnTlToBr w="12700" cap="flat" cmpd="sng" algn="ctr">
                      <a:noFill/>
                      <a:prstDash val="solid"/>
                      <a:round/>
                      <a:headEnd type="none" w="med" len="med"/>
                      <a:tailEnd type="none" w="med" len="med"/>
                    </a:lnTlToBr>
                    <a:solidFill>
                      <a:schemeClr val="accent1">
                        <a:lumMod val="75000"/>
                        <a:alpha val="20000"/>
                      </a:schemeClr>
                    </a:solidFill>
                  </a:tcPr>
                </a:tc>
                <a:tc>
                  <a:txBody>
                    <a:bodyPr/>
                    <a:lstStyle/>
                    <a:p>
                      <a:r>
                        <a:rPr lang="ro-RO" sz="1600"/>
                        <a:t>0.07872</a:t>
                      </a:r>
                      <a:endParaRPr lang="en-US" sz="1600"/>
                    </a:p>
                  </a:txBody>
                  <a:tcPr>
                    <a:lnTlToBr w="12700" cap="flat" cmpd="sng" algn="ctr">
                      <a:noFill/>
                      <a:prstDash val="solid"/>
                      <a:round/>
                      <a:headEnd type="none" w="med" len="med"/>
                      <a:tailEnd type="none" w="med" len="med"/>
                    </a:lnTlToBr>
                    <a:solidFill>
                      <a:schemeClr val="accent1">
                        <a:lumMod val="75000"/>
                        <a:alpha val="20000"/>
                      </a:schemeClr>
                    </a:solidFill>
                  </a:tcPr>
                </a:tc>
                <a:tc>
                  <a:txBody>
                    <a:bodyPr/>
                    <a:lstStyle/>
                    <a:p>
                      <a:r>
                        <a:rPr lang="ro-RO" sz="1600"/>
                        <a:t>0.11891</a:t>
                      </a:r>
                      <a:endParaRPr lang="en-US" sz="1600"/>
                    </a:p>
                  </a:txBody>
                  <a:tcPr>
                    <a:lnTlToBr w="12700" cap="flat" cmpd="sng" algn="ctr">
                      <a:noFill/>
                      <a:prstDash val="solid"/>
                      <a:round/>
                      <a:headEnd type="none" w="med" len="med"/>
                      <a:tailEnd type="none" w="med" len="med"/>
                    </a:lnTlToBr>
                    <a:solidFill>
                      <a:schemeClr val="accent1">
                        <a:lumMod val="75000"/>
                        <a:alpha val="20000"/>
                      </a:schemeClr>
                    </a:solidFill>
                  </a:tcPr>
                </a:tc>
                <a:extLst>
                  <a:ext uri="{0D108BD9-81ED-4DB2-BD59-A6C34878D82A}">
                    <a16:rowId xmlns:a16="http://schemas.microsoft.com/office/drawing/2014/main" val="4109705529"/>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0.32346</a:t>
                      </a:r>
                      <a:endParaRPr lang="en-US" sz="1600"/>
                    </a:p>
                  </a:txBody>
                  <a:tcPr>
                    <a:lnTlToBr w="12700" cap="flat" cmpd="sng" algn="ctr">
                      <a:noFill/>
                      <a:prstDash val="solid"/>
                      <a:round/>
                      <a:headEnd type="none" w="med" len="med"/>
                      <a:tailEnd type="none" w="med" len="med"/>
                    </a:lnTlToBr>
                  </a:tcPr>
                </a:tc>
                <a:tc>
                  <a:txBody>
                    <a:bodyPr/>
                    <a:lstStyle/>
                    <a:p>
                      <a:r>
                        <a:rPr lang="ro-RO" sz="1600"/>
                        <a:t>0.59402</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748399687"/>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0.20032</a:t>
                      </a:r>
                      <a:endParaRPr lang="en-US" sz="1600"/>
                    </a:p>
                  </a:txBody>
                  <a:tcPr>
                    <a:lnTlToBr w="12700" cap="flat" cmpd="sng" algn="ctr">
                      <a:noFill/>
                      <a:prstDash val="solid"/>
                      <a:round/>
                      <a:headEnd type="none" w="med" len="med"/>
                      <a:tailEnd type="none" w="med" len="med"/>
                    </a:lnTlToBr>
                  </a:tcPr>
                </a:tc>
                <a:tc>
                  <a:txBody>
                    <a:bodyPr/>
                    <a:lstStyle/>
                    <a:p>
                      <a:r>
                        <a:rPr lang="ro-RO" sz="1600"/>
                        <a:t>0.31973</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971293094"/>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t>0.07966</a:t>
                      </a:r>
                      <a:endParaRPr lang="en-US" sz="1600" dirty="0"/>
                    </a:p>
                  </a:txBody>
                  <a:tcPr>
                    <a:lnTlToBr w="12700" cap="flat" cmpd="sng" algn="ctr">
                      <a:noFill/>
                      <a:prstDash val="solid"/>
                      <a:round/>
                      <a:headEnd type="none" w="med" len="med"/>
                      <a:tailEnd type="none" w="med" len="med"/>
                    </a:lnTlToBr>
                  </a:tcPr>
                </a:tc>
                <a:tc>
                  <a:txBody>
                    <a:bodyPr/>
                    <a:lstStyle/>
                    <a:p>
                      <a:r>
                        <a:rPr lang="ro-RO" sz="1600"/>
                        <a:t>0.36996</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870892179"/>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4</a:t>
                      </a:r>
                      <a:endParaRPr lang="en-US" sz="1600"/>
                    </a:p>
                  </a:txBody>
                  <a:tcPr>
                    <a:lnTlToBr w="12700" cap="flat" cmpd="sng" algn="ctr">
                      <a:noFill/>
                      <a:prstDash val="solid"/>
                      <a:round/>
                      <a:headEnd type="none" w="med" len="med"/>
                      <a:tailEnd type="none" w="med" len="med"/>
                    </a:lnTlToBr>
                  </a:tcPr>
                </a:tc>
                <a:tc>
                  <a:txBody>
                    <a:bodyPr/>
                    <a:lstStyle/>
                    <a:p>
                      <a:r>
                        <a:rPr lang="ro-RO" sz="1600"/>
                        <a:t>0.03972</a:t>
                      </a:r>
                      <a:endParaRPr lang="en-US" sz="1600"/>
                    </a:p>
                  </a:txBody>
                  <a:tcPr>
                    <a:lnTlToBr w="12700" cap="flat" cmpd="sng" algn="ctr">
                      <a:noFill/>
                      <a:prstDash val="solid"/>
                      <a:round/>
                      <a:headEnd type="none" w="med" len="med"/>
                      <a:tailEnd type="none" w="med" len="med"/>
                    </a:lnTlToBr>
                  </a:tcPr>
                </a:tc>
                <a:tc>
                  <a:txBody>
                    <a:bodyPr/>
                    <a:lstStyle/>
                    <a:p>
                      <a:r>
                        <a:rPr lang="ro-RO" sz="1600"/>
                        <a:t>0.34852</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3373172836"/>
                  </a:ext>
                </a:extLst>
              </a:tr>
              <a:tr h="270560">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5</a:t>
                      </a:r>
                      <a:endParaRPr lang="en-US" sz="1600"/>
                    </a:p>
                  </a:txBody>
                  <a:tcPr>
                    <a:lnTlToBr w="12700" cap="flat" cmpd="sng" algn="ctr">
                      <a:noFill/>
                      <a:prstDash val="solid"/>
                      <a:round/>
                      <a:headEnd type="none" w="med" len="med"/>
                      <a:tailEnd type="none" w="med" len="med"/>
                    </a:lnTlToBr>
                  </a:tcPr>
                </a:tc>
                <a:tc>
                  <a:txBody>
                    <a:bodyPr/>
                    <a:lstStyle/>
                    <a:p>
                      <a:r>
                        <a:rPr lang="ro-RO" sz="1600"/>
                        <a:t>0.01281</a:t>
                      </a:r>
                      <a:endParaRPr lang="en-US" sz="1600"/>
                    </a:p>
                  </a:txBody>
                  <a:tcPr>
                    <a:lnTlToBr w="12700" cap="flat" cmpd="sng" algn="ctr">
                      <a:noFill/>
                      <a:prstDash val="solid"/>
                      <a:round/>
                      <a:headEnd type="none" w="med" len="med"/>
                      <a:tailEnd type="none" w="med" len="med"/>
                    </a:lnTlToBr>
                  </a:tcPr>
                </a:tc>
                <a:tc>
                  <a:txBody>
                    <a:bodyPr/>
                    <a:lstStyle/>
                    <a:p>
                      <a:r>
                        <a:rPr lang="ro-RO" sz="1600"/>
                        <a:t>3.64823</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987061559"/>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solidFill>
                            <a:srgbClr val="FF0000"/>
                          </a:solidFill>
                        </a:rPr>
                        <a:t>1</a:t>
                      </a:r>
                      <a:endParaRPr lang="en-US" sz="1600" dirty="0">
                        <a:solidFill>
                          <a:srgbClr val="FF0000"/>
                        </a:solidFill>
                      </a:endParaRPr>
                    </a:p>
                  </a:txBody>
                  <a:tcPr>
                    <a:lnTlToBr w="12700" cap="flat" cmpd="sng" algn="ctr">
                      <a:noFill/>
                      <a:prstDash val="solid"/>
                      <a:round/>
                      <a:headEnd type="none" w="med" len="med"/>
                      <a:tailEnd type="none" w="med" len="med"/>
                    </a:lnTlToBr>
                  </a:tcPr>
                </a:tc>
                <a:tc>
                  <a:txBody>
                    <a:bodyPr/>
                    <a:lstStyle/>
                    <a:p>
                      <a:r>
                        <a:rPr lang="ro-RO" sz="1600"/>
                        <a:t>0.13817</a:t>
                      </a:r>
                      <a:endParaRPr lang="en-US" sz="1600"/>
                    </a:p>
                  </a:txBody>
                  <a:tcPr>
                    <a:lnTlToBr w="12700" cap="flat" cmpd="sng" algn="ctr">
                      <a:noFill/>
                      <a:prstDash val="solid"/>
                      <a:round/>
                      <a:headEnd type="none" w="med" len="med"/>
                      <a:tailEnd type="none" w="med" len="med"/>
                    </a:lnTlToBr>
                  </a:tcPr>
                </a:tc>
                <a:tc>
                  <a:txBody>
                    <a:bodyPr/>
                    <a:lstStyle/>
                    <a:p>
                      <a:r>
                        <a:rPr lang="ro-RO" sz="1600"/>
                        <a:t>0.19717</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720893976"/>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2</a:t>
                      </a:r>
                      <a:endParaRPr lang="en-US" sz="1600"/>
                    </a:p>
                  </a:txBody>
                  <a:tcPr>
                    <a:lnTlToBr w="12700" cap="flat" cmpd="sng" algn="ctr">
                      <a:noFill/>
                      <a:prstDash val="solid"/>
                      <a:round/>
                      <a:headEnd type="none" w="med" len="med"/>
                      <a:tailEnd type="none" w="med" len="med"/>
                    </a:lnTlToBr>
                  </a:tcPr>
                </a:tc>
                <a:tc>
                  <a:txBody>
                    <a:bodyPr/>
                    <a:lstStyle/>
                    <a:p>
                      <a:r>
                        <a:rPr lang="ro-RO" sz="1600"/>
                        <a:t>0.18890</a:t>
                      </a:r>
                      <a:endParaRPr lang="en-US" sz="1600"/>
                    </a:p>
                  </a:txBody>
                  <a:tcPr>
                    <a:lnTlToBr w="12700" cap="flat" cmpd="sng" algn="ctr">
                      <a:noFill/>
                      <a:prstDash val="solid"/>
                      <a:round/>
                      <a:headEnd type="none" w="med" len="med"/>
                      <a:tailEnd type="none" w="med" len="med"/>
                    </a:lnTlToBr>
                  </a:tcPr>
                </a:tc>
                <a:tc>
                  <a:txBody>
                    <a:bodyPr/>
                    <a:lstStyle/>
                    <a:p>
                      <a:r>
                        <a:rPr lang="ro-RO" sz="1600"/>
                        <a:t>0.34132</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1340109165"/>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a:t>3</a:t>
                      </a:r>
                      <a:endParaRPr lang="en-US" sz="1600"/>
                    </a:p>
                  </a:txBody>
                  <a:tcPr>
                    <a:lnTlToBr w="12700" cap="flat" cmpd="sng" algn="ctr">
                      <a:noFill/>
                      <a:prstDash val="solid"/>
                      <a:round/>
                      <a:headEnd type="none" w="med" len="med"/>
                      <a:tailEnd type="none" w="med" len="med"/>
                    </a:lnTlToBr>
                  </a:tcPr>
                </a:tc>
                <a:tc>
                  <a:txBody>
                    <a:bodyPr/>
                    <a:lstStyle/>
                    <a:p>
                      <a:r>
                        <a:rPr lang="ro-RO" sz="1600" dirty="0"/>
                        <a:t>0.03429</a:t>
                      </a:r>
                      <a:endParaRPr lang="en-US" sz="1600" dirty="0"/>
                    </a:p>
                  </a:txBody>
                  <a:tcPr>
                    <a:lnTlToBr w="12700" cap="flat" cmpd="sng" algn="ctr">
                      <a:noFill/>
                      <a:prstDash val="solid"/>
                      <a:round/>
                      <a:headEnd type="none" w="med" len="med"/>
                      <a:tailEnd type="none" w="med" len="med"/>
                    </a:lnTlToBr>
                  </a:tcPr>
                </a:tc>
                <a:tc>
                  <a:txBody>
                    <a:bodyPr/>
                    <a:lstStyle/>
                    <a:p>
                      <a:r>
                        <a:rPr lang="ro-RO" sz="1600"/>
                        <a:t>0.65224</a:t>
                      </a:r>
                      <a:endParaRPr lang="en-US" sz="1600"/>
                    </a:p>
                  </a:txBody>
                  <a:tcPr>
                    <a:lnTlToBr w="12700" cap="flat" cmpd="sng" algn="ctr">
                      <a:noFill/>
                      <a:prstDash val="solid"/>
                      <a:round/>
                      <a:headEnd type="none" w="med" len="med"/>
                      <a:tailEnd type="none" w="med" len="med"/>
                    </a:lnTlToBr>
                  </a:tcPr>
                </a:tc>
                <a:extLst>
                  <a:ext uri="{0D108BD9-81ED-4DB2-BD59-A6C34878D82A}">
                    <a16:rowId xmlns:a16="http://schemas.microsoft.com/office/drawing/2014/main" val="2061726101"/>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a:t>4</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a:t>0.00364</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a:t>1.77875</a:t>
                      </a:r>
                      <a:endParaRPr lang="en-US" sz="1600"/>
                    </a:p>
                  </a:txBody>
                  <a:tcPr>
                    <a:lnTlToBr w="12700" cap="flat" cmpd="sng" algn="ctr">
                      <a:noFill/>
                      <a:prstDash val="solid"/>
                      <a:round/>
                      <a:headEnd type="none" w="med" len="med"/>
                      <a:tailEnd type="none" w="med" len="med"/>
                    </a:lnTlToBr>
                    <a:solidFill>
                      <a:srgbClr val="FF0000"/>
                    </a:solidFill>
                  </a:tcPr>
                </a:tc>
                <a:extLst>
                  <a:ext uri="{0D108BD9-81ED-4DB2-BD59-A6C34878D82A}">
                    <a16:rowId xmlns:a16="http://schemas.microsoft.com/office/drawing/2014/main" val="873714191"/>
                  </a:ext>
                </a:extLst>
              </a:tr>
              <a:tr h="270560">
                <a:tc>
                  <a:txBody>
                    <a:bodyPr/>
                    <a:lstStyle/>
                    <a:p>
                      <a:r>
                        <a:rPr lang="ro-RO" sz="1600"/>
                        <a:t>3</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a:t>5</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a:t>0.000006</a:t>
                      </a:r>
                      <a:endParaRPr lang="en-US" sz="1600"/>
                    </a:p>
                  </a:txBody>
                  <a:tcPr>
                    <a:lnTlToBr w="12700" cap="flat" cmpd="sng" algn="ctr">
                      <a:noFill/>
                      <a:prstDash val="solid"/>
                      <a:round/>
                      <a:headEnd type="none" w="med" len="med"/>
                      <a:tailEnd type="none" w="med" len="med"/>
                    </a:lnTlToBr>
                    <a:solidFill>
                      <a:srgbClr val="FF0000"/>
                    </a:solidFill>
                  </a:tcPr>
                </a:tc>
                <a:tc>
                  <a:txBody>
                    <a:bodyPr/>
                    <a:lstStyle/>
                    <a:p>
                      <a:r>
                        <a:rPr lang="ro-RO" sz="1600" dirty="0"/>
                        <a:t>4.82952</a:t>
                      </a:r>
                      <a:endParaRPr lang="en-US" sz="1600" dirty="0"/>
                    </a:p>
                  </a:txBody>
                  <a:tcPr>
                    <a:lnTlToBr w="12700" cap="flat" cmpd="sng" algn="ctr">
                      <a:noFill/>
                      <a:prstDash val="solid"/>
                      <a:round/>
                      <a:headEnd type="none" w="med" len="med"/>
                      <a:tailEnd type="none" w="med" len="med"/>
                    </a:lnTlToBr>
                    <a:solidFill>
                      <a:srgbClr val="FF0000"/>
                    </a:solidFill>
                  </a:tcPr>
                </a:tc>
                <a:extLst>
                  <a:ext uri="{0D108BD9-81ED-4DB2-BD59-A6C34878D82A}">
                    <a16:rowId xmlns:a16="http://schemas.microsoft.com/office/drawing/2014/main" val="3540003883"/>
                  </a:ext>
                </a:extLst>
              </a:tr>
            </a:tbl>
          </a:graphicData>
        </a:graphic>
      </p:graphicFrame>
      <p:sp>
        <p:nvSpPr>
          <p:cNvPr id="6" name="Title 5">
            <a:extLst>
              <a:ext uri="{FF2B5EF4-FFF2-40B4-BE49-F238E27FC236}">
                <a16:creationId xmlns:a16="http://schemas.microsoft.com/office/drawing/2014/main" id="{8C4110A3-98E2-474F-9AA3-3496334A3659}"/>
              </a:ext>
            </a:extLst>
          </p:cNvPr>
          <p:cNvSpPr txBox="1">
            <a:spLocks/>
          </p:cNvSpPr>
          <p:nvPr/>
        </p:nvSpPr>
        <p:spPr>
          <a:xfrm>
            <a:off x="705908" y="153550"/>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err="1"/>
              <a:t>Rezultate</a:t>
            </a:r>
            <a:r>
              <a:rPr lang="en-US" dirty="0"/>
              <a:t> de </a:t>
            </a:r>
            <a:r>
              <a:rPr lang="en-US" dirty="0" err="1"/>
              <a:t>reglare</a:t>
            </a:r>
            <a:r>
              <a:rPr lang="en-US" dirty="0"/>
              <a:t> (</a:t>
            </a:r>
            <a:r>
              <a:rPr lang="en-US" dirty="0" err="1"/>
              <a:t>tabele</a:t>
            </a:r>
            <a:r>
              <a:rPr lang="en-US" dirty="0"/>
              <a:t>)</a:t>
            </a:r>
          </a:p>
        </p:txBody>
      </p:sp>
    </p:spTree>
    <p:extLst>
      <p:ext uri="{BB962C8B-B14F-4D97-AF65-F5344CB8AC3E}">
        <p14:creationId xmlns:p14="http://schemas.microsoft.com/office/powerpoint/2010/main" val="46212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80679BE0-CF11-4A15-B080-67699D703A9B}"/>
              </a:ext>
            </a:extLst>
          </p:cNvPr>
          <p:cNvSpPr>
            <a:spLocks noGrp="1"/>
          </p:cNvSpPr>
          <p:nvPr>
            <p:ph type="title"/>
          </p:nvPr>
        </p:nvSpPr>
        <p:spPr>
          <a:xfrm>
            <a:off x="6324602" y="912971"/>
            <a:ext cx="5137555" cy="710335"/>
          </a:xfrm>
        </p:spPr>
        <p:txBody>
          <a:bodyPr>
            <a:normAutofit/>
          </a:bodyPr>
          <a:lstStyle/>
          <a:p>
            <a:r>
              <a:rPr lang="ro-RO" sz="2000" dirty="0"/>
              <a:t>Date de validare</a:t>
            </a:r>
            <a:endParaRPr lang="en-US" sz="2000" dirty="0"/>
          </a:p>
        </p:txBody>
      </p:sp>
      <p:sp>
        <p:nvSpPr>
          <p:cNvPr id="11" name="Title 5">
            <a:extLst>
              <a:ext uri="{FF2B5EF4-FFF2-40B4-BE49-F238E27FC236}">
                <a16:creationId xmlns:a16="http://schemas.microsoft.com/office/drawing/2014/main" id="{CFD772B1-7D27-4ADB-9188-6DFE3A2E054B}"/>
              </a:ext>
            </a:extLst>
          </p:cNvPr>
          <p:cNvSpPr txBox="1">
            <a:spLocks/>
          </p:cNvSpPr>
          <p:nvPr/>
        </p:nvSpPr>
        <p:spPr>
          <a:xfrm>
            <a:off x="1000844" y="1111042"/>
            <a:ext cx="4487419" cy="4960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o-RO" sz="2000" dirty="0"/>
              <a:t>Date de identificare</a:t>
            </a:r>
            <a:endParaRPr lang="en-US" sz="2000" dirty="0"/>
          </a:p>
        </p:txBody>
      </p:sp>
      <p:pic>
        <p:nvPicPr>
          <p:cNvPr id="23" name="Content Placeholder 22">
            <a:extLst>
              <a:ext uri="{FF2B5EF4-FFF2-40B4-BE49-F238E27FC236}">
                <a16:creationId xmlns:a16="http://schemas.microsoft.com/office/drawing/2014/main" id="{6DB0EB63-86C4-4A50-860F-476645EED0C5}"/>
              </a:ext>
            </a:extLst>
          </p:cNvPr>
          <p:cNvPicPr>
            <a:picLocks noGrp="1" noChangeAspect="1"/>
          </p:cNvPicPr>
          <p:nvPr>
            <p:ph sz="half" idx="1"/>
          </p:nvPr>
        </p:nvPicPr>
        <p:blipFill>
          <a:blip r:embed="rId2"/>
          <a:stretch>
            <a:fillRect/>
          </a:stretch>
        </p:blipFill>
        <p:spPr>
          <a:xfrm>
            <a:off x="1000844" y="1797179"/>
            <a:ext cx="4866556" cy="3939592"/>
          </a:xfrm>
        </p:spPr>
      </p:pic>
      <p:pic>
        <p:nvPicPr>
          <p:cNvPr id="21" name="Picture 20">
            <a:extLst>
              <a:ext uri="{FF2B5EF4-FFF2-40B4-BE49-F238E27FC236}">
                <a16:creationId xmlns:a16="http://schemas.microsoft.com/office/drawing/2014/main" id="{E60FBFAD-5706-416B-82AB-A54CC2A3D0AA}"/>
              </a:ext>
            </a:extLst>
          </p:cNvPr>
          <p:cNvPicPr>
            <a:picLocks noChangeAspect="1"/>
          </p:cNvPicPr>
          <p:nvPr/>
        </p:nvPicPr>
        <p:blipFill>
          <a:blip r:embed="rId3"/>
          <a:stretch>
            <a:fillRect/>
          </a:stretch>
        </p:blipFill>
        <p:spPr>
          <a:xfrm>
            <a:off x="6324602" y="1764755"/>
            <a:ext cx="4866554" cy="3972016"/>
          </a:xfrm>
          <a:prstGeom prst="rect">
            <a:avLst/>
          </a:prstGeom>
        </p:spPr>
      </p:pic>
      <p:sp>
        <p:nvSpPr>
          <p:cNvPr id="24" name="Title 5">
            <a:extLst>
              <a:ext uri="{FF2B5EF4-FFF2-40B4-BE49-F238E27FC236}">
                <a16:creationId xmlns:a16="http://schemas.microsoft.com/office/drawing/2014/main" id="{D9311CDC-821E-43BB-BB83-4F15F8F67E49}"/>
              </a:ext>
            </a:extLst>
          </p:cNvPr>
          <p:cNvSpPr txBox="1">
            <a:spLocks/>
          </p:cNvSpPr>
          <p:nvPr/>
        </p:nvSpPr>
        <p:spPr>
          <a:xfrm>
            <a:off x="880074" y="307048"/>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err="1"/>
              <a:t>Cel</a:t>
            </a:r>
            <a:r>
              <a:rPr lang="en-US" dirty="0"/>
              <a:t> </a:t>
            </a:r>
            <a:r>
              <a:rPr lang="en-US" dirty="0" err="1"/>
              <a:t>mai</a:t>
            </a:r>
            <a:r>
              <a:rPr lang="en-US" dirty="0"/>
              <a:t> bun model </a:t>
            </a:r>
            <a:r>
              <a:rPr lang="en-US" dirty="0" err="1"/>
              <a:t>ob</a:t>
            </a:r>
            <a:r>
              <a:rPr lang="ro-RO" dirty="0"/>
              <a:t>ținut</a:t>
            </a:r>
            <a:endParaRPr lang="en-US" dirty="0"/>
          </a:p>
        </p:txBody>
      </p:sp>
    </p:spTree>
    <p:extLst>
      <p:ext uri="{BB962C8B-B14F-4D97-AF65-F5344CB8AC3E}">
        <p14:creationId xmlns:p14="http://schemas.microsoft.com/office/powerpoint/2010/main" val="414489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BFA7-A71D-4098-8468-6A754544778D}"/>
              </a:ext>
            </a:extLst>
          </p:cNvPr>
          <p:cNvSpPr>
            <a:spLocks noGrp="1"/>
          </p:cNvSpPr>
          <p:nvPr>
            <p:ph type="title"/>
          </p:nvPr>
        </p:nvSpPr>
        <p:spPr>
          <a:xfrm>
            <a:off x="1174630" y="-276045"/>
            <a:ext cx="9601200" cy="1142385"/>
          </a:xfrm>
        </p:spPr>
        <p:txBody>
          <a:bodyPr/>
          <a:lstStyle/>
          <a:p>
            <a:r>
              <a:rPr lang="ro-RO" dirty="0"/>
              <a:t>Rezultate de reglare (grafice)</a:t>
            </a:r>
            <a:endParaRPr lang="en-US" dirty="0"/>
          </a:p>
        </p:txBody>
      </p:sp>
      <p:sp>
        <p:nvSpPr>
          <p:cNvPr id="4" name="Content Placeholder 3">
            <a:extLst>
              <a:ext uri="{FF2B5EF4-FFF2-40B4-BE49-F238E27FC236}">
                <a16:creationId xmlns:a16="http://schemas.microsoft.com/office/drawing/2014/main" id="{2964EEFC-A3E7-4733-8C4E-DD3BF6A10CDA}"/>
              </a:ext>
            </a:extLst>
          </p:cNvPr>
          <p:cNvSpPr>
            <a:spLocks noGrp="1"/>
          </p:cNvSpPr>
          <p:nvPr>
            <p:ph sz="half" idx="2"/>
          </p:nvPr>
        </p:nvSpPr>
        <p:spPr>
          <a:xfrm>
            <a:off x="1124894" y="913921"/>
            <a:ext cx="7898336" cy="370723"/>
          </a:xfrm>
        </p:spPr>
        <p:txBody>
          <a:bodyPr>
            <a:normAutofit/>
          </a:bodyPr>
          <a:lstStyle/>
          <a:p>
            <a:r>
              <a:rPr lang="en-US" dirty="0" err="1"/>
              <a:t>Afisat</a:t>
            </a:r>
            <a:r>
              <a:rPr lang="en-US" dirty="0"/>
              <a:t> s</a:t>
            </a:r>
            <a:r>
              <a:rPr lang="ro-RO" dirty="0"/>
              <a:t>eparat p</a:t>
            </a:r>
            <a:r>
              <a:rPr lang="en-US" dirty="0" err="1"/>
              <a:t>entru</a:t>
            </a:r>
            <a:r>
              <a:rPr lang="ro-RO" dirty="0"/>
              <a:t> </a:t>
            </a:r>
            <a:r>
              <a:rPr lang="en-US" dirty="0"/>
              <a:t>f</a:t>
            </a:r>
            <a:r>
              <a:rPr lang="ro-RO" dirty="0"/>
              <a:t>iecare na=nb</a:t>
            </a:r>
            <a:r>
              <a:rPr lang="en-US" dirty="0"/>
              <a:t>, pe date de id vs. </a:t>
            </a:r>
            <a:r>
              <a:rPr lang="en-US" dirty="0" err="1"/>
              <a:t>val</a:t>
            </a:r>
            <a:endParaRPr lang="en-US" dirty="0"/>
          </a:p>
        </p:txBody>
      </p:sp>
      <p:pic>
        <p:nvPicPr>
          <p:cNvPr id="6" name="Picture 5">
            <a:extLst>
              <a:ext uri="{FF2B5EF4-FFF2-40B4-BE49-F238E27FC236}">
                <a16:creationId xmlns:a16="http://schemas.microsoft.com/office/drawing/2014/main" id="{28FA6FB6-1A80-48A3-911A-CC0FA0C2F905}"/>
              </a:ext>
            </a:extLst>
          </p:cNvPr>
          <p:cNvPicPr>
            <a:picLocks noChangeAspect="1"/>
          </p:cNvPicPr>
          <p:nvPr/>
        </p:nvPicPr>
        <p:blipFill>
          <a:blip r:embed="rId2"/>
          <a:stretch>
            <a:fillRect/>
          </a:stretch>
        </p:blipFill>
        <p:spPr>
          <a:xfrm>
            <a:off x="1124894" y="1332226"/>
            <a:ext cx="2511274" cy="2348350"/>
          </a:xfrm>
          <a:prstGeom prst="rect">
            <a:avLst/>
          </a:prstGeom>
        </p:spPr>
      </p:pic>
      <p:pic>
        <p:nvPicPr>
          <p:cNvPr id="10" name="Picture 9">
            <a:extLst>
              <a:ext uri="{FF2B5EF4-FFF2-40B4-BE49-F238E27FC236}">
                <a16:creationId xmlns:a16="http://schemas.microsoft.com/office/drawing/2014/main" id="{6666E95A-B539-4F4C-A3CE-3F7C69AC4D59}"/>
              </a:ext>
            </a:extLst>
          </p:cNvPr>
          <p:cNvPicPr>
            <a:picLocks noChangeAspect="1"/>
          </p:cNvPicPr>
          <p:nvPr/>
        </p:nvPicPr>
        <p:blipFill>
          <a:blip r:embed="rId3"/>
          <a:stretch>
            <a:fillRect/>
          </a:stretch>
        </p:blipFill>
        <p:spPr>
          <a:xfrm>
            <a:off x="4497893" y="1368594"/>
            <a:ext cx="2441169" cy="2348349"/>
          </a:xfrm>
          <a:prstGeom prst="rect">
            <a:avLst/>
          </a:prstGeom>
        </p:spPr>
      </p:pic>
      <p:pic>
        <p:nvPicPr>
          <p:cNvPr id="14" name="Picture 13">
            <a:extLst>
              <a:ext uri="{FF2B5EF4-FFF2-40B4-BE49-F238E27FC236}">
                <a16:creationId xmlns:a16="http://schemas.microsoft.com/office/drawing/2014/main" id="{BC3E0536-724E-43C3-82EA-8FFE476AF817}"/>
              </a:ext>
            </a:extLst>
          </p:cNvPr>
          <p:cNvPicPr>
            <a:picLocks noChangeAspect="1"/>
          </p:cNvPicPr>
          <p:nvPr/>
        </p:nvPicPr>
        <p:blipFill>
          <a:blip r:embed="rId4"/>
          <a:stretch>
            <a:fillRect/>
          </a:stretch>
        </p:blipFill>
        <p:spPr>
          <a:xfrm>
            <a:off x="7800787" y="1368594"/>
            <a:ext cx="2536750" cy="2275614"/>
          </a:xfrm>
          <a:prstGeom prst="rect">
            <a:avLst/>
          </a:prstGeom>
        </p:spPr>
      </p:pic>
      <p:pic>
        <p:nvPicPr>
          <p:cNvPr id="16" name="Picture 15">
            <a:extLst>
              <a:ext uri="{FF2B5EF4-FFF2-40B4-BE49-F238E27FC236}">
                <a16:creationId xmlns:a16="http://schemas.microsoft.com/office/drawing/2014/main" id="{B99341D5-F3A0-4B42-9AE3-4F6DF0AB1FA6}"/>
              </a:ext>
            </a:extLst>
          </p:cNvPr>
          <p:cNvPicPr>
            <a:picLocks noChangeAspect="1"/>
          </p:cNvPicPr>
          <p:nvPr/>
        </p:nvPicPr>
        <p:blipFill>
          <a:blip r:embed="rId5"/>
          <a:stretch>
            <a:fillRect/>
          </a:stretch>
        </p:blipFill>
        <p:spPr>
          <a:xfrm>
            <a:off x="1082378" y="3867195"/>
            <a:ext cx="2596307" cy="2303907"/>
          </a:xfrm>
          <a:prstGeom prst="rect">
            <a:avLst/>
          </a:prstGeom>
        </p:spPr>
      </p:pic>
      <p:pic>
        <p:nvPicPr>
          <p:cNvPr id="20" name="Picture 19">
            <a:extLst>
              <a:ext uri="{FF2B5EF4-FFF2-40B4-BE49-F238E27FC236}">
                <a16:creationId xmlns:a16="http://schemas.microsoft.com/office/drawing/2014/main" id="{4B8A54CE-EEF7-4D38-87BA-C780776E86F0}"/>
              </a:ext>
            </a:extLst>
          </p:cNvPr>
          <p:cNvPicPr>
            <a:picLocks noChangeAspect="1"/>
          </p:cNvPicPr>
          <p:nvPr/>
        </p:nvPicPr>
        <p:blipFill>
          <a:blip r:embed="rId6"/>
          <a:stretch>
            <a:fillRect/>
          </a:stretch>
        </p:blipFill>
        <p:spPr>
          <a:xfrm>
            <a:off x="4566905" y="3899514"/>
            <a:ext cx="2476403" cy="2271588"/>
          </a:xfrm>
          <a:prstGeom prst="rect">
            <a:avLst/>
          </a:prstGeom>
        </p:spPr>
      </p:pic>
      <p:pic>
        <p:nvPicPr>
          <p:cNvPr id="22" name="Picture 21">
            <a:extLst>
              <a:ext uri="{FF2B5EF4-FFF2-40B4-BE49-F238E27FC236}">
                <a16:creationId xmlns:a16="http://schemas.microsoft.com/office/drawing/2014/main" id="{633E3113-8849-4FA9-A112-1E9E0698F13C}"/>
              </a:ext>
            </a:extLst>
          </p:cNvPr>
          <p:cNvPicPr>
            <a:picLocks noChangeAspect="1"/>
          </p:cNvPicPr>
          <p:nvPr/>
        </p:nvPicPr>
        <p:blipFill>
          <a:blip r:embed="rId7"/>
          <a:stretch>
            <a:fillRect/>
          </a:stretch>
        </p:blipFill>
        <p:spPr>
          <a:xfrm>
            <a:off x="7800787" y="3899514"/>
            <a:ext cx="2596307" cy="2275614"/>
          </a:xfrm>
          <a:prstGeom prst="rect">
            <a:avLst/>
          </a:prstGeom>
        </p:spPr>
      </p:pic>
    </p:spTree>
    <p:extLst>
      <p:ext uri="{BB962C8B-B14F-4D97-AF65-F5344CB8AC3E}">
        <p14:creationId xmlns:p14="http://schemas.microsoft.com/office/powerpoint/2010/main" val="370647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4AEE-A940-4BD6-A4B2-8873BC391867}"/>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5469B939-6AD7-4EE4-ADB5-FA9888B6C056}"/>
              </a:ext>
            </a:extLst>
          </p:cNvPr>
          <p:cNvSpPr>
            <a:spLocks noGrp="1"/>
          </p:cNvSpPr>
          <p:nvPr>
            <p:ph sz="half" idx="1"/>
          </p:nvPr>
        </p:nvSpPr>
        <p:spPr>
          <a:xfrm>
            <a:off x="1295400" y="1906439"/>
            <a:ext cx="9601200" cy="3884762"/>
          </a:xfrm>
        </p:spPr>
        <p:txBody>
          <a:bodyPr>
            <a:normAutofit lnSpcReduction="10000"/>
          </a:bodyPr>
          <a:lstStyle/>
          <a:p>
            <a:r>
              <a:rPr lang="en-US" dirty="0"/>
              <a:t>De pe </a:t>
            </a:r>
            <a:r>
              <a:rPr lang="en-US" dirty="0" err="1"/>
              <a:t>graficele</a:t>
            </a:r>
            <a:r>
              <a:rPr lang="en-US" dirty="0"/>
              <a:t> cu </a:t>
            </a:r>
            <a:r>
              <a:rPr lang="en-US" dirty="0" err="1"/>
              <a:t>evolu</a:t>
            </a:r>
            <a:r>
              <a:rPr lang="ro-RO" dirty="0"/>
              <a:t>ția erorii pe datele de validare, se poate vedea valoarea optimă </a:t>
            </a:r>
            <a:r>
              <a:rPr lang="ro-RO"/>
              <a:t>pentru</a:t>
            </a:r>
            <a:r>
              <a:rPr lang="ro-RO" dirty="0"/>
              <a:t> na=nb=1 și m=4. Acest fapt era marcat și în tabel. </a:t>
            </a:r>
          </a:p>
          <a:p>
            <a:r>
              <a:rPr lang="ro-RO" dirty="0"/>
              <a:t>Se poate observa că sistemul are ordinul 1, fiindcă modelul cu cea mai bună calitate se obține </a:t>
            </a:r>
            <a:r>
              <a:rPr lang="ro-RO"/>
              <a:t>atunci </a:t>
            </a:r>
            <a:r>
              <a:rPr lang="ro-RO" dirty="0"/>
              <a:t>când na=nb=1. Sistemul poate fi aproximat destul de bine cu modelul NARX de ordin m=4. </a:t>
            </a:r>
          </a:p>
          <a:p>
            <a:r>
              <a:rPr lang="ro-RO" dirty="0"/>
              <a:t>Reiese și fenomenul de supraantrenare ca și în cazul aproximatorului polinomial. Eroarea scade pe predicție tot mai mult pe datele de antrenare </a:t>
            </a:r>
            <a:r>
              <a:rPr lang="ro-RO"/>
              <a:t>odată cu creșterea ordinul</a:t>
            </a:r>
            <a:r>
              <a:rPr lang="ro-RO" dirty="0"/>
              <a:t> modelului. Dar între timp, pe datele de validare, eroarea devine </a:t>
            </a:r>
            <a:r>
              <a:rPr lang="ro-RO"/>
              <a:t>tot mai </a:t>
            </a:r>
            <a:r>
              <a:rPr lang="ro-RO" dirty="0"/>
              <a:t>mare. Cum mărim ordinul sistemului, modelul va fi mai particular pentru acele date (modelează și zgomotul). Acest lucru era explicat în Partea I.</a:t>
            </a:r>
          </a:p>
          <a:p>
            <a:r>
              <a:rPr lang="ro-RO" dirty="0"/>
              <a:t>Calitatea simulării este mai slabă față de predicție, fiindcă simularea se face din ieșirea prezisă, care are deja o anumită abatere față de ieșirea reală.</a:t>
            </a:r>
            <a:endParaRPr lang="en-US" dirty="0"/>
          </a:p>
        </p:txBody>
      </p:sp>
    </p:spTree>
    <p:extLst>
      <p:ext uri="{BB962C8B-B14F-4D97-AF65-F5344CB8AC3E}">
        <p14:creationId xmlns:p14="http://schemas.microsoft.com/office/powerpoint/2010/main" val="218623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807"/>
            <a:ext cx="9601200" cy="1142385"/>
          </a:xfrm>
        </p:spPr>
        <p:txBody>
          <a:bodyPr>
            <a:normAutofit fontScale="90000"/>
          </a:bodyPr>
          <a:lstStyle/>
          <a:p>
            <a:pPr algn="ctr"/>
            <a:r>
              <a:rPr lang="hu-HU" dirty="0">
                <a:solidFill>
                  <a:schemeClr val="tx2"/>
                </a:solidFill>
              </a:rPr>
              <a:t>Partea II</a:t>
            </a:r>
            <a:br>
              <a:rPr lang="hu-HU" dirty="0"/>
            </a:br>
            <a:br>
              <a:rPr lang="hu-HU" dirty="0"/>
            </a:br>
            <a:r>
              <a:rPr lang="hu-HU" dirty="0"/>
              <a:t>ARX Neliniar</a:t>
            </a:r>
            <a:br>
              <a:rPr lang="hu-HU" dirty="0"/>
            </a:b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3F1A-83BF-44F0-A35F-74FE842B28FA}"/>
              </a:ext>
            </a:extLst>
          </p:cNvPr>
          <p:cNvSpPr>
            <a:spLocks noGrp="1"/>
          </p:cNvSpPr>
          <p:nvPr>
            <p:ph type="title"/>
          </p:nvPr>
        </p:nvSpPr>
        <p:spPr/>
        <p:txBody>
          <a:bodyPr/>
          <a:lstStyle/>
          <a:p>
            <a:r>
              <a:rPr lang="ro-RO" dirty="0"/>
              <a:t>Notă</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80D60B-26C4-49E9-B58C-FFA7A6D82A49}"/>
                  </a:ext>
                </a:extLst>
              </p:cNvPr>
              <p:cNvSpPr>
                <a:spLocks noGrp="1"/>
              </p:cNvSpPr>
              <p:nvPr>
                <p:ph sz="half" idx="1"/>
              </p:nvPr>
            </p:nvSpPr>
            <p:spPr>
              <a:xfrm>
                <a:off x="1295400" y="1981199"/>
                <a:ext cx="9601200" cy="3810001"/>
              </a:xfrm>
            </p:spPr>
            <p:txBody>
              <a:bodyPr/>
              <a:lstStyle/>
              <a:p>
                <a:r>
                  <a:rPr lang="ro-RO" dirty="0"/>
                  <a:t>Codul creat este disponibil în forma unei anexe.</a:t>
                </a:r>
              </a:p>
              <a:p>
                <a:r>
                  <a:rPr lang="ro-RO" dirty="0"/>
                  <a:t>Pe alte date de antrenare și validare (alt sistem) am obținut rezultate mult mai calitative (erori de ordinul</a:t>
                </a:r>
                <a14:m>
                  <m:oMath xmlns:m="http://schemas.openxmlformats.org/officeDocument/2006/math">
                    <m:r>
                      <a:rPr lang="ro-RO" b="0" i="0" smtClean="0">
                        <a:latin typeface="Cambria Math" panose="02040503050406030204" pitchFamily="18" charset="0"/>
                      </a:rPr>
                      <m:t>  </m:t>
                    </m:r>
                    <m:sSup>
                      <m:sSupPr>
                        <m:ctrlPr>
                          <a:rPr lang="ro-RO" i="1" smtClean="0">
                            <a:latin typeface="Cambria Math" panose="02040503050406030204" pitchFamily="18" charset="0"/>
                          </a:rPr>
                        </m:ctrlPr>
                      </m:sSupPr>
                      <m:e>
                        <m:r>
                          <a:rPr lang="ro-RO" b="0" i="1" smtClean="0">
                            <a:latin typeface="Cambria Math" panose="02040503050406030204" pitchFamily="18" charset="0"/>
                          </a:rPr>
                          <m:t>10</m:t>
                        </m:r>
                      </m:e>
                      <m:sup>
                        <m:r>
                          <a:rPr lang="ro-RO" b="0" i="1" smtClean="0">
                            <a:latin typeface="Cambria Math" panose="02040503050406030204" pitchFamily="18" charset="0"/>
                          </a:rPr>
                          <m:t>−5</m:t>
                        </m:r>
                      </m:sup>
                    </m:sSup>
                  </m:oMath>
                </a14:m>
                <a:r>
                  <a:rPr lang="ro-RO" dirty="0"/>
                  <a:t>). </a:t>
                </a:r>
              </a:p>
              <a:p>
                <a:r>
                  <a:rPr lang="ro-RO" dirty="0"/>
                  <a:t>Este posibil ca</a:t>
                </a:r>
                <a:r>
                  <a:rPr lang="en-US" dirty="0"/>
                  <a:t> </a:t>
                </a:r>
                <a:r>
                  <a:rPr lang="ro-RO" dirty="0"/>
                  <a:t>în cod să mai adăugăm ajustări. </a:t>
                </a:r>
              </a:p>
              <a:p>
                <a:r>
                  <a:rPr lang="ro-RO" dirty="0"/>
                  <a:t>Pe rezultatele de reglare cazul ARX liniar (impunem termenul liber = 0) a fost marcat cu roșu. </a:t>
                </a:r>
                <a:endParaRPr lang="en-US" dirty="0"/>
              </a:p>
            </p:txBody>
          </p:sp>
        </mc:Choice>
        <mc:Fallback xmlns="">
          <p:sp>
            <p:nvSpPr>
              <p:cNvPr id="3" name="Content Placeholder 2">
                <a:extLst>
                  <a:ext uri="{FF2B5EF4-FFF2-40B4-BE49-F238E27FC236}">
                    <a16:creationId xmlns:a16="http://schemas.microsoft.com/office/drawing/2014/main" id="{CD80D60B-26C4-49E9-B58C-FFA7A6D82A49}"/>
                  </a:ext>
                </a:extLst>
              </p:cNvPr>
              <p:cNvSpPr>
                <a:spLocks noGrp="1" noRot="1" noChangeAspect="1" noMove="1" noResize="1" noEditPoints="1" noAdjustHandles="1" noChangeArrowheads="1" noChangeShapeType="1" noTextEdit="1"/>
              </p:cNvSpPr>
              <p:nvPr>
                <p:ph sz="half" idx="1"/>
              </p:nvPr>
            </p:nvSpPr>
            <p:spPr>
              <a:xfrm>
                <a:off x="1295400" y="1981199"/>
                <a:ext cx="9601200" cy="3810001"/>
              </a:xfrm>
              <a:blipFill>
                <a:blip r:embed="rId2"/>
                <a:stretch>
                  <a:fillRect l="-571" t="-1440"/>
                </a:stretch>
              </a:blipFill>
            </p:spPr>
            <p:txBody>
              <a:bodyPr/>
              <a:lstStyle/>
              <a:p>
                <a:r>
                  <a:rPr lang="en-US">
                    <a:noFill/>
                  </a:rPr>
                  <a:t> </a:t>
                </a:r>
              </a:p>
            </p:txBody>
          </p:sp>
        </mc:Fallback>
      </mc:AlternateContent>
    </p:spTree>
    <p:extLst>
      <p:ext uri="{BB962C8B-B14F-4D97-AF65-F5344CB8AC3E}">
        <p14:creationId xmlns:p14="http://schemas.microsoft.com/office/powerpoint/2010/main" val="371326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Bibliografie</a:t>
            </a:r>
            <a:endParaRPr lang="en-US" dirty="0"/>
          </a:p>
        </p:txBody>
      </p:sp>
      <p:sp>
        <p:nvSpPr>
          <p:cNvPr id="4" name="Content Placeholder 3">
            <a:extLst>
              <a:ext uri="{FF2B5EF4-FFF2-40B4-BE49-F238E27FC236}">
                <a16:creationId xmlns:a16="http://schemas.microsoft.com/office/drawing/2014/main" id="{D1053292-125C-41CF-8159-EB4235E777A2}"/>
              </a:ext>
            </a:extLst>
          </p:cNvPr>
          <p:cNvSpPr>
            <a:spLocks noGrp="1"/>
          </p:cNvSpPr>
          <p:nvPr>
            <p:ph sz="half" idx="1"/>
          </p:nvPr>
        </p:nvSpPr>
        <p:spPr>
          <a:xfrm>
            <a:off x="1295400" y="1912188"/>
            <a:ext cx="9601200" cy="3810001"/>
          </a:xfrm>
        </p:spPr>
        <p:txBody>
          <a:bodyPr/>
          <a:lstStyle/>
          <a:p>
            <a:r>
              <a:rPr lang="ro-RO" dirty="0"/>
              <a:t>Ideile din această prezentare au fost </a:t>
            </a:r>
            <a:r>
              <a:rPr lang="ro-RO"/>
              <a:t>preluate</a:t>
            </a:r>
            <a:r>
              <a:rPr lang="ro-RO" dirty="0"/>
              <a:t> din următoarele surse:</a:t>
            </a:r>
          </a:p>
          <a:p>
            <a:pPr lvl="2"/>
            <a:r>
              <a:rPr lang="ro-RO" dirty="0"/>
              <a:t>Lucian Bușoniu: Identificarea Sistemelor, Curs Anul 3 Automatică, UTCN</a:t>
            </a:r>
          </a:p>
          <a:p>
            <a:pPr lvl="2"/>
            <a:r>
              <a:rPr lang="ro-RO" dirty="0"/>
              <a:t>Torsten S</a:t>
            </a:r>
            <a:r>
              <a:rPr lang="hu-HU" dirty="0"/>
              <a:t>öderström, Petre Stoica: System Identification, Prentice Hall International, </a:t>
            </a:r>
            <a:r>
              <a:rPr lang="hu-HU" dirty="0">
                <a:hlinkClick r:id="rId2"/>
              </a:rPr>
              <a:t>http://user.it.uu.se/~ts/sysidbook.pdf</a:t>
            </a:r>
            <a:r>
              <a:rPr lang="hu-HU" dirty="0"/>
              <a:t> </a:t>
            </a:r>
            <a:endParaRPr lang="ro-RO" dirty="0"/>
          </a:p>
          <a:p>
            <a:pPr lvl="2"/>
            <a:r>
              <a:rPr lang="ro-RO" dirty="0">
                <a:hlinkClick r:id="rId3"/>
              </a:rPr>
              <a:t>https://busoniu.net/teaching/sysid2021/index_ro.html</a:t>
            </a:r>
            <a:endParaRPr lang="ro-RO" dirty="0"/>
          </a:p>
          <a:p>
            <a:pPr lvl="2"/>
            <a:r>
              <a:rPr lang="en-US" dirty="0"/>
              <a:t>H. Peng et al., RBF-ARX model-based nonlinear system modeling and predictive control with application to a NOx decomposition process, Control Engineering Practice 12, </a:t>
            </a:r>
            <a:r>
              <a:rPr lang="en-US" dirty="0" err="1"/>
              <a:t>paginile</a:t>
            </a:r>
            <a:r>
              <a:rPr lang="en-US" dirty="0"/>
              <a:t> 191–203, 2007</a:t>
            </a:r>
            <a:br>
              <a:rPr lang="hu-HU" dirty="0"/>
            </a:br>
            <a:endParaRPr lang="hu-HU" dirty="0"/>
          </a:p>
          <a:p>
            <a:pPr marL="506412" lvl="2" indent="0">
              <a:buNone/>
            </a:pPr>
            <a:r>
              <a:rPr lang="hu-HU" dirty="0"/>
              <a:t>   Mul</a:t>
            </a:r>
            <a:r>
              <a:rPr lang="ro-RO" dirty="0"/>
              <a:t>țumiri autorilor!</a:t>
            </a:r>
          </a:p>
          <a:p>
            <a:pPr marL="506412" lvl="2" indent="0">
              <a:buNone/>
            </a:pPr>
            <a:br>
              <a:rPr lang="ro-RO" dirty="0"/>
            </a:br>
            <a:endParaRPr lang="en-US" dirty="0"/>
          </a:p>
        </p:txBody>
      </p:sp>
    </p:spTree>
    <p:extLst>
      <p:ext uri="{BB962C8B-B14F-4D97-AF65-F5344CB8AC3E}">
        <p14:creationId xmlns:p14="http://schemas.microsoft.com/office/powerpoint/2010/main" val="102360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DB5-EF0D-4295-8341-2E1D31491925}"/>
              </a:ext>
            </a:extLst>
          </p:cNvPr>
          <p:cNvSpPr>
            <a:spLocks noGrp="1"/>
          </p:cNvSpPr>
          <p:nvPr>
            <p:ph type="title"/>
          </p:nvPr>
        </p:nvSpPr>
        <p:spPr>
          <a:xfrm>
            <a:off x="1295400" y="503853"/>
            <a:ext cx="3664789" cy="1142385"/>
          </a:xfrm>
        </p:spPr>
        <p:txBody>
          <a:bodyPr/>
          <a:lstStyle/>
          <a:p>
            <a:r>
              <a:rPr lang="en-US" dirty="0"/>
              <a:t>Con</a:t>
            </a:r>
            <a:r>
              <a:rPr lang="ro-RO" dirty="0"/>
              <a:t>ținut</a:t>
            </a:r>
            <a:endParaRPr lang="en-US" dirty="0"/>
          </a:p>
        </p:txBody>
      </p:sp>
      <p:sp>
        <p:nvSpPr>
          <p:cNvPr id="6" name="Content Placeholder 5">
            <a:extLst>
              <a:ext uri="{FF2B5EF4-FFF2-40B4-BE49-F238E27FC236}">
                <a16:creationId xmlns:a16="http://schemas.microsoft.com/office/drawing/2014/main" id="{2235B9EB-3064-413A-B159-93DB773ACD6B}"/>
              </a:ext>
            </a:extLst>
          </p:cNvPr>
          <p:cNvSpPr>
            <a:spLocks noGrp="1"/>
          </p:cNvSpPr>
          <p:nvPr>
            <p:ph sz="half" idx="1"/>
          </p:nvPr>
        </p:nvSpPr>
        <p:spPr>
          <a:xfrm>
            <a:off x="1295400" y="2302606"/>
            <a:ext cx="4572000" cy="2968133"/>
          </a:xfrm>
        </p:spPr>
        <p:txBody>
          <a:bodyPr>
            <a:normAutofit/>
          </a:bodyPr>
          <a:lstStyle/>
          <a:p>
            <a:r>
              <a:rPr lang="ro-RO" dirty="0">
                <a:solidFill>
                  <a:schemeClr val="tx2"/>
                </a:solidFill>
                <a:hlinkClick r:id="rId2" action="ppaction://hlinksldjump">
                  <a:extLst>
                    <a:ext uri="{A12FA001-AC4F-418D-AE19-62706E023703}">
                      <ahyp:hlinkClr xmlns:ahyp="http://schemas.microsoft.com/office/drawing/2018/hyperlinkcolor" val="tx"/>
                    </a:ext>
                  </a:extLst>
                </a:hlinkClick>
              </a:rPr>
              <a:t>Introducere, prezentarea problemei</a:t>
            </a:r>
            <a:endParaRPr lang="ro-RO" dirty="0">
              <a:solidFill>
                <a:schemeClr val="tx2"/>
              </a:solidFill>
            </a:endParaRPr>
          </a:p>
          <a:p>
            <a:r>
              <a:rPr lang="ro-RO" dirty="0">
                <a:solidFill>
                  <a:schemeClr val="tx2"/>
                </a:solidFill>
                <a:hlinkClick r:id="rId3" action="ppaction://hlinksldjump">
                  <a:extLst>
                    <a:ext uri="{A12FA001-AC4F-418D-AE19-62706E023703}">
                      <ahyp:hlinkClr xmlns:ahyp="http://schemas.microsoft.com/office/drawing/2018/hyperlinkcolor" val="tx"/>
                    </a:ext>
                  </a:extLst>
                </a:hlinkClick>
              </a:rPr>
              <a:t>Metoda NARX</a:t>
            </a:r>
            <a:endParaRPr lang="ro-RO" dirty="0">
              <a:solidFill>
                <a:schemeClr val="tx2"/>
              </a:solidFill>
            </a:endParaRPr>
          </a:p>
          <a:p>
            <a:r>
              <a:rPr lang="ro-RO" dirty="0">
                <a:solidFill>
                  <a:schemeClr val="tx2"/>
                </a:solidFill>
                <a:hlinkClick r:id="rId4" action="ppaction://hlinksldjump">
                  <a:extLst>
                    <a:ext uri="{A12FA001-AC4F-418D-AE19-62706E023703}">
                      <ahyp:hlinkClr xmlns:ahyp="http://schemas.microsoft.com/office/drawing/2018/hyperlinkcolor" val="tx"/>
                    </a:ext>
                  </a:extLst>
                </a:hlinkClick>
              </a:rPr>
              <a:t>Exemple</a:t>
            </a:r>
            <a:endParaRPr lang="ro-RO" dirty="0">
              <a:solidFill>
                <a:schemeClr val="tx2"/>
              </a:solidFill>
            </a:endParaRPr>
          </a:p>
          <a:p>
            <a:r>
              <a:rPr lang="ro-RO" dirty="0">
                <a:solidFill>
                  <a:schemeClr val="tx2"/>
                </a:solidFill>
                <a:hlinkClick r:id="rId5" action="ppaction://hlinksldjump">
                  <a:extLst>
                    <a:ext uri="{A12FA001-AC4F-418D-AE19-62706E023703}">
                      <ahyp:hlinkClr xmlns:ahyp="http://schemas.microsoft.com/office/drawing/2018/hyperlinkcolor" val="tx"/>
                    </a:ext>
                  </a:extLst>
                </a:hlinkClick>
              </a:rPr>
              <a:t>Explicarea codului realizat </a:t>
            </a:r>
            <a:endParaRPr lang="ro-RO" dirty="0">
              <a:solidFill>
                <a:schemeClr val="tx2"/>
              </a:solidFill>
            </a:endParaRPr>
          </a:p>
          <a:p>
            <a:r>
              <a:rPr lang="ro-RO" dirty="0">
                <a:solidFill>
                  <a:schemeClr val="tx2"/>
                </a:solidFill>
                <a:hlinkClick r:id="rId6" action="ppaction://hlinksldjump">
                  <a:extLst>
                    <a:ext uri="{A12FA001-AC4F-418D-AE19-62706E023703}">
                      <ahyp:hlinkClr xmlns:ahyp="http://schemas.microsoft.com/office/drawing/2018/hyperlinkcolor" val="tx"/>
                    </a:ext>
                  </a:extLst>
                </a:hlinkClick>
              </a:rPr>
              <a:t>Rezultate de reglare</a:t>
            </a:r>
            <a:endParaRPr lang="ro-RO" dirty="0">
              <a:solidFill>
                <a:schemeClr val="tx2"/>
              </a:solidFill>
            </a:endParaRPr>
          </a:p>
          <a:p>
            <a:r>
              <a:rPr lang="ro-RO" dirty="0">
                <a:solidFill>
                  <a:schemeClr val="tx2"/>
                </a:solidFill>
                <a:hlinkClick r:id="rId7" action="ppaction://hlinksldjump">
                  <a:extLst>
                    <a:ext uri="{A12FA001-AC4F-418D-AE19-62706E023703}">
                      <ahyp:hlinkClr xmlns:ahyp="http://schemas.microsoft.com/office/drawing/2018/hyperlinkcolor" val="tx"/>
                    </a:ext>
                  </a:extLst>
                </a:hlinkClick>
              </a:rPr>
              <a:t>Concluzii</a:t>
            </a:r>
            <a:endParaRPr lang="en-US" dirty="0">
              <a:solidFill>
                <a:schemeClr val="tx2"/>
              </a:solidFill>
            </a:endParaRPr>
          </a:p>
        </p:txBody>
      </p:sp>
    </p:spTree>
    <p:extLst>
      <p:ext uri="{BB962C8B-B14F-4D97-AF65-F5344CB8AC3E}">
        <p14:creationId xmlns:p14="http://schemas.microsoft.com/office/powerpoint/2010/main" val="289398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p:txBody>
          <a:bodyPr/>
          <a:lstStyle/>
          <a:p>
            <a:r>
              <a:rPr lang="ro-RO" dirty="0"/>
              <a:t>Introducere</a:t>
            </a:r>
            <a:endParaRPr lang="en-US" dirty="0"/>
          </a:p>
        </p:txBody>
      </p:sp>
      <p:sp>
        <p:nvSpPr>
          <p:cNvPr id="10" name="Content Placeholder 9">
            <a:extLst>
              <a:ext uri="{FF2B5EF4-FFF2-40B4-BE49-F238E27FC236}">
                <a16:creationId xmlns:a16="http://schemas.microsoft.com/office/drawing/2014/main" id="{14E40B66-DAC4-4FAC-853D-7C345A7493F2}"/>
              </a:ext>
            </a:extLst>
          </p:cNvPr>
          <p:cNvSpPr>
            <a:spLocks noGrp="1"/>
          </p:cNvSpPr>
          <p:nvPr>
            <p:ph sz="half" idx="1"/>
          </p:nvPr>
        </p:nvSpPr>
        <p:spPr>
          <a:xfrm>
            <a:off x="1295400" y="1981199"/>
            <a:ext cx="9271958" cy="3810001"/>
          </a:xfrm>
        </p:spPr>
        <p:txBody>
          <a:bodyPr/>
          <a:lstStyle/>
          <a:p>
            <a:r>
              <a:rPr lang="ro-RO" dirty="0"/>
              <a:t>Se dă: set de date măsurat (date de identificare) de la un sistem dinamic SISO cu ordinul maxim 3, dinamică posibil neliniară. Ieșirea poate fi afectată de zgomot. De asemenea, sunt furnizate și datele de validare pentru a putea valida modelul dezvoltat.</a:t>
            </a:r>
          </a:p>
          <a:p>
            <a:r>
              <a:rPr lang="ro-RO" dirty="0"/>
              <a:t>Cele două seturi de date sunt furnizate într-un fișier MATLAB</a:t>
            </a:r>
            <a:r>
              <a:rPr lang="en-US" dirty="0"/>
              <a:t>,de tip </a:t>
            </a:r>
            <a:r>
              <a:rPr lang="en-US" dirty="0" err="1"/>
              <a:t>iddata</a:t>
            </a:r>
            <a:r>
              <a:rPr lang="ro-RO" dirty="0"/>
              <a:t>, </a:t>
            </a:r>
            <a:r>
              <a:rPr lang="en-US" dirty="0"/>
              <a:t>cu </a:t>
            </a:r>
            <a:r>
              <a:rPr lang="ro-RO" dirty="0"/>
              <a:t>variabilele </a:t>
            </a:r>
            <a:r>
              <a:rPr lang="ro-RO" dirty="0">
                <a:latin typeface="Consolas" panose="020B0609020204030204" pitchFamily="49" charset="0"/>
              </a:rPr>
              <a:t>id</a:t>
            </a:r>
            <a:r>
              <a:rPr lang="ro-RO" dirty="0"/>
              <a:t> și</a:t>
            </a:r>
            <a:r>
              <a:rPr lang="ro-RO" dirty="0">
                <a:latin typeface="Consolas" panose="020B0609020204030204" pitchFamily="49" charset="0"/>
              </a:rPr>
              <a:t> val.</a:t>
            </a:r>
            <a:endParaRPr lang="ro-RO" dirty="0"/>
          </a:p>
          <a:p>
            <a:r>
              <a:rPr lang="ro-RO" dirty="0"/>
              <a:t>Se va dezvolta un model </a:t>
            </a:r>
            <a:r>
              <a:rPr lang="ro-RO" b="1" dirty="0"/>
              <a:t>parametric</a:t>
            </a:r>
            <a:r>
              <a:rPr lang="ro-RO" dirty="0"/>
              <a:t> (polinomial) de tip </a:t>
            </a:r>
            <a:r>
              <a:rPr lang="ro-RO" b="1" dirty="0"/>
              <a:t>cutie neagră, </a:t>
            </a:r>
            <a:r>
              <a:rPr lang="ro-RO" dirty="0"/>
              <a:t>folosind un model NARX de tip polinomial.</a:t>
            </a:r>
          </a:p>
          <a:p>
            <a:r>
              <a:rPr lang="ro-RO" dirty="0"/>
              <a:t>Va fi prezentată structura NARX, </a:t>
            </a:r>
            <a:r>
              <a:rPr lang="en-US" dirty="0" err="1"/>
              <a:t>urmat</a:t>
            </a:r>
            <a:r>
              <a:rPr lang="en-US" dirty="0"/>
              <a:t> de</a:t>
            </a:r>
            <a:r>
              <a:rPr lang="ro-RO" dirty="0"/>
              <a:t> modelul dezvoltat pe aceste date.</a:t>
            </a:r>
            <a:endParaRPr lang="en-US" dirty="0"/>
          </a:p>
        </p:txBody>
      </p:sp>
    </p:spTree>
    <p:extLst>
      <p:ext uri="{BB962C8B-B14F-4D97-AF65-F5344CB8AC3E}">
        <p14:creationId xmlns:p14="http://schemas.microsoft.com/office/powerpoint/2010/main" val="299299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DB5-EF0D-4295-8341-2E1D31491925}"/>
              </a:ext>
            </a:extLst>
          </p:cNvPr>
          <p:cNvSpPr>
            <a:spLocks noGrp="1"/>
          </p:cNvSpPr>
          <p:nvPr>
            <p:ph type="title"/>
          </p:nvPr>
        </p:nvSpPr>
        <p:spPr>
          <a:xfrm>
            <a:off x="1295400" y="503854"/>
            <a:ext cx="5088147" cy="798736"/>
          </a:xfrm>
        </p:spPr>
        <p:txBody>
          <a:bodyPr/>
          <a:lstStyle/>
          <a:p>
            <a:r>
              <a:rPr lang="ro-RO" dirty="0"/>
              <a:t>Modelul (Metoda) NARX</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DC270FE-1617-4392-9B4D-C0B45379EF11}"/>
                  </a:ext>
                </a:extLst>
              </p:cNvPr>
              <p:cNvSpPr>
                <a:spLocks noGrp="1"/>
              </p:cNvSpPr>
              <p:nvPr>
                <p:ph sz="half" idx="1"/>
              </p:nvPr>
            </p:nvSpPr>
            <p:spPr>
              <a:xfrm>
                <a:off x="1295400" y="1518249"/>
                <a:ext cx="9841302" cy="4511615"/>
              </a:xfrm>
            </p:spPr>
            <p:txBody>
              <a:bodyPr>
                <a:normAutofit/>
              </a:bodyPr>
              <a:lstStyle/>
              <a:p>
                <a:r>
                  <a:rPr lang="ro-RO" dirty="0"/>
                  <a:t>Ieșirea y(k) este calculată din intrările și ieșirile la pași precedenți, cu ajutorul unei funcții neliniare (polinom neliniar) </a:t>
                </a:r>
                <a:r>
                  <a:rPr lang="ro-RO" b="1" dirty="0"/>
                  <a:t>g(d(k),</a:t>
                </a:r>
                <a:r>
                  <a:rPr lang="el-GR" b="1" dirty="0"/>
                  <a:t>θ</a:t>
                </a:r>
                <a:r>
                  <a:rPr lang="ro-RO" b="1" dirty="0"/>
                  <a:t>)</a:t>
                </a:r>
              </a:p>
              <a:p>
                <a:r>
                  <a:rPr lang="ro-RO" b="1" dirty="0"/>
                  <a:t>Legătură</a:t>
                </a:r>
                <a:r>
                  <a:rPr lang="ro-RO" dirty="0"/>
                  <a:t> cu partea I. a proiectului: aproximator polinomial.</a:t>
                </a:r>
              </a:p>
              <a:p>
                <a:r>
                  <a:rPr lang="ro-RO" b="0" dirty="0"/>
                  <a:t>Deci:  </a:t>
                </a:r>
                <a14:m>
                  <m:oMath xmlns:m="http://schemas.openxmlformats.org/officeDocument/2006/math">
                    <m:r>
                      <a:rPr lang="ro-RO" b="1" i="1" smtClean="0">
                        <a:latin typeface="Cambria Math" panose="02040503050406030204" pitchFamily="18" charset="0"/>
                      </a:rPr>
                      <m:t>𝒚</m:t>
                    </m:r>
                    <m:d>
                      <m:dPr>
                        <m:ctrlPr>
                          <a:rPr lang="ro-RO" b="1" i="1" smtClean="0">
                            <a:latin typeface="Cambria Math" panose="02040503050406030204" pitchFamily="18" charset="0"/>
                          </a:rPr>
                        </m:ctrlPr>
                      </m:dPr>
                      <m:e>
                        <m:r>
                          <a:rPr lang="ro-RO" b="1" i="1" smtClean="0">
                            <a:latin typeface="Cambria Math" panose="02040503050406030204" pitchFamily="18" charset="0"/>
                          </a:rPr>
                          <m:t>𝒌</m:t>
                        </m:r>
                      </m:e>
                    </m:d>
                    <m:r>
                      <a:rPr lang="ro-RO" b="1" i="1" smtClean="0">
                        <a:latin typeface="Cambria Math" panose="02040503050406030204" pitchFamily="18" charset="0"/>
                      </a:rPr>
                      <m:t>=</m:t>
                    </m:r>
                    <m:r>
                      <a:rPr lang="ro-RO" b="1" i="1" smtClean="0">
                        <a:latin typeface="Cambria Math" panose="02040503050406030204" pitchFamily="18" charset="0"/>
                      </a:rPr>
                      <m:t>𝒈</m:t>
                    </m:r>
                    <m:d>
                      <m:dPr>
                        <m:ctrlPr>
                          <a:rPr lang="ro-RO" b="1" i="1" smtClean="0">
                            <a:latin typeface="Cambria Math" panose="02040503050406030204" pitchFamily="18" charset="0"/>
                          </a:rPr>
                        </m:ctrlPr>
                      </m:dPr>
                      <m:e>
                        <m:r>
                          <a:rPr lang="ro-RO" b="1" i="1" smtClean="0">
                            <a:latin typeface="Cambria Math" panose="02040503050406030204" pitchFamily="18" charset="0"/>
                          </a:rPr>
                          <m:t>𝒅</m:t>
                        </m:r>
                        <m:d>
                          <m:dPr>
                            <m:ctrlPr>
                              <a:rPr lang="ro-RO" b="1" i="1" smtClean="0">
                                <a:latin typeface="Cambria Math" panose="02040503050406030204" pitchFamily="18" charset="0"/>
                              </a:rPr>
                            </m:ctrlPr>
                          </m:dPr>
                          <m:e>
                            <m:r>
                              <a:rPr lang="ro-RO" b="1" i="1" smtClean="0">
                                <a:latin typeface="Cambria Math" panose="02040503050406030204" pitchFamily="18" charset="0"/>
                              </a:rPr>
                              <m:t>𝒌</m:t>
                            </m:r>
                          </m:e>
                        </m:d>
                        <m:r>
                          <a:rPr lang="ro-RO" b="1" i="1" smtClean="0">
                            <a:latin typeface="Cambria Math" panose="02040503050406030204" pitchFamily="18" charset="0"/>
                          </a:rPr>
                          <m:t>,</m:t>
                        </m:r>
                        <m:r>
                          <a:rPr lang="ro-RO" b="1" i="1" smtClean="0">
                            <a:latin typeface="Cambria Math" panose="02040503050406030204" pitchFamily="18" charset="0"/>
                            <a:ea typeface="Cambria Math" panose="02040503050406030204" pitchFamily="18" charset="0"/>
                          </a:rPr>
                          <m:t>𝜽</m:t>
                        </m:r>
                      </m:e>
                    </m:d>
                    <m:r>
                      <a:rPr lang="ro-RO" b="1" i="1" smtClean="0">
                        <a:latin typeface="Cambria Math" panose="02040503050406030204" pitchFamily="18" charset="0"/>
                        <a:ea typeface="Cambria Math" panose="02040503050406030204" pitchFamily="18" charset="0"/>
                      </a:rPr>
                      <m:t>+</m:t>
                    </m:r>
                    <m:r>
                      <a:rPr lang="ro-RO" b="1" i="1" smtClean="0">
                        <a:latin typeface="Cambria Math" panose="02040503050406030204" pitchFamily="18" charset="0"/>
                        <a:ea typeface="Cambria Math" panose="02040503050406030204" pitchFamily="18" charset="0"/>
                      </a:rPr>
                      <m:t>𝒆</m:t>
                    </m:r>
                    <m:r>
                      <a:rPr lang="ro-RO" b="1" i="1" smtClean="0">
                        <a:latin typeface="Cambria Math" panose="02040503050406030204" pitchFamily="18" charset="0"/>
                        <a:ea typeface="Cambria Math" panose="02040503050406030204" pitchFamily="18" charset="0"/>
                      </a:rPr>
                      <m:t>(</m:t>
                    </m:r>
                    <m:r>
                      <a:rPr lang="ro-RO" b="1" i="1" smtClean="0">
                        <a:latin typeface="Cambria Math" panose="02040503050406030204" pitchFamily="18" charset="0"/>
                        <a:ea typeface="Cambria Math" panose="02040503050406030204" pitchFamily="18" charset="0"/>
                      </a:rPr>
                      <m:t>𝒌</m:t>
                    </m:r>
                    <m:r>
                      <a:rPr lang="ro-RO" b="1" i="1" smtClean="0">
                        <a:latin typeface="Cambria Math" panose="02040503050406030204" pitchFamily="18" charset="0"/>
                        <a:ea typeface="Cambria Math" panose="02040503050406030204" pitchFamily="18" charset="0"/>
                      </a:rPr>
                      <m:t>)</m:t>
                    </m:r>
                  </m:oMath>
                </a14:m>
                <a:r>
                  <a:rPr lang="ro-RO" b="1" dirty="0"/>
                  <a:t>, </a:t>
                </a:r>
                <a:r>
                  <a:rPr lang="ro-RO" dirty="0"/>
                  <a:t>unde:</a:t>
                </a:r>
              </a:p>
              <a:p>
                <a:pPr lvl="2"/>
                <a:r>
                  <a:rPr lang="ro-RO" dirty="0"/>
                  <a:t> </a:t>
                </a:r>
                <a:r>
                  <a:rPr lang="ro-RO" b="1" dirty="0"/>
                  <a:t>g</a:t>
                </a:r>
                <a:r>
                  <a:rPr lang="ro-RO" dirty="0"/>
                  <a:t> - un polinom de gradul m în ieșirile și intrările precedente</a:t>
                </a:r>
              </a:p>
              <a:p>
                <a:pPr lvl="2"/>
                <a:r>
                  <a:rPr lang="ro-RO" b="1" dirty="0"/>
                  <a:t>d(k) </a:t>
                </a:r>
                <a:r>
                  <a:rPr lang="ro-RO" dirty="0"/>
                  <a:t>– vectorul de ieșiri și intrări precedente</a:t>
                </a:r>
              </a:p>
              <a:p>
                <a:pPr lvl="2"/>
                <a14:m>
                  <m:oMath xmlns:m="http://schemas.openxmlformats.org/officeDocument/2006/math">
                    <m:r>
                      <a:rPr lang="ro-RO" b="1" i="1" smtClean="0">
                        <a:latin typeface="Cambria Math" panose="02040503050406030204" pitchFamily="18" charset="0"/>
                        <a:ea typeface="Cambria Math" panose="02040503050406030204" pitchFamily="18" charset="0"/>
                      </a:rPr>
                      <m:t>𝜽</m:t>
                    </m:r>
                  </m:oMath>
                </a14:m>
                <a:r>
                  <a:rPr lang="ro-RO" b="1" dirty="0"/>
                  <a:t> </a:t>
                </a:r>
                <a:r>
                  <a:rPr lang="ro-RO" dirty="0"/>
                  <a:t>– parametrii polinomului g -</a:t>
                </a:r>
                <a:r>
                  <a:rPr lang="en-US" dirty="0"/>
                  <a:t>&gt; </a:t>
                </a:r>
                <a:r>
                  <a:rPr lang="en-US" b="1" dirty="0" err="1"/>
                  <a:t>sistem</a:t>
                </a:r>
                <a:r>
                  <a:rPr lang="en-US" b="1" dirty="0"/>
                  <a:t> </a:t>
                </a:r>
                <a:r>
                  <a:rPr lang="ro-RO" b="1" dirty="0"/>
                  <a:t>dinamic neliniar</a:t>
                </a:r>
              </a:p>
              <a:p>
                <a:pPr lvl="2"/>
                <a:r>
                  <a:rPr lang="ro-RO" b="1" dirty="0"/>
                  <a:t>e(k) </a:t>
                </a:r>
                <a:r>
                  <a:rPr lang="ro-RO" dirty="0"/>
                  <a:t>– zgomot (eroare de predicție </a:t>
                </a:r>
                <a14:m>
                  <m:oMath xmlns:m="http://schemas.openxmlformats.org/officeDocument/2006/math">
                    <m:r>
                      <a:rPr lang="ro-RO" i="1" smtClean="0">
                        <a:latin typeface="Cambria Math" panose="02040503050406030204" pitchFamily="18" charset="0"/>
                        <a:ea typeface="Cambria Math" panose="02040503050406030204" pitchFamily="18" charset="0"/>
                      </a:rPr>
                      <m:t>𝜀</m:t>
                    </m:r>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𝑘</m:t>
                        </m:r>
                      </m:e>
                    </m:d>
                    <m:r>
                      <a:rPr lang="ro-RO" b="0" i="1" smtClean="0">
                        <a:latin typeface="Cambria Math" panose="02040503050406030204" pitchFamily="18" charset="0"/>
                        <a:ea typeface="Cambria Math" panose="02040503050406030204" pitchFamily="18" charset="0"/>
                      </a:rPr>
                      <m:t> </m:t>
                    </m:r>
                  </m:oMath>
                </a14:m>
                <a:r>
                  <a:rPr lang="ro-RO" dirty="0"/>
                  <a:t>)</a:t>
                </a:r>
                <a:r>
                  <a:rPr lang="en-US" dirty="0"/>
                  <a:t>, de </a:t>
                </a:r>
                <a:r>
                  <a:rPr lang="en-US" dirty="0" err="1"/>
                  <a:t>obicei</a:t>
                </a:r>
                <a:r>
                  <a:rPr lang="en-US" dirty="0"/>
                  <a:t> </a:t>
                </a:r>
                <a:r>
                  <a:rPr lang="en-US" dirty="0" err="1"/>
                  <a:t>zgomot</a:t>
                </a:r>
                <a:r>
                  <a:rPr lang="en-US" dirty="0"/>
                  <a:t> </a:t>
                </a:r>
                <a:r>
                  <a:rPr lang="en-US" dirty="0" err="1"/>
                  <a:t>alb</a:t>
                </a:r>
                <a:r>
                  <a:rPr lang="en-US" dirty="0"/>
                  <a:t> Gaussian, independent de </a:t>
                </a:r>
                <a:r>
                  <a:rPr lang="en-US" dirty="0" err="1"/>
                  <a:t>masurari</a:t>
                </a:r>
                <a:endParaRPr lang="ro-RO" dirty="0"/>
              </a:p>
              <a:p>
                <a:r>
                  <a:rPr lang="ro-RO" dirty="0">
                    <a:solidFill>
                      <a:srgbClr val="FF0000"/>
                    </a:solidFill>
                  </a:rPr>
                  <a:t>Model Neliniar </a:t>
                </a:r>
                <a:r>
                  <a:rPr lang="ro-RO" dirty="0"/>
                  <a:t>(regresorii conțin neliniarități) </a:t>
                </a:r>
                <a:r>
                  <a:rPr lang="ro-RO" dirty="0">
                    <a:solidFill>
                      <a:srgbClr val="FF0000"/>
                    </a:solidFill>
                  </a:rPr>
                  <a:t>AutoRegresiv</a:t>
                </a:r>
                <a:r>
                  <a:rPr lang="ro-RO" dirty="0"/>
                  <a:t> (y(k) depinde de valorile lui la eșantioane precedente) </a:t>
                </a:r>
                <a:r>
                  <a:rPr lang="ro-RO" dirty="0">
                    <a:solidFill>
                      <a:srgbClr val="FF0000"/>
                    </a:solidFill>
                  </a:rPr>
                  <a:t>cu intrare eXogenă </a:t>
                </a:r>
                <a:r>
                  <a:rPr lang="ro-RO" dirty="0"/>
                  <a:t>(dependentă de u)</a:t>
                </a:r>
                <a:endParaRPr lang="en-US" dirty="0"/>
              </a:p>
              <a:p>
                <a:r>
                  <a:rPr lang="ro-RO" dirty="0"/>
                  <a:t>În cazul de față, modelul va fi estimat cu metoda offline pentru a elimina posibilitatea erorilor la estimările de parametri online în timpul unei control real-time.</a:t>
                </a:r>
              </a:p>
              <a:p>
                <a:pPr marL="0" indent="0">
                  <a:buNone/>
                </a:pPr>
                <a:endParaRPr lang="ro-RO" dirty="0"/>
              </a:p>
            </p:txBody>
          </p:sp>
        </mc:Choice>
        <mc:Fallback xmlns="">
          <p:sp>
            <p:nvSpPr>
              <p:cNvPr id="4" name="Content Placeholder 3">
                <a:extLst>
                  <a:ext uri="{FF2B5EF4-FFF2-40B4-BE49-F238E27FC236}">
                    <a16:creationId xmlns:a16="http://schemas.microsoft.com/office/drawing/2014/main" id="{2DC270FE-1617-4392-9B4D-C0B45379EF11}"/>
                  </a:ext>
                </a:extLst>
              </p:cNvPr>
              <p:cNvSpPr>
                <a:spLocks noGrp="1" noRot="1" noChangeAspect="1" noMove="1" noResize="1" noEditPoints="1" noAdjustHandles="1" noChangeArrowheads="1" noChangeShapeType="1" noTextEdit="1"/>
              </p:cNvSpPr>
              <p:nvPr>
                <p:ph sz="half" idx="1"/>
              </p:nvPr>
            </p:nvSpPr>
            <p:spPr>
              <a:xfrm>
                <a:off x="1295400" y="1518249"/>
                <a:ext cx="9841302" cy="4511615"/>
              </a:xfrm>
              <a:blipFill>
                <a:blip r:embed="rId2"/>
                <a:stretch>
                  <a:fillRect l="-558" t="-1216" r="-620" b="-1892"/>
                </a:stretch>
              </a:blipFill>
            </p:spPr>
            <p:txBody>
              <a:bodyPr/>
              <a:lstStyle/>
              <a:p>
                <a:r>
                  <a:rPr lang="en-US">
                    <a:noFill/>
                  </a:rPr>
                  <a:t> </a:t>
                </a:r>
              </a:p>
            </p:txBody>
          </p:sp>
        </mc:Fallback>
      </mc:AlternateContent>
    </p:spTree>
    <p:extLst>
      <p:ext uri="{BB962C8B-B14F-4D97-AF65-F5344CB8AC3E}">
        <p14:creationId xmlns:p14="http://schemas.microsoft.com/office/powerpoint/2010/main" val="32075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DB5-EF0D-4295-8341-2E1D31491925}"/>
              </a:ext>
            </a:extLst>
          </p:cNvPr>
          <p:cNvSpPr>
            <a:spLocks noGrp="1"/>
          </p:cNvSpPr>
          <p:nvPr>
            <p:ph type="title"/>
          </p:nvPr>
        </p:nvSpPr>
        <p:spPr/>
        <p:txBody>
          <a:bodyPr/>
          <a:lstStyle/>
          <a:p>
            <a:r>
              <a:rPr lang="hu-HU" dirty="0"/>
              <a:t>Clasificarea modelului</a:t>
            </a:r>
            <a:endParaRPr lang="en-US" dirty="0"/>
          </a:p>
        </p:txBody>
      </p:sp>
      <p:sp>
        <p:nvSpPr>
          <p:cNvPr id="3" name="Content Placeholder 2">
            <a:extLst>
              <a:ext uri="{FF2B5EF4-FFF2-40B4-BE49-F238E27FC236}">
                <a16:creationId xmlns:a16="http://schemas.microsoft.com/office/drawing/2014/main" id="{7334973E-7C28-431C-8C3A-58538C33FBD5}"/>
              </a:ext>
            </a:extLst>
          </p:cNvPr>
          <p:cNvSpPr>
            <a:spLocks noGrp="1"/>
          </p:cNvSpPr>
          <p:nvPr>
            <p:ph sz="half" idx="1"/>
          </p:nvPr>
        </p:nvSpPr>
        <p:spPr>
          <a:xfrm>
            <a:off x="1295400" y="2389517"/>
            <a:ext cx="4572000" cy="3401683"/>
          </a:xfrm>
        </p:spPr>
        <p:txBody>
          <a:bodyPr>
            <a:normAutofit fontScale="85000" lnSpcReduction="20000"/>
          </a:bodyPr>
          <a:lstStyle/>
          <a:p>
            <a:r>
              <a:rPr lang="en-US" dirty="0"/>
              <a:t>Nu </a:t>
            </a:r>
            <a:r>
              <a:rPr lang="en-US" dirty="0" err="1"/>
              <a:t>este</a:t>
            </a:r>
            <a:r>
              <a:rPr lang="en-US" dirty="0"/>
              <a:t> </a:t>
            </a:r>
            <a:r>
              <a:rPr lang="en-US" dirty="0" err="1"/>
              <a:t>valabil</a:t>
            </a:r>
            <a:r>
              <a:rPr lang="en-US" dirty="0"/>
              <a:t> </a:t>
            </a:r>
            <a:r>
              <a:rPr lang="en-US" dirty="0" err="1"/>
              <a:t>principiul</a:t>
            </a:r>
            <a:r>
              <a:rPr lang="en-US" dirty="0"/>
              <a:t> </a:t>
            </a:r>
            <a:r>
              <a:rPr lang="en-US" dirty="0" err="1"/>
              <a:t>suprapunerii</a:t>
            </a:r>
            <a:r>
              <a:rPr lang="en-US" dirty="0"/>
              <a:t> </a:t>
            </a:r>
            <a:r>
              <a:rPr lang="en-US" dirty="0" err="1"/>
              <a:t>efectelor</a:t>
            </a:r>
            <a:r>
              <a:rPr lang="en-US" dirty="0"/>
              <a:t> – </a:t>
            </a:r>
            <a:r>
              <a:rPr lang="ro-RO" dirty="0"/>
              <a:t>ci doar pentru modele (sisteme) liniare și se referă la relația dintre variabilele dependente de timp. Descrie procese nestationare, dinamice.</a:t>
            </a:r>
          </a:p>
          <a:p>
            <a:r>
              <a:rPr lang="ro-RO" dirty="0"/>
              <a:t>Generalizează la orice dependență neliniară</a:t>
            </a:r>
            <a:endParaRPr lang="en-US" dirty="0"/>
          </a:p>
          <a:p>
            <a:r>
              <a:rPr lang="en-US" dirty="0" err="1"/>
              <a:t>Modelul</a:t>
            </a:r>
            <a:r>
              <a:rPr lang="en-US" dirty="0"/>
              <a:t> se </a:t>
            </a:r>
            <a:r>
              <a:rPr lang="en-US" dirty="0" err="1"/>
              <a:t>poate</a:t>
            </a:r>
            <a:r>
              <a:rPr lang="en-US" dirty="0"/>
              <a:t> </a:t>
            </a:r>
            <a:r>
              <a:rPr lang="en-US" dirty="0" err="1"/>
              <a:t>liniariza</a:t>
            </a:r>
            <a:r>
              <a:rPr lang="en-US" dirty="0"/>
              <a:t> local</a:t>
            </a:r>
            <a:r>
              <a:rPr lang="ro-RO" dirty="0"/>
              <a:t> la un model ARX liniar</a:t>
            </a:r>
          </a:p>
          <a:p>
            <a:r>
              <a:rPr lang="ro-RO" dirty="0"/>
              <a:t>ARX: caz particular al NARX (cazul liniar) </a:t>
            </a:r>
            <a:r>
              <a:rPr lang="ro-RO" dirty="0">
                <a:solidFill>
                  <a:srgbClr val="FF0000"/>
                </a:solidFill>
              </a:rPr>
              <a:t>(m=1 și termen liber = 0)</a:t>
            </a:r>
          </a:p>
          <a:p>
            <a:r>
              <a:rPr lang="ro-RO" dirty="0">
                <a:solidFill>
                  <a:schemeClr val="tx2"/>
                </a:solidFill>
              </a:rPr>
              <a:t>Dacă termenul liber nu este 0, modelul se numește </a:t>
            </a:r>
            <a:r>
              <a:rPr lang="ro-RO" b="1" dirty="0">
                <a:solidFill>
                  <a:schemeClr val="tx2"/>
                </a:solidFill>
              </a:rPr>
              <a:t>afin.</a:t>
            </a:r>
          </a:p>
        </p:txBody>
      </p:sp>
      <p:sp>
        <p:nvSpPr>
          <p:cNvPr id="4" name="Content Placeholder 3">
            <a:extLst>
              <a:ext uri="{FF2B5EF4-FFF2-40B4-BE49-F238E27FC236}">
                <a16:creationId xmlns:a16="http://schemas.microsoft.com/office/drawing/2014/main" id="{82C46378-0074-4052-9242-94854086B424}"/>
              </a:ext>
            </a:extLst>
          </p:cNvPr>
          <p:cNvSpPr>
            <a:spLocks noGrp="1"/>
          </p:cNvSpPr>
          <p:nvPr>
            <p:ph sz="half" idx="2"/>
          </p:nvPr>
        </p:nvSpPr>
        <p:spPr>
          <a:xfrm>
            <a:off x="6324600" y="2316160"/>
            <a:ext cx="4572000" cy="3825847"/>
          </a:xfrm>
        </p:spPr>
        <p:txBody>
          <a:bodyPr>
            <a:normAutofit fontScale="85000" lnSpcReduction="20000"/>
          </a:bodyPr>
          <a:lstStyle/>
          <a:p>
            <a:r>
              <a:rPr lang="ro-RO" dirty="0"/>
              <a:t>Un sistem poate fi neliniar dpdv. dinamic și totuși </a:t>
            </a:r>
            <a:r>
              <a:rPr lang="ro-RO" dirty="0">
                <a:solidFill>
                  <a:srgbClr val="FF0000"/>
                </a:solidFill>
              </a:rPr>
              <a:t>liniar</a:t>
            </a:r>
            <a:r>
              <a:rPr lang="ro-RO" dirty="0"/>
              <a:t> (liniarizabil) în parametri – așa este și NARX</a:t>
            </a:r>
          </a:p>
          <a:p>
            <a:r>
              <a:rPr lang="ro-RO" dirty="0"/>
              <a:t>Model parametric – pornește de la o presupusă descriere matematică a dinamicii procesului cu parametri (coeficienți) - ex.: ecuații diferențiale, funcții de transfer</a:t>
            </a:r>
          </a:p>
          <a:p>
            <a:r>
              <a:rPr lang="ro-RO" dirty="0"/>
              <a:t>Parametrii pot fi găsiți cu ajutorul </a:t>
            </a:r>
            <a:r>
              <a:rPr lang="ro-RO" b="1" dirty="0"/>
              <a:t>regresiei liniare</a:t>
            </a:r>
            <a:r>
              <a:rPr lang="ro-RO" dirty="0"/>
              <a:t>! (prin rezolvarea ecuațiilor diferențiale)</a:t>
            </a:r>
          </a:p>
          <a:p>
            <a:r>
              <a:rPr lang="ro-RO" dirty="0"/>
              <a:t>Aplicarea metodei Gauss-Newton nu ar fi util – ia prea mult timp computațional și nu este sigur că ajunge la un nivel satisfăcător de precizie.</a:t>
            </a:r>
          </a:p>
        </p:txBody>
      </p:sp>
      <p:sp>
        <p:nvSpPr>
          <p:cNvPr id="7" name="TextBox 6">
            <a:extLst>
              <a:ext uri="{FF2B5EF4-FFF2-40B4-BE49-F238E27FC236}">
                <a16:creationId xmlns:a16="http://schemas.microsoft.com/office/drawing/2014/main" id="{E058FD21-1EF6-427B-AD22-ED13A393CB05}"/>
              </a:ext>
            </a:extLst>
          </p:cNvPr>
          <p:cNvSpPr txBox="1"/>
          <p:nvPr/>
        </p:nvSpPr>
        <p:spPr>
          <a:xfrm>
            <a:off x="1295400" y="1796533"/>
            <a:ext cx="4390845" cy="369332"/>
          </a:xfrm>
          <a:prstGeom prst="rect">
            <a:avLst/>
          </a:prstGeom>
          <a:noFill/>
        </p:spPr>
        <p:txBody>
          <a:bodyPr wrap="square" rtlCol="0">
            <a:spAutoFit/>
          </a:bodyPr>
          <a:lstStyle/>
          <a:p>
            <a:r>
              <a:rPr lang="hu-HU" dirty="0"/>
              <a:t>Model neliniar			DAR</a:t>
            </a:r>
            <a:endParaRPr lang="en-US" dirty="0"/>
          </a:p>
        </p:txBody>
      </p:sp>
      <p:sp>
        <p:nvSpPr>
          <p:cNvPr id="9" name="TextBox 8">
            <a:extLst>
              <a:ext uri="{FF2B5EF4-FFF2-40B4-BE49-F238E27FC236}">
                <a16:creationId xmlns:a16="http://schemas.microsoft.com/office/drawing/2014/main" id="{3205F0F6-8352-4009-82AB-4FD4CAC26D31}"/>
              </a:ext>
            </a:extLst>
          </p:cNvPr>
          <p:cNvSpPr txBox="1"/>
          <p:nvPr/>
        </p:nvSpPr>
        <p:spPr>
          <a:xfrm>
            <a:off x="6574766" y="1796533"/>
            <a:ext cx="4390845" cy="369332"/>
          </a:xfrm>
          <a:prstGeom prst="rect">
            <a:avLst/>
          </a:prstGeom>
          <a:noFill/>
        </p:spPr>
        <p:txBody>
          <a:bodyPr wrap="square" rtlCol="0">
            <a:spAutoFit/>
          </a:bodyPr>
          <a:lstStyle/>
          <a:p>
            <a:r>
              <a:rPr lang="hu-HU" dirty="0"/>
              <a:t>Model </a:t>
            </a:r>
            <a:r>
              <a:rPr lang="hu-HU" dirty="0">
                <a:solidFill>
                  <a:srgbClr val="FF0000"/>
                </a:solidFill>
              </a:rPr>
              <a:t>liniar în parametri</a:t>
            </a:r>
            <a:endParaRPr lang="en-US" dirty="0">
              <a:solidFill>
                <a:srgbClr val="FF0000"/>
              </a:solidFill>
            </a:endParaRPr>
          </a:p>
        </p:txBody>
      </p:sp>
    </p:spTree>
    <p:extLst>
      <p:ext uri="{BB962C8B-B14F-4D97-AF65-F5344CB8AC3E}">
        <p14:creationId xmlns:p14="http://schemas.microsoft.com/office/powerpoint/2010/main" val="205296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DD8910-867B-4B8A-AFD5-F7F8C85AC995}"/>
              </a:ext>
            </a:extLst>
          </p:cNvPr>
          <p:cNvSpPr txBox="1">
            <a:spLocks/>
          </p:cNvSpPr>
          <p:nvPr/>
        </p:nvSpPr>
        <p:spPr>
          <a:xfrm>
            <a:off x="1295400" y="503854"/>
            <a:ext cx="7727830" cy="7987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ro-RO"/>
              <a:t>Metoda NARX (continuare)</a:t>
            </a:r>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6C71431-B6BE-4A08-8151-5BABA6F19E05}"/>
                  </a:ext>
                </a:extLst>
              </p:cNvPr>
              <p:cNvSpPr>
                <a:spLocks noGrp="1"/>
              </p:cNvSpPr>
              <p:nvPr>
                <p:ph sz="half" idx="1"/>
              </p:nvPr>
            </p:nvSpPr>
            <p:spPr>
              <a:xfrm>
                <a:off x="1295399" y="1523999"/>
                <a:ext cx="9746411" cy="3810001"/>
              </a:xfrm>
            </p:spPr>
            <p:txBody>
              <a:bodyPr>
                <a:normAutofit lnSpcReduction="10000"/>
              </a:bodyPr>
              <a:lstStyle/>
              <a:p>
                <a:r>
                  <a:rPr lang="ro-RO" dirty="0"/>
                  <a:t>Coeficienții polinomului vor fi stocate în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𝜃</m:t>
                    </m:r>
                  </m:oMath>
                </a14:m>
                <a:r>
                  <a:rPr lang="ro-RO" dirty="0"/>
                  <a:t>, cărui dimensiuni depind de na+nb și m.</a:t>
                </a:r>
                <a:endParaRPr lang="en-US" dirty="0"/>
              </a:p>
              <a:p>
                <a:r>
                  <a:rPr lang="ro-RO" dirty="0"/>
                  <a:t>Regresorii vor fi stocate în matricea  </a:t>
                </a:r>
                <a14:m>
                  <m:oMath xmlns:m="http://schemas.openxmlformats.org/officeDocument/2006/math">
                    <m:r>
                      <a:rPr lang="ro-RO" b="0" i="1" smtClean="0">
                        <a:latin typeface="Cambria Math" panose="02040503050406030204" pitchFamily="18" charset="0"/>
                      </a:rPr>
                      <m:t>𝐷</m:t>
                    </m:r>
                    <m:r>
                      <a:rPr lang="ro-RO" b="0" i="1" smtClean="0">
                        <a:latin typeface="Cambria Math" panose="02040503050406030204" pitchFamily="18" charset="0"/>
                      </a:rPr>
                      <m:t> ∈ </m:t>
                    </m:r>
                    <m:sSup>
                      <m:sSupPr>
                        <m:ctrlPr>
                          <a:rPr lang="ro-RO" b="0" i="1" smtClean="0">
                            <a:latin typeface="Cambria Math" panose="02040503050406030204" pitchFamily="18" charset="0"/>
                            <a:ea typeface="Cambria Math" panose="02040503050406030204" pitchFamily="18" charset="0"/>
                          </a:rPr>
                        </m:ctrlPr>
                      </m:sSupPr>
                      <m:e>
                        <m:r>
                          <a:rPr lang="ro-RO" b="0" i="1" smtClean="0">
                            <a:latin typeface="Cambria Math" panose="02040503050406030204" pitchFamily="18" charset="0"/>
                            <a:ea typeface="Cambria Math" panose="02040503050406030204" pitchFamily="18" charset="0"/>
                          </a:rPr>
                          <m:t>ℝ</m:t>
                        </m:r>
                      </m:e>
                      <m:sup>
                        <m:r>
                          <a:rPr lang="ro-RO" b="0" i="1" smtClean="0">
                            <a:latin typeface="Cambria Math" panose="02040503050406030204" pitchFamily="18" charset="0"/>
                            <a:ea typeface="Cambria Math" panose="02040503050406030204" pitchFamily="18" charset="0"/>
                          </a:rPr>
                          <m:t>𝑁</m:t>
                        </m:r>
                        <m:r>
                          <a:rPr lang="ro-RO" b="0" i="1" smtClean="0">
                            <a:latin typeface="Cambria Math" panose="02040503050406030204" pitchFamily="18" charset="0"/>
                            <a:ea typeface="Cambria Math" panose="02040503050406030204" pitchFamily="18" charset="0"/>
                          </a:rPr>
                          <m:t> </m:t>
                        </m:r>
                        <m:r>
                          <a:rPr lang="ro-RO" b="0" i="1" smtClean="0">
                            <a:latin typeface="Cambria Math" panose="02040503050406030204" pitchFamily="18" charset="0"/>
                            <a:ea typeface="Cambria Math" panose="02040503050406030204" pitchFamily="18" charset="0"/>
                          </a:rPr>
                          <m:t>𝑥</m:t>
                        </m:r>
                        <m:r>
                          <a:rPr lang="ro-RO" b="0" i="1" smtClean="0">
                            <a:latin typeface="Cambria Math" panose="02040503050406030204" pitchFamily="18" charset="0"/>
                            <a:ea typeface="Cambria Math" panose="02040503050406030204" pitchFamily="18" charset="0"/>
                          </a:rPr>
                          <m:t> </m:t>
                        </m:r>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𝑛𝑎</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𝑛𝑏</m:t>
                            </m:r>
                          </m:e>
                        </m:d>
                      </m:sup>
                    </m:sSup>
                  </m:oMath>
                </a14:m>
                <a:r>
                  <a:rPr lang="ro-RO" dirty="0"/>
                  <a:t> care are pe fiecare linie câte un vector d, discutat anterior (conține ieșiri și intrări precedente). Aceasta se realizează la fel ca în cazul ARX liniar, doar că vectorii d conțin termeni neliniari. Așadar, avem regresori neliniari.</a:t>
                </a:r>
              </a:p>
              <a:p>
                <a:r>
                  <a:rPr lang="ro-RO" b="1" dirty="0"/>
                  <a:t>na</a:t>
                </a:r>
                <a:r>
                  <a:rPr lang="ro-RO" dirty="0"/>
                  <a:t> și </a:t>
                </a:r>
                <a:r>
                  <a:rPr lang="ro-RO" b="1" dirty="0"/>
                  <a:t>nb</a:t>
                </a:r>
                <a:r>
                  <a:rPr lang="ro-RO" dirty="0"/>
                  <a:t> sunt ordinele polinoamelor A și B din funcția de transfer în z (timp discret) (sau forma explicită)</a:t>
                </a:r>
              </a:p>
              <a:p>
                <a:pPr marL="0" indent="0">
                  <a:buNone/>
                </a:pPr>
                <a:r>
                  <a:rPr lang="ro-RO" dirty="0"/>
                  <a:t>		</a:t>
                </a:r>
                <a14:m>
                  <m:oMath xmlns:m="http://schemas.openxmlformats.org/officeDocument/2006/math">
                    <m:r>
                      <a:rPr lang="ro-RO" b="0" i="1" smtClean="0">
                        <a:latin typeface="Cambria Math" panose="02040503050406030204" pitchFamily="18" charset="0"/>
                      </a:rPr>
                      <m:t>𝐻</m:t>
                    </m:r>
                    <m:d>
                      <m:dPr>
                        <m:ctrlPr>
                          <a:rPr lang="ro-RO" b="0" i="1" smtClean="0">
                            <a:latin typeface="Cambria Math" panose="02040503050406030204" pitchFamily="18" charset="0"/>
                          </a:rPr>
                        </m:ctrlPr>
                      </m:dPr>
                      <m:e>
                        <m:r>
                          <a:rPr lang="ro-RO" b="0" i="1" smtClean="0">
                            <a:latin typeface="Cambria Math" panose="02040503050406030204" pitchFamily="18" charset="0"/>
                          </a:rPr>
                          <m:t>𝑧</m:t>
                        </m:r>
                      </m:e>
                    </m:d>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𝐵</m:t>
                        </m:r>
                        <m:d>
                          <m:dPr>
                            <m:ctrlPr>
                              <a:rPr lang="ro-RO" b="0" i="1" smtClean="0">
                                <a:latin typeface="Cambria Math" panose="02040503050406030204" pitchFamily="18" charset="0"/>
                              </a:rPr>
                            </m:ctrlPr>
                          </m:dPr>
                          <m:e>
                            <m:sSup>
                              <m:sSupPr>
                                <m:ctrlPr>
                                  <a:rPr lang="ro-RO" b="0" i="1" smtClean="0">
                                    <a:latin typeface="Cambria Math" panose="02040503050406030204" pitchFamily="18" charset="0"/>
                                  </a:rPr>
                                </m:ctrlPr>
                              </m:sSupPr>
                              <m:e>
                                <m:r>
                                  <a:rPr lang="ro-RO" b="0" i="1" smtClean="0">
                                    <a:latin typeface="Cambria Math" panose="02040503050406030204" pitchFamily="18" charset="0"/>
                                  </a:rPr>
                                  <m:t>𝑞</m:t>
                                </m:r>
                              </m:e>
                              <m:sup>
                                <m:r>
                                  <a:rPr lang="ro-RO" b="0" i="1" smtClean="0">
                                    <a:latin typeface="Cambria Math" panose="02040503050406030204" pitchFamily="18" charset="0"/>
                                  </a:rPr>
                                  <m:t>−1</m:t>
                                </m:r>
                              </m:sup>
                            </m:sSup>
                          </m:e>
                        </m:d>
                      </m:num>
                      <m:den>
                        <m:r>
                          <a:rPr lang="ro-RO" b="0" i="1" smtClean="0">
                            <a:latin typeface="Cambria Math" panose="02040503050406030204" pitchFamily="18" charset="0"/>
                          </a:rPr>
                          <m:t>𝐴</m:t>
                        </m:r>
                        <m:d>
                          <m:dPr>
                            <m:ctrlPr>
                              <a:rPr lang="ro-RO" b="0" i="1" smtClean="0">
                                <a:latin typeface="Cambria Math" panose="02040503050406030204" pitchFamily="18" charset="0"/>
                              </a:rPr>
                            </m:ctrlPr>
                          </m:dPr>
                          <m:e>
                            <m:sSup>
                              <m:sSupPr>
                                <m:ctrlPr>
                                  <a:rPr lang="ro-RO" b="0" i="1" smtClean="0">
                                    <a:latin typeface="Cambria Math" panose="02040503050406030204" pitchFamily="18" charset="0"/>
                                  </a:rPr>
                                </m:ctrlPr>
                              </m:sSupPr>
                              <m:e>
                                <m:r>
                                  <a:rPr lang="ro-RO" b="0" i="1" smtClean="0">
                                    <a:latin typeface="Cambria Math" panose="02040503050406030204" pitchFamily="18" charset="0"/>
                                  </a:rPr>
                                  <m:t>𝑞</m:t>
                                </m:r>
                              </m:e>
                              <m:sup>
                                <m:r>
                                  <a:rPr lang="ro-RO" b="0" i="1" smtClean="0">
                                    <a:latin typeface="Cambria Math" panose="02040503050406030204" pitchFamily="18" charset="0"/>
                                  </a:rPr>
                                  <m:t>−1</m:t>
                                </m:r>
                              </m:sup>
                            </m:sSup>
                          </m:e>
                        </m:d>
                      </m:den>
                    </m:f>
                    <m:sSup>
                      <m:sSupPr>
                        <m:ctrlPr>
                          <a:rPr lang="ro-RO" b="0" i="1" smtClean="0">
                            <a:latin typeface="Cambria Math" panose="02040503050406030204" pitchFamily="18" charset="0"/>
                          </a:rPr>
                        </m:ctrlPr>
                      </m:sSupPr>
                      <m:e>
                        <m:r>
                          <a:rPr lang="ro-RO" b="0" i="1" smtClean="0">
                            <a:latin typeface="Cambria Math" panose="02040503050406030204" pitchFamily="18" charset="0"/>
                          </a:rPr>
                          <m:t>𝑧</m:t>
                        </m:r>
                      </m:e>
                      <m:sup>
                        <m:r>
                          <a:rPr lang="ro-RO" b="0" i="1" smtClean="0">
                            <a:latin typeface="Cambria Math" panose="02040503050406030204" pitchFamily="18" charset="0"/>
                          </a:rPr>
                          <m:t>−</m:t>
                        </m:r>
                        <m:r>
                          <a:rPr lang="ro-RO" b="0" i="1" smtClean="0">
                            <a:latin typeface="Cambria Math" panose="02040503050406030204" pitchFamily="18" charset="0"/>
                          </a:rPr>
                          <m:t>𝑛𝑘</m:t>
                        </m:r>
                      </m:sup>
                    </m:sSup>
                    <m:r>
                      <a:rPr lang="ro-RO" b="0" i="1" smtClean="0">
                        <a:latin typeface="Cambria Math" panose="02040503050406030204" pitchFamily="18" charset="0"/>
                      </a:rPr>
                      <m:t> </m:t>
                    </m:r>
                  </m:oMath>
                </a14:m>
                <a:r>
                  <a:rPr lang="ro-RO" dirty="0"/>
                  <a:t>, </a:t>
                </a:r>
                <a:r>
                  <a:rPr lang="ro-RO" b="1" dirty="0"/>
                  <a:t>nk</a:t>
                </a:r>
                <a:r>
                  <a:rPr lang="ro-RO" dirty="0"/>
                  <a:t> – timpul mort </a:t>
                </a:r>
              </a:p>
              <a:p>
                <a:r>
                  <a:rPr lang="ro-RO" dirty="0"/>
                  <a:t>Pentru a găsi parametrii, ele se pot separa între ele: parametri liniari și neliniari (liniarizabili) – se poate rezolva în acest caz cu funcția </a:t>
                </a:r>
                <a:r>
                  <a:rPr lang="ro-RO" dirty="0">
                    <a:latin typeface="Consolas" panose="020B0609020204030204" pitchFamily="49" charset="0"/>
                  </a:rPr>
                  <a:t>lsqnonlin </a:t>
                </a:r>
                <a:r>
                  <a:rPr lang="ro-RO" dirty="0"/>
                  <a:t>din</a:t>
                </a:r>
                <a:r>
                  <a:rPr lang="ro-RO" dirty="0">
                    <a:latin typeface="Consolas" panose="020B0609020204030204" pitchFamily="49" charset="0"/>
                  </a:rPr>
                  <a:t> MATLAB.</a:t>
                </a:r>
                <a:endParaRPr lang="en-US" dirty="0"/>
              </a:p>
            </p:txBody>
          </p:sp>
        </mc:Choice>
        <mc:Fallback xmlns="">
          <p:sp>
            <p:nvSpPr>
              <p:cNvPr id="8" name="Content Placeholder 7">
                <a:extLst>
                  <a:ext uri="{FF2B5EF4-FFF2-40B4-BE49-F238E27FC236}">
                    <a16:creationId xmlns:a16="http://schemas.microsoft.com/office/drawing/2014/main" id="{16C71431-B6BE-4A08-8151-5BABA6F19E05}"/>
                  </a:ext>
                </a:extLst>
              </p:cNvPr>
              <p:cNvSpPr>
                <a:spLocks noGrp="1" noRot="1" noChangeAspect="1" noMove="1" noResize="1" noEditPoints="1" noAdjustHandles="1" noChangeArrowheads="1" noChangeShapeType="1" noTextEdit="1"/>
              </p:cNvSpPr>
              <p:nvPr>
                <p:ph sz="half" idx="1"/>
              </p:nvPr>
            </p:nvSpPr>
            <p:spPr>
              <a:xfrm>
                <a:off x="1295399" y="1523999"/>
                <a:ext cx="9746411" cy="3810001"/>
              </a:xfrm>
              <a:blipFill>
                <a:blip r:embed="rId2"/>
                <a:stretch>
                  <a:fillRect l="-500" t="-2240" r="-938"/>
                </a:stretch>
              </a:blipFill>
            </p:spPr>
            <p:txBody>
              <a:bodyPr/>
              <a:lstStyle/>
              <a:p>
                <a:r>
                  <a:rPr lang="en-US">
                    <a:noFill/>
                  </a:rPr>
                  <a:t> </a:t>
                </a:r>
              </a:p>
            </p:txBody>
          </p:sp>
        </mc:Fallback>
      </mc:AlternateContent>
    </p:spTree>
    <p:extLst>
      <p:ext uri="{BB962C8B-B14F-4D97-AF65-F5344CB8AC3E}">
        <p14:creationId xmlns:p14="http://schemas.microsoft.com/office/powerpoint/2010/main" val="256292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32917"/>
            <a:ext cx="9601200" cy="1142385"/>
          </a:xfrm>
        </p:spPr>
        <p:txBody>
          <a:bodyPr/>
          <a:lstStyle/>
          <a:p>
            <a:r>
              <a:rPr lang="ro-RO" dirty="0"/>
              <a:t>Problema de identificare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9009FE-0B08-4B0D-A698-98F43A96EE1F}"/>
                  </a:ext>
                </a:extLst>
              </p:cNvPr>
              <p:cNvSpPr>
                <a:spLocks noGrp="1"/>
              </p:cNvSpPr>
              <p:nvPr>
                <p:ph sz="half" idx="1"/>
              </p:nvPr>
            </p:nvSpPr>
            <p:spPr>
              <a:xfrm>
                <a:off x="1295400" y="1759789"/>
                <a:ext cx="9332342" cy="4031411"/>
              </a:xfrm>
            </p:spPr>
            <p:txBody>
              <a:bodyPr>
                <a:normAutofit fontScale="92500" lnSpcReduction="20000"/>
              </a:bodyPr>
              <a:lstStyle/>
              <a:p>
                <a:r>
                  <a:rPr lang="ro-RO" dirty="0"/>
                  <a:t>Problema de identificare constă în modul de a afla parametrii ai modelului dintr-un set de date u(k), y(k).</a:t>
                </a:r>
              </a:p>
              <a:p>
                <a:r>
                  <a:rPr lang="ro-RO" dirty="0"/>
                  <a:t>Astfel, pentru orice k:</a:t>
                </a:r>
              </a:p>
              <a:p>
                <a:pPr marL="0" indent="0">
                  <a:buNone/>
                </a:pPr>
                <a:r>
                  <a:rPr lang="ro-RO" dirty="0"/>
                  <a:t>			</a:t>
                </a:r>
                <a14:m>
                  <m:oMath xmlns:m="http://schemas.openxmlformats.org/officeDocument/2006/math">
                    <m:r>
                      <a:rPr lang="ro-RO" b="0" i="1" smtClean="0">
                        <a:latin typeface="Cambria Math" panose="02040503050406030204" pitchFamily="18" charset="0"/>
                      </a:rPr>
                      <m:t>𝑦</m:t>
                    </m:r>
                    <m:d>
                      <m:dPr>
                        <m:ctrlPr>
                          <a:rPr lang="ro-RO" b="0" i="1" smtClean="0">
                            <a:latin typeface="Cambria Math" panose="02040503050406030204" pitchFamily="18" charset="0"/>
                          </a:rPr>
                        </m:ctrlPr>
                      </m:dPr>
                      <m:e>
                        <m:r>
                          <a:rPr lang="ro-RO" b="0" i="1" smtClean="0">
                            <a:latin typeface="Cambria Math" panose="02040503050406030204" pitchFamily="18" charset="0"/>
                          </a:rPr>
                          <m:t>𝑘</m:t>
                        </m:r>
                      </m:e>
                    </m:d>
                    <m:r>
                      <a:rPr lang="ro-RO" b="0" i="1" smtClean="0">
                        <a:latin typeface="Cambria Math" panose="02040503050406030204" pitchFamily="18" charset="0"/>
                      </a:rPr>
                      <m:t>= </m:t>
                    </m:r>
                    <m:sSup>
                      <m:sSupPr>
                        <m:ctrlPr>
                          <a:rPr lang="ro-RO" b="0" i="1" smtClean="0">
                            <a:latin typeface="Cambria Math" panose="02040503050406030204" pitchFamily="18" charset="0"/>
                            <a:ea typeface="Cambria Math" panose="02040503050406030204" pitchFamily="18" charset="0"/>
                          </a:rPr>
                        </m:ctrlPr>
                      </m:sSupPr>
                      <m:e>
                        <m:r>
                          <a:rPr lang="ro-RO" b="0" i="1" smtClean="0">
                            <a:latin typeface="Cambria Math" panose="02040503050406030204" pitchFamily="18" charset="0"/>
                            <a:ea typeface="Cambria Math" panose="02040503050406030204" pitchFamily="18" charset="0"/>
                          </a:rPr>
                          <m:t>𝜑</m:t>
                        </m:r>
                      </m:e>
                      <m:sup>
                        <m:r>
                          <a:rPr lang="ro-RO" b="0" i="1" smtClean="0">
                            <a:latin typeface="Cambria Math" panose="02040503050406030204" pitchFamily="18" charset="0"/>
                            <a:ea typeface="Cambria Math" panose="02040503050406030204" pitchFamily="18" charset="0"/>
                          </a:rPr>
                          <m:t>𝑇</m:t>
                        </m:r>
                      </m:sup>
                    </m:sSup>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𝑘</m:t>
                        </m:r>
                      </m:e>
                    </m:d>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𝜃</m:t>
                    </m:r>
                    <m:r>
                      <a:rPr lang="ro-RO" b="0" i="1" smtClean="0">
                        <a:latin typeface="Cambria Math" panose="02040503050406030204" pitchFamily="18" charset="0"/>
                        <a:ea typeface="Cambria Math" panose="02040503050406030204" pitchFamily="18" charset="0"/>
                      </a:rPr>
                      <m:t>+ </m:t>
                    </m:r>
                    <m:r>
                      <a:rPr lang="ro-RO" b="0" i="1" smtClean="0">
                        <a:latin typeface="Cambria Math" panose="02040503050406030204" pitchFamily="18" charset="0"/>
                        <a:ea typeface="Cambria Math" panose="02040503050406030204" pitchFamily="18" charset="0"/>
                      </a:rPr>
                      <m:t>𝜀</m:t>
                    </m:r>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𝑘</m:t>
                        </m:r>
                      </m:e>
                    </m:d>
                  </m:oMath>
                </a14:m>
                <a:endParaRPr lang="ro-RO" dirty="0"/>
              </a:p>
              <a:p>
                <a:r>
                  <a:rPr lang="ro-RO" dirty="0"/>
                  <a:t>Pentru seturi mari de date, această formă este impractică pentru a afla coeficienții. S-a menționat în partea de regresie liniară (curs) o formă alternativă:</a:t>
                </a:r>
              </a:p>
              <a:p>
                <a:pPr marL="0" indent="0">
                  <a:buNone/>
                </a:pPr>
                <a:r>
                  <a:rPr lang="ro-RO" dirty="0"/>
                  <a:t>		</a:t>
                </a:r>
                <a14:m>
                  <m:oMath xmlns:m="http://schemas.openxmlformats.org/officeDocument/2006/math">
                    <m:acc>
                      <m:accPr>
                        <m:chr m:val="̂"/>
                        <m:ctrlPr>
                          <a:rPr lang="ro-RO" i="1" smtClean="0">
                            <a:latin typeface="Cambria Math" panose="02040503050406030204" pitchFamily="18" charset="0"/>
                          </a:rPr>
                        </m:ctrlPr>
                      </m:accPr>
                      <m:e>
                        <m:r>
                          <a:rPr lang="ro-RO" i="1" smtClean="0">
                            <a:latin typeface="Cambria Math" panose="02040503050406030204" pitchFamily="18" charset="0"/>
                            <a:ea typeface="Cambria Math" panose="02040503050406030204" pitchFamily="18" charset="0"/>
                          </a:rPr>
                          <m:t>𝜃</m:t>
                        </m:r>
                      </m:e>
                    </m:acc>
                    <m:r>
                      <a:rPr lang="ro-RO"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𝜑</m:t>
                                    </m:r>
                                  </m:e>
                                  <m:sup>
                                    <m:r>
                                      <a:rPr lang="en-US" b="0" i="1" smtClean="0">
                                        <a:latin typeface="Cambria Math" panose="02040503050406030204" pitchFamily="18" charset="0"/>
                                        <a:ea typeface="Cambria Math" panose="02040503050406030204" pitchFamily="18" charset="0"/>
                                      </a:rPr>
                                      <m:t>𝑇</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nary>
                          </m:e>
                        </m:d>
                      </m:e>
                      <m:sup>
                        <m:r>
                          <a:rPr lang="en-US" b="0" i="1" smtClean="0">
                            <a:latin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nary>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 </m:t>
                    </m:r>
                  </m:oMath>
                </a14:m>
                <a:endParaRPr lang="en-US" dirty="0"/>
              </a:p>
              <a:p>
                <a:r>
                  <a:rPr lang="en-US" dirty="0"/>
                  <a:t>Problem</a:t>
                </a:r>
                <a:r>
                  <a:rPr lang="ro-RO" dirty="0"/>
                  <a:t>ă: suma celor N termeni poate fi mare, astfel pentru a evita problemele numerice, normalizăm valorii prin împărțirea fiecărui element cu N.</a:t>
                </a:r>
              </a:p>
              <a:p>
                <a:r>
                  <a:rPr lang="ro-RO" dirty="0"/>
                  <a:t>Notă: Am încercat această metodă pentru găsirea coeficienților, dar nu a funcționat bine, deși avem set mare de date (500+ eșantioane).</a:t>
                </a:r>
              </a:p>
              <a:p>
                <a:endParaRPr lang="ro-RO" dirty="0"/>
              </a:p>
            </p:txBody>
          </p:sp>
        </mc:Choice>
        <mc:Fallback xmlns="">
          <p:sp>
            <p:nvSpPr>
              <p:cNvPr id="3" name="Content Placeholder 2">
                <a:extLst>
                  <a:ext uri="{FF2B5EF4-FFF2-40B4-BE49-F238E27FC236}">
                    <a16:creationId xmlns:a16="http://schemas.microsoft.com/office/drawing/2014/main" id="{B39009FE-0B08-4B0D-A698-98F43A96EE1F}"/>
                  </a:ext>
                </a:extLst>
              </p:cNvPr>
              <p:cNvSpPr>
                <a:spLocks noGrp="1" noRot="1" noChangeAspect="1" noMove="1" noResize="1" noEditPoints="1" noAdjustHandles="1" noChangeArrowheads="1" noChangeShapeType="1" noTextEdit="1"/>
              </p:cNvSpPr>
              <p:nvPr>
                <p:ph sz="half" idx="1"/>
              </p:nvPr>
            </p:nvSpPr>
            <p:spPr>
              <a:xfrm>
                <a:off x="1295400" y="1759789"/>
                <a:ext cx="9332342" cy="4031411"/>
              </a:xfrm>
              <a:blipFill>
                <a:blip r:embed="rId2"/>
                <a:stretch>
                  <a:fillRect l="-523" t="-2874" r="-784"/>
                </a:stretch>
              </a:blipFill>
            </p:spPr>
            <p:txBody>
              <a:bodyPr/>
              <a:lstStyle/>
              <a:p>
                <a:r>
                  <a:rPr lang="en-US">
                    <a:noFill/>
                  </a:rPr>
                  <a:t> </a:t>
                </a:r>
              </a:p>
            </p:txBody>
          </p:sp>
        </mc:Fallback>
      </mc:AlternateContent>
    </p:spTree>
    <p:extLst>
      <p:ext uri="{BB962C8B-B14F-4D97-AF65-F5344CB8AC3E}">
        <p14:creationId xmlns:p14="http://schemas.microsoft.com/office/powerpoint/2010/main" val="274651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1A6789-9F6D-408F-AB15-95DB2E105419}"/>
              </a:ext>
            </a:extLst>
          </p:cNvPr>
          <p:cNvSpPr>
            <a:spLocks noGrp="1"/>
          </p:cNvSpPr>
          <p:nvPr>
            <p:ph type="title"/>
          </p:nvPr>
        </p:nvSpPr>
        <p:spPr>
          <a:xfrm>
            <a:off x="1295400" y="107037"/>
            <a:ext cx="9601200" cy="1142385"/>
          </a:xfrm>
        </p:spPr>
        <p:txBody>
          <a:bodyPr/>
          <a:lstStyle/>
          <a:p>
            <a:r>
              <a:rPr lang="ro-RO" dirty="0"/>
              <a:t>Problema de identificare</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DB90A46-D5BE-43D4-832D-826EBB9F1E98}"/>
                  </a:ext>
                </a:extLst>
              </p:cNvPr>
              <p:cNvSpPr>
                <a:spLocks noGrp="1"/>
              </p:cNvSpPr>
              <p:nvPr>
                <p:ph sz="half" idx="1"/>
              </p:nvPr>
            </p:nvSpPr>
            <p:spPr>
              <a:xfrm>
                <a:off x="1295399" y="1871932"/>
                <a:ext cx="9780917" cy="4226943"/>
              </a:xfrm>
            </p:spPr>
            <p:txBody>
              <a:bodyPr/>
              <a:lstStyle/>
              <a:p>
                <a:r>
                  <a:rPr lang="ro-RO" dirty="0"/>
                  <a:t>Obținem:</a:t>
                </a:r>
              </a:p>
              <a:p>
                <a:pPr marL="0" indent="0">
                  <a:buNone/>
                </a:pPr>
                <a:r>
                  <a:rPr lang="ro-RO" dirty="0"/>
                  <a:t>		 </a:t>
                </a:r>
                <a14:m>
                  <m:oMath xmlns:m="http://schemas.openxmlformats.org/officeDocument/2006/math">
                    <m:acc>
                      <m:accPr>
                        <m:chr m:val="̂"/>
                        <m:ctrlPr>
                          <a:rPr lang="ro-RO" i="1" smtClean="0">
                            <a:latin typeface="Cambria Math" panose="02040503050406030204" pitchFamily="18" charset="0"/>
                          </a:rPr>
                        </m:ctrlPr>
                      </m:accPr>
                      <m:e>
                        <m:r>
                          <a:rPr lang="ro-RO" i="1" smtClean="0">
                            <a:latin typeface="Cambria Math" panose="02040503050406030204" pitchFamily="18" charset="0"/>
                            <a:ea typeface="Cambria Math" panose="02040503050406030204" pitchFamily="18" charset="0"/>
                          </a:rPr>
                          <m:t>𝜃</m:t>
                        </m:r>
                      </m:e>
                    </m:acc>
                    <m:r>
                      <a:rPr lang="ro-RO"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𝜑</m:t>
                                    </m:r>
                                  </m:e>
                                  <m:sup>
                                    <m:r>
                                      <a:rPr lang="en-US" b="0" i="1" smtClean="0">
                                        <a:latin typeface="Cambria Math" panose="02040503050406030204" pitchFamily="18" charset="0"/>
                                        <a:ea typeface="Cambria Math" panose="02040503050406030204" pitchFamily="18" charset="0"/>
                                      </a:rPr>
                                      <m:t>𝑇</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nary>
                          </m:e>
                        </m:d>
                      </m:e>
                      <m:sup>
                        <m:r>
                          <a:rPr lang="en-US" b="0" i="1" smtClean="0">
                            <a:latin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f>
                          <m:fPr>
                            <m:ctrlPr>
                              <a:rPr lang="ro-RO" b="0" i="1" smtClean="0">
                                <a:latin typeface="Cambria Math" panose="02040503050406030204" pitchFamily="18" charset="0"/>
                                <a:ea typeface="Cambria Math" panose="02040503050406030204" pitchFamily="18" charset="0"/>
                              </a:rPr>
                            </m:ctrlPr>
                          </m:fPr>
                          <m:num>
                            <m:r>
                              <a:rPr lang="ro-RO" b="0" i="1" smtClean="0">
                                <a:latin typeface="Cambria Math" panose="02040503050406030204" pitchFamily="18" charset="0"/>
                                <a:ea typeface="Cambria Math" panose="02040503050406030204" pitchFamily="18" charset="0"/>
                              </a:rPr>
                              <m:t>1</m:t>
                            </m:r>
                          </m:num>
                          <m:den>
                            <m:r>
                              <a:rPr lang="ro-RO" b="0" i="1" smtClean="0">
                                <a:latin typeface="Cambria Math" panose="02040503050406030204" pitchFamily="18" charset="0"/>
                                <a:ea typeface="Cambria Math" panose="02040503050406030204" pitchFamily="18" charset="0"/>
                              </a:rPr>
                              <m:t>𝑁</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e>
                        </m:nary>
                      </m:e>
                    </m:d>
                  </m:oMath>
                </a14:m>
                <a:endParaRPr lang="ro-RO" dirty="0"/>
              </a:p>
              <a:p>
                <a:r>
                  <a:rPr lang="ro-RO" dirty="0"/>
                  <a:t>Împărțirea sumei la N se poate efectua recursiv, fără să fie implicate numere mari. Noi vom face la fiecare pas această împărțire, astfel evităm numerele mari.</a:t>
                </a:r>
              </a:p>
              <a:p>
                <a:r>
                  <a:rPr lang="ro-RO" b="1" dirty="0"/>
                  <a:t>Notă: </a:t>
                </a:r>
                <a:r>
                  <a:rPr lang="ro-RO" dirty="0"/>
                  <a:t>În cazul nostru de identificare, va fi utilizată această metodă fiindcă avem setul de date de identificare foarte mare (</a:t>
                </a:r>
                <a14:m>
                  <m:oMath xmlns:m="http://schemas.openxmlformats.org/officeDocument/2006/math">
                    <m:r>
                      <a:rPr lang="ro-RO" b="0" i="1" smtClean="0">
                        <a:latin typeface="Cambria Math" panose="02040503050406030204" pitchFamily="18" charset="0"/>
                      </a:rPr>
                      <m:t>𝑁</m:t>
                    </m:r>
                    <m:r>
                      <a:rPr lang="ro-RO" b="0" i="1" smtClean="0">
                        <a:latin typeface="Cambria Math" panose="02040503050406030204" pitchFamily="18" charset="0"/>
                        <a:ea typeface="Cambria Math" panose="02040503050406030204" pitchFamily="18" charset="0"/>
                      </a:rPr>
                      <m:t>≅7500</m:t>
                    </m:r>
                  </m:oMath>
                </a14:m>
                <a:r>
                  <a:rPr lang="ro-RO" dirty="0"/>
                  <a:t>).</a:t>
                </a:r>
              </a:p>
              <a:p>
                <a:endParaRPr lang="en-US" dirty="0"/>
              </a:p>
            </p:txBody>
          </p:sp>
        </mc:Choice>
        <mc:Fallback xmlns="">
          <p:sp>
            <p:nvSpPr>
              <p:cNvPr id="4" name="Content Placeholder 3">
                <a:extLst>
                  <a:ext uri="{FF2B5EF4-FFF2-40B4-BE49-F238E27FC236}">
                    <a16:creationId xmlns:a16="http://schemas.microsoft.com/office/drawing/2014/main" id="{5DB90A46-D5BE-43D4-832D-826EBB9F1E98}"/>
                  </a:ext>
                </a:extLst>
              </p:cNvPr>
              <p:cNvSpPr>
                <a:spLocks noGrp="1" noRot="1" noChangeAspect="1" noMove="1" noResize="1" noEditPoints="1" noAdjustHandles="1" noChangeArrowheads="1" noChangeShapeType="1" noTextEdit="1"/>
              </p:cNvSpPr>
              <p:nvPr>
                <p:ph sz="half" idx="1"/>
              </p:nvPr>
            </p:nvSpPr>
            <p:spPr>
              <a:xfrm>
                <a:off x="1295399" y="1871932"/>
                <a:ext cx="9780917" cy="4226943"/>
              </a:xfrm>
              <a:blipFill>
                <a:blip r:embed="rId2"/>
                <a:stretch>
                  <a:fillRect l="-498" t="-1299"/>
                </a:stretch>
              </a:blipFill>
            </p:spPr>
            <p:txBody>
              <a:bodyPr/>
              <a:lstStyle/>
              <a:p>
                <a:r>
                  <a:rPr lang="en-US">
                    <a:noFill/>
                  </a:rPr>
                  <a:t> </a:t>
                </a:r>
              </a:p>
            </p:txBody>
          </p:sp>
        </mc:Fallback>
      </mc:AlternateContent>
    </p:spTree>
    <p:extLst>
      <p:ext uri="{BB962C8B-B14F-4D97-AF65-F5344CB8AC3E}">
        <p14:creationId xmlns:p14="http://schemas.microsoft.com/office/powerpoint/2010/main" val="251689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2296</TotalTime>
  <Words>2134</Words>
  <Application>Microsoft Office PowerPoint</Application>
  <PresentationFormat>Widescreen</PresentationFormat>
  <Paragraphs>250</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Diamond Grid 16x9</vt:lpstr>
      <vt:lpstr>Identificarea Sistemelor  Ingineria Sistemelor, anul 3 Universitatea Tehnică din Cluj-Napoca    Proiect </vt:lpstr>
      <vt:lpstr>Partea II  ARX Neliniar </vt:lpstr>
      <vt:lpstr>Conținut</vt:lpstr>
      <vt:lpstr>Introducere</vt:lpstr>
      <vt:lpstr>Modelul (Metoda) NARX</vt:lpstr>
      <vt:lpstr>Clasificarea modelului</vt:lpstr>
      <vt:lpstr>PowerPoint Presentation</vt:lpstr>
      <vt:lpstr>Problema de identificare</vt:lpstr>
      <vt:lpstr>Problema de identificare</vt:lpstr>
      <vt:lpstr>Obiectivul problemei de identificare</vt:lpstr>
      <vt:lpstr>Utilizarea modelului</vt:lpstr>
      <vt:lpstr>Exemple – structura aproximatorului</vt:lpstr>
      <vt:lpstr>Explicarea codului realizat</vt:lpstr>
      <vt:lpstr>Explicarea codului realizat (continuare)</vt:lpstr>
      <vt:lpstr>Explicarea codului realizat (continuare)</vt:lpstr>
      <vt:lpstr>PowerPoint Presentation</vt:lpstr>
      <vt:lpstr>Date de validare</vt:lpstr>
      <vt:lpstr>Rezultate de reglare (grafice)</vt:lpstr>
      <vt:lpstr>Concluzii</vt:lpstr>
      <vt:lpstr>Notă</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Identificarea Sistemelor  Ingineria Sistemelor, anul 3 Universitatea Tehnică din Cluj-Napoca    Proiect</dc:title>
  <dc:creator>Attila Levente Kovacs</dc:creator>
  <cp:lastModifiedBy>Attila Levente Kovacs</cp:lastModifiedBy>
  <cp:revision>2</cp:revision>
  <dcterms:created xsi:type="dcterms:W3CDTF">2021-12-16T18:53:11Z</dcterms:created>
  <dcterms:modified xsi:type="dcterms:W3CDTF">2022-03-04T15:15:08Z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