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3" r:id="rId6"/>
    <p:sldId id="297" r:id="rId7"/>
    <p:sldId id="298" r:id="rId8"/>
    <p:sldId id="299" r:id="rId9"/>
    <p:sldId id="296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0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9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9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sistemului</a:t>
            </a:r>
            <a:r>
              <a:rPr lang="en-GB" dirty="0"/>
              <a:t> PAM CyberArk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Tema</a:t>
            </a:r>
            <a:r>
              <a:rPr lang="en-GB" dirty="0"/>
              <a:t> 8 </a:t>
            </a:r>
            <a:r>
              <a:rPr lang="en-GB" dirty="0" err="1"/>
              <a:t>Managementul</a:t>
            </a:r>
            <a:r>
              <a:rPr lang="en-GB" dirty="0"/>
              <a:t> </a:t>
            </a:r>
            <a:r>
              <a:rPr lang="en-GB" dirty="0" err="1"/>
              <a:t>Riscurilor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69" y="1204745"/>
            <a:ext cx="8790044" cy="432000"/>
          </a:xfrm>
        </p:spPr>
        <p:txBody>
          <a:bodyPr rtlCol="0"/>
          <a:lstStyle/>
          <a:p>
            <a:pPr rtl="0"/>
            <a:r>
              <a:rPr lang="en-GB" dirty="0" err="1"/>
              <a:t>Introducere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PAM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Scopul</a:t>
            </a:r>
            <a:r>
              <a:rPr lang="en-GB" dirty="0"/>
              <a:t> </a:t>
            </a:r>
            <a:r>
              <a:rPr lang="en-GB" dirty="0" err="1"/>
              <a:t>Implementării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Ce </a:t>
            </a:r>
            <a:r>
              <a:rPr lang="en-GB" dirty="0" err="1"/>
              <a:t>este</a:t>
            </a:r>
            <a:r>
              <a:rPr lang="en-GB" dirty="0"/>
              <a:t> PAM?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7" y="2472612"/>
            <a:ext cx="8790043" cy="3719388"/>
          </a:xfrm>
        </p:spPr>
        <p:txBody>
          <a:bodyPr rtlCol="0"/>
          <a:lstStyle/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Sistem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gestionare</a:t>
            </a:r>
            <a:r>
              <a:rPr lang="en-GB" sz="1600" b="0" i="0" dirty="0">
                <a:effectLst/>
                <a:latin typeface="fkGroteskNeue"/>
              </a:rPr>
              <a:t> a </a:t>
            </a:r>
            <a:r>
              <a:rPr lang="en-GB" sz="1600" b="0" i="0" dirty="0" err="1">
                <a:effectLst/>
                <a:latin typeface="fkGroteskNeue"/>
              </a:rPr>
              <a:t>accesului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privilegiat</a:t>
            </a:r>
            <a:r>
              <a:rPr lang="en-GB" sz="1600" b="0" i="0" dirty="0">
                <a:effectLst/>
                <a:latin typeface="fkGroteskNeue"/>
              </a:rPr>
              <a:t> (PAM) care: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Protejează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conturile</a:t>
            </a:r>
            <a:r>
              <a:rPr lang="en-GB" sz="1600" b="0" i="0" dirty="0">
                <a:effectLst/>
                <a:latin typeface="fkGroteskNeue"/>
              </a:rPr>
              <a:t> cu </a:t>
            </a:r>
            <a:r>
              <a:rPr lang="en-GB" sz="1600" b="0" i="0" dirty="0" err="1">
                <a:effectLst/>
                <a:latin typeface="fkGroteskNeue"/>
              </a:rPr>
              <a:t>drepturi</a:t>
            </a:r>
            <a:r>
              <a:rPr lang="en-GB" sz="1600" b="0" i="0" dirty="0">
                <a:effectLst/>
                <a:latin typeface="fkGroteskNeue"/>
              </a:rPr>
              <a:t> administrative (ex: root, admin)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Stochează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credențiale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seifuri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criptate</a:t>
            </a:r>
            <a:r>
              <a:rPr lang="en-GB" sz="1600" b="0" i="0" dirty="0">
                <a:effectLst/>
                <a:latin typeface="fkGroteskNeue"/>
              </a:rPr>
              <a:t> (Password Vault)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Monitorizează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înregistrează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sesiuni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privilegiate</a:t>
            </a:r>
            <a:r>
              <a:rPr lang="en-GB" sz="1600" b="0" i="0" dirty="0">
                <a:effectLst/>
                <a:latin typeface="fkGroteskNeue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Aplică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principiul</a:t>
            </a:r>
            <a:r>
              <a:rPr lang="en-GB" sz="1600" b="0" i="0" dirty="0">
                <a:effectLst/>
                <a:latin typeface="fkGroteskNeue"/>
              </a:rPr>
              <a:t> „</a:t>
            </a:r>
            <a:r>
              <a:rPr lang="en-GB" sz="1600" b="0" i="0" dirty="0" err="1">
                <a:effectLst/>
                <a:latin typeface="fkGroteskNeue"/>
              </a:rPr>
              <a:t>privilegii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minime</a:t>
            </a:r>
            <a:r>
              <a:rPr lang="en-GB" sz="1600" b="0" i="0" dirty="0">
                <a:effectLst/>
                <a:latin typeface="fkGroteskNeue"/>
              </a:rPr>
              <a:t>” 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a </a:t>
            </a:r>
            <a:r>
              <a:rPr lang="en-GB" sz="1600" b="0" i="0" dirty="0" err="1">
                <a:effectLst/>
                <a:latin typeface="fkGroteskNeue"/>
              </a:rPr>
              <a:t>limita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accesul</a:t>
            </a:r>
            <a:r>
              <a:rPr lang="en-GB" sz="1600" b="0" i="0" dirty="0">
                <a:effectLst/>
                <a:latin typeface="fkGroteskNeue"/>
              </a:rPr>
              <a:t> </a:t>
            </a:r>
          </a:p>
          <a:p>
            <a:pPr marL="0" indent="0" algn="l">
              <a:buNone/>
            </a:pPr>
            <a:r>
              <a:rPr lang="en-GB" sz="1600" b="0" i="0" dirty="0">
                <a:effectLst/>
                <a:latin typeface="fkGroteskNeue"/>
              </a:rPr>
              <a:t>De </a:t>
            </a:r>
            <a:r>
              <a:rPr lang="en-GB" sz="1600" b="0" i="0" dirty="0" err="1">
                <a:effectLst/>
                <a:latin typeface="fkGroteskNeue"/>
              </a:rPr>
              <a:t>ce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implementăm</a:t>
            </a:r>
            <a:r>
              <a:rPr lang="en-GB" sz="1600" b="0" i="0" dirty="0">
                <a:effectLst/>
                <a:latin typeface="fkGroteskNeue"/>
              </a:rPr>
              <a:t> PAM?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fkGroteskNeue"/>
              </a:rPr>
              <a:t>Securitate: </a:t>
            </a:r>
            <a:r>
              <a:rPr lang="en-GB" sz="1600" b="0" i="0" dirty="0" err="1">
                <a:effectLst/>
                <a:latin typeface="fkGroteskNeue"/>
              </a:rPr>
              <a:t>Reducerea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riscului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breșe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controlul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accesului</a:t>
            </a:r>
            <a:r>
              <a:rPr lang="en-GB" sz="1600" b="0" i="0" dirty="0">
                <a:effectLst/>
                <a:latin typeface="fkGroteskNeue"/>
              </a:rPr>
              <a:t> la </a:t>
            </a:r>
            <a:r>
              <a:rPr lang="en-GB" sz="1600" b="0" i="0" dirty="0" err="1">
                <a:effectLst/>
                <a:latin typeface="fkGroteskNeue"/>
              </a:rPr>
              <a:t>resurse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critice</a:t>
            </a: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Conformitate</a:t>
            </a:r>
            <a:r>
              <a:rPr lang="en-GB" sz="1600" b="0" i="0" dirty="0">
                <a:effectLst/>
                <a:latin typeface="fkGroteskNeue"/>
              </a:rPr>
              <a:t>: </a:t>
            </a:r>
            <a:r>
              <a:rPr lang="en-GB" sz="1600" b="0" i="0" dirty="0" err="1">
                <a:effectLst/>
                <a:latin typeface="fkGroteskNeue"/>
              </a:rPr>
              <a:t>Îndeplinirea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standardelor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reglementare</a:t>
            </a:r>
            <a:r>
              <a:rPr lang="en-GB" sz="1600" b="0" i="0" dirty="0">
                <a:effectLst/>
                <a:latin typeface="fkGroteskNeue"/>
              </a:rPr>
              <a:t> (GDPR, ISO 27001)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Transparență</a:t>
            </a:r>
            <a:r>
              <a:rPr lang="en-GB" sz="1600" b="0" i="0" dirty="0">
                <a:effectLst/>
                <a:latin typeface="fkGroteskNeue"/>
              </a:rPr>
              <a:t>: Audit integral al </a:t>
            </a:r>
            <a:r>
              <a:rPr lang="en-GB" sz="1600" b="0" i="0" dirty="0" err="1">
                <a:effectLst/>
                <a:latin typeface="fkGroteskNeue"/>
              </a:rPr>
              <a:t>activității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privilegiate</a:t>
            </a:r>
            <a:r>
              <a:rPr lang="en-GB" sz="1600" b="0" i="0" dirty="0">
                <a:effectLst/>
                <a:latin typeface="fkGroteskNeue"/>
              </a:rPr>
              <a:t>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69" y="1204745"/>
            <a:ext cx="8790044" cy="432000"/>
          </a:xfrm>
        </p:spPr>
        <p:txBody>
          <a:bodyPr rtlCol="0"/>
          <a:lstStyle/>
          <a:p>
            <a:pPr rtl="0"/>
            <a:r>
              <a:rPr lang="en-GB" dirty="0" err="1"/>
              <a:t>Beneficii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Administratori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Companii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7" y="2472612"/>
            <a:ext cx="8790043" cy="3719388"/>
          </a:xfrm>
        </p:spPr>
        <p:txBody>
          <a:bodyPr rtlCol="0"/>
          <a:lstStyle/>
          <a:p>
            <a:pPr marL="0" indent="0" algn="l">
              <a:buNone/>
            </a:pPr>
            <a:r>
              <a:rPr lang="en-GB" sz="1600" b="0" i="0" dirty="0">
                <a:effectLst/>
                <a:latin typeface="fkGroteskNeue"/>
              </a:rPr>
              <a:t>Cum </a:t>
            </a:r>
            <a:r>
              <a:rPr lang="en-GB" sz="1600" b="0" i="0" dirty="0" err="1">
                <a:effectLst/>
                <a:latin typeface="fkGroteskNeue"/>
              </a:rPr>
              <a:t>vă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ajută</a:t>
            </a:r>
            <a:r>
              <a:rPr lang="en-GB" sz="1600" b="0" i="0" dirty="0">
                <a:effectLst/>
                <a:latin typeface="fkGroteskNeue"/>
              </a:rPr>
              <a:t> PAM?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Gestionare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centralizată</a:t>
            </a:r>
            <a:r>
              <a:rPr lang="en-GB" sz="1600" b="0" i="0" dirty="0">
                <a:effectLst/>
                <a:latin typeface="fkGroteskNeue"/>
              </a:rPr>
              <a:t>: </a:t>
            </a: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 la </a:t>
            </a:r>
            <a:r>
              <a:rPr lang="en-GB" sz="1600" b="0" i="0" dirty="0" err="1">
                <a:effectLst/>
                <a:latin typeface="fkGroteskNeue"/>
              </a:rPr>
              <a:t>toate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credențialele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privilegiate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dintr</a:t>
            </a:r>
            <a:r>
              <a:rPr lang="en-GB" sz="1600" b="0" i="0" dirty="0">
                <a:effectLst/>
                <a:latin typeface="fkGroteskNeue"/>
              </a:rPr>
              <a:t>-o </a:t>
            </a:r>
            <a:r>
              <a:rPr lang="en-GB" sz="1600" b="0" i="0" dirty="0" err="1">
                <a:effectLst/>
                <a:latin typeface="fkGroteskNeue"/>
              </a:rPr>
              <a:t>interfață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unică</a:t>
            </a: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Automatizare</a:t>
            </a:r>
            <a:r>
              <a:rPr lang="en-GB" sz="1600" b="0" i="0" dirty="0">
                <a:effectLst/>
                <a:latin typeface="fkGroteskNeue"/>
              </a:rPr>
              <a:t>: </a:t>
            </a:r>
            <a:r>
              <a:rPr lang="en-GB" sz="1600" b="0" i="0" dirty="0" err="1">
                <a:effectLst/>
                <a:latin typeface="fkGroteskNeue"/>
              </a:rPr>
              <a:t>Rotirea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automată</a:t>
            </a:r>
            <a:r>
              <a:rPr lang="en-GB" sz="1600" b="0" i="0" dirty="0">
                <a:effectLst/>
                <a:latin typeface="fkGroteskNeue"/>
              </a:rPr>
              <a:t> a </a:t>
            </a:r>
            <a:r>
              <a:rPr lang="en-GB" sz="1600" b="0" i="0" dirty="0" err="1">
                <a:effectLst/>
                <a:latin typeface="fkGroteskNeue"/>
              </a:rPr>
              <a:t>parolelor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eliminarea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partajării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riscante</a:t>
            </a:r>
            <a:r>
              <a:rPr lang="en-GB" sz="1600" b="0" i="0" dirty="0">
                <a:effectLst/>
                <a:latin typeface="fkGroteskNeue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temporar</a:t>
            </a:r>
            <a:r>
              <a:rPr lang="en-GB" sz="1600" b="0" i="0" dirty="0">
                <a:effectLst/>
                <a:latin typeface="fkGroteskNeue"/>
              </a:rPr>
              <a:t> (Just-in-Time): </a:t>
            </a:r>
            <a:r>
              <a:rPr lang="en-GB" sz="1600" b="0" i="0" dirty="0" err="1">
                <a:effectLst/>
                <a:latin typeface="fkGroteskNeue"/>
              </a:rPr>
              <a:t>Acordarea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drepturilor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doar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când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este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necesar</a:t>
            </a: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Alertă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timpurie</a:t>
            </a:r>
            <a:r>
              <a:rPr lang="en-GB" sz="1600" b="0" i="0" dirty="0">
                <a:effectLst/>
                <a:latin typeface="fkGroteskNeue"/>
              </a:rPr>
              <a:t>: </a:t>
            </a:r>
            <a:r>
              <a:rPr lang="en-GB" sz="1600" b="0" i="0" dirty="0" err="1">
                <a:effectLst/>
                <a:latin typeface="fkGroteskNeue"/>
              </a:rPr>
              <a:t>Detectarea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activității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suspecte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timp</a:t>
            </a:r>
            <a:r>
              <a:rPr lang="en-GB" sz="1600" b="0" i="0" dirty="0">
                <a:effectLst/>
                <a:latin typeface="fkGroteskNeue"/>
              </a:rPr>
              <a:t> real</a:t>
            </a:r>
          </a:p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Beneficii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InnoTech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Reducerea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erorilor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umane</a:t>
            </a:r>
            <a:r>
              <a:rPr lang="en-GB" sz="1600" b="0" i="0" dirty="0">
                <a:effectLst/>
                <a:latin typeface="fkGroteskNeue"/>
              </a:rPr>
              <a:t>: </a:t>
            </a:r>
            <a:r>
              <a:rPr lang="en-GB" sz="1600" b="0" i="0" dirty="0" err="1">
                <a:effectLst/>
                <a:latin typeface="fkGroteskNeue"/>
              </a:rPr>
              <a:t>Limitarea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accesului</a:t>
            </a:r>
            <a:r>
              <a:rPr lang="en-GB" sz="1600" b="0" i="0" dirty="0">
                <a:effectLst/>
                <a:latin typeface="fkGroteskNeue"/>
              </a:rPr>
              <a:t> permanent </a:t>
            </a:r>
            <a:r>
              <a:rPr lang="en-GB" sz="1600" b="0" i="0" dirty="0" err="1">
                <a:effectLst/>
                <a:latin typeface="fkGroteskNeue"/>
              </a:rPr>
              <a:t>minimizează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configurarea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greșită</a:t>
            </a:r>
            <a:endParaRPr lang="en-GB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Raportare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simplificată</a:t>
            </a:r>
            <a:r>
              <a:rPr lang="en-GB" sz="1600" b="0" i="0" dirty="0">
                <a:effectLst/>
                <a:latin typeface="fkGroteskNeue"/>
              </a:rPr>
              <a:t>: </a:t>
            </a:r>
            <a:r>
              <a:rPr lang="en-GB" sz="1600" b="0" i="0" dirty="0" err="1">
                <a:effectLst/>
                <a:latin typeface="fkGroteskNeue"/>
              </a:rPr>
              <a:t>Dovezi</a:t>
            </a:r>
            <a:r>
              <a:rPr lang="en-GB" sz="1600" b="0" i="0" dirty="0">
                <a:effectLst/>
                <a:latin typeface="fkGroteskNeue"/>
              </a:rPr>
              <a:t> automate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audituri</a:t>
            </a:r>
            <a:r>
              <a:rPr lang="en-GB" sz="1600" b="0" i="0" dirty="0">
                <a:effectLst/>
                <a:latin typeface="fkGroteskNeue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Protecție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împotriva</a:t>
            </a:r>
            <a:r>
              <a:rPr lang="en-GB" sz="1600" b="0" i="0" dirty="0">
                <a:effectLst/>
                <a:latin typeface="fkGroteskNeue"/>
              </a:rPr>
              <a:t> phishing: </a:t>
            </a:r>
            <a:r>
              <a:rPr lang="en-GB" sz="1600" b="0" i="0" dirty="0" err="1">
                <a:effectLst/>
                <a:latin typeface="fkGroteskNeue"/>
              </a:rPr>
              <a:t>Credențialele</a:t>
            </a:r>
            <a:r>
              <a:rPr lang="en-GB" sz="1600" b="0" i="0" dirty="0">
                <a:effectLst/>
                <a:latin typeface="fkGroteskNeue"/>
              </a:rPr>
              <a:t> nu sunt </a:t>
            </a:r>
            <a:r>
              <a:rPr lang="en-GB" sz="1600" b="0" i="0" dirty="0" err="1">
                <a:effectLst/>
                <a:latin typeface="fkGroteskNeue"/>
              </a:rPr>
              <a:t>expuse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rețea</a:t>
            </a:r>
            <a:r>
              <a:rPr lang="en-GB" sz="1600" b="0" i="0" dirty="0">
                <a:effectLst/>
                <a:latin typeface="fkGroteskNeue"/>
              </a:rPr>
              <a:t>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41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85" y="1204745"/>
            <a:ext cx="8790044" cy="432000"/>
          </a:xfrm>
        </p:spPr>
        <p:txBody>
          <a:bodyPr rtlCol="0"/>
          <a:lstStyle/>
          <a:p>
            <a:pPr rtl="0"/>
            <a:r>
              <a:rPr lang="en-GB" dirty="0"/>
              <a:t>Pasi </a:t>
            </a:r>
            <a:r>
              <a:rPr lang="en-GB" dirty="0" err="1"/>
              <a:t>cheie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cyber.ark</a:t>
            </a:r>
            <a:r>
              <a:rPr lang="en-GB" dirty="0"/>
              <a:t> PAM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167" y="2043404"/>
            <a:ext cx="9060633" cy="4148596"/>
          </a:xfrm>
        </p:spPr>
        <p:txBody>
          <a:bodyPr rtlCol="0"/>
          <a:lstStyle/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Planificare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evaluare</a:t>
            </a:r>
            <a:endParaRPr lang="en-GB" sz="1600" b="0" i="0" dirty="0">
              <a:effectLst/>
              <a:latin typeface="fkGroteskNeue"/>
            </a:endParaRPr>
          </a:p>
          <a:p>
            <a:r>
              <a:rPr lang="en-GB" sz="1600" b="0" i="0" dirty="0" err="1">
                <a:effectLst/>
                <a:latin typeface="fkGroteskNeue"/>
              </a:rPr>
              <a:t>Inventarierea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conturilor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privilegiate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Identificare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conturi</a:t>
            </a:r>
            <a:r>
              <a:rPr lang="en-GB" sz="1600" b="0" i="0" dirty="0">
                <a:effectLst/>
                <a:latin typeface="fkGroteskNeue"/>
              </a:rPr>
              <a:t> admin, root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servicii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critice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folosind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scanări</a:t>
            </a:r>
            <a:r>
              <a:rPr lang="en-GB" sz="1600" b="0" i="0" dirty="0">
                <a:effectLst/>
                <a:latin typeface="fkGroteskNeue"/>
              </a:rPr>
              <a:t> automate.</a:t>
            </a:r>
          </a:p>
          <a:p>
            <a:r>
              <a:rPr lang="en-GB" sz="1600" b="0" i="0" dirty="0" err="1">
                <a:effectLst/>
                <a:latin typeface="fkGroteskNeue"/>
              </a:rPr>
              <a:t>Definirea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politicilor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securitate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Stabilirea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regulilor</a:t>
            </a:r>
            <a:r>
              <a:rPr lang="en-GB" sz="1600" b="0" i="0" dirty="0">
                <a:effectLst/>
                <a:latin typeface="fkGroteskNeue"/>
              </a:rPr>
              <a:t> RBAC (Role-Based Access Control)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a </a:t>
            </a:r>
            <a:r>
              <a:rPr lang="en-GB" sz="1600" b="0" i="0" dirty="0" err="1">
                <a:effectLst/>
                <a:latin typeface="fkGroteskNeue"/>
              </a:rPr>
              <a:t>principiului</a:t>
            </a:r>
            <a:r>
              <a:rPr lang="en-GB" sz="1600" b="0" i="0" dirty="0">
                <a:effectLst/>
                <a:latin typeface="fkGroteskNeue"/>
              </a:rPr>
              <a:t> „</a:t>
            </a:r>
            <a:r>
              <a:rPr lang="en-GB" sz="1600" b="0" i="0" dirty="0" err="1">
                <a:effectLst/>
                <a:latin typeface="fkGroteskNeue"/>
              </a:rPr>
              <a:t>privilegii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minime</a:t>
            </a:r>
            <a:r>
              <a:rPr lang="en-GB" sz="1600" b="0" i="0" dirty="0">
                <a:effectLst/>
                <a:latin typeface="fkGroteskNeue"/>
              </a:rPr>
              <a:t>”.</a:t>
            </a:r>
          </a:p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Proiectarea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arhitecturii</a:t>
            </a:r>
            <a:endParaRPr lang="en-GB" sz="1600" b="0" i="0" dirty="0">
              <a:effectLst/>
              <a:latin typeface="fkGroteskNeue"/>
            </a:endParaRPr>
          </a:p>
          <a:p>
            <a:r>
              <a:rPr lang="en-GB" sz="1600" b="0" i="0" dirty="0" err="1">
                <a:effectLst/>
                <a:latin typeface="fkGroteskNeue"/>
              </a:rPr>
              <a:t>Instalarea</a:t>
            </a:r>
            <a:r>
              <a:rPr lang="en-GB" sz="1600" b="0" i="0" dirty="0">
                <a:effectLst/>
                <a:latin typeface="fkGroteskNeue"/>
              </a:rPr>
              <a:t> Vault-</a:t>
            </a:r>
            <a:r>
              <a:rPr lang="en-GB" sz="1600" b="0" i="0" dirty="0" err="1">
                <a:effectLst/>
                <a:latin typeface="fkGroteskNeue"/>
              </a:rPr>
              <a:t>ului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Configurare</a:t>
            </a:r>
            <a:r>
              <a:rPr lang="en-GB" sz="1600" b="0" i="0" dirty="0">
                <a:effectLst/>
                <a:latin typeface="fkGroteskNeue"/>
              </a:rPr>
              <a:t> server central cu </a:t>
            </a:r>
            <a:r>
              <a:rPr lang="en-GB" sz="1600" b="0" i="0" dirty="0" err="1">
                <a:effectLst/>
                <a:latin typeface="fkGroteskNeue"/>
              </a:rPr>
              <a:t>criptare</a:t>
            </a:r>
            <a:r>
              <a:rPr lang="en-GB" sz="1600" b="0" i="0" dirty="0">
                <a:effectLst/>
                <a:latin typeface="fkGroteskNeue"/>
              </a:rPr>
              <a:t> AES-256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replicare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redundanță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r>
              <a:rPr lang="en-GB" sz="1600" b="0" i="0" dirty="0" err="1">
                <a:effectLst/>
                <a:latin typeface="fkGroteskNeue"/>
              </a:rPr>
              <a:t>Integrarea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componentelor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r>
              <a:rPr lang="en-GB" sz="1600" b="0" i="0" dirty="0">
                <a:effectLst/>
                <a:latin typeface="fkGroteskNeue"/>
              </a:rPr>
              <a:t>PSM (</a:t>
            </a:r>
            <a:r>
              <a:rPr lang="en-GB" sz="1600" b="0" i="0" dirty="0" err="1">
                <a:effectLst/>
                <a:latin typeface="fkGroteskNeue"/>
              </a:rPr>
              <a:t>monitorizare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sesiuni</a:t>
            </a:r>
            <a:r>
              <a:rPr lang="en-GB" sz="1600" b="0" i="0" dirty="0">
                <a:effectLst/>
                <a:latin typeface="fkGroteskNeue"/>
              </a:rPr>
              <a:t>),</a:t>
            </a:r>
          </a:p>
          <a:p>
            <a:r>
              <a:rPr lang="en-GB" sz="1600" b="0" i="0" dirty="0">
                <a:effectLst/>
                <a:latin typeface="fkGroteskNeue"/>
              </a:rPr>
              <a:t>CPM (</a:t>
            </a:r>
            <a:r>
              <a:rPr lang="en-GB" sz="1600" b="0" i="0" dirty="0" err="1">
                <a:effectLst/>
                <a:latin typeface="fkGroteskNeue"/>
              </a:rPr>
              <a:t>rotație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automată</a:t>
            </a:r>
            <a:r>
              <a:rPr lang="en-GB" sz="1600" b="0" i="0" dirty="0">
                <a:effectLst/>
                <a:latin typeface="fkGroteskNeue"/>
              </a:rPr>
              <a:t> a </a:t>
            </a:r>
            <a:r>
              <a:rPr lang="en-GB" sz="1600" b="0" i="0" dirty="0" err="1">
                <a:effectLst/>
                <a:latin typeface="fkGroteskNeue"/>
              </a:rPr>
              <a:t>parolelor</a:t>
            </a:r>
            <a:r>
              <a:rPr lang="en-GB" sz="1600" b="0" i="0" dirty="0">
                <a:effectLst/>
                <a:latin typeface="fkGroteskNeue"/>
              </a:rPr>
              <a:t>),</a:t>
            </a:r>
          </a:p>
          <a:p>
            <a:r>
              <a:rPr lang="en-GB" sz="1600" b="0" i="0" dirty="0">
                <a:effectLst/>
                <a:latin typeface="fkGroteskNeue"/>
              </a:rPr>
              <a:t>PVWA (</a:t>
            </a:r>
            <a:r>
              <a:rPr lang="en-GB" sz="1600" b="0" i="0" dirty="0" err="1">
                <a:effectLst/>
                <a:latin typeface="fkGroteskNeue"/>
              </a:rPr>
              <a:t>interfață</a:t>
            </a:r>
            <a:r>
              <a:rPr lang="en-GB" sz="1600" b="0" i="0" dirty="0">
                <a:effectLst/>
                <a:latin typeface="fkGroteskNeue"/>
              </a:rPr>
              <a:t> web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gestionare</a:t>
            </a:r>
            <a:r>
              <a:rPr lang="en-GB" sz="1600" b="0" i="0" dirty="0">
                <a:effectLst/>
                <a:latin typeface="fkGroteskNeue"/>
              </a:rPr>
              <a:t>).</a:t>
            </a:r>
          </a:p>
          <a:p>
            <a:r>
              <a:rPr lang="en-GB" sz="1600" b="0" i="0" dirty="0" err="1">
                <a:effectLst/>
                <a:latin typeface="fkGroteskNeue"/>
              </a:rPr>
              <a:t>Conectarea</a:t>
            </a:r>
            <a:r>
              <a:rPr lang="en-GB" sz="1600" b="0" i="0" dirty="0">
                <a:effectLst/>
                <a:latin typeface="fkGroteskNeue"/>
              </a:rPr>
              <a:t> la </a:t>
            </a:r>
            <a:r>
              <a:rPr lang="en-GB" sz="1600" b="0" i="0" dirty="0" err="1">
                <a:effectLst/>
                <a:latin typeface="fkGroteskNeue"/>
              </a:rPr>
              <a:t>infrastructura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existentă</a:t>
            </a:r>
            <a:r>
              <a:rPr lang="en-GB" sz="1600" b="0" i="0" dirty="0">
                <a:effectLst/>
                <a:latin typeface="fkGroteskNeue"/>
              </a:rPr>
              <a:t>: Active Directory, cloud (AWS/Azure), SIEM.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3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85" y="1204745"/>
            <a:ext cx="8790044" cy="432000"/>
          </a:xfrm>
        </p:spPr>
        <p:txBody>
          <a:bodyPr rtlCol="0"/>
          <a:lstStyle/>
          <a:p>
            <a:pPr rtl="0"/>
            <a:r>
              <a:rPr lang="en-GB" dirty="0"/>
              <a:t>Pasi </a:t>
            </a:r>
            <a:r>
              <a:rPr lang="en-GB" dirty="0" err="1"/>
              <a:t>cheie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implementarea</a:t>
            </a:r>
            <a:r>
              <a:rPr lang="en-GB" dirty="0"/>
              <a:t> </a:t>
            </a:r>
            <a:r>
              <a:rPr lang="en-GB" dirty="0" err="1"/>
              <a:t>cyber.ark</a:t>
            </a:r>
            <a:r>
              <a:rPr lang="en-GB" dirty="0"/>
              <a:t> PAM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2631232"/>
            <a:ext cx="9041971" cy="3560767"/>
          </a:xfrm>
        </p:spPr>
        <p:txBody>
          <a:bodyPr rtlCol="0"/>
          <a:lstStyle/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Configurare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testare</a:t>
            </a:r>
            <a:endParaRPr lang="en-GB" sz="1600" b="0" i="0" dirty="0">
              <a:effectLst/>
              <a:latin typeface="fkGroteskNeue"/>
            </a:endParaRPr>
          </a:p>
          <a:p>
            <a:r>
              <a:rPr lang="en-GB" sz="1600" b="0" i="0" dirty="0">
                <a:effectLst/>
                <a:latin typeface="fkGroteskNeue"/>
              </a:rPr>
              <a:t>Hardening: </a:t>
            </a:r>
            <a:r>
              <a:rPr lang="en-GB" sz="1600" b="0" i="0" dirty="0" err="1">
                <a:effectLst/>
                <a:latin typeface="fkGroteskNeue"/>
              </a:rPr>
              <a:t>Aplicarea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măsurilor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securitate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servere</a:t>
            </a:r>
            <a:r>
              <a:rPr lang="en-GB" sz="1600" b="0" i="0" dirty="0">
                <a:effectLst/>
                <a:latin typeface="fkGroteskNeue"/>
              </a:rPr>
              <a:t> (ex: </a:t>
            </a:r>
            <a:r>
              <a:rPr lang="en-GB" sz="1600" b="0" i="0" dirty="0" err="1">
                <a:effectLst/>
                <a:latin typeface="fkGroteskNeue"/>
              </a:rPr>
              <a:t>restricții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).</a:t>
            </a:r>
          </a:p>
          <a:p>
            <a:r>
              <a:rPr lang="en-GB" sz="1600" b="0" i="0" dirty="0" err="1">
                <a:effectLst/>
                <a:latin typeface="fkGroteskNeue"/>
              </a:rPr>
              <a:t>Simulare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scenarii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Testare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fluxuri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temporar</a:t>
            </a:r>
            <a:r>
              <a:rPr lang="en-GB" sz="1600" b="0" i="0" dirty="0">
                <a:effectLst/>
                <a:latin typeface="fkGroteskNeue"/>
              </a:rPr>
              <a:t> (Just-in-Time)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proceduri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urgență</a:t>
            </a:r>
            <a:r>
              <a:rPr lang="en-GB" sz="1600" b="0" i="0" dirty="0">
                <a:effectLst/>
                <a:latin typeface="fkGroteskNeue"/>
              </a:rPr>
              <a:t> (break-glass).</a:t>
            </a:r>
          </a:p>
          <a:p>
            <a:pPr marL="0" indent="0" algn="l">
              <a:buNone/>
            </a:pPr>
            <a:r>
              <a:rPr lang="en-GB" sz="1600" b="0" i="0" dirty="0">
                <a:effectLst/>
                <a:latin typeface="fkGroteskNeue"/>
              </a:rPr>
              <a:t>Onboarding </a:t>
            </a:r>
            <a:r>
              <a:rPr lang="en-GB" sz="1600" b="0" i="0" dirty="0" err="1">
                <a:effectLst/>
                <a:latin typeface="fkGroteskNeue"/>
              </a:rPr>
              <a:t>conturi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utilizatori</a:t>
            </a:r>
            <a:endParaRPr lang="en-GB" sz="1600" b="0" i="0" dirty="0">
              <a:effectLst/>
              <a:latin typeface="fkGroteskNeue"/>
            </a:endParaRPr>
          </a:p>
          <a:p>
            <a:r>
              <a:rPr lang="en-GB" sz="1600" b="0" i="0" dirty="0">
                <a:effectLst/>
                <a:latin typeface="fkGroteskNeue"/>
              </a:rPr>
              <a:t>Import </a:t>
            </a:r>
            <a:r>
              <a:rPr lang="en-GB" sz="1600" b="0" i="0" dirty="0" err="1">
                <a:effectLst/>
                <a:latin typeface="fkGroteskNeue"/>
              </a:rPr>
              <a:t>conturi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privilegiate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Vault (manual </a:t>
            </a:r>
            <a:r>
              <a:rPr lang="en-GB" sz="1600" b="0" i="0" dirty="0" err="1">
                <a:effectLst/>
                <a:latin typeface="fkGroteskNeue"/>
              </a:rPr>
              <a:t>sau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scanare</a:t>
            </a:r>
            <a:r>
              <a:rPr lang="en-GB" sz="1600" b="0" i="0" dirty="0">
                <a:effectLst/>
                <a:latin typeface="fkGroteskNeue"/>
              </a:rPr>
              <a:t>).</a:t>
            </a:r>
          </a:p>
          <a:p>
            <a:r>
              <a:rPr lang="en-GB" sz="1600" b="0" i="0" dirty="0" err="1">
                <a:effectLst/>
                <a:latin typeface="fkGroteskNeue"/>
              </a:rPr>
              <a:t>Atribuire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drepturi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Asignare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roluri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bazate</a:t>
            </a:r>
            <a:r>
              <a:rPr lang="en-GB" sz="1600" b="0" i="0" dirty="0">
                <a:effectLst/>
                <a:latin typeface="fkGroteskNeue"/>
              </a:rPr>
              <a:t> pe </a:t>
            </a:r>
            <a:r>
              <a:rPr lang="en-GB" sz="1600" b="0" i="0" dirty="0" err="1">
                <a:effectLst/>
                <a:latin typeface="fkGroteskNeue"/>
              </a:rPr>
              <a:t>responsabilități</a:t>
            </a:r>
            <a:r>
              <a:rPr lang="en-GB" sz="1600" b="0" i="0" dirty="0">
                <a:effectLst/>
                <a:latin typeface="fkGroteskNeue"/>
              </a:rPr>
              <a:t> (ex: admin, auditor).</a:t>
            </a:r>
          </a:p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Monitorizare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optimizare</a:t>
            </a:r>
            <a:endParaRPr lang="en-GB" sz="1600" b="0" i="0" dirty="0">
              <a:effectLst/>
              <a:latin typeface="fkGroteskNeue"/>
            </a:endParaRPr>
          </a:p>
          <a:p>
            <a:r>
              <a:rPr lang="en-GB" sz="1600" b="0" i="0" dirty="0" err="1">
                <a:effectLst/>
                <a:latin typeface="fkGroteskNeue"/>
              </a:rPr>
              <a:t>Raportare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activități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Generare</a:t>
            </a:r>
            <a:r>
              <a:rPr lang="en-GB" sz="1600" b="0" i="0" dirty="0">
                <a:effectLst/>
                <a:latin typeface="fkGroteskNeue"/>
              </a:rPr>
              <a:t> log-</a:t>
            </a:r>
            <a:r>
              <a:rPr lang="en-GB" sz="1600" b="0" i="0" dirty="0" err="1">
                <a:effectLst/>
                <a:latin typeface="fkGroteskNeue"/>
              </a:rPr>
              <a:t>uri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audit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detect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11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262" y="2280593"/>
            <a:ext cx="6798250" cy="1674470"/>
          </a:xfrm>
        </p:spPr>
        <p:txBody>
          <a:bodyPr rtlCol="0"/>
          <a:lstStyle/>
          <a:p>
            <a:pPr rtl="0"/>
            <a:r>
              <a:rPr lang="en-GB" dirty="0" err="1"/>
              <a:t>Multumesc</a:t>
            </a:r>
            <a:r>
              <a:rPr lang="en-GB" dirty="0"/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{C9DB5C4D-438C-4888-81A1-FC53784C3AB7}tf67328976_win32</Template>
  <TotalTime>28</TotalTime>
  <Words>389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fkGroteskNeue</vt:lpstr>
      <vt:lpstr>Times New Roman</vt:lpstr>
      <vt:lpstr>Office Theme</vt:lpstr>
      <vt:lpstr>Implementarea sistemului PAM CyberArk</vt:lpstr>
      <vt:lpstr>Introducere în PAM și Scopul Implementării  Ce este PAM?</vt:lpstr>
      <vt:lpstr>Beneficii pentru Administratori și Companii </vt:lpstr>
      <vt:lpstr>Pasi cheie pentru implementarea cyber.ark PAM </vt:lpstr>
      <vt:lpstr>Pasi cheie pentru implementarea cyber.ark PAM 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sistemului PAM CyberArk</dc:title>
  <dc:creator>Dragos FLOROIU</dc:creator>
  <cp:lastModifiedBy>Dragos FLOROIU</cp:lastModifiedBy>
  <cp:revision>1</cp:revision>
  <dcterms:created xsi:type="dcterms:W3CDTF">2025-05-16T07:15:01Z</dcterms:created>
  <dcterms:modified xsi:type="dcterms:W3CDTF">2025-05-16T07:43:16Z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