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3" r:id="rId6"/>
    <p:sldId id="297" r:id="rId7"/>
    <p:sldId id="298" r:id="rId8"/>
    <p:sldId id="299" r:id="rId9"/>
    <p:sldId id="296" r:id="rId10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31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0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5FAA28-D333-4D57-AF0E-BDF53B4498B2}" type="datetime1">
              <a:rPr lang="en-GB" smtClean="0"/>
              <a:t>19/05/2025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03277C-3F5C-4673-8D79-1738A329ED93}" type="datetime1">
              <a:rPr lang="en-GB" noProof="0" smtClean="0"/>
              <a:t>19/05/2025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460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63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604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90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9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94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 rtlCol="0"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rtlCol="0" anchor="b"/>
          <a:lstStyle>
            <a:lvl1pPr>
              <a:defRPr sz="28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rtlCol="0"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rtlCol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 rtlCol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 rtlCol="0"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 rtlCol="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rtlCol="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rtlCol="0"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-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rtlCol="0"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 rtlCol="0"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 rtlCol="0"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 rtlCol="0"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en-GB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en-GB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en-GB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pPr rtl="0"/>
            <a:fld id="{19B51A1E-902D-48AF-9020-955120F399B6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 noProof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 noProof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 noProof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GB" dirty="0" err="1"/>
              <a:t>Informare</a:t>
            </a:r>
            <a:r>
              <a:rPr lang="en-GB" dirty="0"/>
              <a:t> </a:t>
            </a:r>
            <a:r>
              <a:rPr lang="en-GB" dirty="0" err="1"/>
              <a:t>vulnerabilitati</a:t>
            </a:r>
            <a:r>
              <a:rPr lang="en-GB" dirty="0"/>
              <a:t> </a:t>
            </a:r>
            <a:r>
              <a:rPr lang="en-GB" dirty="0" err="1"/>
              <a:t>innotech</a:t>
            </a:r>
            <a:endParaRPr lang="en-GB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GB" dirty="0" err="1"/>
              <a:t>Tema</a:t>
            </a:r>
            <a:r>
              <a:rPr lang="en-GB" dirty="0"/>
              <a:t> 9 </a:t>
            </a:r>
            <a:r>
              <a:rPr lang="en-GB" dirty="0" err="1"/>
              <a:t>Managementul</a:t>
            </a:r>
            <a:r>
              <a:rPr lang="en-GB" dirty="0"/>
              <a:t> </a:t>
            </a:r>
            <a:r>
              <a:rPr lang="en-GB" dirty="0" err="1"/>
              <a:t>Riscurilor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69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/>
              <a:t>CVE-2021-41379 – </a:t>
            </a:r>
            <a:r>
              <a:rPr lang="en-GB" dirty="0" err="1"/>
              <a:t>Vulnerabilitate</a:t>
            </a:r>
            <a:r>
              <a:rPr lang="en-GB" dirty="0"/>
              <a:t> de </a:t>
            </a:r>
            <a:r>
              <a:rPr lang="en-GB" dirty="0" err="1"/>
              <a:t>escaladare</a:t>
            </a:r>
            <a:r>
              <a:rPr lang="en-GB" dirty="0"/>
              <a:t> a </a:t>
            </a:r>
            <a:r>
              <a:rPr lang="en-GB" dirty="0" err="1"/>
              <a:t>privilegiilor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Windows Installer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7" y="2472612"/>
            <a:ext cx="8790043" cy="3719388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Descriere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Permite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atacatorilor</a:t>
            </a:r>
            <a:r>
              <a:rPr lang="en-GB" sz="1600" b="0" i="0" dirty="0">
                <a:effectLst/>
                <a:latin typeface="fkGroteskNeue"/>
              </a:rPr>
              <a:t> cu </a:t>
            </a: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local </a:t>
            </a:r>
            <a:r>
              <a:rPr lang="en-GB" sz="1600" b="0" i="0" dirty="0" err="1">
                <a:effectLst/>
                <a:latin typeface="fkGroteskNeue"/>
              </a:rPr>
              <a:t>să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șteargă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fișiere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sau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să</a:t>
            </a:r>
            <a:r>
              <a:rPr lang="en-GB" sz="1600" b="0" i="0" dirty="0">
                <a:effectLst/>
                <a:latin typeface="fkGroteskNeue"/>
              </a:rPr>
              <a:t> execute cod cu </a:t>
            </a:r>
            <a:r>
              <a:rPr lang="en-GB" sz="1600" b="0" i="0" dirty="0" err="1">
                <a:effectLst/>
                <a:latin typeface="fkGroteskNeue"/>
              </a:rPr>
              <a:t>drepturi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sistem</a:t>
            </a:r>
            <a:r>
              <a:rPr lang="en-GB" sz="1600" b="0" i="0" dirty="0">
                <a:effectLst/>
                <a:latin typeface="fkGroteskNeue"/>
              </a:rPr>
              <a:t> (SYSTEM) </a:t>
            </a:r>
            <a:r>
              <a:rPr lang="en-GB" sz="1600" b="0" i="0" dirty="0" err="1">
                <a:effectLst/>
                <a:latin typeface="fkGroteskNeue"/>
              </a:rPr>
              <a:t>prin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ocolirea</a:t>
            </a:r>
            <a:r>
              <a:rPr lang="en-GB" sz="1600" b="0" i="0" dirty="0">
                <a:effectLst/>
                <a:latin typeface="fkGroteskNeue"/>
              </a:rPr>
              <a:t> patch-</a:t>
            </a:r>
            <a:r>
              <a:rPr lang="en-GB" sz="1600" b="0" i="0" dirty="0" err="1">
                <a:effectLst/>
                <a:latin typeface="fkGroteskNeue"/>
              </a:rPr>
              <a:t>ului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inițial</a:t>
            </a:r>
            <a:r>
              <a:rPr lang="en-GB" sz="1600" b="0" i="0" dirty="0">
                <a:effectLst/>
                <a:latin typeface="berkeleyMono"/>
              </a:rPr>
              <a:t>.</a:t>
            </a:r>
            <a:br>
              <a:rPr lang="en-GB" sz="1600" b="0" i="0" dirty="0">
                <a:effectLst/>
                <a:latin typeface="fkGroteskNeue"/>
              </a:rPr>
            </a:br>
            <a:r>
              <a:rPr lang="en-GB" sz="1600" b="0" i="0" dirty="0" err="1">
                <a:effectLst/>
                <a:latin typeface="fkGroteskNeue"/>
              </a:rPr>
              <a:t>Condiții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exploatare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local cu </a:t>
            </a: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reduse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Absența</a:t>
            </a:r>
            <a:r>
              <a:rPr lang="en-GB" sz="1600" b="0" i="0" dirty="0">
                <a:effectLst/>
                <a:latin typeface="fkGroteskNeue"/>
              </a:rPr>
              <a:t> patch-</a:t>
            </a:r>
            <a:r>
              <a:rPr lang="en-GB" sz="1600" b="0" i="0" dirty="0" err="1">
                <a:effectLst/>
                <a:latin typeface="fkGroteskNeue"/>
              </a:rPr>
              <a:t>ului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corectiv</a:t>
            </a:r>
            <a:r>
              <a:rPr lang="en-GB" sz="1600" b="0" i="0" dirty="0">
                <a:effectLst/>
                <a:latin typeface="fkGroteskNeue"/>
              </a:rPr>
              <a:t> (Microsoft a </a:t>
            </a:r>
            <a:r>
              <a:rPr lang="en-GB" sz="1600" b="0" i="0" dirty="0" err="1">
                <a:effectLst/>
                <a:latin typeface="fkGroteskNeue"/>
              </a:rPr>
              <a:t>lansat</a:t>
            </a:r>
            <a:r>
              <a:rPr lang="en-GB" sz="1600" b="0" i="0" dirty="0">
                <a:effectLst/>
                <a:latin typeface="fkGroteskNeue"/>
              </a:rPr>
              <a:t> un patch </a:t>
            </a:r>
            <a:r>
              <a:rPr lang="en-GB" sz="1600" b="0" i="0" dirty="0" err="1">
                <a:effectLst/>
                <a:latin typeface="fkGroteskNeue"/>
              </a:rPr>
              <a:t>complet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decembrie</a:t>
            </a:r>
            <a:r>
              <a:rPr lang="en-GB" sz="1600" b="0" i="0" dirty="0">
                <a:effectLst/>
                <a:latin typeface="fkGroteskNeue"/>
              </a:rPr>
              <a:t> 2021)</a:t>
            </a: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Pagube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potențiale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Instalare</a:t>
            </a:r>
            <a:r>
              <a:rPr lang="en-GB" sz="1600" b="0" i="0" dirty="0">
                <a:effectLst/>
                <a:latin typeface="fkGroteskNeue"/>
              </a:rPr>
              <a:t> malware (backdoor, ransomware).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Furt</a:t>
            </a:r>
            <a:r>
              <a:rPr lang="en-GB" sz="1600" b="0" i="0" dirty="0">
                <a:effectLst/>
                <a:latin typeface="fkGroteskNeue"/>
              </a:rPr>
              <a:t> de date </a:t>
            </a:r>
            <a:r>
              <a:rPr lang="en-GB" sz="1600" b="0" i="0" dirty="0" err="1">
                <a:effectLst/>
                <a:latin typeface="fkGroteskNeue"/>
              </a:rPr>
              <a:t>sensibile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Compromiterea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integrală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sistemului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fkGroteskNeue"/>
              </a:rPr>
              <a:t>Scor CVSS: 7.8 (Risc ridicat)</a:t>
            </a:r>
            <a:endParaRPr lang="en-GB" sz="1600" b="0" i="0" dirty="0">
              <a:effectLst/>
              <a:latin typeface="fkGrotesk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69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/>
              <a:t>CVE-2022-38028 – </a:t>
            </a:r>
            <a:r>
              <a:rPr lang="en-GB" dirty="0" err="1"/>
              <a:t>Vulnerabilitate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</a:t>
            </a:r>
            <a:r>
              <a:rPr lang="en-GB" dirty="0" err="1"/>
              <a:t>serviciul</a:t>
            </a:r>
            <a:r>
              <a:rPr lang="en-GB" dirty="0"/>
              <a:t> Windows Print Spooler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757" y="2472612"/>
            <a:ext cx="8790043" cy="3719388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Descriere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Exploatată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grupuri</a:t>
            </a:r>
            <a:r>
              <a:rPr lang="en-GB" sz="1600" b="0" i="0" dirty="0">
                <a:effectLst/>
                <a:latin typeface="fkGroteskNeue"/>
              </a:rPr>
              <a:t> APT (e.g., APT28/Russia) </a:t>
            </a:r>
            <a:r>
              <a:rPr lang="en-GB" sz="1600" b="0" i="0" dirty="0" err="1">
                <a:effectLst/>
                <a:latin typeface="fkGroteskNeue"/>
              </a:rPr>
              <a:t>prin</a:t>
            </a:r>
            <a:r>
              <a:rPr lang="en-GB" sz="1600" b="0" i="0" dirty="0">
                <a:effectLst/>
                <a:latin typeface="fkGroteskNeue"/>
              </a:rPr>
              <a:t> malware-</a:t>
            </a:r>
            <a:r>
              <a:rPr lang="en-GB" sz="1600" b="0" i="0" dirty="0" err="1">
                <a:effectLst/>
                <a:latin typeface="fkGroteskNeue"/>
              </a:rPr>
              <a:t>ul</a:t>
            </a:r>
            <a:r>
              <a:rPr lang="en-GB" sz="1600" b="0" i="0" dirty="0">
                <a:effectLst/>
                <a:latin typeface="fkGroteskNeue"/>
              </a:rPr>
              <a:t> </a:t>
            </a:r>
            <a:r>
              <a:rPr lang="en-GB" sz="1600" b="0" i="1" dirty="0" err="1">
                <a:effectLst/>
                <a:latin typeface="fkGroteskNeue"/>
              </a:rPr>
              <a:t>GooseEgg</a:t>
            </a:r>
            <a:r>
              <a:rPr lang="en-GB" sz="1600" b="0" i="0" dirty="0">
                <a:effectLst/>
                <a:latin typeface="fkGroteskNeue"/>
              </a:rPr>
              <a:t> 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a </a:t>
            </a:r>
            <a:r>
              <a:rPr lang="en-GB" sz="1600" b="0" i="0" dirty="0" err="1">
                <a:effectLst/>
                <a:latin typeface="fkGroteskNeue"/>
              </a:rPr>
              <a:t>executa</a:t>
            </a:r>
            <a:r>
              <a:rPr lang="en-GB" sz="1600" b="0" i="0" dirty="0">
                <a:effectLst/>
                <a:latin typeface="fkGroteskNeue"/>
              </a:rPr>
              <a:t> cod cu </a:t>
            </a: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de SYSTEM</a:t>
            </a:r>
            <a:br>
              <a:rPr lang="en-GB" sz="1600" b="0" i="0" dirty="0">
                <a:effectLst/>
                <a:latin typeface="fkGroteskNeue"/>
              </a:rPr>
            </a:br>
            <a:r>
              <a:rPr lang="en-GB" sz="1600" b="0" i="0" dirty="0" err="1">
                <a:effectLst/>
                <a:latin typeface="fkGroteskNeue"/>
              </a:rPr>
              <a:t>Condiții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exploatare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local (</a:t>
            </a:r>
            <a:r>
              <a:rPr lang="en-GB" sz="1600" b="0" i="0" dirty="0" err="1">
                <a:effectLst/>
                <a:latin typeface="fkGroteskNeue"/>
              </a:rPr>
              <a:t>chiar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cu </a:t>
            </a:r>
            <a:r>
              <a:rPr lang="en-GB" sz="1600" b="0" i="0" dirty="0" err="1">
                <a:effectLst/>
                <a:latin typeface="fkGroteskNeue"/>
              </a:rPr>
              <a:t>drepturi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limitate</a:t>
            </a:r>
            <a:r>
              <a:rPr lang="en-GB" sz="1600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Serviciul</a:t>
            </a:r>
            <a:r>
              <a:rPr lang="en-GB" sz="1600" b="0" i="0" dirty="0">
                <a:effectLst/>
                <a:latin typeface="fkGroteskNeue"/>
              </a:rPr>
              <a:t> Print Spooler </a:t>
            </a:r>
            <a:r>
              <a:rPr lang="en-GB" sz="1600" b="0" i="0" dirty="0" err="1">
                <a:effectLst/>
                <a:latin typeface="fkGroteskNeue"/>
              </a:rPr>
              <a:t>activ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nepatchat</a:t>
            </a:r>
            <a:endParaRPr lang="en-GB" sz="1600" dirty="0">
              <a:latin typeface="fkGroteskNeue"/>
            </a:endParaRP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Pagube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potențiale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Escaladare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control </a:t>
            </a:r>
            <a:r>
              <a:rPr lang="en-GB" sz="1600" b="0" i="0" dirty="0" err="1">
                <a:effectLst/>
                <a:latin typeface="fkGroteskNeue"/>
              </a:rPr>
              <a:t>administrativ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Mișcare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laterală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rețea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Instalare</a:t>
            </a:r>
            <a:r>
              <a:rPr lang="en-GB" sz="1600" b="0" i="0" dirty="0">
                <a:effectLst/>
                <a:latin typeface="fkGroteskNeue"/>
              </a:rPr>
              <a:t> tool-</a:t>
            </a:r>
            <a:r>
              <a:rPr lang="en-GB" sz="1600" b="0" i="0" dirty="0" err="1">
                <a:effectLst/>
                <a:latin typeface="fkGroteskNeue"/>
              </a:rPr>
              <a:t>uri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spionaj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sau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exfiltrare</a:t>
            </a:r>
            <a:r>
              <a:rPr lang="en-GB" sz="1600" b="0" i="0" dirty="0">
                <a:effectLst/>
                <a:latin typeface="fkGroteskNeue"/>
              </a:rPr>
              <a:t> date.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sz="1600" b="0" i="0" dirty="0">
                <a:effectLst/>
                <a:latin typeface="fkGroteskNeue"/>
              </a:rPr>
              <a:t>Scor CVSS: 7.8 (Risc ridicat)</a:t>
            </a:r>
            <a:endParaRPr lang="en-GB" sz="1600" b="0" i="0" dirty="0">
              <a:effectLst/>
              <a:latin typeface="fkGrotesk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416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5" y="1204745"/>
            <a:ext cx="8734795" cy="432000"/>
          </a:xfrm>
        </p:spPr>
        <p:txBody>
          <a:bodyPr rtlCol="0"/>
          <a:lstStyle/>
          <a:p>
            <a:pPr rtl="0"/>
            <a:r>
              <a:rPr lang="en-GB" dirty="0"/>
              <a:t>CVE-2022-21900 – </a:t>
            </a:r>
            <a:r>
              <a:rPr lang="en-GB" dirty="0" err="1"/>
              <a:t>Vulnerabilitate</a:t>
            </a:r>
            <a:r>
              <a:rPr lang="en-GB" dirty="0"/>
              <a:t> </a:t>
            </a:r>
            <a:r>
              <a:rPr lang="en-GB" dirty="0" err="1"/>
              <a:t>în</a:t>
            </a:r>
            <a:r>
              <a:rPr lang="en-GB" dirty="0"/>
              <a:t> Windows Hyper-V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9167" y="2043404"/>
            <a:ext cx="9060633" cy="4148596"/>
          </a:xfrm>
        </p:spPr>
        <p:txBody>
          <a:bodyPr rtlCol="0"/>
          <a:lstStyle/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Descriere</a:t>
            </a:r>
            <a:r>
              <a:rPr lang="en-GB" sz="1600" b="0" i="0" dirty="0">
                <a:effectLst/>
                <a:latin typeface="fkGroteskNeue"/>
              </a:rPr>
              <a:t>: </a:t>
            </a:r>
            <a:r>
              <a:rPr lang="en-GB" sz="1600" b="0" i="0" dirty="0" err="1">
                <a:effectLst/>
                <a:latin typeface="fkGroteskNeue"/>
              </a:rPr>
              <a:t>Permite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ocolirea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mecanismelor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securitate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Hyper-V, </a:t>
            </a:r>
            <a:r>
              <a:rPr lang="en-GB" sz="1600" b="0" i="0" dirty="0" err="1">
                <a:effectLst/>
                <a:latin typeface="fkGroteskNeue"/>
              </a:rPr>
              <a:t>componenta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virtualizare</a:t>
            </a:r>
            <a:r>
              <a:rPr lang="en-GB" sz="1600" b="0" i="0" dirty="0">
                <a:effectLst/>
                <a:latin typeface="fkGroteskNeue"/>
              </a:rPr>
              <a:t> a Windows. </a:t>
            </a:r>
            <a:r>
              <a:rPr lang="en-GB" sz="1600" b="0" i="0" dirty="0" err="1">
                <a:effectLst/>
                <a:latin typeface="fkGroteskNeue"/>
              </a:rPr>
              <a:t>Atacatorii</a:t>
            </a:r>
            <a:r>
              <a:rPr lang="en-GB" sz="1600" b="0" i="0" dirty="0">
                <a:effectLst/>
                <a:latin typeface="fkGroteskNeue"/>
              </a:rPr>
              <a:t> pot </a:t>
            </a:r>
            <a:r>
              <a:rPr lang="en-GB" sz="1600" b="0" i="0" dirty="0" err="1">
                <a:effectLst/>
                <a:latin typeface="fkGroteskNeue"/>
              </a:rPr>
              <a:t>modifica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comportamentul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sistemului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fără</a:t>
            </a:r>
            <a:r>
              <a:rPr lang="en-GB" sz="1600" b="0" i="0" dirty="0">
                <a:effectLst/>
                <a:latin typeface="fkGroteskNeue"/>
              </a:rPr>
              <a:t> a fi </a:t>
            </a:r>
            <a:r>
              <a:rPr lang="en-GB" sz="1600" b="0" i="0" dirty="0" err="1">
                <a:effectLst/>
                <a:latin typeface="fkGroteskNeue"/>
              </a:rPr>
              <a:t>detectați</a:t>
            </a:r>
            <a:r>
              <a:rPr lang="en-GB" sz="1600" b="0" i="0" dirty="0">
                <a:effectLst/>
                <a:latin typeface="fkGroteskNeue"/>
              </a:rPr>
              <a:t> .</a:t>
            </a:r>
            <a:br>
              <a:rPr lang="en-GB" sz="1600" b="0" i="0" dirty="0">
                <a:effectLst/>
                <a:latin typeface="fkGroteskNeue"/>
              </a:rPr>
            </a:br>
            <a:r>
              <a:rPr lang="en-GB" sz="1600" b="0" i="0" dirty="0" err="1">
                <a:effectLst/>
                <a:latin typeface="fkGroteskNeue"/>
              </a:rPr>
              <a:t>Condiții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pentru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exploatare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Acces</a:t>
            </a:r>
            <a:r>
              <a:rPr lang="en-GB" sz="1600" b="0" i="0" dirty="0">
                <a:effectLst/>
                <a:latin typeface="fkGroteskNeue"/>
              </a:rPr>
              <a:t> la </a:t>
            </a:r>
            <a:r>
              <a:rPr lang="en-GB" sz="1600" b="0" i="0" dirty="0" err="1">
                <a:effectLst/>
                <a:latin typeface="fkGroteskNeue"/>
              </a:rPr>
              <a:t>rețeaua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locală</a:t>
            </a:r>
            <a:r>
              <a:rPr lang="en-GB" sz="1600" b="0" i="0" dirty="0">
                <a:effectLst/>
                <a:latin typeface="fkGroteskNeue"/>
              </a:rPr>
              <a:t> (Adjacent Network).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Privilegii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autentificare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limitate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fkGroteskNeue"/>
              </a:rPr>
              <a:t>Hyper-V </a:t>
            </a:r>
            <a:r>
              <a:rPr lang="en-GB" sz="1600" b="0" i="0" dirty="0" err="1">
                <a:effectLst/>
                <a:latin typeface="fkGroteskNeue"/>
              </a:rPr>
              <a:t>activat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nepatchat</a:t>
            </a:r>
            <a:r>
              <a:rPr lang="en-GB" sz="1600" b="0" i="0" dirty="0">
                <a:effectLst/>
                <a:latin typeface="fkGroteskNeue"/>
              </a:rPr>
              <a:t>.</a:t>
            </a:r>
            <a:endParaRPr lang="en-GB" sz="1600" dirty="0">
              <a:latin typeface="fkGroteskNeue"/>
            </a:endParaRPr>
          </a:p>
          <a:p>
            <a:pPr marL="0" indent="0" algn="l">
              <a:buNone/>
            </a:pPr>
            <a:r>
              <a:rPr lang="en-GB" sz="1600" b="0" i="0" dirty="0" err="1">
                <a:effectLst/>
                <a:latin typeface="fkGroteskNeue"/>
              </a:rPr>
              <a:t>Pagube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potențiale</a:t>
            </a:r>
            <a:r>
              <a:rPr lang="en-GB" sz="1600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Modificări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neautorizate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configurația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mașinilor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virtuale</a:t>
            </a:r>
            <a:r>
              <a:rPr lang="en-GB" sz="16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Compromiterea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integrității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datelor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între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gazdă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și</a:t>
            </a:r>
            <a:r>
              <a:rPr lang="en-GB" sz="1600" b="0" i="0" dirty="0">
                <a:effectLst/>
                <a:latin typeface="fkGroteskNeue"/>
              </a:rPr>
              <a:t> VM.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600" b="0" i="0" dirty="0" err="1">
                <a:effectLst/>
                <a:latin typeface="fkGroteskNeue"/>
              </a:rPr>
              <a:t>Interferențe</a:t>
            </a:r>
            <a:r>
              <a:rPr lang="en-GB" sz="1600" b="0" i="0" dirty="0">
                <a:effectLst/>
                <a:latin typeface="fkGroteskNeue"/>
              </a:rPr>
              <a:t> cu </a:t>
            </a:r>
            <a:r>
              <a:rPr lang="en-GB" sz="1600" b="0" i="0" dirty="0" err="1">
                <a:effectLst/>
                <a:latin typeface="fkGroteskNeue"/>
              </a:rPr>
              <a:t>funcționalități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critice</a:t>
            </a:r>
            <a:r>
              <a:rPr lang="en-GB" sz="1600" b="0" i="0" dirty="0">
                <a:effectLst/>
                <a:latin typeface="fkGroteskNeue"/>
              </a:rPr>
              <a:t> de </a:t>
            </a:r>
            <a:r>
              <a:rPr lang="en-GB" sz="1600" b="0" i="0" dirty="0" err="1">
                <a:effectLst/>
                <a:latin typeface="fkGroteskNeue"/>
              </a:rPr>
              <a:t>securitate</a:t>
            </a:r>
            <a:r>
              <a:rPr lang="en-GB" sz="1600" b="0" i="0" dirty="0">
                <a:effectLst/>
                <a:latin typeface="fkGroteskNeue"/>
              </a:rPr>
              <a:t>.</a:t>
            </a:r>
            <a:br>
              <a:rPr lang="en-GB" sz="1600" b="0" i="0" dirty="0">
                <a:effectLst/>
                <a:latin typeface="fkGroteskNeue"/>
              </a:rPr>
            </a:br>
            <a:r>
              <a:rPr lang="en-GB" sz="1600" b="0" i="0" dirty="0" err="1">
                <a:effectLst/>
                <a:latin typeface="fkGroteskNeue"/>
              </a:rPr>
              <a:t>Scor</a:t>
            </a:r>
            <a:r>
              <a:rPr lang="en-GB" sz="1600" b="0" i="0" dirty="0">
                <a:effectLst/>
                <a:latin typeface="fkGroteskNeue"/>
              </a:rPr>
              <a:t> CVSS: 4.6 (</a:t>
            </a:r>
            <a:r>
              <a:rPr lang="en-GB" sz="1600" b="0" i="0" dirty="0" err="1">
                <a:effectLst/>
                <a:latin typeface="fkGroteskNeue"/>
              </a:rPr>
              <a:t>Risc</a:t>
            </a:r>
            <a:r>
              <a:rPr lang="en-GB" sz="1600" b="0" i="0" dirty="0">
                <a:effectLst/>
                <a:latin typeface="fkGroteskNeue"/>
              </a:rPr>
              <a:t> </a:t>
            </a:r>
            <a:r>
              <a:rPr lang="en-GB" sz="1600" b="0" i="0" dirty="0" err="1">
                <a:effectLst/>
                <a:latin typeface="fkGroteskNeue"/>
              </a:rPr>
              <a:t>mediu</a:t>
            </a:r>
            <a:r>
              <a:rPr lang="en-GB" sz="1600" b="0" i="0" dirty="0">
                <a:effectLst/>
                <a:latin typeface="fkGroteskNeue"/>
              </a:rPr>
              <a:t>) 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132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1085"/>
            <a:ext cx="2211524" cy="618983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85" y="1204745"/>
            <a:ext cx="8790044" cy="432000"/>
          </a:xfrm>
        </p:spPr>
        <p:txBody>
          <a:bodyPr rtlCol="0"/>
          <a:lstStyle/>
          <a:p>
            <a:pPr rtl="0"/>
            <a:r>
              <a:rPr lang="en-GB" dirty="0" err="1"/>
              <a:t>Riscuri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recomandari</a:t>
            </a:r>
            <a:br>
              <a:rPr lang="en-GB" dirty="0"/>
            </a:b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7829" y="1950098"/>
            <a:ext cx="9041971" cy="4241901"/>
          </a:xfrm>
        </p:spPr>
        <p:txBody>
          <a:bodyPr rtlCol="0"/>
          <a:lstStyle/>
          <a:p>
            <a:pPr algn="l"/>
            <a:r>
              <a:rPr lang="en-GB" b="0" i="0" dirty="0" err="1">
                <a:effectLst/>
                <a:latin typeface="fkGrotesk"/>
              </a:rPr>
              <a:t>Riscuri</a:t>
            </a:r>
            <a:r>
              <a:rPr lang="en-GB" b="0" i="0" dirty="0">
                <a:effectLst/>
                <a:latin typeface="fkGrotesk"/>
              </a:rPr>
              <a:t> </a:t>
            </a:r>
            <a:r>
              <a:rPr lang="en-GB" b="0" i="0" dirty="0" err="1">
                <a:effectLst/>
                <a:latin typeface="fkGrotesk"/>
              </a:rPr>
              <a:t>pentru</a:t>
            </a:r>
            <a:r>
              <a:rPr lang="en-GB" b="0" i="0" dirty="0">
                <a:effectLst/>
                <a:latin typeface="fkGrotesk"/>
              </a:rPr>
              <a:t> </a:t>
            </a:r>
            <a:r>
              <a:rPr lang="en-GB" b="0" i="0" dirty="0" err="1">
                <a:effectLst/>
                <a:latin typeface="fkGrotesk"/>
              </a:rPr>
              <a:t>organizație</a:t>
            </a:r>
            <a:endParaRPr lang="en-GB" b="0" i="0" dirty="0">
              <a:effectLst/>
              <a:latin typeface="fk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fkGroteskNeue"/>
              </a:rPr>
              <a:t>Exploatare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imediată</a:t>
            </a:r>
            <a:r>
              <a:rPr lang="en-GB" b="0" i="0" dirty="0">
                <a:effectLst/>
                <a:latin typeface="fkGroteskNeue"/>
              </a:rPr>
              <a:t>: CVE-2021-41379 </a:t>
            </a:r>
            <a:r>
              <a:rPr lang="en-GB" b="0" i="0" dirty="0" err="1">
                <a:effectLst/>
                <a:latin typeface="fkGroteskNeue"/>
              </a:rPr>
              <a:t>și</a:t>
            </a:r>
            <a:r>
              <a:rPr lang="en-GB" b="0" i="0" dirty="0">
                <a:effectLst/>
                <a:latin typeface="fkGroteskNeue"/>
              </a:rPr>
              <a:t> CVE-2022-38028 sunt </a:t>
            </a:r>
            <a:r>
              <a:rPr lang="en-GB" b="0" i="0" dirty="0" err="1">
                <a:effectLst/>
                <a:latin typeface="fkGroteskNeue"/>
              </a:rPr>
              <a:t>utilizate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activ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în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atacuri</a:t>
            </a:r>
            <a:r>
              <a:rPr lang="en-GB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fkGroteskNeue"/>
              </a:rPr>
              <a:t>Consecințe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critice</a:t>
            </a:r>
            <a:r>
              <a:rPr lang="en-GB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fkGroteskNeue"/>
              </a:rPr>
              <a:t>Compromiterea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datelor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clienți</a:t>
            </a:r>
            <a:r>
              <a:rPr lang="en-GB" b="0" i="0" dirty="0">
                <a:effectLst/>
                <a:latin typeface="fkGroteskNeue"/>
              </a:rPr>
              <a:t>/</a:t>
            </a:r>
            <a:r>
              <a:rPr lang="en-GB" b="0" i="0" dirty="0" err="1">
                <a:effectLst/>
                <a:latin typeface="fkGroteskNeue"/>
              </a:rPr>
              <a:t>angajați</a:t>
            </a:r>
            <a:r>
              <a:rPr lang="en-GB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fkGroteskNeue"/>
              </a:rPr>
              <a:t>Oprirea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operațiunilor</a:t>
            </a:r>
            <a:r>
              <a:rPr lang="en-GB" b="0" i="0" dirty="0">
                <a:effectLst/>
                <a:latin typeface="fkGroteskNeue"/>
              </a:rPr>
              <a:t> din </a:t>
            </a:r>
            <a:r>
              <a:rPr lang="en-GB" b="0" i="0" dirty="0" err="1">
                <a:effectLst/>
                <a:latin typeface="fkGroteskNeue"/>
              </a:rPr>
              <a:t>cauza</a:t>
            </a:r>
            <a:r>
              <a:rPr lang="en-GB" b="0" i="0" dirty="0">
                <a:effectLst/>
                <a:latin typeface="fkGroteskNeue"/>
              </a:rPr>
              <a:t> ransomware.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 err="1">
                <a:effectLst/>
                <a:latin typeface="fkGroteskNeue"/>
              </a:rPr>
              <a:t>Vulnerabilități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în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infrastructura</a:t>
            </a:r>
            <a:r>
              <a:rPr lang="en-GB" b="0" i="0" dirty="0">
                <a:effectLst/>
                <a:latin typeface="fkGroteskNeue"/>
              </a:rPr>
              <a:t> de </a:t>
            </a:r>
            <a:r>
              <a:rPr lang="en-GB" b="0" i="0" dirty="0" err="1">
                <a:effectLst/>
                <a:latin typeface="fkGroteskNeue"/>
              </a:rPr>
              <a:t>virtualizare</a:t>
            </a:r>
            <a:r>
              <a:rPr lang="en-GB" b="0" i="0" dirty="0">
                <a:effectLst/>
                <a:latin typeface="fkGroteskNeue"/>
              </a:rPr>
              <a:t> (CVE-2022-21900).</a:t>
            </a:r>
          </a:p>
          <a:p>
            <a:pPr algn="l"/>
            <a:r>
              <a:rPr lang="en-GB" b="0" i="0" dirty="0" err="1">
                <a:effectLst/>
                <a:latin typeface="fkGrotesk"/>
              </a:rPr>
              <a:t>Recomandări</a:t>
            </a:r>
            <a:endParaRPr lang="en-GB" b="0" i="0" dirty="0">
              <a:effectLst/>
              <a:latin typeface="fkGrotesk"/>
            </a:endParaRP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effectLst/>
                <a:latin typeface="fkGroteskNeue"/>
              </a:rPr>
              <a:t>Aplicați</a:t>
            </a:r>
            <a:r>
              <a:rPr lang="en-GB" b="0" i="0" dirty="0">
                <a:effectLst/>
                <a:latin typeface="fkGroteskNeue"/>
              </a:rPr>
              <a:t> patch-urile Microsoft </a:t>
            </a:r>
            <a:r>
              <a:rPr lang="en-GB" b="0" i="0" dirty="0" err="1">
                <a:effectLst/>
                <a:latin typeface="fkGroteskNeue"/>
              </a:rPr>
              <a:t>pentru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cele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trei</a:t>
            </a:r>
            <a:r>
              <a:rPr lang="en-GB" b="0" i="0" dirty="0">
                <a:effectLst/>
                <a:latin typeface="fkGroteskNeue"/>
              </a:rPr>
              <a:t> CVE-</a:t>
            </a:r>
            <a:r>
              <a:rPr lang="en-GB" b="0" i="0" dirty="0" err="1">
                <a:effectLst/>
                <a:latin typeface="fkGroteskNeue"/>
              </a:rPr>
              <a:t>uri</a:t>
            </a:r>
            <a:r>
              <a:rPr lang="en-GB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effectLst/>
                <a:latin typeface="fkGroteskNeue"/>
              </a:rPr>
              <a:t>Dezactivați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serviciul</a:t>
            </a:r>
            <a:r>
              <a:rPr lang="en-GB" b="0" i="0" dirty="0">
                <a:effectLst/>
                <a:latin typeface="fkGroteskNeue"/>
              </a:rPr>
              <a:t> Print Spooler </a:t>
            </a:r>
            <a:r>
              <a:rPr lang="en-GB" b="0" i="0" dirty="0" err="1">
                <a:effectLst/>
                <a:latin typeface="fkGroteskNeue"/>
              </a:rPr>
              <a:t>și</a:t>
            </a:r>
            <a:r>
              <a:rPr lang="en-GB" b="0" i="0" dirty="0">
                <a:effectLst/>
                <a:latin typeface="fkGroteskNeue"/>
              </a:rPr>
              <a:t> Hyper-V </a:t>
            </a:r>
            <a:r>
              <a:rPr lang="en-GB" b="0" i="0" dirty="0" err="1">
                <a:effectLst/>
                <a:latin typeface="fkGroteskNeue"/>
              </a:rPr>
              <a:t>dacă</a:t>
            </a:r>
            <a:r>
              <a:rPr lang="en-GB" b="0" i="0" dirty="0">
                <a:effectLst/>
                <a:latin typeface="fkGroteskNeue"/>
              </a:rPr>
              <a:t> nu sunt </a:t>
            </a:r>
            <a:r>
              <a:rPr lang="en-GB" b="0" i="0" dirty="0" err="1">
                <a:effectLst/>
                <a:latin typeface="fkGroteskNeue"/>
              </a:rPr>
              <a:t>necesare</a:t>
            </a:r>
            <a:r>
              <a:rPr lang="en-GB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GB" b="0" i="0" dirty="0" err="1">
                <a:effectLst/>
                <a:latin typeface="fkGroteskNeue"/>
              </a:rPr>
              <a:t>Monitorizați</a:t>
            </a:r>
            <a:r>
              <a:rPr lang="en-GB" b="0" i="0" dirty="0">
                <a:effectLst/>
                <a:latin typeface="fkGroteskNeue"/>
              </a:rPr>
              <a:t> </a:t>
            </a:r>
            <a:r>
              <a:rPr lang="en-GB" b="0" i="0" dirty="0" err="1">
                <a:effectLst/>
                <a:latin typeface="fkGroteskNeue"/>
              </a:rPr>
              <a:t>evenimentele</a:t>
            </a:r>
            <a:r>
              <a:rPr lang="en-GB" b="0" i="0" dirty="0">
                <a:effectLst/>
                <a:latin typeface="fkGroteskNeue"/>
              </a:rPr>
              <a:t> de </a:t>
            </a:r>
            <a:r>
              <a:rPr lang="en-GB" b="0" i="0" dirty="0" err="1">
                <a:effectLst/>
                <a:latin typeface="fkGroteskNeue"/>
              </a:rPr>
              <a:t>securitate</a:t>
            </a:r>
            <a:r>
              <a:rPr lang="en-GB" b="0" i="0" dirty="0">
                <a:effectLst/>
                <a:latin typeface="fkGroteskNeue"/>
              </a:rPr>
              <a:t> (e.g., </a:t>
            </a:r>
            <a:r>
              <a:rPr lang="en-GB" b="0" i="0" dirty="0" err="1">
                <a:effectLst/>
                <a:latin typeface="fkGroteskNeue"/>
              </a:rPr>
              <a:t>EventID</a:t>
            </a:r>
            <a:r>
              <a:rPr lang="en-GB" b="0" i="0" dirty="0">
                <a:effectLst/>
                <a:latin typeface="fkGroteskNeue"/>
              </a:rPr>
              <a:t> 1033 </a:t>
            </a:r>
            <a:r>
              <a:rPr lang="en-GB" b="0" i="0" dirty="0" err="1">
                <a:effectLst/>
                <a:latin typeface="fkGroteskNeue"/>
              </a:rPr>
              <a:t>pentru</a:t>
            </a:r>
            <a:r>
              <a:rPr lang="en-GB" b="0" i="0" dirty="0">
                <a:effectLst/>
                <a:latin typeface="fkGroteskNeue"/>
              </a:rPr>
              <a:t> CVE-2021-41379).</a:t>
            </a:r>
          </a:p>
          <a:p>
            <a:pPr algn="l"/>
            <a:r>
              <a:rPr lang="en-GB" b="0" i="1" dirty="0" err="1">
                <a:effectLst/>
                <a:latin typeface="fkGroteskNeue"/>
              </a:rPr>
              <a:t>Surse</a:t>
            </a:r>
            <a:r>
              <a:rPr lang="en-GB" b="0" i="1" dirty="0">
                <a:effectLst/>
                <a:latin typeface="fkGroteskNeue"/>
              </a:rPr>
              <a:t>: Rapid7, Microsoft, Tenable, NVD.</a:t>
            </a:r>
            <a:endParaRPr lang="en-GB" b="0" i="0" dirty="0">
              <a:effectLst/>
              <a:latin typeface="fkGroteskNeue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447502" y="6448403"/>
            <a:ext cx="278418" cy="274324"/>
          </a:xfrm>
        </p:spPr>
        <p:txBody>
          <a:bodyPr rtlCol="0"/>
          <a:lstStyle/>
          <a:p>
            <a:pPr rtl="0"/>
            <a:fld id="{19B51A1E-902D-48AF-9020-955120F399B6}" type="slidenum">
              <a:rPr lang="en-GB" smtClean="0"/>
              <a:pPr rtl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011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262" y="2280593"/>
            <a:ext cx="6798250" cy="1674470"/>
          </a:xfrm>
        </p:spPr>
        <p:txBody>
          <a:bodyPr rtlCol="0"/>
          <a:lstStyle/>
          <a:p>
            <a:pPr rtl="0"/>
            <a:r>
              <a:rPr lang="en-GB" dirty="0" err="1"/>
              <a:t>Multumesc</a:t>
            </a:r>
            <a:r>
              <a:rPr lang="en-GB" dirty="0"/>
              <a:t>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 rtl="0">
              <a:lnSpc>
                <a:spcPts val="1400"/>
              </a:lnSpc>
            </a:pPr>
            <a:r>
              <a:rPr lang="en-GB" sz="1600" b="1" spc="-10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GB" sz="1600" b="1" spc="-10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GB" sz="1600" b="1" spc="-10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677756_TF67328976" id="{8D41288C-A143-4C55-A19F-9A38F7741759}" vid="{98B99BFD-3B7E-4AE0-80A8-38C1178D3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BB5711-29E1-4F8E-81A0-7947C57B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934E25-8442-49E9-ABDF-3146C4145F3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6CB1848-D3E0-4F10-B640-720BE758B8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{C9DB5C4D-438C-4888-81A1-FC53784C3AB7}tf67328976_win32</Template>
  <TotalTime>37</TotalTime>
  <Words>371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berkeleyMono</vt:lpstr>
      <vt:lpstr>Calibri</vt:lpstr>
      <vt:lpstr>Corbel</vt:lpstr>
      <vt:lpstr>fkGrotesk</vt:lpstr>
      <vt:lpstr>fkGroteskNeue</vt:lpstr>
      <vt:lpstr>Times New Roman</vt:lpstr>
      <vt:lpstr>Office Theme</vt:lpstr>
      <vt:lpstr>Informare vulnerabilitati innotech</vt:lpstr>
      <vt:lpstr>CVE-2021-41379 – Vulnerabilitate de escaladare a privilegiilor în Windows Installer</vt:lpstr>
      <vt:lpstr>CVE-2022-38028 – Vulnerabilitate în serviciul Windows Print Spooler </vt:lpstr>
      <vt:lpstr>CVE-2022-21900 – Vulnerabilitate în Windows Hyper-V </vt:lpstr>
      <vt:lpstr>Riscuri si recomandari 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Implementarea sistemului PAM CyberArk</dc:title>
  <dc:creator>Dragos FLOROIU</dc:creator>
  <cp:lastModifiedBy>Dragos FLOROIU</cp:lastModifiedBy>
  <cp:revision>2</cp:revision>
  <dcterms:created xsi:type="dcterms:W3CDTF">2025-05-16T07:15:01Z</dcterms:created>
  <dcterms:modified xsi:type="dcterms:W3CDTF">2025-05-19T08:33:17Z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