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7"/>
  </p:notesMasterIdLst>
  <p:sldIdLst>
    <p:sldId id="1864" r:id="rId5"/>
    <p:sldId id="1845" r:id="rId6"/>
    <p:sldId id="1868" r:id="rId7"/>
    <p:sldId id="1846" r:id="rId8"/>
    <p:sldId id="1849" r:id="rId9"/>
    <p:sldId id="1866" r:id="rId10"/>
    <p:sldId id="1869" r:id="rId11"/>
    <p:sldId id="1870" r:id="rId12"/>
    <p:sldId id="1859" r:id="rId13"/>
    <p:sldId id="1872" r:id="rId14"/>
    <p:sldId id="1873" r:id="rId15"/>
    <p:sldId id="1871" r:id="rId1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3"/>
  </p:normalViewPr>
  <p:slideViewPr>
    <p:cSldViewPr snapToGrid="0">
      <p:cViewPr varScale="1">
        <p:scale>
          <a:sx n="76" d="100"/>
          <a:sy n="76" d="100"/>
        </p:scale>
        <p:origin x="678" y="84"/>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9</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pic>
        <p:nvPicPr>
          <p:cNvPr id="6" name="Picture Placeholder 9" descr="Bright, colorful geometric pattern ">
            <a:extLst>
              <a:ext uri="{FF2B5EF4-FFF2-40B4-BE49-F238E27FC236}">
                <a16:creationId xmlns:a16="http://schemas.microsoft.com/office/drawing/2014/main" id="{47BA4775-9232-44C1-8851-04B6753110FE}"/>
              </a:ext>
            </a:extLst>
          </p:cNvPr>
          <p:cNvPicPr>
            <a:picLocks noChangeAspect="1"/>
          </p:cNvPicPr>
          <p:nvPr userDrawn="1"/>
        </p:nvPicPr>
        <p:blipFill rotWithShape="1">
          <a:blip r:embed="rId2"/>
          <a:srcRect l="24" r="24"/>
          <a:stretch/>
        </p:blipFill>
        <p:spPr>
          <a:xfrm>
            <a:off x="-9236" y="0"/>
            <a:ext cx="4749282" cy="6858000"/>
          </a:xfrm>
          <a:prstGeom prst="rect">
            <a:avLst/>
          </a:prstGeom>
        </p:spPr>
      </p:pic>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Pattern Content Orang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bg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13" descr="Bright, colorful geometric pattern ">
            <a:extLst>
              <a:ext uri="{FF2B5EF4-FFF2-40B4-BE49-F238E27FC236}">
                <a16:creationId xmlns:a16="http://schemas.microsoft.com/office/drawing/2014/main" id="{0E92939E-CAD0-4B0D-A39F-10B9B25E144D}"/>
              </a:ext>
            </a:extLst>
          </p:cNvPr>
          <p:cNvPicPr>
            <a:picLocks noChangeAspect="1"/>
          </p:cNvPicPr>
          <p:nvPr userDrawn="1"/>
        </p:nvPicPr>
        <p:blipFill rotWithShape="1">
          <a:blip r:embed="rId2"/>
          <a:srcRect l="34" r="34"/>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bg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15" descr="Bright, colorful geometric pattern ">
            <a:extLst>
              <a:ext uri="{FF2B5EF4-FFF2-40B4-BE49-F238E27FC236}">
                <a16:creationId xmlns:a16="http://schemas.microsoft.com/office/drawing/2014/main" id="{D7C393D9-3916-4D61-9B6A-E1B16C079A2A}"/>
              </a:ext>
            </a:extLst>
          </p:cNvPr>
          <p:cNvPicPr>
            <a:picLocks noChangeAspect="1"/>
          </p:cNvPicPr>
          <p:nvPr userDrawn="1"/>
        </p:nvPicPr>
        <p:blipFill rotWithShape="1">
          <a:blip r:embed="rId2"/>
          <a:srcRect l="3" r="3"/>
          <a:stretch/>
        </p:blipFill>
        <p:spPr>
          <a:xfrm>
            <a:off x="7427913" y="0"/>
            <a:ext cx="4764087"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5"/>
        </a:solidFill>
        <a:effectLst/>
      </p:bgPr>
    </p:bg>
    <p:spTree>
      <p:nvGrpSpPr>
        <p:cNvPr id="1" name=""/>
        <p:cNvGrpSpPr/>
        <p:nvPr/>
      </p:nvGrpSpPr>
      <p:grpSpPr>
        <a:xfrm>
          <a:off x="0" y="0"/>
          <a:ext cx="0" cy="0"/>
          <a:chOff x="0" y="0"/>
          <a:chExt cx="0" cy="0"/>
        </a:xfrm>
      </p:grpSpPr>
      <p:pic>
        <p:nvPicPr>
          <p:cNvPr id="8" name="Picture Placeholder 9" descr="Bright, colorful geometric pattern ">
            <a:extLst>
              <a:ext uri="{FF2B5EF4-FFF2-40B4-BE49-F238E27FC236}">
                <a16:creationId xmlns:a16="http://schemas.microsoft.com/office/drawing/2014/main" id="{69F80BBC-9ED9-4167-818A-EB3FAEE372FA}"/>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5"/>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20" descr="Bright, colorful geometric pattern ">
            <a:extLst>
              <a:ext uri="{FF2B5EF4-FFF2-40B4-BE49-F238E27FC236}">
                <a16:creationId xmlns:a16="http://schemas.microsoft.com/office/drawing/2014/main" id="{EB4660F5-5357-48E0-B5C6-3DECB6CB859E}"/>
              </a:ext>
            </a:extLst>
          </p:cNvPr>
          <p:cNvPicPr>
            <a:picLocks noChangeAspect="1"/>
          </p:cNvPicPr>
          <p:nvPr userDrawn="1"/>
        </p:nvPicPr>
        <p:blipFill rotWithShape="1">
          <a:blip r:embed="rId2"/>
          <a:srcRect t="193" b="193"/>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13" descr="Bright, colorful geometric pattern ">
            <a:extLst>
              <a:ext uri="{FF2B5EF4-FFF2-40B4-BE49-F238E27FC236}">
                <a16:creationId xmlns:a16="http://schemas.microsoft.com/office/drawing/2014/main" id="{2DB741D5-0593-4748-A4D3-EF1E436A1111}"/>
              </a:ext>
            </a:extLst>
          </p:cNvPr>
          <p:cNvPicPr>
            <a:picLocks noChangeAspect="1"/>
          </p:cNvPicPr>
          <p:nvPr userDrawn="1"/>
        </p:nvPicPr>
        <p:blipFill rotWithShape="1">
          <a:blip r:embed="rId2"/>
          <a:srcRect l="34" r="34"/>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6">
                    <a:lumMod val="60000"/>
                    <a:lumOff val="40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11" descr="Bright, colorful geometric pattern ">
            <a:extLst>
              <a:ext uri="{FF2B5EF4-FFF2-40B4-BE49-F238E27FC236}">
                <a16:creationId xmlns:a16="http://schemas.microsoft.com/office/drawing/2014/main" id="{1DB66C56-FBAE-47D3-9818-61368D74DAE8}"/>
              </a:ext>
            </a:extLst>
          </p:cNvPr>
          <p:cNvPicPr>
            <a:picLocks noChangeAspect="1"/>
          </p:cNvPicPr>
          <p:nvPr userDrawn="1"/>
        </p:nvPicPr>
        <p:blipFill>
          <a:blip r:embed="rId2"/>
          <a:srcRect t="390" b="390"/>
          <a:stretch>
            <a:fill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4"/>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2" name="Picture Placeholder 19" descr="Bright, colorful geometric pattern ">
            <a:extLst>
              <a:ext uri="{FF2B5EF4-FFF2-40B4-BE49-F238E27FC236}">
                <a16:creationId xmlns:a16="http://schemas.microsoft.com/office/drawing/2014/main" id="{C93F15CF-2105-4C28-85E9-BBA03833263D}"/>
              </a:ext>
            </a:extLst>
          </p:cNvPr>
          <p:cNvPicPr>
            <a:picLocks noChangeAspect="1"/>
          </p:cNvPicPr>
          <p:nvPr userDrawn="1"/>
        </p:nvPicPr>
        <p:blipFill rotWithShape="1">
          <a:blip r:embed="rId2"/>
          <a:srcRect t="436" b="436"/>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Blu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5"/>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15" descr="Bright, colorful geometric pattern ">
            <a:extLst>
              <a:ext uri="{FF2B5EF4-FFF2-40B4-BE49-F238E27FC236}">
                <a16:creationId xmlns:a16="http://schemas.microsoft.com/office/drawing/2014/main" id="{9E2B3BF6-B5D6-4D6F-84C6-0EE24AC7C14A}"/>
              </a:ext>
            </a:extLst>
          </p:cNvPr>
          <p:cNvPicPr>
            <a:picLocks noChangeAspect="1"/>
          </p:cNvPicPr>
          <p:nvPr userDrawn="1"/>
        </p:nvPicPr>
        <p:blipFill rotWithShape="1">
          <a:blip r:embed="rId2"/>
          <a:srcRect l="3" r="3"/>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bg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17" descr="Bright, colorful geometric pattern ">
            <a:extLst>
              <a:ext uri="{FF2B5EF4-FFF2-40B4-BE49-F238E27FC236}">
                <a16:creationId xmlns:a16="http://schemas.microsoft.com/office/drawing/2014/main" id="{9F278CC9-9968-40F5-B18F-B1D45BE36A49}"/>
              </a:ext>
            </a:extLst>
          </p:cNvPr>
          <p:cNvPicPr>
            <a:picLocks noChangeAspect="1"/>
          </p:cNvPicPr>
          <p:nvPr userDrawn="1"/>
        </p:nvPicPr>
        <p:blipFill rotWithShape="1">
          <a:blip r:embed="rId2"/>
          <a:srcRect t="390" b="390"/>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690" r:id="rId9"/>
    <p:sldLayoutId id="2147483708" r:id="rId10"/>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Drags249/ReverseMeBits.git"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microsoft.com/en-us/windows/win32/api/errhandlingapi/nf-errhandlingapi-addvectoredexceptionhandler"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5442012" y="2766219"/>
            <a:ext cx="6220101" cy="1325563"/>
          </a:xfrm>
        </p:spPr>
        <p:txBody>
          <a:bodyPr anchor="ctr">
            <a:noAutofit/>
          </a:bodyPr>
          <a:lstStyle/>
          <a:p>
            <a:r>
              <a:rPr lang="en-US" altLang="en-US" dirty="0" err="1"/>
              <a:t>ReverseMe</a:t>
            </a:r>
            <a:r>
              <a:rPr lang="en-US" altLang="en-US" dirty="0"/>
              <a:t> Hack</a:t>
            </a: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328AF-7ECF-4995-BB31-06609141571D}"/>
              </a:ext>
            </a:extLst>
          </p:cNvPr>
          <p:cNvSpPr>
            <a:spLocks noGrp="1"/>
          </p:cNvSpPr>
          <p:nvPr>
            <p:ph type="title"/>
          </p:nvPr>
        </p:nvSpPr>
        <p:spPr/>
        <p:txBody>
          <a:bodyPr/>
          <a:lstStyle/>
          <a:p>
            <a:r>
              <a:rPr lang="en-GB" dirty="0"/>
              <a:t>Clue 1</a:t>
            </a:r>
          </a:p>
        </p:txBody>
      </p:sp>
      <p:pic>
        <p:nvPicPr>
          <p:cNvPr id="7" name="Picture 6">
            <a:extLst>
              <a:ext uri="{FF2B5EF4-FFF2-40B4-BE49-F238E27FC236}">
                <a16:creationId xmlns:a16="http://schemas.microsoft.com/office/drawing/2014/main" id="{3D6BDCCC-3DDB-47BC-8033-26314B39AE3D}"/>
              </a:ext>
            </a:extLst>
          </p:cNvPr>
          <p:cNvPicPr>
            <a:picLocks noChangeAspect="1"/>
          </p:cNvPicPr>
          <p:nvPr/>
        </p:nvPicPr>
        <p:blipFill>
          <a:blip r:embed="rId2"/>
          <a:stretch>
            <a:fillRect/>
          </a:stretch>
        </p:blipFill>
        <p:spPr>
          <a:xfrm>
            <a:off x="226501" y="2918771"/>
            <a:ext cx="11724012" cy="2383071"/>
          </a:xfrm>
          <a:prstGeom prst="rect">
            <a:avLst/>
          </a:prstGeom>
        </p:spPr>
      </p:pic>
    </p:spTree>
    <p:extLst>
      <p:ext uri="{BB962C8B-B14F-4D97-AF65-F5344CB8AC3E}">
        <p14:creationId xmlns:p14="http://schemas.microsoft.com/office/powerpoint/2010/main" val="1916461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2AB5-5B87-48E6-A676-85181A19D560}"/>
              </a:ext>
            </a:extLst>
          </p:cNvPr>
          <p:cNvSpPr>
            <a:spLocks noGrp="1"/>
          </p:cNvSpPr>
          <p:nvPr>
            <p:ph type="title"/>
          </p:nvPr>
        </p:nvSpPr>
        <p:spPr/>
        <p:txBody>
          <a:bodyPr/>
          <a:lstStyle/>
          <a:p>
            <a:r>
              <a:rPr lang="en-GB" dirty="0"/>
              <a:t>Clue 2</a:t>
            </a:r>
          </a:p>
        </p:txBody>
      </p:sp>
      <p:pic>
        <p:nvPicPr>
          <p:cNvPr id="5" name="Picture 4">
            <a:extLst>
              <a:ext uri="{FF2B5EF4-FFF2-40B4-BE49-F238E27FC236}">
                <a16:creationId xmlns:a16="http://schemas.microsoft.com/office/drawing/2014/main" id="{59277F26-7B03-4E99-A0C1-22F818C9513E}"/>
              </a:ext>
            </a:extLst>
          </p:cNvPr>
          <p:cNvPicPr>
            <a:picLocks noChangeAspect="1"/>
          </p:cNvPicPr>
          <p:nvPr/>
        </p:nvPicPr>
        <p:blipFill>
          <a:blip r:embed="rId2"/>
          <a:stretch>
            <a:fillRect/>
          </a:stretch>
        </p:blipFill>
        <p:spPr>
          <a:xfrm>
            <a:off x="2066925" y="2714625"/>
            <a:ext cx="8058150" cy="1428750"/>
          </a:xfrm>
          <a:prstGeom prst="rect">
            <a:avLst/>
          </a:prstGeom>
        </p:spPr>
      </p:pic>
      <p:sp>
        <p:nvSpPr>
          <p:cNvPr id="6" name="TextBox 5">
            <a:extLst>
              <a:ext uri="{FF2B5EF4-FFF2-40B4-BE49-F238E27FC236}">
                <a16:creationId xmlns:a16="http://schemas.microsoft.com/office/drawing/2014/main" id="{5CA0516A-E791-4E9D-8E62-AB6854687345}"/>
              </a:ext>
            </a:extLst>
          </p:cNvPr>
          <p:cNvSpPr txBox="1"/>
          <p:nvPr/>
        </p:nvSpPr>
        <p:spPr>
          <a:xfrm>
            <a:off x="2066925" y="4483100"/>
            <a:ext cx="7086600" cy="369332"/>
          </a:xfrm>
          <a:prstGeom prst="rect">
            <a:avLst/>
          </a:prstGeom>
          <a:noFill/>
        </p:spPr>
        <p:txBody>
          <a:bodyPr wrap="square" rtlCol="0">
            <a:spAutoFit/>
          </a:bodyPr>
          <a:lstStyle/>
          <a:p>
            <a:pPr algn="ctr"/>
            <a:r>
              <a:rPr lang="en-GB" dirty="0">
                <a:solidFill>
                  <a:schemeClr val="bg1"/>
                </a:solidFill>
              </a:rPr>
              <a:t>Where have I seen ‘B’ and 42 together before?.....</a:t>
            </a:r>
          </a:p>
        </p:txBody>
      </p:sp>
    </p:spTree>
    <p:extLst>
      <p:ext uri="{BB962C8B-B14F-4D97-AF65-F5344CB8AC3E}">
        <p14:creationId xmlns:p14="http://schemas.microsoft.com/office/powerpoint/2010/main" val="3878706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BE6BE-2943-4620-B173-1A34B39455D1}"/>
              </a:ext>
            </a:extLst>
          </p:cNvPr>
          <p:cNvSpPr>
            <a:spLocks noGrp="1"/>
          </p:cNvSpPr>
          <p:nvPr>
            <p:ph type="title"/>
          </p:nvPr>
        </p:nvSpPr>
        <p:spPr>
          <a:xfrm>
            <a:off x="1525301" y="250557"/>
            <a:ext cx="9141397" cy="615553"/>
          </a:xfrm>
        </p:spPr>
        <p:txBody>
          <a:bodyPr/>
          <a:lstStyle/>
          <a:p>
            <a:r>
              <a:rPr lang="en-GB" dirty="0"/>
              <a:t>Clue 3</a:t>
            </a:r>
          </a:p>
        </p:txBody>
      </p:sp>
      <p:pic>
        <p:nvPicPr>
          <p:cNvPr id="5" name="Picture 4">
            <a:extLst>
              <a:ext uri="{FF2B5EF4-FFF2-40B4-BE49-F238E27FC236}">
                <a16:creationId xmlns:a16="http://schemas.microsoft.com/office/drawing/2014/main" id="{31536F27-6418-4286-8993-3E611C648EA6}"/>
              </a:ext>
            </a:extLst>
          </p:cNvPr>
          <p:cNvPicPr>
            <a:picLocks noChangeAspect="1"/>
          </p:cNvPicPr>
          <p:nvPr/>
        </p:nvPicPr>
        <p:blipFill>
          <a:blip r:embed="rId2"/>
          <a:stretch>
            <a:fillRect/>
          </a:stretch>
        </p:blipFill>
        <p:spPr>
          <a:xfrm>
            <a:off x="2548767" y="970064"/>
            <a:ext cx="6882272" cy="4917871"/>
          </a:xfrm>
          <a:prstGeom prst="rect">
            <a:avLst/>
          </a:prstGeom>
        </p:spPr>
      </p:pic>
    </p:spTree>
    <p:extLst>
      <p:ext uri="{BB962C8B-B14F-4D97-AF65-F5344CB8AC3E}">
        <p14:creationId xmlns:p14="http://schemas.microsoft.com/office/powerpoint/2010/main" val="3819631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r>
              <a:rPr lang="en-US" dirty="0"/>
              <a:t>Overview</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2196307" y="3260705"/>
            <a:ext cx="7799387" cy="1534757"/>
          </a:xfrm>
        </p:spPr>
        <p:txBody>
          <a:bodyPr/>
          <a:lstStyle/>
          <a:p>
            <a:pPr marL="285750" indent="-285750" algn="l">
              <a:buFont typeface="Arial" panose="020B0604020202020204" pitchFamily="34" charset="0"/>
              <a:buChar char="•"/>
            </a:pPr>
            <a:r>
              <a:rPr lang="en-US" dirty="0"/>
              <a:t>What the </a:t>
            </a:r>
            <a:r>
              <a:rPr lang="en-US" dirty="0" err="1"/>
              <a:t>ReverseMe</a:t>
            </a:r>
            <a:r>
              <a:rPr lang="en-US" dirty="0"/>
              <a:t> challenge is </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Learning a quick overview of Machine Language and Assembly Language</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A pointer to where to start</a:t>
            </a: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593952-CEC6-4E04-A6BA-90C1DA95846A}"/>
              </a:ext>
            </a:extLst>
          </p:cNvPr>
          <p:cNvSpPr>
            <a:spLocks noGrp="1"/>
          </p:cNvSpPr>
          <p:nvPr>
            <p:ph type="title"/>
          </p:nvPr>
        </p:nvSpPr>
        <p:spPr/>
        <p:txBody>
          <a:bodyPr/>
          <a:lstStyle/>
          <a:p>
            <a:r>
              <a:rPr lang="en-GB" dirty="0"/>
              <a:t>What is the Challenge?</a:t>
            </a:r>
          </a:p>
        </p:txBody>
      </p:sp>
      <p:sp>
        <p:nvSpPr>
          <p:cNvPr id="5" name="Text Placeholder 4">
            <a:extLst>
              <a:ext uri="{FF2B5EF4-FFF2-40B4-BE49-F238E27FC236}">
                <a16:creationId xmlns:a16="http://schemas.microsoft.com/office/drawing/2014/main" id="{841268FD-8EC9-4220-8377-1DD56669BDC4}"/>
              </a:ext>
            </a:extLst>
          </p:cNvPr>
          <p:cNvSpPr>
            <a:spLocks noGrp="1"/>
          </p:cNvSpPr>
          <p:nvPr>
            <p:ph type="body" sz="quarter" idx="11"/>
          </p:nvPr>
        </p:nvSpPr>
        <p:spPr/>
        <p:txBody>
          <a:bodyPr/>
          <a:lstStyle/>
          <a:p>
            <a:r>
              <a:rPr lang="en-GB" dirty="0"/>
              <a:t>A hacker has infiltrated a companies code! (probably shouldn’t have left that back door open). You need to find the encrypted message to stop the attack on their system before it can do any more damage. </a:t>
            </a:r>
          </a:p>
          <a:p>
            <a:endParaRPr lang="en-GB" dirty="0"/>
          </a:p>
          <a:p>
            <a:r>
              <a:rPr lang="en-GB" dirty="0"/>
              <a:t>Decipher the clues in the code and write out the message!</a:t>
            </a:r>
          </a:p>
        </p:txBody>
      </p:sp>
    </p:spTree>
    <p:extLst>
      <p:ext uri="{BB962C8B-B14F-4D97-AF65-F5344CB8AC3E}">
        <p14:creationId xmlns:p14="http://schemas.microsoft.com/office/powerpoint/2010/main" val="3343793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715961"/>
            <a:ext cx="6477000" cy="1189038"/>
          </a:xfrm>
        </p:spPr>
        <p:txBody>
          <a:bodyPr/>
          <a:lstStyle/>
          <a:p>
            <a:r>
              <a:rPr lang="en-US" dirty="0"/>
              <a:t>What is Assembly language?</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477000" cy="1524000"/>
          </a:xfrm>
        </p:spPr>
        <p:txBody>
          <a:bodyPr/>
          <a:lstStyle/>
          <a:p>
            <a:r>
              <a:rPr lang="en-US" dirty="0"/>
              <a:t>The lower level language code that is converted by an assembler into binary. </a:t>
            </a:r>
          </a:p>
          <a:p>
            <a:r>
              <a:rPr lang="en-US" dirty="0"/>
              <a:t>This is what high level languages like C# and C++ are converted into before being converted to binary for the computer to understand.</a:t>
            </a:r>
          </a:p>
        </p:txBody>
      </p:sp>
      <p:pic>
        <p:nvPicPr>
          <p:cNvPr id="4" name="Picture 3">
            <a:extLst>
              <a:ext uri="{FF2B5EF4-FFF2-40B4-BE49-F238E27FC236}">
                <a16:creationId xmlns:a16="http://schemas.microsoft.com/office/drawing/2014/main" id="{85369F93-536B-4010-9D22-89038CEF591A}"/>
              </a:ext>
            </a:extLst>
          </p:cNvPr>
          <p:cNvPicPr>
            <a:picLocks noChangeAspect="1"/>
          </p:cNvPicPr>
          <p:nvPr/>
        </p:nvPicPr>
        <p:blipFill>
          <a:blip r:embed="rId2"/>
          <a:stretch>
            <a:fillRect/>
          </a:stretch>
        </p:blipFill>
        <p:spPr>
          <a:xfrm>
            <a:off x="1155700" y="3835400"/>
            <a:ext cx="5388481" cy="2687637"/>
          </a:xfrm>
          <a:prstGeom prst="rect">
            <a:avLst/>
          </a:prstGeom>
        </p:spPr>
      </p:pic>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Basic Functions</a:t>
            </a:r>
            <a:br>
              <a:rPr lang="en-US" dirty="0"/>
            </a:br>
            <a:endParaRPr lang="en-US" dirty="0"/>
          </a:p>
        </p:txBody>
      </p:sp>
      <p:graphicFrame>
        <p:nvGraphicFramePr>
          <p:cNvPr id="2" name="Table 3">
            <a:extLst>
              <a:ext uri="{FF2B5EF4-FFF2-40B4-BE49-F238E27FC236}">
                <a16:creationId xmlns:a16="http://schemas.microsoft.com/office/drawing/2014/main" id="{1DE579AE-60C3-4809-90FE-BEFAACD6E3DE}"/>
              </a:ext>
            </a:extLst>
          </p:cNvPr>
          <p:cNvGraphicFramePr>
            <a:graphicFrameLocks noGrp="1"/>
          </p:cNvGraphicFramePr>
          <p:nvPr>
            <p:extLst>
              <p:ext uri="{D42A27DB-BD31-4B8C-83A1-F6EECF244321}">
                <p14:modId xmlns:p14="http://schemas.microsoft.com/office/powerpoint/2010/main" val="875378390"/>
              </p:ext>
            </p:extLst>
          </p:nvPr>
        </p:nvGraphicFramePr>
        <p:xfrm>
          <a:off x="1233182" y="1628963"/>
          <a:ext cx="10075177" cy="3850640"/>
        </p:xfrm>
        <a:graphic>
          <a:graphicData uri="http://schemas.openxmlformats.org/drawingml/2006/table">
            <a:tbl>
              <a:tblPr firstRow="1" bandRow="1">
                <a:tableStyleId>{5C22544A-7EE6-4342-B048-85BDC9FD1C3A}</a:tableStyleId>
              </a:tblPr>
              <a:tblGrid>
                <a:gridCol w="2410841">
                  <a:extLst>
                    <a:ext uri="{9D8B030D-6E8A-4147-A177-3AD203B41FA5}">
                      <a16:colId xmlns:a16="http://schemas.microsoft.com/office/drawing/2014/main" val="2801709774"/>
                    </a:ext>
                  </a:extLst>
                </a:gridCol>
                <a:gridCol w="7664336">
                  <a:extLst>
                    <a:ext uri="{9D8B030D-6E8A-4147-A177-3AD203B41FA5}">
                      <a16:colId xmlns:a16="http://schemas.microsoft.com/office/drawing/2014/main" val="3059314474"/>
                    </a:ext>
                  </a:extLst>
                </a:gridCol>
              </a:tblGrid>
              <a:tr h="370840">
                <a:tc>
                  <a:txBody>
                    <a:bodyPr/>
                    <a:lstStyle/>
                    <a:p>
                      <a:endParaRPr lang="en-GB" dirty="0"/>
                    </a:p>
                  </a:txBody>
                  <a:tcPr/>
                </a:tc>
                <a:tc>
                  <a:txBody>
                    <a:bodyPr/>
                    <a:lstStyle/>
                    <a:p>
                      <a:endParaRPr lang="en-GB"/>
                    </a:p>
                  </a:txBody>
                  <a:tcPr/>
                </a:tc>
                <a:extLst>
                  <a:ext uri="{0D108BD9-81ED-4DB2-BD59-A6C34878D82A}">
                    <a16:rowId xmlns:a16="http://schemas.microsoft.com/office/drawing/2014/main" val="4127323950"/>
                  </a:ext>
                </a:extLst>
              </a:tr>
              <a:tr h="370840">
                <a:tc>
                  <a:txBody>
                    <a:bodyPr/>
                    <a:lstStyle/>
                    <a:p>
                      <a:r>
                        <a:rPr lang="en-GB" dirty="0"/>
                        <a:t>LEA – Load Effective Address</a:t>
                      </a:r>
                    </a:p>
                  </a:txBody>
                  <a:tcPr/>
                </a:tc>
                <a:tc>
                  <a:txBody>
                    <a:bodyPr/>
                    <a:lstStyle/>
                    <a:p>
                      <a:r>
                        <a:rPr lang="en-GB" sz="1800" b="0" i="0" kern="1200" dirty="0">
                          <a:solidFill>
                            <a:schemeClr val="dk1"/>
                          </a:solidFill>
                          <a:effectLst/>
                          <a:latin typeface="+mn-lt"/>
                          <a:ea typeface="+mn-ea"/>
                          <a:cs typeface="+mn-cs"/>
                        </a:rPr>
                        <a:t>The lea instruction places the </a:t>
                      </a:r>
                      <a:r>
                        <a:rPr lang="en-GB" sz="1800" b="0" i="1" kern="1200" dirty="0">
                          <a:solidFill>
                            <a:schemeClr val="dk1"/>
                          </a:solidFill>
                          <a:effectLst/>
                          <a:latin typeface="+mn-lt"/>
                          <a:ea typeface="+mn-ea"/>
                          <a:cs typeface="+mn-cs"/>
                        </a:rPr>
                        <a:t>address</a:t>
                      </a:r>
                      <a:r>
                        <a:rPr lang="en-GB" sz="1800" b="0" i="0" kern="1200" dirty="0">
                          <a:solidFill>
                            <a:schemeClr val="dk1"/>
                          </a:solidFill>
                          <a:effectLst/>
                          <a:latin typeface="+mn-lt"/>
                          <a:ea typeface="+mn-ea"/>
                          <a:cs typeface="+mn-cs"/>
                        </a:rPr>
                        <a:t> specified by its second operand into the register specified by its first operand. </a:t>
                      </a:r>
                      <a:endParaRPr lang="en-GB" dirty="0"/>
                    </a:p>
                  </a:txBody>
                  <a:tcPr/>
                </a:tc>
                <a:extLst>
                  <a:ext uri="{0D108BD9-81ED-4DB2-BD59-A6C34878D82A}">
                    <a16:rowId xmlns:a16="http://schemas.microsoft.com/office/drawing/2014/main" val="889027981"/>
                  </a:ext>
                </a:extLst>
              </a:tr>
              <a:tr h="370840">
                <a:tc>
                  <a:txBody>
                    <a:bodyPr/>
                    <a:lstStyle/>
                    <a:p>
                      <a:r>
                        <a:rPr lang="en-GB" dirty="0"/>
                        <a:t>MOV - Move</a:t>
                      </a:r>
                    </a:p>
                  </a:txBody>
                  <a:tcPr/>
                </a:tc>
                <a:tc>
                  <a:txBody>
                    <a:bodyPr/>
                    <a:lstStyle/>
                    <a:p>
                      <a:r>
                        <a:rPr lang="en-GB" sz="1800" b="0" i="0" kern="1200" dirty="0">
                          <a:solidFill>
                            <a:schemeClr val="dk1"/>
                          </a:solidFill>
                          <a:effectLst/>
                          <a:latin typeface="+mn-lt"/>
                          <a:ea typeface="+mn-ea"/>
                          <a:cs typeface="+mn-cs"/>
                        </a:rPr>
                        <a:t>The mov instruction copies the data item referred to by its second operand (i.e. register contents, memory contents, or a constant value) into the location referred to by its first operand (i.e. a register or memory).</a:t>
                      </a:r>
                      <a:endParaRPr lang="en-GB" dirty="0"/>
                    </a:p>
                  </a:txBody>
                  <a:tcPr/>
                </a:tc>
                <a:extLst>
                  <a:ext uri="{0D108BD9-81ED-4DB2-BD59-A6C34878D82A}">
                    <a16:rowId xmlns:a16="http://schemas.microsoft.com/office/drawing/2014/main" val="1245106924"/>
                  </a:ext>
                </a:extLst>
              </a:tr>
              <a:tr h="370840">
                <a:tc>
                  <a:txBody>
                    <a:bodyPr/>
                    <a:lstStyle/>
                    <a:p>
                      <a:r>
                        <a:rPr lang="en-GB" dirty="0"/>
                        <a:t>RDX /EDX</a:t>
                      </a:r>
                    </a:p>
                  </a:txBody>
                  <a:tcPr/>
                </a:tc>
                <a:tc>
                  <a:txBody>
                    <a:bodyPr/>
                    <a:lstStyle/>
                    <a:p>
                      <a:r>
                        <a:rPr lang="en-GB" dirty="0"/>
                        <a:t>Redirection to the address of a method</a:t>
                      </a:r>
                    </a:p>
                  </a:txBody>
                  <a:tcPr/>
                </a:tc>
                <a:extLst>
                  <a:ext uri="{0D108BD9-81ED-4DB2-BD59-A6C34878D82A}">
                    <a16:rowId xmlns:a16="http://schemas.microsoft.com/office/drawing/2014/main" val="1870936690"/>
                  </a:ext>
                </a:extLst>
              </a:tr>
              <a:tr h="370840">
                <a:tc>
                  <a:txBody>
                    <a:bodyPr/>
                    <a:lstStyle/>
                    <a:p>
                      <a:r>
                        <a:rPr lang="en-GB" sz="1800" b="0" i="0" kern="1200" dirty="0">
                          <a:solidFill>
                            <a:schemeClr val="dk1"/>
                          </a:solidFill>
                          <a:effectLst/>
                          <a:latin typeface="+mn-lt"/>
                          <a:ea typeface="+mn-ea"/>
                          <a:cs typeface="+mn-cs"/>
                        </a:rPr>
                        <a:t>AND, OR, XOR -Bitwise logical and, or and exclusive or</a:t>
                      </a:r>
                      <a:endParaRPr lang="en-GB" dirty="0"/>
                    </a:p>
                  </a:txBody>
                  <a:tcPr/>
                </a:tc>
                <a:tc>
                  <a:txBody>
                    <a:bodyPr/>
                    <a:lstStyle/>
                    <a:p>
                      <a:r>
                        <a:rPr lang="en-GB" sz="1800" b="0" i="0" kern="1200" dirty="0">
                          <a:solidFill>
                            <a:schemeClr val="dk1"/>
                          </a:solidFill>
                          <a:effectLst/>
                          <a:latin typeface="+mn-lt"/>
                          <a:ea typeface="+mn-ea"/>
                          <a:cs typeface="+mn-cs"/>
                        </a:rPr>
                        <a:t>These instructions perform the specified logical operation (logical bitwise and, or, and exclusive or, respectively) on their operands, placing the result in the first operand location.</a:t>
                      </a:r>
                      <a:endParaRPr lang="en-GB" dirty="0"/>
                    </a:p>
                  </a:txBody>
                  <a:tcPr/>
                </a:tc>
                <a:extLst>
                  <a:ext uri="{0D108BD9-81ED-4DB2-BD59-A6C34878D82A}">
                    <a16:rowId xmlns:a16="http://schemas.microsoft.com/office/drawing/2014/main" val="1127275246"/>
                  </a:ext>
                </a:extLst>
              </a:tr>
              <a:tr h="370840">
                <a:tc>
                  <a:txBody>
                    <a:bodyPr/>
                    <a:lstStyle/>
                    <a:p>
                      <a:r>
                        <a:rPr lang="en-GB" dirty="0"/>
                        <a:t>JMP - Jump</a:t>
                      </a:r>
                    </a:p>
                  </a:txBody>
                  <a:tcPr/>
                </a:tc>
                <a:tc>
                  <a:txBody>
                    <a:bodyPr/>
                    <a:lstStyle/>
                    <a:p>
                      <a:r>
                        <a:rPr lang="en-GB" sz="1800" b="0" i="0" kern="1200" dirty="0">
                          <a:solidFill>
                            <a:schemeClr val="dk1"/>
                          </a:solidFill>
                          <a:effectLst/>
                          <a:latin typeface="+mn-lt"/>
                          <a:ea typeface="+mn-ea"/>
                          <a:cs typeface="+mn-cs"/>
                        </a:rPr>
                        <a:t>Transfers program control flow to the instruction at the memory location indicated by the operand.</a:t>
                      </a:r>
                      <a:endParaRPr lang="en-GB" dirty="0"/>
                    </a:p>
                  </a:txBody>
                  <a:tcPr/>
                </a:tc>
                <a:extLst>
                  <a:ext uri="{0D108BD9-81ED-4DB2-BD59-A6C34878D82A}">
                    <a16:rowId xmlns:a16="http://schemas.microsoft.com/office/drawing/2014/main" val="2479436846"/>
                  </a:ext>
                </a:extLst>
              </a:tr>
            </a:tbl>
          </a:graphicData>
        </a:graphic>
      </p:graphicFrame>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What you need to download</a:t>
            </a:r>
          </a:p>
        </p:txBody>
      </p:sp>
      <p:sp>
        <p:nvSpPr>
          <p:cNvPr id="8" name="TextBox 7">
            <a:extLst>
              <a:ext uri="{FF2B5EF4-FFF2-40B4-BE49-F238E27FC236}">
                <a16:creationId xmlns:a16="http://schemas.microsoft.com/office/drawing/2014/main" id="{123FD138-642C-4154-BE2E-25B8D26DC6D8}"/>
              </a:ext>
            </a:extLst>
          </p:cNvPr>
          <p:cNvSpPr txBox="1"/>
          <p:nvPr/>
        </p:nvSpPr>
        <p:spPr>
          <a:xfrm>
            <a:off x="906011" y="1677798"/>
            <a:ext cx="9932565" cy="3139321"/>
          </a:xfrm>
          <a:prstGeom prst="rect">
            <a:avLst/>
          </a:prstGeom>
          <a:noFill/>
        </p:spPr>
        <p:txBody>
          <a:bodyPr wrap="square" rtlCol="0">
            <a:spAutoFit/>
          </a:bodyPr>
          <a:lstStyle/>
          <a:p>
            <a:r>
              <a:rPr lang="en-GB" dirty="0">
                <a:solidFill>
                  <a:schemeClr val="bg1"/>
                </a:solidFill>
              </a:rPr>
              <a:t>Everything in here:</a:t>
            </a:r>
          </a:p>
          <a:p>
            <a:endParaRPr lang="en-GB" dirty="0">
              <a:solidFill>
                <a:schemeClr val="bg1"/>
              </a:solidFill>
            </a:endParaRPr>
          </a:p>
          <a:p>
            <a:r>
              <a:rPr lang="en-GB" dirty="0">
                <a:solidFill>
                  <a:schemeClr val="bg1"/>
                </a:solidFill>
                <a:hlinkClick r:id="rId2"/>
              </a:rPr>
              <a:t>https:https://github.com/Drags249/ReverseMeBits.git//github.com</a:t>
            </a:r>
            <a:r>
              <a:rPr lang="en-GB" dirty="0">
                <a:hlinkClick r:id="rId2"/>
              </a:rPr>
              <a:t>/</a:t>
            </a:r>
            <a:r>
              <a:rPr lang="en-GB" dirty="0"/>
              <a:t>Drags2</a:t>
            </a:r>
          </a:p>
          <a:p>
            <a:endParaRPr lang="en-GB" dirty="0">
              <a:solidFill>
                <a:schemeClr val="bg1"/>
              </a:solidFill>
            </a:endParaRPr>
          </a:p>
          <a:p>
            <a:r>
              <a:rPr lang="en-GB" dirty="0">
                <a:solidFill>
                  <a:schemeClr val="bg1"/>
                </a:solidFill>
              </a:rPr>
              <a:t>This should be:</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The executable file</a:t>
            </a:r>
          </a:p>
          <a:p>
            <a:endParaRPr lang="en-GB" dirty="0">
              <a:solidFill>
                <a:schemeClr val="bg1"/>
              </a:solidFill>
            </a:endParaRPr>
          </a:p>
          <a:p>
            <a:pPr marL="285750" indent="-285750">
              <a:buFont typeface="Arial" panose="020B0604020202020204" pitchFamily="34" charset="0"/>
              <a:buChar char="•"/>
            </a:pPr>
            <a:r>
              <a:rPr lang="en-GB" dirty="0" err="1">
                <a:solidFill>
                  <a:schemeClr val="bg1"/>
                </a:solidFill>
              </a:rPr>
              <a:t>Debuger</a:t>
            </a:r>
            <a:r>
              <a:rPr lang="en-GB" dirty="0">
                <a:solidFill>
                  <a:schemeClr val="bg1"/>
                </a:solidFill>
              </a:rPr>
              <a:t> (x64dbg)</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This presentation</a:t>
            </a:r>
          </a:p>
        </p:txBody>
      </p:sp>
    </p:spTree>
    <p:extLst>
      <p:ext uri="{BB962C8B-B14F-4D97-AF65-F5344CB8AC3E}">
        <p14:creationId xmlns:p14="http://schemas.microsoft.com/office/powerpoint/2010/main" val="147097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483F8E-43C6-4A44-92C4-11626722CCEF}"/>
              </a:ext>
            </a:extLst>
          </p:cNvPr>
          <p:cNvSpPr>
            <a:spLocks noGrp="1"/>
          </p:cNvSpPr>
          <p:nvPr>
            <p:ph type="title"/>
          </p:nvPr>
        </p:nvSpPr>
        <p:spPr/>
        <p:txBody>
          <a:bodyPr/>
          <a:lstStyle/>
          <a:p>
            <a:r>
              <a:rPr lang="en-GB" dirty="0"/>
              <a:t>Where to Begin?</a:t>
            </a:r>
          </a:p>
        </p:txBody>
      </p:sp>
      <p:sp>
        <p:nvSpPr>
          <p:cNvPr id="6" name="Text Placeholder 5">
            <a:extLst>
              <a:ext uri="{FF2B5EF4-FFF2-40B4-BE49-F238E27FC236}">
                <a16:creationId xmlns:a16="http://schemas.microsoft.com/office/drawing/2014/main" id="{7DB6DC2C-AAC5-4380-8EFD-C8256FCF3F6C}"/>
              </a:ext>
            </a:extLst>
          </p:cNvPr>
          <p:cNvSpPr>
            <a:spLocks noGrp="1"/>
          </p:cNvSpPr>
          <p:nvPr>
            <p:ph type="body" sz="quarter" idx="11"/>
          </p:nvPr>
        </p:nvSpPr>
        <p:spPr/>
        <p:txBody>
          <a:bodyPr/>
          <a:lstStyle/>
          <a:p>
            <a:pPr marL="342900" indent="-342900">
              <a:buFont typeface="+mj-lt"/>
              <a:buAutoNum type="arabicPeriod"/>
            </a:pPr>
            <a:r>
              <a:rPr lang="en-GB" b="0" i="0" dirty="0">
                <a:effectLst/>
                <a:latin typeface="Whitney"/>
              </a:rPr>
              <a:t>Get x64dbg open in 64-bit mode </a:t>
            </a:r>
          </a:p>
          <a:p>
            <a:pPr marL="342900" indent="-342900">
              <a:buFont typeface="+mj-lt"/>
              <a:buAutoNum type="arabicPeriod"/>
            </a:pPr>
            <a:r>
              <a:rPr lang="en-GB" b="0" i="0" dirty="0">
                <a:effectLst/>
                <a:latin typeface="Whitney"/>
              </a:rPr>
              <a:t>Open the reverse-me.exe </a:t>
            </a:r>
          </a:p>
          <a:p>
            <a:pPr marL="342900" indent="-342900">
              <a:buFont typeface="+mj-lt"/>
              <a:buAutoNum type="arabicPeriod"/>
            </a:pPr>
            <a:r>
              <a:rPr lang="en-GB" b="0" i="0" dirty="0">
                <a:effectLst/>
                <a:latin typeface="Whitney"/>
              </a:rPr>
              <a:t>Run it until it hits an exception (status at bottom left, run button is the right arrow at the top) -- exception is DIVIDE_BY_ZERO </a:t>
            </a:r>
          </a:p>
          <a:p>
            <a:pPr marL="342900" indent="-342900">
              <a:buFont typeface="+mj-lt"/>
              <a:buAutoNum type="arabicPeriod"/>
            </a:pPr>
            <a:r>
              <a:rPr lang="en-GB" b="0" i="0" dirty="0">
                <a:effectLst/>
                <a:latin typeface="Whitney"/>
              </a:rPr>
              <a:t> Scroll up a bit and look for </a:t>
            </a:r>
            <a:r>
              <a:rPr lang="en-GB" b="0" i="0" dirty="0" err="1">
                <a:effectLst/>
                <a:latin typeface="Whitney"/>
              </a:rPr>
              <a:t>RtlAddVectoredExceptionHandler</a:t>
            </a:r>
            <a:r>
              <a:rPr lang="en-GB" b="0" i="0" dirty="0">
                <a:effectLst/>
                <a:latin typeface="Whitney"/>
              </a:rPr>
              <a:t> (</a:t>
            </a:r>
            <a:r>
              <a:rPr lang="en-GB" b="0" i="0" u="none" strike="noStrike" dirty="0">
                <a:effectLst/>
                <a:latin typeface="Whitney"/>
                <a:hlinkClick r:id="rId2" tooltip="https://docs.microsoft.com/en-us/windows/win32/api/errhandlingapi/nf-errhandlingapi-addvectoredexceptionhandler">
                  <a:extLst>
                    <a:ext uri="{A12FA001-AC4F-418D-AE19-62706E023703}">
                      <ahyp:hlinkClr xmlns:ahyp="http://schemas.microsoft.com/office/drawing/2018/hyperlinkcolor" val="tx"/>
                    </a:ext>
                  </a:extLst>
                </a:hlinkClick>
              </a:rPr>
              <a:t>https://docs.microsoft.com/en-us/windows/win32/api/errhandlingapi/nf-errhandlingapi-addvectoredexceptionhandler</a:t>
            </a:r>
            <a:r>
              <a:rPr lang="en-GB" b="0" i="0" dirty="0">
                <a:effectLst/>
                <a:latin typeface="Whitney"/>
              </a:rPr>
              <a:t>)</a:t>
            </a:r>
            <a:endParaRPr lang="en-GB" dirty="0"/>
          </a:p>
        </p:txBody>
      </p:sp>
      <p:pic>
        <p:nvPicPr>
          <p:cNvPr id="8" name="Picture 7">
            <a:extLst>
              <a:ext uri="{FF2B5EF4-FFF2-40B4-BE49-F238E27FC236}">
                <a16:creationId xmlns:a16="http://schemas.microsoft.com/office/drawing/2014/main" id="{3E389A7A-E049-43B6-824A-EFAA4CEC10A2}"/>
              </a:ext>
            </a:extLst>
          </p:cNvPr>
          <p:cNvPicPr>
            <a:picLocks noChangeAspect="1"/>
          </p:cNvPicPr>
          <p:nvPr/>
        </p:nvPicPr>
        <p:blipFill>
          <a:blip r:embed="rId3"/>
          <a:stretch>
            <a:fillRect/>
          </a:stretch>
        </p:blipFill>
        <p:spPr>
          <a:xfrm>
            <a:off x="6692965" y="395675"/>
            <a:ext cx="4503770" cy="32920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0" name="Straight Arrow Connector 9">
            <a:extLst>
              <a:ext uri="{FF2B5EF4-FFF2-40B4-BE49-F238E27FC236}">
                <a16:creationId xmlns:a16="http://schemas.microsoft.com/office/drawing/2014/main" id="{BA0127B1-2489-45EC-8E22-88B3DD7935D4}"/>
              </a:ext>
            </a:extLst>
          </p:cNvPr>
          <p:cNvCxnSpPr/>
          <p:nvPr/>
        </p:nvCxnSpPr>
        <p:spPr>
          <a:xfrm flipH="1" flipV="1">
            <a:off x="7147249" y="802433"/>
            <a:ext cx="755780" cy="873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AA76991-2C3B-4114-AFDF-B0AF57F7AE94}"/>
              </a:ext>
            </a:extLst>
          </p:cNvPr>
          <p:cNvSpPr txBox="1"/>
          <p:nvPr/>
        </p:nvSpPr>
        <p:spPr>
          <a:xfrm>
            <a:off x="7835317" y="1676400"/>
            <a:ext cx="1946246" cy="369332"/>
          </a:xfrm>
          <a:prstGeom prst="rect">
            <a:avLst/>
          </a:prstGeom>
          <a:solidFill>
            <a:schemeClr val="accent1">
              <a:lumMod val="40000"/>
              <a:lumOff val="60000"/>
            </a:schemeClr>
          </a:solidFill>
        </p:spPr>
        <p:txBody>
          <a:bodyPr wrap="square" rtlCol="0">
            <a:spAutoFit/>
          </a:bodyPr>
          <a:lstStyle/>
          <a:p>
            <a:r>
              <a:rPr lang="en-GB" dirty="0">
                <a:solidFill>
                  <a:schemeClr val="bg1"/>
                </a:solidFill>
              </a:rPr>
              <a:t>Click here to run</a:t>
            </a:r>
          </a:p>
        </p:txBody>
      </p:sp>
      <p:pic>
        <p:nvPicPr>
          <p:cNvPr id="13" name="Picture 12">
            <a:extLst>
              <a:ext uri="{FF2B5EF4-FFF2-40B4-BE49-F238E27FC236}">
                <a16:creationId xmlns:a16="http://schemas.microsoft.com/office/drawing/2014/main" id="{351910EE-E7B6-4E80-AD6A-84312B34A15E}"/>
              </a:ext>
            </a:extLst>
          </p:cNvPr>
          <p:cNvPicPr>
            <a:picLocks noChangeAspect="1"/>
          </p:cNvPicPr>
          <p:nvPr/>
        </p:nvPicPr>
        <p:blipFill>
          <a:blip r:embed="rId4"/>
          <a:stretch>
            <a:fillRect/>
          </a:stretch>
        </p:blipFill>
        <p:spPr>
          <a:xfrm>
            <a:off x="7227814" y="2957124"/>
            <a:ext cx="4531732" cy="32920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5" name="Straight Arrow Connector 14">
            <a:extLst>
              <a:ext uri="{FF2B5EF4-FFF2-40B4-BE49-F238E27FC236}">
                <a16:creationId xmlns:a16="http://schemas.microsoft.com/office/drawing/2014/main" id="{333A542E-DB21-45B4-BCF4-30A0AA23CB8F}"/>
              </a:ext>
            </a:extLst>
          </p:cNvPr>
          <p:cNvCxnSpPr/>
          <p:nvPr/>
        </p:nvCxnSpPr>
        <p:spPr>
          <a:xfrm>
            <a:off x="9236279" y="4655890"/>
            <a:ext cx="58723" cy="1399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CBB385A-39E9-4AA8-AA44-4E562F848C2D}"/>
              </a:ext>
            </a:extLst>
          </p:cNvPr>
          <p:cNvSpPr txBox="1"/>
          <p:nvPr/>
        </p:nvSpPr>
        <p:spPr>
          <a:xfrm>
            <a:off x="8046440" y="4294947"/>
            <a:ext cx="1946246" cy="646331"/>
          </a:xfrm>
          <a:prstGeom prst="rect">
            <a:avLst/>
          </a:prstGeom>
          <a:solidFill>
            <a:schemeClr val="accent1">
              <a:lumMod val="40000"/>
              <a:lumOff val="60000"/>
            </a:schemeClr>
          </a:solidFill>
        </p:spPr>
        <p:txBody>
          <a:bodyPr wrap="square" rtlCol="0">
            <a:spAutoFit/>
          </a:bodyPr>
          <a:lstStyle/>
          <a:p>
            <a:r>
              <a:rPr lang="en-GB" dirty="0">
                <a:solidFill>
                  <a:schemeClr val="bg1"/>
                </a:solidFill>
              </a:rPr>
              <a:t>Exception can be found here</a:t>
            </a:r>
          </a:p>
        </p:txBody>
      </p:sp>
    </p:spTree>
    <p:extLst>
      <p:ext uri="{BB962C8B-B14F-4D97-AF65-F5344CB8AC3E}">
        <p14:creationId xmlns:p14="http://schemas.microsoft.com/office/powerpoint/2010/main" val="1050809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07E77-039B-4A96-99A9-A78994B63E01}"/>
              </a:ext>
            </a:extLst>
          </p:cNvPr>
          <p:cNvSpPr>
            <a:spLocks noGrp="1"/>
          </p:cNvSpPr>
          <p:nvPr>
            <p:ph type="title"/>
          </p:nvPr>
        </p:nvSpPr>
        <p:spPr/>
        <p:txBody>
          <a:bodyPr/>
          <a:lstStyle/>
          <a:p>
            <a:r>
              <a:rPr lang="en-GB" dirty="0"/>
              <a:t>PRIZES!</a:t>
            </a:r>
          </a:p>
        </p:txBody>
      </p:sp>
      <p:sp>
        <p:nvSpPr>
          <p:cNvPr id="5" name="Text Placeholder 4">
            <a:extLst>
              <a:ext uri="{FF2B5EF4-FFF2-40B4-BE49-F238E27FC236}">
                <a16:creationId xmlns:a16="http://schemas.microsoft.com/office/drawing/2014/main" id="{729A021A-1F8F-4410-A768-402C6E45D2CE}"/>
              </a:ext>
            </a:extLst>
          </p:cNvPr>
          <p:cNvSpPr>
            <a:spLocks noGrp="1"/>
          </p:cNvSpPr>
          <p:nvPr>
            <p:ph type="body" sz="quarter" idx="11"/>
          </p:nvPr>
        </p:nvSpPr>
        <p:spPr/>
        <p:txBody>
          <a:bodyPr/>
          <a:lstStyle/>
          <a:p>
            <a:r>
              <a:rPr lang="en-GB" dirty="0"/>
              <a:t>Prizes will be awarded to the person </a:t>
            </a:r>
          </a:p>
          <a:p>
            <a:pPr marL="285750" indent="-285750">
              <a:buFont typeface="Arial" panose="020B0604020202020204" pitchFamily="34" charset="0"/>
              <a:buChar char="•"/>
            </a:pPr>
            <a:r>
              <a:rPr lang="en-GB" dirty="0"/>
              <a:t>That identifies the message first</a:t>
            </a:r>
          </a:p>
          <a:p>
            <a:pPr marL="285750" indent="-285750">
              <a:buFont typeface="Arial" panose="020B0604020202020204" pitchFamily="34" charset="0"/>
              <a:buChar char="•"/>
            </a:pPr>
            <a:r>
              <a:rPr lang="en-GB" dirty="0"/>
              <a:t>Prints the message in the console first</a:t>
            </a:r>
          </a:p>
          <a:p>
            <a:pPr marL="285750" indent="-285750">
              <a:buFont typeface="Arial" panose="020B0604020202020204" pitchFamily="34" charset="0"/>
              <a:buChar char="•"/>
            </a:pPr>
            <a:r>
              <a:rPr lang="en-GB" dirty="0"/>
              <a:t>Knows Assembly Language already (even the basics). Knowledge is power!</a:t>
            </a:r>
          </a:p>
        </p:txBody>
      </p:sp>
    </p:spTree>
    <p:extLst>
      <p:ext uri="{BB962C8B-B14F-4D97-AF65-F5344CB8AC3E}">
        <p14:creationId xmlns:p14="http://schemas.microsoft.com/office/powerpoint/2010/main" val="636245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525301" y="1995467"/>
            <a:ext cx="9141397" cy="615553"/>
          </a:xfrm>
        </p:spPr>
        <p:txBody>
          <a:bodyPr/>
          <a:lstStyle/>
          <a:p>
            <a:r>
              <a:rPr lang="en-US" dirty="0"/>
              <a:t>Questions </a:t>
            </a:r>
            <a:r>
              <a:rPr lang="en-US" dirty="0">
                <a:solidFill>
                  <a:schemeClr val="accent6">
                    <a:lumMod val="60000"/>
                    <a:lumOff val="40000"/>
                  </a:schemeClr>
                </a:solidFill>
              </a:rPr>
              <a:t>&amp;</a:t>
            </a:r>
            <a:r>
              <a:rPr lang="en-US" dirty="0"/>
              <a:t> answers</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96307" y="3260705"/>
            <a:ext cx="7799387" cy="1534757"/>
          </a:xfrm>
        </p:spPr>
        <p:txBody>
          <a:bodyPr/>
          <a:lstStyle/>
          <a:p>
            <a:r>
              <a:rPr lang="en-US" altLang="en-US" dirty="0"/>
              <a:t>Invite questions from the audience.</a:t>
            </a:r>
          </a:p>
          <a:p>
            <a:endParaRPr lang="en-US" dirty="0"/>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15">
      <a:dk1>
        <a:sysClr val="windowText" lastClr="000000"/>
      </a:dk1>
      <a:lt1>
        <a:sysClr val="window" lastClr="FFFFFF"/>
      </a:lt1>
      <a:dk2>
        <a:srgbClr val="F36E36"/>
      </a:dk2>
      <a:lt2>
        <a:srgbClr val="E7E6E6"/>
      </a:lt2>
      <a:accent1>
        <a:srgbClr val="A31312"/>
      </a:accent1>
      <a:accent2>
        <a:srgbClr val="E7E6E6"/>
      </a:accent2>
      <a:accent3>
        <a:srgbClr val="FDB913"/>
      </a:accent3>
      <a:accent4>
        <a:srgbClr val="1E753B"/>
      </a:accent4>
      <a:accent5>
        <a:srgbClr val="067CA2"/>
      </a:accent5>
      <a:accent6>
        <a:srgbClr val="493456"/>
      </a:accent6>
      <a:hlink>
        <a:srgbClr val="067CA2"/>
      </a:hlink>
      <a:folHlink>
        <a:srgbClr val="886D93"/>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GBTQ Pride Month_Win32_JC_SL_v4" id="{CA9F7597-5544-42D8-B31D-43D456F50987}" vid="{8A5AAD2C-4DBE-4C17-8C07-1F8B558A7EE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BB44C1-6224-4D46-97A9-F75279ACE24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A57CB9-6A24-40E2-A1D9-18A99581B31C}">
  <ds:schemaRefs>
    <ds:schemaRef ds:uri="http://schemas.microsoft.com/sharepoint/v3/contenttype/forms"/>
  </ds:schemaRefs>
</ds:datastoreItem>
</file>

<file path=customXml/itemProps3.xml><?xml version="1.0" encoding="utf-8"?>
<ds:datastoreItem xmlns:ds="http://schemas.openxmlformats.org/officeDocument/2006/customXml" ds:itemID="{BF330EBC-8C48-4EBB-B4AA-7AD718828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LGBTQI Pride Month presentation</Template>
  <TotalTime>81</TotalTime>
  <Words>471</Words>
  <Application>Microsoft Office PowerPoint</Application>
  <PresentationFormat>Widescreen</PresentationFormat>
  <Paragraphs>58</Paragraphs>
  <Slides>12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Segoe UI</vt:lpstr>
      <vt:lpstr>Whitney</vt:lpstr>
      <vt:lpstr>Office Theme</vt:lpstr>
      <vt:lpstr>ReverseMe Hack</vt:lpstr>
      <vt:lpstr>Overview</vt:lpstr>
      <vt:lpstr>What is the Challenge?</vt:lpstr>
      <vt:lpstr>What is Assembly language?</vt:lpstr>
      <vt:lpstr>Basic Functions </vt:lpstr>
      <vt:lpstr>What you need to download</vt:lpstr>
      <vt:lpstr>Where to Begin?</vt:lpstr>
      <vt:lpstr>PRIZES!</vt:lpstr>
      <vt:lpstr>Questions &amp; answers</vt:lpstr>
      <vt:lpstr>Clue 1</vt:lpstr>
      <vt:lpstr>Clue 2</vt:lpstr>
      <vt:lpstr>Clue 3</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ReverseMe Hack</dc:title>
  <dc:subject/>
  <dc:creator>Stefanie Marsh (08125154)</dc:creator>
  <cp:keywords/>
  <dc:description/>
  <cp:lastModifiedBy>Stefanie Marsh (08125154)</cp:lastModifiedBy>
  <cp:revision>2</cp:revision>
  <dcterms:created xsi:type="dcterms:W3CDTF">2022-04-02T08:26:29Z</dcterms:created>
  <dcterms:modified xsi:type="dcterms:W3CDTF">2022-04-02T09:47:53Z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