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6" r:id="rId2"/>
    <p:sldId id="281" r:id="rId3"/>
    <p:sldId id="278" r:id="rId4"/>
    <p:sldId id="279" r:id="rId5"/>
    <p:sldId id="291" r:id="rId6"/>
    <p:sldId id="290" r:id="rId7"/>
    <p:sldId id="306" r:id="rId8"/>
    <p:sldId id="307" r:id="rId9"/>
    <p:sldId id="308" r:id="rId10"/>
    <p:sldId id="310" r:id="rId11"/>
    <p:sldId id="309" r:id="rId12"/>
    <p:sldId id="311" r:id="rId13"/>
    <p:sldId id="313" r:id="rId14"/>
    <p:sldId id="312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FEB57-B83B-4B3E-ABAB-37E536B8599A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B0E5D-D28A-461C-B6B6-62D425BFC1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6581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F2C24B-4F17-485C-B31B-3EA303B29C6C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D120C50-249F-4BDB-BAA8-B84D3AA2CC8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210040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BC9C48-38C1-459E-BAD4-CFA47383B39A}" type="slidenum">
              <a:rPr lang="ru-RU" altLang="ru-RU"/>
              <a:pPr/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14274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17CC-55EA-4518-B178-403FEF3981E2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551D-F4A6-4939-934F-AA1675E17F0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2476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3E383-D892-48DB-83BF-E51223B42246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CC1E0-8319-47A1-8F91-860F9A2A3A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37786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C54A8-2D79-45AF-A79C-FCBDBC54A633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9E3FF-0114-4989-BFD6-BC862BF4B6B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7891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74DED-4B2A-4A41-9296-0D1C2ECF9521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765C5-A237-415C-95CC-AC747C1CEEA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5066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322D3-AB5B-4763-AA82-720B77A3D029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475B-97CF-47BC-A90B-C2E3FB777C7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90756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4DF9-1D41-4384-89E7-216FF852E341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DF98-6616-4A21-9540-BAFEF32B02E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16466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98B4D-1237-4738-80D0-AB7F631C6DA5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8733E-11FD-4501-83A7-211278F3781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56762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A4DE2-36DA-439F-8449-CB2001A1F472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B20F2-4690-4E8C-90F3-F8E38B6B3CD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2059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D67D7-78F1-496D-B957-62254BDB88A4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BF040-81FF-4BB3-A5FF-FD79996C8D7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5685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0F037-A08A-496E-B71D-EAB30769BE04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B2302-12F0-47CC-B962-EB1D3A59AE4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15474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DC144-58E3-42BA-82EC-0BCBDB870625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D7754-5394-4849-A99A-6B28ACA016E4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5795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C2C27C-1AA6-43B8-B0B6-2486C69A0162}" type="datetimeFigureOut">
              <a:rPr lang="ru-RU"/>
              <a:pPr>
                <a:defRPr/>
              </a:pPr>
              <a:t>29.01.2018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CE5263-3D44-472C-AE7A-FA07666DE0A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c.academic.ru/dic.nsf/ruwiki/146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dic.academic.ru/dic.nsf/ruwiki/6953" TargetMode="External"/><Relationship Id="rId4" Type="http://schemas.openxmlformats.org/officeDocument/2006/relationships/hyperlink" Target="http://dic.academic.ru/dic.nsf/ruwiki/527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ru-RU" altLang="ru-RU" sz="2800" dirty="0" smtClean="0">
                <a:latin typeface="Times New Roman" panose="02020603050405020304" pitchFamily="18" charset="0"/>
              </a:rPr>
              <a:t>Учебный курс</a:t>
            </a:r>
            <a:br>
              <a:rPr lang="ru-RU" altLang="ru-RU" sz="2800" dirty="0" smtClean="0">
                <a:latin typeface="Times New Roman" panose="02020603050405020304" pitchFamily="18" charset="0"/>
              </a:rPr>
            </a:br>
            <a:endParaRPr lang="ru-RU" altLang="ru-RU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725" y="1196975"/>
            <a:ext cx="7470775" cy="1439937"/>
          </a:xfrm>
        </p:spPr>
        <p:txBody>
          <a:bodyPr/>
          <a:lstStyle/>
          <a:p>
            <a:r>
              <a:rPr lang="ru-RU" altLang="ru-RU" sz="4400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Методы трансляции</a:t>
            </a:r>
          </a:p>
          <a:p>
            <a:pPr algn="l"/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/>
            </a:r>
            <a:b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algn="l"/>
            <a:endParaRPr lang="ru-RU" altLang="ru-RU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Языки </a:t>
            </a:r>
            <a:r>
              <a:rPr lang="ru-RU" alt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и </a:t>
            </a: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метаязыки</a:t>
            </a:r>
            <a:r>
              <a:rPr lang="ru-RU" alt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endParaRPr lang="ru-RU" altLang="ru-RU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Парадигмы языков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формального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языка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altLang="ru-RU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Шиманский Валерий Владимирович</a:t>
            </a:r>
          </a:p>
        </p:txBody>
      </p:sp>
      <p:pic>
        <p:nvPicPr>
          <p:cNvPr id="3076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1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Расширенная форма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Бэкуса-Наура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РБНФ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Backus-Naur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ABNF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ее особенности на примере метаязыка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Модулы-2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Квадратные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скобки "[" и "]" означают, что заключенная в них синтаксическая конструкция может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отсутствовать. </a:t>
            </a:r>
          </a:p>
          <a:p>
            <a:pPr lvl="0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Фигурные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скобки "{" и "}" означают ее повторение (возможно, 0 раз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0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Круглые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скобки "(" и ")" используются для ограничения альтернативных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конструкций. </a:t>
            </a:r>
          </a:p>
          <a:p>
            <a:pPr lvl="0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Сочетание фигурных скобок и косой черты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"{/"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"/}"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обозначения повторения один и более раз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0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835696" y="45412"/>
            <a:ext cx="5200078" cy="490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Синтаксические диаграммы Вирта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81025"/>
            <a:ext cx="9036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Предложены Никлаусом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Виртом для  описания синтаксиса языка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Pascal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и являются удобной графической формой представления РБНФ. </a:t>
            </a: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Включают</a:t>
            </a:r>
            <a:r>
              <a:rPr lang="ru-RU" sz="2400" dirty="0"/>
              <a:t>: прямоугольники, кружки или овалы, стрелки.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79599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  прямоугольниках  записываются  имена  металингвистических  переменных,  в  кружках  или  овалах  –  основные  символы языка, а стрелки определяют   порядок сочетания металингвистических переменных и основных символов языка для   образования определяемой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конструкции языка.</a:t>
            </a:r>
            <a:endParaRPr lang="ru-RU" sz="2400" dirty="0"/>
          </a:p>
        </p:txBody>
      </p:sp>
      <p:pic>
        <p:nvPicPr>
          <p:cNvPr id="1026" name="Рисунок 1" descr="D-Virt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979" y="3941835"/>
            <a:ext cx="787204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33511" y="6211828"/>
            <a:ext cx="891048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1.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Синтаксические диаграммы для определения множества целых чисел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171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Рисунок 0" descr="03a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7951613" cy="613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063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Рисунок 1" descr="03a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5779175" cy="45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Рисунок 2" descr="03a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3548" y="1556792"/>
            <a:ext cx="476648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7268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Рисунок 3" descr="03a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8596996" cy="50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619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Рисунок 4" descr="03a_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4447"/>
            <a:ext cx="5868144" cy="669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105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Рисунок 5" descr="03a_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438" y="265411"/>
            <a:ext cx="7364062" cy="659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7318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0" y="332656"/>
            <a:ext cx="90364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i="1" dirty="0" smtClean="0"/>
              <a:t>Если </a:t>
            </a:r>
            <a:r>
              <a:rPr lang="ru-RU" sz="2200" dirty="0" smtClean="0"/>
              <a:t>А - множество, то его </a:t>
            </a:r>
            <a:r>
              <a:rPr lang="ru-RU" sz="2200" i="1" dirty="0" smtClean="0"/>
              <a:t>элементы</a:t>
            </a:r>
            <a:r>
              <a:rPr lang="ru-RU" sz="2200" dirty="0" smtClean="0"/>
              <a:t> – это есть объекты </a:t>
            </a:r>
            <a:r>
              <a:rPr lang="en-US" sz="2200" i="1" dirty="0" smtClean="0"/>
              <a:t>a</a:t>
            </a:r>
            <a:r>
              <a:rPr lang="ru-RU" sz="2200" dirty="0" smtClean="0"/>
              <a:t>, для которых </a:t>
            </a:r>
            <a:r>
              <a:rPr lang="en-US" sz="2200" i="1" dirty="0" smtClean="0"/>
              <a:t>a</a:t>
            </a:r>
            <a:r>
              <a:rPr lang="ru-RU" sz="2200" dirty="0" smtClean="0"/>
              <a:t>∈</a:t>
            </a:r>
            <a:r>
              <a:rPr lang="en-US" sz="2200" dirty="0" smtClean="0"/>
              <a:t>A</a:t>
            </a:r>
            <a:r>
              <a:rPr lang="ru-RU" sz="2200" i="1" dirty="0" smtClean="0"/>
              <a:t>. </a:t>
            </a:r>
            <a:r>
              <a:rPr lang="ru-RU" sz="2200" dirty="0" smtClean="0"/>
              <a:t>Знак ∈ означает принадлежность множеству </a:t>
            </a:r>
            <a:r>
              <a:rPr lang="en-US" sz="2200" dirty="0" smtClean="0"/>
              <a:t>A</a:t>
            </a:r>
            <a:r>
              <a:rPr lang="ru-RU" sz="2200" dirty="0" smtClean="0"/>
              <a:t>. Итак, А={</a:t>
            </a:r>
            <a:r>
              <a:rPr lang="en-US" sz="2200" i="1" dirty="0" smtClean="0"/>
              <a:t>a</a:t>
            </a:r>
            <a:r>
              <a:rPr lang="ru-RU" sz="2200" i="1" baseline="-25000" dirty="0" smtClean="0"/>
              <a:t>1</a:t>
            </a:r>
            <a:r>
              <a:rPr lang="ru-RU" sz="2200" dirty="0" smtClean="0"/>
              <a:t>,</a:t>
            </a:r>
            <a:r>
              <a:rPr lang="ru-RU" sz="2200" i="1" dirty="0" smtClean="0"/>
              <a:t> </a:t>
            </a:r>
            <a:r>
              <a:rPr lang="en-US" sz="2200" i="1" dirty="0" smtClean="0"/>
              <a:t>a</a:t>
            </a:r>
            <a:r>
              <a:rPr lang="ru-RU" sz="2200" i="1" baseline="-25000" dirty="0" smtClean="0"/>
              <a:t>2</a:t>
            </a:r>
            <a:r>
              <a:rPr lang="ru-RU" sz="2200" dirty="0" smtClean="0"/>
              <a:t>,…</a:t>
            </a:r>
            <a:r>
              <a:rPr lang="ru-RU" sz="2200" i="1" dirty="0" smtClean="0"/>
              <a:t> 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n</a:t>
            </a:r>
            <a:r>
              <a:rPr lang="ru-RU" sz="2200" dirty="0" smtClean="0"/>
              <a:t>, } – множество, 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 </a:t>
            </a:r>
            <a:r>
              <a:rPr lang="ru-RU" sz="2200" dirty="0" smtClean="0"/>
              <a:t>∈</a:t>
            </a:r>
            <a:r>
              <a:rPr lang="en-US" sz="2200" dirty="0" smtClean="0"/>
              <a:t>A </a:t>
            </a:r>
            <a:r>
              <a:rPr lang="ru-RU" sz="2200" i="1" dirty="0" smtClean="0"/>
              <a:t>элемент</a:t>
            </a:r>
            <a:r>
              <a:rPr lang="ru-RU" sz="2200" dirty="0" smtClean="0"/>
              <a:t> множество</a:t>
            </a:r>
            <a:r>
              <a:rPr lang="ru-RU" sz="2200" i="1" dirty="0" smtClean="0"/>
              <a:t>. Отрицание этого утверждения записывается </a:t>
            </a:r>
            <a:r>
              <a:rPr lang="en-US" sz="2200" i="1" dirty="0" smtClean="0"/>
              <a:t>a</a:t>
            </a:r>
            <a:r>
              <a:rPr lang="ru-RU" sz="2200" dirty="0" smtClean="0"/>
              <a:t>∉</a:t>
            </a:r>
            <a:r>
              <a:rPr lang="en-US" sz="2200" dirty="0" smtClean="0"/>
              <a:t>A</a:t>
            </a:r>
            <a:r>
              <a:rPr lang="ru-RU" sz="2200" i="1" dirty="0" smtClean="0"/>
              <a:t>. Если </a:t>
            </a:r>
            <a:r>
              <a:rPr lang="ru-RU" sz="2200" dirty="0" smtClean="0"/>
              <a:t>А содержит конечное число элементов, то А называется </a:t>
            </a:r>
            <a:r>
              <a:rPr lang="ru-RU" sz="2200" i="1" dirty="0" smtClean="0"/>
              <a:t>конечным</a:t>
            </a:r>
            <a:r>
              <a:rPr lang="ru-RU" sz="2200" dirty="0" smtClean="0"/>
              <a:t> множеством. Символ  обозначает пустое множество, т.е. множество, в котором нет элементов.</a:t>
            </a:r>
            <a:endParaRPr lang="ru-RU" sz="2200" dirty="0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2987824" y="2802820"/>
          <a:ext cx="3745746" cy="2714412"/>
        </p:xfrm>
        <a:graphic>
          <a:graphicData uri="http://schemas.openxmlformats.org/presentationml/2006/ole">
            <p:oleObj spid="_x0000_s2077" name="Picture" r:id="rId4" imgW="1658620" imgH="1201420" progId="Word.Picture.8">
              <p:embed/>
            </p:oleObj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195736" y="5733256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Диаграмма Венна для включения множеств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4983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116632"/>
            <a:ext cx="66808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∪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= {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x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|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x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∈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или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x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∈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} 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это множество, содержащее все элементы А и В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15816" y="908720"/>
          <a:ext cx="3600400" cy="1515687"/>
        </p:xfrm>
        <a:graphic>
          <a:graphicData uri="http://schemas.openxmlformats.org/presentationml/2006/ole">
            <p:oleObj spid="_x0000_s1060" name="Picture" r:id="rId4" imgW="1104900" imgH="467360" progId="Word.Picture.8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979712" y="2564904"/>
            <a:ext cx="523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Диаграмма Венна для объединения множеств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" y="3211462"/>
            <a:ext cx="752432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∩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= {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x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|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x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∈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и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x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∈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} 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это множество, состоящее из всех тех элементов, которые принадлежат обоим множествам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А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и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В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51720" y="6381328"/>
            <a:ext cx="523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Диаграмма Венна для </a:t>
            </a:r>
            <a:r>
              <a:rPr lang="ru-RU" dirty="0" smtClean="0"/>
              <a:t>пересечений</a:t>
            </a:r>
            <a:r>
              <a:rPr lang="ru-RU" i="1" dirty="0" smtClean="0"/>
              <a:t> множеств</a:t>
            </a:r>
            <a:endParaRPr lang="ru-RU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771800" y="4437112"/>
          <a:ext cx="4131978" cy="1739469"/>
        </p:xfrm>
        <a:graphic>
          <a:graphicData uri="http://schemas.openxmlformats.org/presentationml/2006/ole">
            <p:oleObj spid="_x0000_s1061" name="Picture" r:id="rId5" imgW="1104900" imgH="46736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4983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07504" y="0"/>
            <a:ext cx="85324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А – В 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это множество элементов А, не принадлежащих В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95736" y="836712"/>
          <a:ext cx="4823796" cy="2016224"/>
        </p:xfrm>
        <a:graphic>
          <a:graphicData uri="http://schemas.openxmlformats.org/presentationml/2006/ole">
            <p:oleObj spid="_x0000_s36882" name="Picture" r:id="rId4" imgW="1115060" imgH="467360" progId="Word.Picture.8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267744" y="3068960"/>
            <a:ext cx="4878288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Диаграмма Венна для разности множеств</a:t>
            </a:r>
            <a:endParaRPr lang="ru-RU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573016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Декартово произведение А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и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В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✕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 = {(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a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,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|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a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A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  <a:sym typeface="Symbol" pitchFamily="18" charset="2"/>
              </a:rPr>
              <a:t>и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</a:rPr>
              <a:t>B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egoe UI Symbol" pitchFamily="34" charset="0"/>
                <a:cs typeface="Arial" pitchFamily="34" charset="0"/>
                <a:sym typeface="Symbol" pitchFamily="18" charset="2"/>
              </a:rPr>
              <a:t>}</a:t>
            </a:r>
            <a:endParaRPr kumimoji="0" lang="en-US" sz="2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Segoe UI Symbo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Пример. </a:t>
            </a:r>
            <a:endParaRPr kumimoji="0" lang="en-US" sz="2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Если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 А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={1,2},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={2,3,4},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то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A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={(1,2), (1,3), (1,4), (2,2), (2,3), (2,4)}</a:t>
            </a:r>
            <a:endParaRPr kumimoji="0" lang="ru-RU" sz="2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5998440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Отношением из 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 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называется любое подмножество множеств 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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983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598962" y="56860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R="147320"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Метаязык 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язык, предназначенный для описания другого языка (национального, другой семиотической системы и т.д.).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47320"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Впервые различение языка-объекта и метаязыка проведено 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Давидом Гильбертом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(нем. David Hilbert; 1862-1943, немецкий математик-универсал), применительно к различению “математики” и “метаматематики” и без использования соответствующей терминологии.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Понятия</a:t>
            </a:r>
            <a:r>
              <a:rPr lang="en-US" dirty="0" smtClean="0">
                <a:solidFill>
                  <a:srgbClr val="261808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«язык-объект» и «метаязык» были введены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Альфредом </a:t>
            </a:r>
            <a:r>
              <a:rPr lang="en-US" dirty="0" smtClean="0">
                <a:solidFill>
                  <a:srgbClr val="261808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Тарским и Рудольфом Карнапом в сер. 1930-х гг.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581025"/>
            <a:ext cx="3599648" cy="25003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4538923"/>
            <a:ext cx="92525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Понятие метаязыка используется: </a:t>
            </a:r>
          </a:p>
          <a:p>
            <a:pPr lvl="0"/>
            <a:r>
              <a:rPr lang="ru-RU" dirty="0" smtClean="0"/>
              <a:t>- в </a:t>
            </a:r>
            <a:r>
              <a:rPr lang="ru-RU" dirty="0"/>
              <a:t>лингвистике, при описании естественных языков; </a:t>
            </a:r>
          </a:p>
          <a:p>
            <a:pPr lvl="0"/>
            <a:r>
              <a:rPr lang="ru-RU" dirty="0" smtClean="0"/>
              <a:t>- в </a:t>
            </a:r>
            <a:r>
              <a:rPr lang="ru-RU" dirty="0"/>
              <a:t>математике и логике </a:t>
            </a:r>
            <a:r>
              <a:rPr lang="ru-RU" dirty="0" smtClean="0"/>
              <a:t>- </a:t>
            </a:r>
            <a:r>
              <a:rPr lang="ru-RU" dirty="0"/>
              <a:t>при исследовании формальных языков исчислений; </a:t>
            </a:r>
          </a:p>
          <a:p>
            <a:r>
              <a:rPr lang="ru-RU" dirty="0" smtClean="0"/>
              <a:t>- </a:t>
            </a:r>
            <a:r>
              <a:rPr lang="en-US" dirty="0" smtClean="0"/>
              <a:t>в </a:t>
            </a:r>
            <a:r>
              <a:rPr lang="en-US" dirty="0"/>
              <a:t>информатике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en-US" dirty="0"/>
              <a:t>метаданные, служащие для описания </a:t>
            </a:r>
            <a:r>
              <a:rPr lang="en-US" dirty="0" smtClean="0"/>
              <a:t>имеющихся</a:t>
            </a:r>
            <a:endParaRPr lang="ru-RU" dirty="0" smtClean="0"/>
          </a:p>
          <a:p>
            <a:r>
              <a:rPr lang="ru-RU" dirty="0" smtClean="0"/>
              <a:t>Мы будем понимать</a:t>
            </a:r>
            <a:r>
              <a:rPr lang="en-US" dirty="0" smtClean="0"/>
              <a:t> </a:t>
            </a:r>
            <a:r>
              <a:rPr lang="en-US" dirty="0"/>
              <a:t>как средство изучения формализованных языков </a:t>
            </a:r>
            <a:r>
              <a:rPr lang="ru-RU" dirty="0" smtClean="0"/>
              <a:t>–</a:t>
            </a:r>
            <a:r>
              <a:rPr lang="en-US" dirty="0" smtClean="0"/>
              <a:t> логических</a:t>
            </a:r>
            <a:endParaRPr lang="ru-RU" dirty="0" smtClean="0"/>
          </a:p>
          <a:p>
            <a:r>
              <a:rPr lang="en-US" dirty="0" smtClean="0"/>
              <a:t>и </a:t>
            </a:r>
            <a:r>
              <a:rPr lang="en-US" dirty="0"/>
              <a:t>математических исчислений, или (в несколько иной формулировке) как </a:t>
            </a:r>
            <a:endParaRPr lang="ru-RU" dirty="0" smtClean="0"/>
          </a:p>
          <a:p>
            <a:r>
              <a:rPr lang="en-US" dirty="0" smtClean="0"/>
              <a:t>формализованный </a:t>
            </a:r>
            <a:r>
              <a:rPr lang="en-US" dirty="0"/>
              <a:t>или неформализованный язык, на котором формулируются </a:t>
            </a:r>
            <a:endParaRPr lang="ru-RU" dirty="0" smtClean="0"/>
          </a:p>
          <a:p>
            <a:r>
              <a:rPr lang="en-US" dirty="0" smtClean="0"/>
              <a:t>утверждения </a:t>
            </a:r>
            <a:r>
              <a:rPr lang="en-US" dirty="0"/>
              <a:t>метаматематики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1917" y="3256152"/>
            <a:ext cx="304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Альфред Тарский </a:t>
            </a:r>
            <a:endParaRPr lang="ru-RU" dirty="0" smtClean="0"/>
          </a:p>
          <a:p>
            <a:r>
              <a:rPr lang="ru-RU" dirty="0" smtClean="0"/>
              <a:t>(польск</a:t>
            </a:r>
            <a:r>
              <a:rPr lang="ru-RU" dirty="0"/>
              <a:t>. Alfred Tarski)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-3140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Если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А=В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, то отношение задано (определено) на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А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Если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R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отношение из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А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в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В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и (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R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, то пишут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aRb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.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Множество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А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 называют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областью определения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В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 -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множеством значений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  <a:sym typeface="Symbol" pitchFamily="18" charset="2"/>
              </a:rPr>
              <a:t>.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  <a:sym typeface="Symbol" pitchFamily="18" charset="2"/>
              </a:rPr>
              <a:t>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2123658"/>
            <a:ext cx="91440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575" algn="l"/>
              </a:tabLs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Пусть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– множество,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– отношение на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9575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Тогда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называют: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рефлексивным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если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aRa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для всех пар из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А;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симметричным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если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aRb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влечет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bRa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для всех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и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из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А;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транзитивным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если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aRb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и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bR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с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влекут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aR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с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для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с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из </a:t>
            </a:r>
            <a:r>
              <a:rPr kumimoji="0" 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А.</a:t>
            </a:r>
            <a:endParaRPr kumimoji="0" lang="en-US" sz="2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>
              <a:tabLst>
                <a:tab pos="409575" algn="l"/>
              </a:tabLs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Рефлексивное, симметричное и транзитивное отношение называют отношением 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эквивалентности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>
              <a:tabLst>
                <a:tab pos="409575" algn="l"/>
              </a:tabLst>
            </a:pPr>
            <a:endParaRPr lang="en-US" sz="2200" dirty="0">
              <a:cs typeface="Arial" pitchFamily="34" charset="0"/>
            </a:endParaRPr>
          </a:p>
          <a:p>
            <a:pPr lvl="0">
              <a:tabLst>
                <a:tab pos="409575" algn="l"/>
              </a:tabLst>
            </a:pPr>
            <a:r>
              <a:rPr lang="en-US" sz="2400" dirty="0" smtClean="0"/>
              <a:t>Отношение </a:t>
            </a:r>
            <a:r>
              <a:rPr lang="en-US" sz="2400" dirty="0"/>
              <a:t>эквивалентности, определенное на </a:t>
            </a:r>
            <a:r>
              <a:rPr lang="en-US" sz="2400" i="1" dirty="0"/>
              <a:t>А</a:t>
            </a:r>
            <a:r>
              <a:rPr lang="en-US" sz="2400" dirty="0"/>
              <a:t>, заключается в том, что оно разбивает множество </a:t>
            </a:r>
            <a:r>
              <a:rPr lang="en-US" sz="2400" i="1" dirty="0"/>
              <a:t>А</a:t>
            </a:r>
            <a:r>
              <a:rPr lang="en-US" sz="2400" dirty="0"/>
              <a:t> на непересекающиеся подмножества, называемые </a:t>
            </a:r>
            <a:endParaRPr lang="en-US" sz="2400" dirty="0" smtClean="0"/>
          </a:p>
          <a:p>
            <a:pPr lvl="0">
              <a:tabLst>
                <a:tab pos="409575" algn="l"/>
              </a:tabLst>
            </a:pPr>
            <a:r>
              <a:rPr lang="en-US" sz="2400" b="1" dirty="0" smtClean="0"/>
              <a:t>классами </a:t>
            </a:r>
            <a:r>
              <a:rPr lang="en-US" sz="2400" b="1" dirty="0"/>
              <a:t>эквивалентности</a:t>
            </a:r>
            <a:r>
              <a:rPr lang="en-US" sz="2400" dirty="0"/>
              <a:t>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9833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553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отношение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сравнения по модулю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2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определенное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множестве неотрицательных чисел. 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сравнимо с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модулю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a=b(modN), т.е.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a-b=kN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целое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ru-RU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=3, тогда множество {0, 3, 6,…, 3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,…} будет одним из классов эквивалентности, т.к. </a:t>
            </a:r>
            <a:r>
              <a:rPr lang="ru-RU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=3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</a:t>
            </a:r>
            <a:r>
              <a:rPr lang="ru-RU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для целых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Обозначим его через [0]. </a:t>
            </a:r>
            <a:endParaRPr lang="ru-RU" sz="2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/>
              <a:t>[0]={0, 3, 6,…, 3</a:t>
            </a:r>
            <a:r>
              <a:rPr lang="en-US" sz="2400" i="1" dirty="0"/>
              <a:t>n</a:t>
            </a:r>
            <a:r>
              <a:rPr lang="ru-RU" sz="2400" dirty="0"/>
              <a:t>,…}</a:t>
            </a:r>
          </a:p>
          <a:p>
            <a:r>
              <a:rPr lang="ru-RU" sz="2400" dirty="0"/>
              <a:t>Другие два:</a:t>
            </a:r>
          </a:p>
          <a:p>
            <a:r>
              <a:rPr lang="ru-RU" sz="2400" dirty="0"/>
              <a:t>[1]={1, 4, 7,…, 3</a:t>
            </a:r>
            <a:r>
              <a:rPr lang="en-US" sz="2400" i="1" dirty="0"/>
              <a:t>n</a:t>
            </a:r>
            <a:r>
              <a:rPr lang="ru-RU" sz="2400" dirty="0"/>
              <a:t>+1,…};</a:t>
            </a:r>
          </a:p>
          <a:p>
            <a:r>
              <a:rPr lang="ru-RU" sz="2400" dirty="0"/>
              <a:t>[2]={2, 5, 8,…, 3</a:t>
            </a:r>
            <a:r>
              <a:rPr lang="en-US" sz="2400" i="1" dirty="0"/>
              <a:t>n</a:t>
            </a:r>
            <a:r>
              <a:rPr lang="ru-RU" sz="2400" dirty="0"/>
              <a:t>+2,…}.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/>
              <a:t>Объединение этих трех множеств дает множество неотрицательных целых чисел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2853650"/>
              </p:ext>
            </p:extLst>
          </p:nvPr>
        </p:nvGraphicFramePr>
        <p:xfrm>
          <a:off x="2189732" y="5138534"/>
          <a:ext cx="4149862" cy="1026770"/>
        </p:xfrm>
        <a:graphic>
          <a:graphicData uri="http://schemas.openxmlformats.org/presentationml/2006/ole">
            <p:oleObj spid="_x0000_s37909" name="Picture" r:id="rId4" imgW="3754120" imgH="924560" progId="Word.Picture.8">
              <p:embed/>
            </p:oleObj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331640" y="6381328"/>
            <a:ext cx="6859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Классы эквивалентности отношения сравнения по модулю 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983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699792" y="-4998"/>
            <a:ext cx="3563888" cy="48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200" b="1" i="1" dirty="0">
                <a:ea typeface="Calibri" panose="020F0502020204030204" pitchFamily="34" charset="0"/>
                <a:cs typeface="Arial" panose="020B0604020202020204" pitchFamily="34" charset="0"/>
              </a:rPr>
              <a:t>Замыкание </a:t>
            </a:r>
            <a:r>
              <a:rPr lang="ru-RU" sz="2200" b="1" i="1" dirty="0" smtClean="0">
                <a:ea typeface="Calibri" panose="020F0502020204030204" pitchFamily="34" charset="0"/>
                <a:cs typeface="Arial" panose="020B0604020202020204" pitchFamily="34" charset="0"/>
              </a:rPr>
              <a:t>отношений</a:t>
            </a:r>
            <a:endParaRPr lang="ru-RU" sz="2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583" y="476672"/>
            <a:ext cx="9125416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k – степень отношения R на А (</a:t>
            </a:r>
            <a:r>
              <a:rPr lang="ru-RU" sz="2200" dirty="0" err="1"/>
              <a:t>R</a:t>
            </a:r>
            <a:r>
              <a:rPr lang="ru-RU" sz="2200" baseline="30000" dirty="0" err="1"/>
              <a:t>k</a:t>
            </a:r>
            <a:r>
              <a:rPr lang="ru-RU" sz="2200" dirty="0"/>
              <a:t> ) определяется:</a:t>
            </a:r>
          </a:p>
          <a:p>
            <a:r>
              <a:rPr lang="ru-RU" sz="2200" dirty="0"/>
              <a:t>1)	aR</a:t>
            </a:r>
            <a:r>
              <a:rPr lang="ru-RU" sz="2200" baseline="30000" dirty="0"/>
              <a:t>1</a:t>
            </a:r>
            <a:r>
              <a:rPr lang="ru-RU" sz="2200" dirty="0"/>
              <a:t>b тогда и только тогда, когда aRb;</a:t>
            </a:r>
          </a:p>
          <a:p>
            <a:r>
              <a:rPr lang="ru-RU" sz="2200" dirty="0"/>
              <a:t>2)	</a:t>
            </a:r>
            <a:r>
              <a:rPr lang="ru-RU" sz="2200" dirty="0" err="1"/>
              <a:t>aR</a:t>
            </a:r>
            <a:r>
              <a:rPr lang="ru-RU" sz="2200" baseline="30000" dirty="0" err="1"/>
              <a:t>i</a:t>
            </a:r>
            <a:r>
              <a:rPr lang="ru-RU" sz="2200" dirty="0" err="1"/>
              <a:t>b</a:t>
            </a:r>
            <a:r>
              <a:rPr lang="ru-RU" sz="2200" dirty="0"/>
              <a:t> для i&gt;1 тогда и только тогда, когда существует такое </a:t>
            </a:r>
            <a:r>
              <a:rPr lang="ru-RU" sz="2200" dirty="0" smtClean="0"/>
              <a:t>c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200" dirty="0" smtClean="0"/>
              <a:t>A</a:t>
            </a:r>
            <a:r>
              <a:rPr lang="ru-RU" sz="2200" dirty="0"/>
              <a:t>, что </a:t>
            </a:r>
            <a:r>
              <a:rPr lang="ru-RU" sz="2200" dirty="0" err="1"/>
              <a:t>aRc</a:t>
            </a:r>
            <a:r>
              <a:rPr lang="ru-RU" sz="2200" dirty="0"/>
              <a:t> и cR</a:t>
            </a:r>
            <a:r>
              <a:rPr lang="ru-RU" sz="2200" baseline="30000" dirty="0"/>
              <a:t>i-1</a:t>
            </a:r>
            <a:r>
              <a:rPr lang="ru-RU" sz="2200" dirty="0"/>
              <a:t> </a:t>
            </a:r>
          </a:p>
          <a:p>
            <a:r>
              <a:rPr lang="ru-RU" sz="2200" dirty="0"/>
              <a:t>Транзитивное замыкание отношения множества R на А (R</a:t>
            </a:r>
            <a:r>
              <a:rPr lang="ru-RU" sz="2200" baseline="30000" dirty="0"/>
              <a:t>+</a:t>
            </a:r>
            <a:r>
              <a:rPr lang="ru-RU" sz="2200" dirty="0"/>
              <a:t>) определяется так: </a:t>
            </a:r>
            <a:r>
              <a:rPr lang="ru-RU" sz="2200" dirty="0" err="1"/>
              <a:t>аR</a:t>
            </a:r>
            <a:r>
              <a:rPr lang="ru-RU" sz="2200" baseline="30000" dirty="0" err="1"/>
              <a:t>+</a:t>
            </a:r>
            <a:r>
              <a:rPr lang="ru-RU" sz="2200" dirty="0" err="1"/>
              <a:t>b</a:t>
            </a:r>
            <a:r>
              <a:rPr lang="ru-RU" sz="2200" dirty="0"/>
              <a:t> тогда и только тогда, когда </a:t>
            </a:r>
            <a:r>
              <a:rPr lang="ru-RU" sz="2200" dirty="0" err="1"/>
              <a:t>аR</a:t>
            </a:r>
            <a:r>
              <a:rPr lang="ru-RU" sz="2200" baseline="30000" dirty="0" err="1"/>
              <a:t>i</a:t>
            </a:r>
            <a:r>
              <a:rPr lang="ru-RU" sz="2200" dirty="0" err="1"/>
              <a:t>b</a:t>
            </a:r>
            <a:r>
              <a:rPr lang="ru-RU" sz="2200" dirty="0"/>
              <a:t> для некоторого </a:t>
            </a:r>
            <a:r>
              <a:rPr lang="ru-RU" sz="2200" dirty="0" smtClean="0"/>
              <a:t>i</a:t>
            </a:r>
            <a:r>
              <a:rPr lang="en-US" sz="2400" i="1" dirty="0">
                <a:sym typeface="Symbol" panose="05050102010706020507" pitchFamily="18" charset="2"/>
              </a:rPr>
              <a:t></a:t>
            </a:r>
            <a:r>
              <a:rPr lang="ru-RU" sz="2200" dirty="0" smtClean="0"/>
              <a:t>1</a:t>
            </a:r>
            <a:r>
              <a:rPr lang="ru-RU" sz="2200" dirty="0"/>
              <a:t>.</a:t>
            </a:r>
          </a:p>
          <a:p>
            <a:endParaRPr lang="en-US" sz="2200" dirty="0" smtClean="0"/>
          </a:p>
          <a:p>
            <a:r>
              <a:rPr lang="ru-RU" sz="2200" dirty="0" smtClean="0"/>
              <a:t>Расшифровка </a:t>
            </a:r>
            <a:r>
              <a:rPr lang="ru-RU" sz="2200" dirty="0"/>
              <a:t>понятия: </a:t>
            </a:r>
          </a:p>
          <a:p>
            <a:r>
              <a:rPr lang="ru-RU" sz="2200" dirty="0" err="1"/>
              <a:t>аR</a:t>
            </a:r>
            <a:r>
              <a:rPr lang="ru-RU" sz="2200" baseline="30000" dirty="0" err="1"/>
              <a:t>+</a:t>
            </a:r>
            <a:r>
              <a:rPr lang="ru-RU" sz="2200" dirty="0" err="1"/>
              <a:t>b</a:t>
            </a:r>
            <a:r>
              <a:rPr lang="ru-RU" sz="2200" dirty="0"/>
              <a:t>, если существует последовательность c</a:t>
            </a:r>
            <a:r>
              <a:rPr lang="ru-RU" sz="2200" baseline="-25000" dirty="0"/>
              <a:t>1</a:t>
            </a:r>
            <a:r>
              <a:rPr lang="ru-RU" sz="2200" dirty="0"/>
              <a:t>, c</a:t>
            </a:r>
            <a:r>
              <a:rPr lang="ru-RU" sz="2200" baseline="-25000" dirty="0"/>
              <a:t>2</a:t>
            </a:r>
            <a:r>
              <a:rPr lang="ru-RU" sz="2200" dirty="0"/>
              <a:t>,…, </a:t>
            </a:r>
            <a:r>
              <a:rPr lang="ru-RU" sz="2200" dirty="0" err="1"/>
              <a:t>c</a:t>
            </a:r>
            <a:r>
              <a:rPr lang="ru-RU" sz="2200" baseline="-25000" dirty="0" err="1"/>
              <a:t>n</a:t>
            </a:r>
            <a:r>
              <a:rPr lang="ru-RU" sz="2200" dirty="0"/>
              <a:t>, состоящая из 0 или более элементов принадлежащих А, такая, что aRc</a:t>
            </a:r>
            <a:r>
              <a:rPr lang="ru-RU" sz="2200" baseline="-25000" dirty="0"/>
              <a:t>1</a:t>
            </a:r>
            <a:r>
              <a:rPr lang="ru-RU" sz="2200" dirty="0"/>
              <a:t>, aRc</a:t>
            </a:r>
            <a:r>
              <a:rPr lang="ru-RU" sz="2200" baseline="-25000" dirty="0"/>
              <a:t>2</a:t>
            </a:r>
            <a:r>
              <a:rPr lang="ru-RU" sz="2200" dirty="0"/>
              <a:t>,… aRc</a:t>
            </a:r>
            <a:r>
              <a:rPr lang="ru-RU" sz="2200" baseline="-25000" dirty="0"/>
              <a:t>n-1</a:t>
            </a:r>
            <a:r>
              <a:rPr lang="ru-RU" sz="2200" dirty="0"/>
              <a:t>, </a:t>
            </a:r>
            <a:r>
              <a:rPr lang="ru-RU" sz="2200" dirty="0" err="1"/>
              <a:t>aRc</a:t>
            </a:r>
            <a:r>
              <a:rPr lang="ru-RU" sz="2200" baseline="-25000" dirty="0" err="1"/>
              <a:t>n</a:t>
            </a:r>
            <a:r>
              <a:rPr lang="ru-RU" sz="2200" dirty="0"/>
              <a:t>, </a:t>
            </a:r>
            <a:r>
              <a:rPr lang="ru-RU" sz="2200" dirty="0" err="1"/>
              <a:t>c</a:t>
            </a:r>
            <a:r>
              <a:rPr lang="ru-RU" sz="2200" baseline="-25000" dirty="0" err="1"/>
              <a:t>n</a:t>
            </a:r>
            <a:r>
              <a:rPr lang="ru-RU" sz="2200" dirty="0" err="1"/>
              <a:t>Rb</a:t>
            </a:r>
            <a:r>
              <a:rPr lang="ru-RU" sz="2200" dirty="0"/>
              <a:t>  . Если n=0, то aRb.</a:t>
            </a:r>
          </a:p>
          <a:p>
            <a:endParaRPr lang="en-US" sz="2200" dirty="0" smtClean="0"/>
          </a:p>
          <a:p>
            <a:r>
              <a:rPr lang="ru-RU" sz="2200" dirty="0" smtClean="0"/>
              <a:t>Рефлексивное </a:t>
            </a:r>
            <a:r>
              <a:rPr lang="ru-RU" sz="2200" dirty="0"/>
              <a:t>и транзитивное замыкание отношения R (R*) на множестве А определяется следующим образом:</a:t>
            </a:r>
          </a:p>
          <a:p>
            <a:r>
              <a:rPr lang="ru-RU" sz="2200" dirty="0"/>
              <a:t>1)	aR*a для всех </a:t>
            </a:r>
            <a:r>
              <a:rPr lang="ru-RU" sz="2200" dirty="0" smtClean="0"/>
              <a:t>а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200" dirty="0" smtClean="0"/>
              <a:t>А</a:t>
            </a:r>
            <a:r>
              <a:rPr lang="ru-RU" sz="2200" dirty="0"/>
              <a:t>;</a:t>
            </a:r>
          </a:p>
          <a:p>
            <a:r>
              <a:rPr lang="ru-RU" sz="2200" dirty="0"/>
              <a:t>2)	aR*b, если </a:t>
            </a:r>
            <a:r>
              <a:rPr lang="ru-RU" sz="2200" dirty="0" err="1"/>
              <a:t>aR+b</a:t>
            </a:r>
            <a:r>
              <a:rPr lang="ru-RU" sz="2200" dirty="0"/>
              <a:t>;</a:t>
            </a:r>
          </a:p>
          <a:p>
            <a:r>
              <a:rPr lang="ru-RU" sz="2200" dirty="0"/>
              <a:t>3)	в R* нет ничего другого, кроме того, что содержится в 1) и 2).</a:t>
            </a:r>
          </a:p>
        </p:txBody>
      </p:sp>
    </p:spTree>
    <p:extLst>
      <p:ext uri="{BB962C8B-B14F-4D97-AF65-F5344CB8AC3E}">
        <p14:creationId xmlns:p14="http://schemas.microsoft.com/office/powerpoint/2010/main" xmlns="" val="148020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393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b="1" dirty="0">
                <a:ea typeface="Calibri" panose="020F0502020204030204" pitchFamily="34" charset="0"/>
                <a:cs typeface="Arial" panose="020B0604020202020204" pitchFamily="34" charset="0"/>
              </a:rPr>
              <a:t>Частичным порядком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на множестве 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называют отношение </a:t>
            </a:r>
            <a:endParaRPr lang="ru-RU" sz="22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200" i="1" dirty="0" smtClean="0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ru-RU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на 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такое, что: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  <a:tabLst>
                <a:tab pos="408940" algn="l"/>
              </a:tabLst>
            </a:pP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200" dirty="0" err="1">
                <a:ea typeface="Calibri" panose="020F0502020204030204" pitchFamily="34" charset="0"/>
                <a:cs typeface="Arial" panose="020B0604020202020204" pitchFamily="34" charset="0"/>
              </a:rPr>
              <a:t>транзитивно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  <a:tabLst>
                <a:tab pos="408940" algn="l"/>
              </a:tabLst>
            </a:pP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для всех 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утверждение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aRa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ложно, т.е. отношение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Calibri" panose="020F0502020204030204" pitchFamily="34" charset="0"/>
                <a:cs typeface="Arial" panose="020B0604020202020204" pitchFamily="34" charset="0"/>
              </a:rPr>
              <a:t>иррефлексивно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Пример.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ru-RU" sz="2200" baseline="-25000" dirty="0"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ru-RU" sz="2200" baseline="-25000" dirty="0"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, …, </a:t>
            </a:r>
            <a:r>
              <a:rPr lang="en-US" sz="2200" dirty="0" err="1"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2200" baseline="-25000" dirty="0" err="1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}, - множество, состоящее из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элементов, и пусть 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А=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). Положим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aRb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для любых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из 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тогда и только тогда, когда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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. Отношение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называется частичным порядком.</a:t>
            </a:r>
          </a:p>
          <a:p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Для случая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={0, 1, 2} имеем </a:t>
            </a:r>
            <a:endParaRPr lang="ru-RU" sz="2200" dirty="0"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861048"/>
            <a:ext cx="6649102" cy="284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2974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562" y="0"/>
            <a:ext cx="9132438" cy="6791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200" b="1" dirty="0">
                <a:ea typeface="Calibri" panose="020F0502020204030204" pitchFamily="34" charset="0"/>
                <a:cs typeface="Arial" panose="020B0604020202020204" pitchFamily="34" charset="0"/>
              </a:rPr>
              <a:t>Рефлексивным частичным порядком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sz="22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называется отношение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когда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  <a:tabLst>
                <a:tab pos="408940" algn="l"/>
              </a:tabLst>
            </a:pP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200" dirty="0" err="1">
                <a:ea typeface="Calibri" panose="020F0502020204030204" pitchFamily="34" charset="0"/>
                <a:cs typeface="Arial" panose="020B0604020202020204" pitchFamily="34" charset="0"/>
              </a:rPr>
              <a:t>транзитивно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  <a:tabLst>
                <a:tab pos="408940" algn="l"/>
              </a:tabLst>
            </a:pP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200" dirty="0" err="1">
                <a:ea typeface="Calibri" panose="020F0502020204030204" pitchFamily="34" charset="0"/>
                <a:cs typeface="Arial" panose="020B0604020202020204" pitchFamily="34" charset="0"/>
              </a:rPr>
              <a:t>рефлексивно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ru-RU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  <a:tabLst>
                <a:tab pos="408940" algn="l"/>
              </a:tabLst>
            </a:pP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если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aRb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, то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Последнее свойство называется 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антисимметричностью.</a:t>
            </a:r>
            <a:endParaRPr lang="ru-RU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x-none" sz="2200" dirty="0">
                <a:ea typeface="Times New Roman" panose="02020603050405020304" pitchFamily="18" charset="0"/>
                <a:cs typeface="Arial" panose="020B0604020202020204" pitchFamily="34" charset="0"/>
              </a:rPr>
              <a:t>Каждый частичный порядок можно графически представить в виде ориентированного ациклического графа.</a:t>
            </a:r>
            <a:endParaRPr lang="ru-RU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Линейный порядок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на множестве 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– это такой частичный порядок, что, если 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, то либо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aRb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, либо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bRa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, либо 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. Удобно это понять из следующего.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Пусть 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представлено в виде последовательности 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2200" baseline="-25000" dirty="0"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, а</a:t>
            </a:r>
            <a:r>
              <a:rPr lang="ru-RU" sz="2200" baseline="-25000" dirty="0"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,…,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200" i="1" baseline="-250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, для которых 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en-US" sz="2200" baseline="-25000" dirty="0" err="1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200" dirty="0" err="1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en-US" sz="2200" baseline="-25000" dirty="0"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ru-RU" sz="2200" dirty="0">
                <a:ea typeface="Calibri" panose="020F0502020204030204" pitchFamily="34" charset="0"/>
                <a:cs typeface="Arial" panose="020B0604020202020204" pitchFamily="34" charset="0"/>
              </a:rPr>
              <a:t>  тогда и только тогда, когда </a:t>
            </a:r>
            <a:r>
              <a:rPr lang="en-US" sz="2200" i="1" dirty="0" err="1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2200" i="1" dirty="0"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ru-RU" sz="2200" i="1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x-none" sz="2200" dirty="0">
                <a:ea typeface="Times New Roman" panose="02020603050405020304" pitchFamily="18" charset="0"/>
                <a:cs typeface="Arial" panose="020B0604020202020204" pitchFamily="34" charset="0"/>
              </a:rPr>
              <a:t>Аналогично определяется рефлексивный линейный порядок.</a:t>
            </a:r>
            <a:endParaRPr lang="ru-RU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x-none" sz="2200" dirty="0">
                <a:ea typeface="Times New Roman" panose="02020603050405020304" pitchFamily="18" charset="0"/>
                <a:cs typeface="Arial" panose="020B0604020202020204" pitchFamily="34" charset="0"/>
              </a:rPr>
              <a:t>Из традиционных систем отношение </a:t>
            </a:r>
            <a:r>
              <a:rPr lang="x-none" sz="2200" i="1" dirty="0"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x-none" sz="2200" dirty="0">
                <a:ea typeface="Times New Roman" panose="02020603050405020304" pitchFamily="18" charset="0"/>
                <a:cs typeface="Arial" panose="020B0604020202020204" pitchFamily="34" charset="0"/>
              </a:rPr>
              <a:t> (меньше) на множестве неотрицательных целых чисел – это линейный порядок, отношение </a:t>
            </a:r>
            <a:r>
              <a:rPr lang="x-none" sz="2200" dirty="0"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x-none" sz="2200" dirty="0">
                <a:ea typeface="Times New Roman" panose="02020603050405020304" pitchFamily="18" charset="0"/>
                <a:cs typeface="Arial" panose="020B0604020202020204" pitchFamily="34" charset="0"/>
              </a:rPr>
              <a:t> - рефлексивный линейный порядок. </a:t>
            </a:r>
            <a:endParaRPr lang="ru-RU" sz="22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84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9512" y="1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Парадокс лжеца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утверждение «То, что я утверждаю сейчас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ложно»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476672"/>
            <a:ext cx="7992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Либо «Я лгу», либо «Данное высказывание — ложь». Если это высказывание истинно, значит, исходя из его содержания, верно то, что данное высказывание — ложь; но если оно — ложь, тогда то, что оно утверждает, неверно; значит, неверно, что данное высказывание — ложь, и, значит, данное высказывание истинно. Таким образом, цепочка рассуждений возвращается в начало.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Парадокс лжеца демонстрирует расхождение разговорной речи с </a:t>
            </a:r>
            <a:r>
              <a:rPr lang="ru-RU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формальной логикой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вводя высказывание, которое одновременно истинно и ложно.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Утверждение, составляющее парадокс лжеца, </a:t>
            </a:r>
            <a:r>
              <a:rPr lang="ru-RU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формальной логике не доказуемо и не опровержимо. </a:t>
            </a:r>
          </a:p>
          <a:p>
            <a:r>
              <a:rPr lang="ru-RU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Поэтому считается, что данное высказывания вообще не является логическим утверждением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126" y="3610754"/>
            <a:ext cx="9111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Тарского: 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Снег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елый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- </a:t>
            </a:r>
            <a:r>
              <a:rPr lang="ru-RU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Утверждение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объектного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языка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b="1" i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тверждение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«</a:t>
            </a:r>
            <a:r>
              <a:rPr lang="ru-RU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Снег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белый 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истинно» - утверждение из метаязыка</a:t>
            </a:r>
            <a:endParaRPr lang="ru-RU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126" y="4257085"/>
            <a:ext cx="911187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внутренних углов любого треугольника равна 180°</a:t>
            </a:r>
            <a:b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Утверждение 1 истинно.</a:t>
            </a:r>
            <a:b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Утверждение 2 истинно.</a:t>
            </a:r>
            <a:b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Утверждение 3 истинно.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первое утверждение написано на языке первого уровня, который позволяет формулировать теоремы планиметрии. Языком второго уровня (фраза № 2) пользуются при доказательстве теорем. Метаметаязык, которому принадлежит третье утверждение, — это язык, на котором написаны книги о теории доказательств.</a:t>
            </a:r>
            <a:b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360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предназначены для облегчения программирования. </a:t>
            </a:r>
          </a:p>
          <a:p>
            <a:pPr lvl="0" algn="just"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Поэтому их операторы и структуры данных более мощные, чем в машинных языках.</a:t>
            </a:r>
          </a:p>
          <a:p>
            <a:pPr lvl="0" algn="just">
              <a:spcAft>
                <a:spcPts val="0"/>
              </a:spcAft>
            </a:pP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Для повышения наглядности программ вместо числовых кодов используются символические или графические представления конструкций языка, более удобные для их восприятия человеком.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любого языка определяется: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Множество символов, которые можно использовать для записи правильных программ (</a:t>
            </a:r>
            <a:r>
              <a:rPr lang="ru-RU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алфавит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основные элементы.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Множество правильных конструкций программ (</a:t>
            </a:r>
            <a:r>
              <a:rPr lang="ru-RU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"Смысл" правильного блока конструкций программы (</a:t>
            </a:r>
            <a:r>
              <a:rPr lang="ru-RU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семантика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3501008"/>
            <a:ext cx="9144000" cy="344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Независимо от специфики языка 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 трансляции можно считать функциональным преобразователем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обеспечивающим однозначное отображение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программа на исходном языке,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программа на выходном языке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Поэтому сам процесс трансляции формально можно представить достаточно просто и понятно: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Формально каждая правильная программа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это цепочка символов из некоторого алфавита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преобразуемая в соответствующую ей цепочку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составленную из символов алфавита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47664" y="-99391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Парадигмы языков программирования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496" y="252899"/>
            <a:ext cx="9144000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Имеются четыре основные парадигмы языков программирования, отражающие вычислительные модели, с помощью которых описывается большинство существующих методов 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□</a:t>
            </a:r>
            <a:r>
              <a:rPr lang="ru-RU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императивная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□</a:t>
            </a:r>
            <a:r>
              <a:rPr lang="ru-RU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□</a:t>
            </a:r>
            <a:r>
              <a:rPr lang="ru-RU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декларативная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□</a:t>
            </a:r>
            <a:r>
              <a:rPr lang="ru-RU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объектно-ориентированная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4697" y="2560382"/>
            <a:ext cx="9144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Императивные (процедурные) языки</a:t>
            </a:r>
            <a:r>
              <a:rPr lang="ru-RU" i="1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это языки программирования, управляемые командами, или операторами языка.</a:t>
            </a:r>
          </a:p>
          <a:p>
            <a:r>
              <a:rPr lang="ru-RU" dirty="0"/>
              <a:t>В </a:t>
            </a:r>
            <a:r>
              <a:rPr lang="ru-RU" b="1" i="1" dirty="0"/>
              <a:t>языках функционального программирования (аппликативных языках)</a:t>
            </a:r>
            <a:r>
              <a:rPr lang="ru-RU" dirty="0"/>
              <a:t> вычисления в основном производятся путем применения функций к заданному набору данных.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... функция</a:t>
            </a:r>
            <a:r>
              <a:rPr lang="ru-RU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(функция</a:t>
            </a:r>
            <a:r>
              <a:rPr lang="ru-RU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(данные))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)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b="1" dirty="0"/>
              <a:t>Программирование, как на императивных, так и на функциональных языках является </a:t>
            </a:r>
            <a:r>
              <a:rPr lang="ru-RU" b="1" i="1" dirty="0"/>
              <a:t>процедурным</a:t>
            </a:r>
            <a:r>
              <a:rPr lang="ru-RU" i="1" dirty="0"/>
              <a:t>. </a:t>
            </a:r>
            <a:endParaRPr lang="ru-RU" i="1" dirty="0" smtClean="0"/>
          </a:p>
          <a:p>
            <a:endParaRPr lang="ru-RU" i="1" dirty="0" smtClean="0"/>
          </a:p>
          <a:p>
            <a:r>
              <a:rPr lang="ru-RU" b="1" i="1" dirty="0"/>
              <a:t>Декларативные</a:t>
            </a:r>
            <a:r>
              <a:rPr lang="ru-RU" i="1" dirty="0"/>
              <a:t> </a:t>
            </a:r>
            <a:r>
              <a:rPr lang="ru-RU" dirty="0"/>
              <a:t>языки программирования – это языки программирования, в которых операторы представляют собой объявления или высказывания в символьной логике.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Концепция </a:t>
            </a:r>
            <a:r>
              <a:rPr lang="ru-RU" b="1" i="1" dirty="0"/>
              <a:t>объектно-ориентированного программирования </a:t>
            </a:r>
            <a:r>
              <a:rPr lang="ru-RU" dirty="0"/>
              <a:t>складывается из трех ключевых понятий: </a:t>
            </a:r>
            <a:r>
              <a:rPr lang="ru-RU" b="1" i="1" dirty="0"/>
              <a:t>абстракция данных, наследование </a:t>
            </a:r>
            <a:r>
              <a:rPr lang="ru-RU" b="1" dirty="0"/>
              <a:t>и </a:t>
            </a:r>
            <a:r>
              <a:rPr lang="ru-RU" b="1" i="1" dirty="0"/>
              <a:t>полиморфизм</a:t>
            </a:r>
            <a:r>
              <a:rPr lang="ru-RU" i="1" dirty="0"/>
              <a:t>.</a:t>
            </a: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Scripting language</a:t>
            </a:r>
            <a:r>
              <a:rPr lang="ru-RU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23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язык сценариев</a:t>
            </a:r>
            <a:r>
              <a:rPr lang="ru-RU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— </a:t>
            </a:r>
            <a:endParaRPr lang="ru-RU" sz="23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23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3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высокоуровневый </a:t>
            </a:r>
            <a:r>
              <a:rPr lang="ru-RU" sz="23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язык </a:t>
            </a:r>
            <a:r>
              <a:rPr lang="ru-RU" sz="23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программирования</a:t>
            </a:r>
            <a:r>
              <a:rPr lang="ru-RU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для написания </a:t>
            </a:r>
            <a:r>
              <a:rPr lang="ru-RU" sz="23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сценариев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— кратких описаний выполняемых системой действий. </a:t>
            </a:r>
            <a:endParaRPr lang="ru-RU" sz="23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23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3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интерпретируются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не </a:t>
            </a: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компилируются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/>
              <a:t>По применению </a:t>
            </a:r>
            <a:r>
              <a:rPr lang="ru-RU" sz="2400" b="1" dirty="0"/>
              <a:t>сценарные</a:t>
            </a:r>
            <a:r>
              <a:rPr lang="ru-RU" sz="2400" dirty="0"/>
              <a:t>  языки можно грубо разделить на 4 типа:</a:t>
            </a:r>
          </a:p>
          <a:p>
            <a:pPr lvl="0" algn="ctr"/>
            <a:r>
              <a:rPr lang="ru-RU" sz="2400" dirty="0" smtClean="0"/>
              <a:t>командно-сценарные</a:t>
            </a:r>
            <a:r>
              <a:rPr lang="en-US" sz="2400" dirty="0"/>
              <a:t>;</a:t>
            </a:r>
            <a:endParaRPr lang="ru-RU" sz="2400" dirty="0"/>
          </a:p>
          <a:p>
            <a:pPr lvl="0" algn="ctr"/>
            <a:r>
              <a:rPr lang="ru-RU" sz="2400" dirty="0"/>
              <a:t>прикладные сценарные</a:t>
            </a:r>
            <a:r>
              <a:rPr lang="en-US" sz="2400" dirty="0"/>
              <a:t>;</a:t>
            </a:r>
            <a:endParaRPr lang="ru-RU" sz="2400" dirty="0"/>
          </a:p>
          <a:p>
            <a:pPr lvl="0" algn="ctr"/>
            <a:r>
              <a:rPr lang="ru-RU" sz="2400" dirty="0"/>
              <a:t>языки разметки</a:t>
            </a:r>
            <a:r>
              <a:rPr lang="en-US" sz="2400" dirty="0"/>
              <a:t>;</a:t>
            </a:r>
            <a:endParaRPr lang="ru-RU" sz="2400" dirty="0"/>
          </a:p>
          <a:p>
            <a:pPr lvl="0" algn="ctr"/>
            <a:r>
              <a:rPr lang="ru-RU" sz="2400" dirty="0"/>
              <a:t>универсальные сценарные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796" y="0"/>
            <a:ext cx="9433048" cy="3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7320">
              <a:spcAft>
                <a:spcPts val="0"/>
              </a:spcAft>
            </a:pP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Метаязык Хомского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имеет следующую систему обозначений: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символ “</a:t>
            </a:r>
            <a:r>
              <a:rPr lang="ru-RU" sz="2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®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отделяет левую часть правила от правой (читается как "</a:t>
            </a:r>
            <a:r>
              <a:rPr lang="ru-RU" sz="2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порождает“</a:t>
            </a:r>
            <a:r>
              <a:rPr lang="en-US" sz="2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"это есть");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нетерминалы обозначаются буквой </a:t>
            </a: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индексом, указывающим на его номер;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терминалы - это символы используемые в описываемом языке;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каждое правило определяет порождение одной новой цепочки, причем один и тот же нетерминал может встречаться в нескольких правилах слева. </a:t>
            </a:r>
          </a:p>
          <a:p>
            <a:pPr marR="147320">
              <a:spcAft>
                <a:spcPts val="0"/>
              </a:spcAft>
            </a:pP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идентификатора на метаязыке Хомского будет выглядеть следующим образом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0183485"/>
              </p:ext>
            </p:extLst>
          </p:nvPr>
        </p:nvGraphicFramePr>
        <p:xfrm>
          <a:off x="107505" y="3284985"/>
          <a:ext cx="8928993" cy="3456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1031"/>
                <a:gridCol w="2971031"/>
                <a:gridCol w="2986931"/>
              </a:tblGrid>
              <a:tr h="571234"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1. A</a:t>
                      </a:r>
                      <a:r>
                        <a:rPr lang="ru-RU" sz="14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® A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23. A</a:t>
                      </a:r>
                      <a:r>
                        <a:rPr lang="ru-RU" sz="14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® W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45. A</a:t>
                      </a:r>
                      <a:r>
                        <a:rPr lang="ru-RU" sz="14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® s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1234"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2. A</a:t>
                      </a:r>
                      <a:r>
                        <a:rPr lang="ru-RU" sz="14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® B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24. A</a:t>
                      </a:r>
                      <a:r>
                        <a:rPr lang="ru-RU" sz="1400" baseline="-25000" dirty="0">
                          <a:effectLst/>
                        </a:rPr>
                        <a:t>1</a:t>
                      </a:r>
                      <a:r>
                        <a:rPr lang="ru-RU" sz="1400" dirty="0">
                          <a:effectLst/>
                        </a:rPr>
                        <a:t> ® X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46. A</a:t>
                      </a:r>
                      <a:r>
                        <a:rPr lang="ru-RU" sz="1400" baseline="-25000" dirty="0">
                          <a:effectLst/>
                        </a:rPr>
                        <a:t>2</a:t>
                      </a:r>
                      <a:r>
                        <a:rPr lang="ru-RU" sz="1400" dirty="0">
                          <a:effectLst/>
                        </a:rPr>
                        <a:t> ® t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1234"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3. A</a:t>
                      </a:r>
                      <a:r>
                        <a:rPr lang="ru-RU" sz="14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® C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25. A</a:t>
                      </a:r>
                      <a:r>
                        <a:rPr lang="ru-RU" sz="1400" baseline="-25000" dirty="0">
                          <a:effectLst/>
                        </a:rPr>
                        <a:t>1</a:t>
                      </a:r>
                      <a:r>
                        <a:rPr lang="ru-RU" sz="1400" dirty="0">
                          <a:effectLst/>
                        </a:rPr>
                        <a:t> ® Y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47. A</a:t>
                      </a:r>
                      <a:r>
                        <a:rPr lang="ru-RU" sz="1400" baseline="-25000" dirty="0">
                          <a:effectLst/>
                        </a:rPr>
                        <a:t>2</a:t>
                      </a:r>
                      <a:r>
                        <a:rPr lang="ru-RU" sz="1400" dirty="0">
                          <a:effectLst/>
                        </a:rPr>
                        <a:t> ® u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02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....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....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.....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1234"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20. A</a:t>
                      </a:r>
                      <a:r>
                        <a:rPr lang="ru-RU" sz="14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® T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42. A</a:t>
                      </a:r>
                      <a:r>
                        <a:rPr lang="ru-RU" sz="1400" baseline="-25000" dirty="0">
                          <a:effectLst/>
                        </a:rPr>
                        <a:t>2</a:t>
                      </a:r>
                      <a:r>
                        <a:rPr lang="ru-RU" sz="1400" dirty="0">
                          <a:effectLst/>
                        </a:rPr>
                        <a:t> ® p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64. A</a:t>
                      </a:r>
                      <a:r>
                        <a:rPr lang="ru-RU" sz="1400" baseline="-25000" dirty="0">
                          <a:effectLst/>
                        </a:rPr>
                        <a:t>3</a:t>
                      </a:r>
                      <a:r>
                        <a:rPr lang="ru-RU" sz="1400" dirty="0">
                          <a:effectLst/>
                        </a:rPr>
                        <a:t> ® A</a:t>
                      </a:r>
                      <a:r>
                        <a:rPr lang="ru-RU" sz="1400" baseline="-25000" dirty="0">
                          <a:effectLst/>
                        </a:rPr>
                        <a:t>3</a:t>
                      </a:r>
                      <a:r>
                        <a:rPr lang="ru-RU" sz="1400" dirty="0">
                          <a:effectLst/>
                        </a:rPr>
                        <a:t>A</a:t>
                      </a:r>
                      <a:r>
                        <a:rPr lang="ru-RU" sz="1400" baseline="-25000" dirty="0">
                          <a:effectLst/>
                        </a:rPr>
                        <a:t>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1234"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21. A</a:t>
                      </a:r>
                      <a:r>
                        <a:rPr lang="ru-RU" sz="14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® U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43. A</a:t>
                      </a:r>
                      <a:r>
                        <a:rPr lang="ru-RU" sz="1400" baseline="-25000" dirty="0">
                          <a:effectLst/>
                        </a:rPr>
                        <a:t>2</a:t>
                      </a:r>
                      <a:r>
                        <a:rPr lang="ru-RU" sz="1400" dirty="0">
                          <a:effectLst/>
                        </a:rPr>
                        <a:t> ® q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92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65. A</a:t>
                      </a:r>
                      <a:r>
                        <a:rPr lang="ru-RU" sz="1400" baseline="-25000" dirty="0">
                          <a:effectLst/>
                        </a:rPr>
                        <a:t>4</a:t>
                      </a:r>
                      <a:r>
                        <a:rPr lang="ru-RU" sz="1400" dirty="0">
                          <a:effectLst/>
                        </a:rPr>
                        <a:t> ® A</a:t>
                      </a:r>
                      <a:r>
                        <a:rPr lang="ru-RU" sz="1400" baseline="-25000" dirty="0">
                          <a:effectLst/>
                        </a:rPr>
                        <a:t>3</a:t>
                      </a:r>
                      <a:r>
                        <a:rPr lang="ru-RU" sz="1400" dirty="0">
                          <a:effectLst/>
                        </a:rPr>
                        <a:t>A</a:t>
                      </a:r>
                      <a:r>
                        <a:rPr lang="ru-RU" sz="1400" baseline="-25000" dirty="0">
                          <a:effectLst/>
                        </a:rPr>
                        <a:t>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1520" y="103330"/>
            <a:ext cx="8640960" cy="675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147320"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Метаязык Хомского-Щутценберже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символ “=” отделяет левую часть правила от правой (вместо символа “®”);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нетерминалы обозначаются буквой А с индексом, указывающим на его номер;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терминалы - это символы используемые в описываемом языке;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каждое правило определяет порождение нескольких альтернативных цепочек, отделяемых друг от друга символом “+”, что позволяет, при желании, использовать в левой части только разные нетерминалы.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7320" marR="147320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Введение возможности альтернативного перечисления позволило сократить описание языков. Описание идентификатора будет выглядеть следующим образом:</a:t>
            </a:r>
          </a:p>
          <a:p>
            <a:pPr marL="342900" marR="14732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=A+B+C+D+E+F+G+H+I+J+K+L+M+N+O+P+Q+R+S+T+U+V+W+X+Y+Z+a+b+c+d+e+f+g+h+i+j+k+l+m+n+o+p+q+r+s+t+u+</a:t>
            </a:r>
            <a:b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v+w+x+y+z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=0+1+2+4+5+6+7+8+9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 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=A</a:t>
            </a:r>
            <a:r>
              <a:rPr lang="ru-RU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+A</a:t>
            </a:r>
            <a:r>
              <a:rPr lang="ru-RU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+A</a:t>
            </a:r>
            <a:r>
              <a:rPr lang="ru-RU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xmlns="" val="295110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116632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1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Бэкуса</a:t>
            </a:r>
            <a:r>
              <a:rPr lang="en-US" sz="21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1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Наура формы</a:t>
            </a:r>
            <a:r>
              <a:rPr lang="en-US" sz="21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1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БНФ</a:t>
            </a:r>
            <a:r>
              <a:rPr lang="en-US" sz="21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металингвистическая связка "::=" отделяет левую часть правила от правой;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металингвистические 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переменные обозначаются произвольной символьной строкой, заключенной в угловые скобки "&lt;" и "&gt;";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терминальные символы (терминалы) - это символы, используемые в описываемом языке, в частности, ключевые слова;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каждое правило определяет порождение нескольких альтернативных цепочек, отделяемых друг от друга металингвистической связкой - символом вертикальной черты "|". </a:t>
            </a:r>
            <a:endParaRPr lang="ru-RU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52" y="3356992"/>
            <a:ext cx="903649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7320" marR="147320">
              <a:spcAft>
                <a:spcPts val="0"/>
              </a:spcAft>
            </a:pPr>
            <a:r>
              <a:rPr lang="ru-RU" sz="1900" dirty="0">
                <a:ea typeface="Times New Roman" panose="02020603050405020304" pitchFamily="18" charset="0"/>
                <a:cs typeface="Arial" panose="020B0604020202020204" pitchFamily="34" charset="0"/>
              </a:rPr>
              <a:t>Правила описания идентификатора с использованием БНФ: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900" dirty="0">
                <a:ea typeface="Times New Roman" panose="02020603050405020304" pitchFamily="18" charset="0"/>
                <a:cs typeface="Arial" panose="020B0604020202020204" pitchFamily="34" charset="0"/>
              </a:rPr>
              <a:t>&lt;буква&gt; :: = А|В|С|D|E|F|G|H|I|J|K|L|M|N|O|P|Q|R|S|T|U|V|W|X|Y|Z|a|b|c|d|e|f|g|h|i|j|k|l|m|n|o|p|q|r|s|t|u|v|w|x|y|z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900" dirty="0">
                <a:ea typeface="Times New Roman" panose="02020603050405020304" pitchFamily="18" charset="0"/>
                <a:cs typeface="Arial" panose="020B0604020202020204" pitchFamily="34" charset="0"/>
              </a:rPr>
              <a:t>&lt;цифра&gt; :: = 0|1|2|3|4|5|6|7|8|9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900" dirty="0">
                <a:ea typeface="Times New Roman" panose="02020603050405020304" pitchFamily="18" charset="0"/>
                <a:cs typeface="Arial" panose="020B0604020202020204" pitchFamily="34" charset="0"/>
              </a:rPr>
              <a:t>&lt;идентификатор&gt; ::= &lt;буква&gt; | &lt;идентификатор&gt;&lt;буква&gt; |&lt;идентификатор&gt;&lt;цифра&gt; </a:t>
            </a:r>
            <a:endParaRPr lang="en-US" sz="19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147320" lvl="0">
              <a:spcAft>
                <a:spcPts val="0"/>
              </a:spcAft>
              <a:buSzPts val="1000"/>
              <a:tabLst>
                <a:tab pos="457200" algn="l"/>
              </a:tabLst>
            </a:pPr>
            <a:endParaRPr lang="ru-RU" sz="19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47320" marR="147320">
              <a:spcAft>
                <a:spcPts val="0"/>
              </a:spcAft>
            </a:pPr>
            <a:r>
              <a:rPr lang="ru-RU" sz="1900" dirty="0">
                <a:ea typeface="Times New Roman" panose="02020603050405020304" pitchFamily="18" charset="0"/>
                <a:cs typeface="Arial" panose="020B0604020202020204" pitchFamily="34" charset="0"/>
              </a:rPr>
              <a:t>Правила можно задавать и раздельно: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900" dirty="0">
                <a:ea typeface="Times New Roman" panose="02020603050405020304" pitchFamily="18" charset="0"/>
                <a:cs typeface="Arial" panose="020B0604020202020204" pitchFamily="34" charset="0"/>
              </a:rPr>
              <a:t>&lt;идентификатор&gt; :: = &lt;буква&gt;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900" dirty="0">
                <a:ea typeface="Times New Roman" panose="02020603050405020304" pitchFamily="18" charset="0"/>
                <a:cs typeface="Arial" panose="020B0604020202020204" pitchFamily="34" charset="0"/>
              </a:rPr>
              <a:t>&lt;идентификатор&gt; :: = &lt;идентификатор&gt; &lt;буква&gt; </a:t>
            </a:r>
          </a:p>
          <a:p>
            <a:pPr marL="342900" marR="14732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900" dirty="0">
                <a:ea typeface="Times New Roman" panose="02020603050405020304" pitchFamily="18" charset="0"/>
                <a:cs typeface="Arial" panose="020B0604020202020204" pitchFamily="34" charset="0"/>
              </a:rPr>
              <a:t>&lt;идентификатор&gt; :: = &lt;идентификатор&gt; &lt;цифра&gt; </a:t>
            </a:r>
            <a:endParaRPr lang="ru-RU" sz="19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02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1848</Words>
  <Application>Microsoft Office PowerPoint</Application>
  <PresentationFormat>Экран (4:3)</PresentationFormat>
  <Paragraphs>208</Paragraphs>
  <Slides>24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Picture</vt:lpstr>
      <vt:lpstr>Учебный курс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I'm</dc:creator>
  <cp:lastModifiedBy>Пользователь Windows</cp:lastModifiedBy>
  <cp:revision>105</cp:revision>
  <cp:lastPrinted>2016-01-26T07:49:04Z</cp:lastPrinted>
  <dcterms:created xsi:type="dcterms:W3CDTF">2010-01-29T18:54:48Z</dcterms:created>
  <dcterms:modified xsi:type="dcterms:W3CDTF">2018-01-29T10:14:29Z</dcterms:modified>
</cp:coreProperties>
</file>