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6" r:id="rId2"/>
    <p:sldId id="290" r:id="rId3"/>
    <p:sldId id="306" r:id="rId4"/>
    <p:sldId id="310" r:id="rId5"/>
    <p:sldId id="308" r:id="rId6"/>
    <p:sldId id="309" r:id="rId7"/>
    <p:sldId id="311" r:id="rId8"/>
    <p:sldId id="312" r:id="rId9"/>
    <p:sldId id="314" r:id="rId10"/>
    <p:sldId id="313" r:id="rId11"/>
    <p:sldId id="315" r:id="rId12"/>
    <p:sldId id="317" r:id="rId13"/>
    <p:sldId id="316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1" r:id="rId27"/>
    <p:sldId id="330" r:id="rId28"/>
    <p:sldId id="334" r:id="rId29"/>
    <p:sldId id="333" r:id="rId30"/>
    <p:sldId id="332" r:id="rId3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EFBBEF-D004-4808-A9C6-C78CB367EF08}">
          <p14:sldIdLst>
            <p14:sldId id="286"/>
            <p14:sldId id="290"/>
            <p14:sldId id="306"/>
            <p14:sldId id="310"/>
            <p14:sldId id="308"/>
            <p14:sldId id="309"/>
            <p14:sldId id="311"/>
            <p14:sldId id="312"/>
            <p14:sldId id="314"/>
            <p14:sldId id="313"/>
            <p14:sldId id="315"/>
            <p14:sldId id="317"/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1"/>
            <p14:sldId id="330"/>
            <p14:sldId id="334"/>
            <p14:sldId id="333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F2C24B-4F17-485C-B31B-3EA303B29C6C}" type="datetimeFigureOut">
              <a:rPr lang="ru-RU"/>
              <a:pPr>
                <a:defRPr/>
              </a:pPr>
              <a:t>03.02.2016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D120C50-249F-4BDB-BAA8-B84D3AA2CC8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10040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BC9C48-38C1-459E-BAD4-CFA47383B39A}" type="slidenum">
              <a:rPr lang="ru-RU" altLang="ru-RU"/>
              <a:pPr/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42743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17CC-55EA-4518-B178-403FEF3981E2}" type="datetimeFigureOut">
              <a:rPr lang="ru-RU"/>
              <a:pPr>
                <a:defRPr/>
              </a:pPr>
              <a:t>03.02.2016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551D-F4A6-4939-934F-AA1675E17F0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476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3E383-D892-48DB-83BF-E51223B42246}" type="datetimeFigureOut">
              <a:rPr lang="ru-RU"/>
              <a:pPr>
                <a:defRPr/>
              </a:pPr>
              <a:t>03.02.2016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CC1E0-8319-47A1-8F91-860F9A2A3A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786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C54A8-2D79-45AF-A79C-FCBDBC54A633}" type="datetimeFigureOut">
              <a:rPr lang="ru-RU"/>
              <a:pPr>
                <a:defRPr/>
              </a:pPr>
              <a:t>03.02.2016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9E3FF-0114-4989-BFD6-BC862BF4B6B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891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74DED-4B2A-4A41-9296-0D1C2ECF9521}" type="datetimeFigureOut">
              <a:rPr lang="ru-RU"/>
              <a:pPr>
                <a:defRPr/>
              </a:pPr>
              <a:t>03.02.2016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765C5-A237-415C-95CC-AC747C1CEEA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0662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322D3-AB5B-4763-AA82-720B77A3D029}" type="datetimeFigureOut">
              <a:rPr lang="ru-RU"/>
              <a:pPr>
                <a:defRPr/>
              </a:pPr>
              <a:t>03.02.2016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475B-97CF-47BC-A90B-C2E3FB777C7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0756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4DF9-1D41-4384-89E7-216FF852E341}" type="datetimeFigureOut">
              <a:rPr lang="ru-RU"/>
              <a:pPr>
                <a:defRPr/>
              </a:pPr>
              <a:t>03.02.2016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9DF98-6616-4A21-9540-BAFEF32B02E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4667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98B4D-1237-4738-80D0-AB7F631C6DA5}" type="datetimeFigureOut">
              <a:rPr lang="ru-RU"/>
              <a:pPr>
                <a:defRPr/>
              </a:pPr>
              <a:t>03.02.2016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8733E-11FD-4501-83A7-211278F37815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6762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A4DE2-36DA-439F-8449-CB2001A1F472}" type="datetimeFigureOut">
              <a:rPr lang="ru-RU"/>
              <a:pPr>
                <a:defRPr/>
              </a:pPr>
              <a:t>03.02.2016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B20F2-4690-4E8C-90F3-F8E38B6B3CD6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059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D67D7-78F1-496D-B957-62254BDB88A4}" type="datetimeFigureOut">
              <a:rPr lang="ru-RU"/>
              <a:pPr>
                <a:defRPr/>
              </a:pPr>
              <a:t>03.02.2016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BF040-81FF-4BB3-A5FF-FD79996C8D76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6853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0F037-A08A-496E-B71D-EAB30769BE04}" type="datetimeFigureOut">
              <a:rPr lang="ru-RU"/>
              <a:pPr>
                <a:defRPr/>
              </a:pPr>
              <a:t>03.02.2016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B2302-12F0-47CC-B962-EB1D3A59AE4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474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DC144-58E3-42BA-82EC-0BCBDB870625}" type="datetimeFigureOut">
              <a:rPr lang="ru-RU"/>
              <a:pPr>
                <a:defRPr/>
              </a:pPr>
              <a:t>03.02.2016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D7754-5394-4849-A99A-6B28ACA016E4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795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C2C27C-1AA6-43B8-B0B6-2486C69A0162}" type="datetimeFigureOut">
              <a:rPr lang="ru-RU"/>
              <a:pPr>
                <a:defRPr/>
              </a:pPr>
              <a:t>03.02.2016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BCE5263-3D44-472C-AE7A-FA07666DE0A5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u.wikipedia.org/wiki/%D0%9D%D0%B5%D0%BC%D0%B5%D1%86%D0%BA%D0%B8%D0%B9_%D1%8F%D0%B7%D1%8B%D0%BA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ru-RU" altLang="ru-RU" sz="2800" dirty="0" smtClean="0">
                <a:latin typeface="Times New Roman" panose="02020603050405020304" pitchFamily="18" charset="0"/>
              </a:rPr>
              <a:t>Учебный курс</a:t>
            </a:r>
            <a:br>
              <a:rPr lang="ru-RU" altLang="ru-RU" sz="2800" dirty="0" smtClean="0">
                <a:latin typeface="Times New Roman" panose="02020603050405020304" pitchFamily="18" charset="0"/>
              </a:rPr>
            </a:br>
            <a:endParaRPr lang="ru-RU" altLang="ru-RU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725" y="1196975"/>
            <a:ext cx="7550150" cy="2044700"/>
          </a:xfrm>
        </p:spPr>
        <p:txBody>
          <a:bodyPr/>
          <a:lstStyle/>
          <a:p>
            <a:r>
              <a:rPr lang="ru-RU" altLang="ru-RU" sz="4400" b="1" smtClean="0">
                <a:solidFill>
                  <a:schemeClr val="tx1"/>
                </a:solidFill>
                <a:latin typeface="Verdana" panose="020B0604030504040204" pitchFamily="34" charset="0"/>
              </a:rPr>
              <a:t>Методы </a:t>
            </a:r>
            <a:r>
              <a:rPr lang="ru-RU" altLang="ru-RU" sz="4400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трансляции</a:t>
            </a:r>
          </a:p>
          <a:p>
            <a:pPr algn="l"/>
            <a: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/>
            </a:r>
            <a:b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ru-RU" alt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algn="l"/>
            <a:endParaRPr lang="ru-RU" altLang="ru-RU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endParaRPr lang="ru-RU" altLang="ru-RU" sz="1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endParaRPr lang="ru-RU" altLang="ru-RU" sz="1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компилятора.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Фазы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компиляции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</a:p>
          <a:p>
            <a:r>
              <a:rPr lang="ru-RU" alt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Шиманский Валерий Владимирович</a:t>
            </a:r>
          </a:p>
        </p:txBody>
      </p:sp>
      <p:pic>
        <p:nvPicPr>
          <p:cNvPr id="3076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27584" y="59679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Ф</a:t>
            </a: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аз</a:t>
            </a:r>
            <a:r>
              <a:rPr lang="ru-RU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ы</a:t>
            </a: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процесса трансляции (compilation phases)</a:t>
            </a:r>
            <a:endParaRPr lang="ru-RU" sz="2400" dirty="0"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34" y="539100"/>
            <a:ext cx="9135466" cy="641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MS Mincho"/>
              </a:rPr>
              <a:t>Процесс </a:t>
            </a:r>
            <a:r>
              <a:rPr lang="ru-RU" sz="2200" dirty="0">
                <a:latin typeface="Times New Roman" panose="02020603050405020304" pitchFamily="18" charset="0"/>
                <a:ea typeface="MS Mincho"/>
              </a:rPr>
              <a:t>создания компилятора можно свести к решению нескольких задач, которые распределяются между фазами компиляции. Обычно компилятор состоит из следующих фаз: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200" b="1" dirty="0">
                <a:latin typeface="Times New Roman" panose="02020603050405020304" pitchFamily="18" charset="0"/>
                <a:ea typeface="MS Mincho"/>
              </a:rPr>
              <a:t>лексический анализ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200" b="1" dirty="0">
                <a:latin typeface="Times New Roman" panose="02020603050405020304" pitchFamily="18" charset="0"/>
                <a:ea typeface="MS Mincho"/>
              </a:rPr>
              <a:t>синтаксический анализ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200" b="1" dirty="0">
                <a:latin typeface="Times New Roman" panose="02020603050405020304" pitchFamily="18" charset="0"/>
                <a:ea typeface="MS Mincho"/>
              </a:rPr>
              <a:t>семантический (видозависимый) анализ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200" b="1" dirty="0">
                <a:latin typeface="Times New Roman" panose="02020603050405020304" pitchFamily="18" charset="0"/>
                <a:ea typeface="MS Mincho"/>
              </a:rPr>
              <a:t>оптимизация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200" b="1" dirty="0">
                <a:latin typeface="Times New Roman" panose="02020603050405020304" pitchFamily="18" charset="0"/>
                <a:ea typeface="MS Mincho"/>
              </a:rPr>
              <a:t>генерация кода.</a:t>
            </a:r>
          </a:p>
          <a:p>
            <a:pPr algn="just">
              <a:lnSpc>
                <a:spcPct val="115000"/>
              </a:lnSpc>
              <a:spcAft>
                <a:spcPts val="205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Дополнительно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могут быть использованы фазы </a:t>
            </a:r>
            <a:r>
              <a:rPr lang="ru-RU" sz="2200" dirty="0">
                <a:latin typeface="Times New Roman" panose="02020603050405020304" pitchFamily="18" charset="0"/>
                <a:ea typeface="TimesNewRoman"/>
              </a:rPr>
              <a:t>перевода в промежуточное представление, семантического анализа компонент промежуточного представления, анализа корректности и оптимизации промежуточного </a:t>
            </a:r>
            <a:r>
              <a:rPr lang="ru-RU" sz="2200" dirty="0" smtClean="0">
                <a:latin typeface="Times New Roman" panose="02020603050405020304" pitchFamily="18" charset="0"/>
                <a:ea typeface="TimesNewRoman"/>
              </a:rPr>
              <a:t>представления</a:t>
            </a:r>
          </a:p>
          <a:p>
            <a:r>
              <a:rPr lang="ru-RU" sz="2200" dirty="0" smtClean="0"/>
              <a:t>Интерпретатор </a:t>
            </a:r>
            <a:r>
              <a:rPr lang="ru-RU" sz="2200" dirty="0"/>
              <a:t>отличается тем, что фаза генерации кода обычно заменяется фазой эмуляции элементов промежуточного представления или объектной модели языка. Кроме того, в интерпретаторе обычно не проводится оптимизация промежуточного представления, а сразу же осуществляется его эмуляция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7505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-36512" y="0"/>
            <a:ext cx="92890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Лексический анализатор </a:t>
            </a:r>
            <a:endParaRPr lang="ru-RU" sz="24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выполняет </a:t>
            </a:r>
            <a:r>
              <a:rPr lang="ru-RU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распознавание лексем языка и замену их соответствующими кодами</a:t>
            </a:r>
            <a:endParaRPr lang="ru-RU" sz="21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36512" y="677662"/>
            <a:ext cx="9144000" cy="246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Лексический анализатор читает поток символов, составляющих исходную программу, и группирует эти символы в значащие последовательности, называющиеся лексемами. Для каждой лексемы анализатор строит выходной токен (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вида: </a:t>
            </a:r>
            <a:endParaRPr lang="ru-RU" sz="2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400" b="1" dirty="0"/>
              <a:t>&lt;имя_токена, значение_атрибута&gt;</a:t>
            </a:r>
            <a:endParaRPr lang="ru-RU" sz="2400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08920"/>
            <a:ext cx="8285975" cy="26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4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179511" y="-1"/>
            <a:ext cx="18312685" cy="6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3" name="Group 29264"/>
          <p:cNvGrpSpPr>
            <a:grpSpLocks/>
          </p:cNvGrpSpPr>
          <p:nvPr/>
        </p:nvGrpSpPr>
        <p:grpSpPr bwMode="auto">
          <a:xfrm>
            <a:off x="1475656" y="155417"/>
            <a:ext cx="5832648" cy="3345591"/>
            <a:chOff x="0" y="0"/>
            <a:chExt cx="45864" cy="34737"/>
          </a:xfrm>
        </p:grpSpPr>
        <p:sp>
          <p:nvSpPr>
            <p:cNvPr id="4" name="Rectangle 5101"/>
            <p:cNvSpPr>
              <a:spLocks noChangeArrowheads="1"/>
            </p:cNvSpPr>
            <p:nvPr/>
          </p:nvSpPr>
          <p:spPr bwMode="auto">
            <a:xfrm>
              <a:off x="9791" y="1379"/>
              <a:ext cx="30138" cy="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US" altLang="ru-RU" sz="2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Лексический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5102"/>
            <p:cNvSpPr>
              <a:spLocks noChangeArrowheads="1"/>
            </p:cNvSpPr>
            <p:nvPr/>
          </p:nvSpPr>
          <p:spPr bwMode="auto">
            <a:xfrm>
              <a:off x="26052" y="4942"/>
              <a:ext cx="919" cy="3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5103"/>
            <p:cNvSpPr>
              <a:spLocks noChangeArrowheads="1"/>
            </p:cNvSpPr>
            <p:nvPr/>
          </p:nvSpPr>
          <p:spPr bwMode="auto">
            <a:xfrm>
              <a:off x="26800" y="1497"/>
              <a:ext cx="7151" cy="2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анализ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5104"/>
            <p:cNvSpPr>
              <a:spLocks noChangeArrowheads="1"/>
            </p:cNvSpPr>
            <p:nvPr/>
          </p:nvSpPr>
          <p:spPr bwMode="auto">
            <a:xfrm>
              <a:off x="10893" y="6395"/>
              <a:ext cx="26980" cy="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position = position + rate*60; 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Shape 5105"/>
            <p:cNvSpPr>
              <a:spLocks/>
            </p:cNvSpPr>
            <p:nvPr/>
          </p:nvSpPr>
          <p:spPr bwMode="auto">
            <a:xfrm>
              <a:off x="11983" y="13816"/>
              <a:ext cx="20002" cy="3772"/>
            </a:xfrm>
            <a:custGeom>
              <a:avLst/>
              <a:gdLst>
                <a:gd name="T0" fmla="*/ 0 w 2000250"/>
                <a:gd name="T1" fmla="*/ 377190 h 377190"/>
                <a:gd name="T2" fmla="*/ 2000250 w 2000250"/>
                <a:gd name="T3" fmla="*/ 377190 h 377190"/>
                <a:gd name="T4" fmla="*/ 2000250 w 2000250"/>
                <a:gd name="T5" fmla="*/ 0 h 377190"/>
                <a:gd name="T6" fmla="*/ 0 w 2000250"/>
                <a:gd name="T7" fmla="*/ 0 h 377190"/>
                <a:gd name="T8" fmla="*/ 0 w 2000250"/>
                <a:gd name="T9" fmla="*/ 377190 h 377190"/>
                <a:gd name="T10" fmla="*/ 0 w 2000250"/>
                <a:gd name="T11" fmla="*/ 0 h 377190"/>
                <a:gd name="T12" fmla="*/ 2000250 w 2000250"/>
                <a:gd name="T13" fmla="*/ 377190 h 377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000250" h="377190">
                  <a:moveTo>
                    <a:pt x="0" y="377190"/>
                  </a:moveTo>
                  <a:lnTo>
                    <a:pt x="2000250" y="377190"/>
                  </a:lnTo>
                  <a:lnTo>
                    <a:pt x="2000250" y="0"/>
                  </a:lnTo>
                  <a:lnTo>
                    <a:pt x="0" y="0"/>
                  </a:lnTo>
                  <a:lnTo>
                    <a:pt x="0" y="37719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9" name="Rectangle 5106"/>
            <p:cNvSpPr>
              <a:spLocks noChangeArrowheads="1"/>
            </p:cNvSpPr>
            <p:nvPr/>
          </p:nvSpPr>
          <p:spPr bwMode="auto">
            <a:xfrm>
              <a:off x="12687" y="12649"/>
              <a:ext cx="12118" cy="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altLang="ru-RU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Лексический</a:t>
              </a:r>
              <a:endParaRPr lang="en-US" altLang="ru-RU" dirty="0"/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5107"/>
            <p:cNvSpPr>
              <a:spLocks noChangeArrowheads="1"/>
            </p:cNvSpPr>
            <p:nvPr/>
          </p:nvSpPr>
          <p:spPr bwMode="auto">
            <a:xfrm>
              <a:off x="25085" y="18370"/>
              <a:ext cx="501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5108"/>
            <p:cNvSpPr>
              <a:spLocks noChangeArrowheads="1"/>
            </p:cNvSpPr>
            <p:nvPr/>
          </p:nvSpPr>
          <p:spPr bwMode="auto">
            <a:xfrm>
              <a:off x="24669" y="14538"/>
              <a:ext cx="5706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анализ</a:t>
              </a: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Shape 5109"/>
            <p:cNvSpPr>
              <a:spLocks/>
            </p:cNvSpPr>
            <p:nvPr/>
          </p:nvSpPr>
          <p:spPr bwMode="auto">
            <a:xfrm>
              <a:off x="23080" y="10503"/>
              <a:ext cx="0" cy="2331"/>
            </a:xfrm>
            <a:custGeom>
              <a:avLst/>
              <a:gdLst>
                <a:gd name="T0" fmla="*/ 0 h 233172"/>
                <a:gd name="T1" fmla="*/ 233172 h 233172"/>
                <a:gd name="T2" fmla="*/ 0 h 233172"/>
                <a:gd name="T3" fmla="*/ 233172 h 233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233172">
                  <a:moveTo>
                    <a:pt x="0" y="0"/>
                  </a:moveTo>
                  <a:lnTo>
                    <a:pt x="0" y="233172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3" name="Shape 5110"/>
            <p:cNvSpPr>
              <a:spLocks/>
            </p:cNvSpPr>
            <p:nvPr/>
          </p:nvSpPr>
          <p:spPr bwMode="auto">
            <a:xfrm>
              <a:off x="22730" y="13085"/>
              <a:ext cx="716" cy="731"/>
            </a:xfrm>
            <a:custGeom>
              <a:avLst/>
              <a:gdLst>
                <a:gd name="T0" fmla="*/ 0 w 71628"/>
                <a:gd name="T1" fmla="*/ 0 h 73151"/>
                <a:gd name="T2" fmla="*/ 71628 w 71628"/>
                <a:gd name="T3" fmla="*/ 0 h 73151"/>
                <a:gd name="T4" fmla="*/ 35052 w 71628"/>
                <a:gd name="T5" fmla="*/ 73151 h 73151"/>
                <a:gd name="T6" fmla="*/ 0 w 71628"/>
                <a:gd name="T7" fmla="*/ 0 h 73151"/>
                <a:gd name="T8" fmla="*/ 0 w 71628"/>
                <a:gd name="T9" fmla="*/ 0 h 73151"/>
                <a:gd name="T10" fmla="*/ 71628 w 71628"/>
                <a:gd name="T11" fmla="*/ 73151 h 73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71628" h="73151">
                  <a:moveTo>
                    <a:pt x="0" y="0"/>
                  </a:moveTo>
                  <a:lnTo>
                    <a:pt x="71628" y="0"/>
                  </a:lnTo>
                  <a:lnTo>
                    <a:pt x="35052" y="73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4" name="Rectangle 5111"/>
            <p:cNvSpPr>
              <a:spLocks noChangeArrowheads="1"/>
            </p:cNvSpPr>
            <p:nvPr/>
          </p:nvSpPr>
          <p:spPr bwMode="auto">
            <a:xfrm>
              <a:off x="15479" y="21844"/>
              <a:ext cx="16975" cy="3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id1 = id2 + id3*60; </a:t>
              </a:r>
              <a:endPara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Shape 5112"/>
            <p:cNvSpPr>
              <a:spLocks/>
            </p:cNvSpPr>
            <p:nvPr/>
          </p:nvSpPr>
          <p:spPr bwMode="auto">
            <a:xfrm>
              <a:off x="23080" y="17816"/>
              <a:ext cx="0" cy="2331"/>
            </a:xfrm>
            <a:custGeom>
              <a:avLst/>
              <a:gdLst>
                <a:gd name="T0" fmla="*/ 0 h 233172"/>
                <a:gd name="T1" fmla="*/ 233172 h 233172"/>
                <a:gd name="T2" fmla="*/ 0 h 233172"/>
                <a:gd name="T3" fmla="*/ 233172 h 233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233172">
                  <a:moveTo>
                    <a:pt x="0" y="0"/>
                  </a:moveTo>
                  <a:lnTo>
                    <a:pt x="0" y="233172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6" name="Shape 5113"/>
            <p:cNvSpPr>
              <a:spLocks/>
            </p:cNvSpPr>
            <p:nvPr/>
          </p:nvSpPr>
          <p:spPr bwMode="auto">
            <a:xfrm>
              <a:off x="22730" y="20285"/>
              <a:ext cx="716" cy="732"/>
            </a:xfrm>
            <a:custGeom>
              <a:avLst/>
              <a:gdLst>
                <a:gd name="T0" fmla="*/ 0 w 71628"/>
                <a:gd name="T1" fmla="*/ 0 h 73152"/>
                <a:gd name="T2" fmla="*/ 71628 w 71628"/>
                <a:gd name="T3" fmla="*/ 0 h 73152"/>
                <a:gd name="T4" fmla="*/ 35052 w 71628"/>
                <a:gd name="T5" fmla="*/ 73152 h 73152"/>
                <a:gd name="T6" fmla="*/ 0 w 71628"/>
                <a:gd name="T7" fmla="*/ 0 h 73152"/>
                <a:gd name="T8" fmla="*/ 0 w 71628"/>
                <a:gd name="T9" fmla="*/ 0 h 73152"/>
                <a:gd name="T10" fmla="*/ 71628 w 71628"/>
                <a:gd name="T11" fmla="*/ 73152 h 7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71628" h="73152">
                  <a:moveTo>
                    <a:pt x="0" y="0"/>
                  </a:moveTo>
                  <a:lnTo>
                    <a:pt x="71628" y="0"/>
                  </a:lnTo>
                  <a:lnTo>
                    <a:pt x="35052" y="73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7" name="Shape 30392"/>
            <p:cNvSpPr>
              <a:spLocks/>
            </p:cNvSpPr>
            <p:nvPr/>
          </p:nvSpPr>
          <p:spPr bwMode="auto">
            <a:xfrm>
              <a:off x="0" y="0"/>
              <a:ext cx="91" cy="33954"/>
            </a:xfrm>
            <a:custGeom>
              <a:avLst/>
              <a:gdLst>
                <a:gd name="T0" fmla="*/ 0 w 9144"/>
                <a:gd name="T1" fmla="*/ 0 h 3395472"/>
                <a:gd name="T2" fmla="*/ 9144 w 9144"/>
                <a:gd name="T3" fmla="*/ 0 h 3395472"/>
                <a:gd name="T4" fmla="*/ 9144 w 9144"/>
                <a:gd name="T5" fmla="*/ 3395472 h 3395472"/>
                <a:gd name="T6" fmla="*/ 0 w 9144"/>
                <a:gd name="T7" fmla="*/ 3395472 h 3395472"/>
                <a:gd name="T8" fmla="*/ 0 w 9144"/>
                <a:gd name="T9" fmla="*/ 0 h 3395472"/>
                <a:gd name="T10" fmla="*/ 0 w 9144"/>
                <a:gd name="T11" fmla="*/ 0 h 3395472"/>
                <a:gd name="T12" fmla="*/ 9144 w 9144"/>
                <a:gd name="T13" fmla="*/ 3395472 h 3395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3395472">
                  <a:moveTo>
                    <a:pt x="0" y="0"/>
                  </a:moveTo>
                  <a:lnTo>
                    <a:pt x="9144" y="0"/>
                  </a:lnTo>
                  <a:lnTo>
                    <a:pt x="9144" y="3395472"/>
                  </a:lnTo>
                  <a:lnTo>
                    <a:pt x="0" y="339547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8" name="Shape 30393"/>
            <p:cNvSpPr>
              <a:spLocks/>
            </p:cNvSpPr>
            <p:nvPr/>
          </p:nvSpPr>
          <p:spPr bwMode="auto">
            <a:xfrm>
              <a:off x="45339" y="0"/>
              <a:ext cx="91" cy="33954"/>
            </a:xfrm>
            <a:custGeom>
              <a:avLst/>
              <a:gdLst>
                <a:gd name="T0" fmla="*/ 0 w 9144"/>
                <a:gd name="T1" fmla="*/ 0 h 3395472"/>
                <a:gd name="T2" fmla="*/ 9144 w 9144"/>
                <a:gd name="T3" fmla="*/ 0 h 3395472"/>
                <a:gd name="T4" fmla="*/ 9144 w 9144"/>
                <a:gd name="T5" fmla="*/ 3395472 h 3395472"/>
                <a:gd name="T6" fmla="*/ 0 w 9144"/>
                <a:gd name="T7" fmla="*/ 3395472 h 3395472"/>
                <a:gd name="T8" fmla="*/ 0 w 9144"/>
                <a:gd name="T9" fmla="*/ 0 h 3395472"/>
                <a:gd name="T10" fmla="*/ 0 w 9144"/>
                <a:gd name="T11" fmla="*/ 0 h 3395472"/>
                <a:gd name="T12" fmla="*/ 9144 w 9144"/>
                <a:gd name="T13" fmla="*/ 3395472 h 3395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3395472">
                  <a:moveTo>
                    <a:pt x="0" y="0"/>
                  </a:moveTo>
                  <a:lnTo>
                    <a:pt x="9144" y="0"/>
                  </a:lnTo>
                  <a:lnTo>
                    <a:pt x="9144" y="3395472"/>
                  </a:lnTo>
                  <a:lnTo>
                    <a:pt x="0" y="339547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9" name="Shape 30394"/>
            <p:cNvSpPr>
              <a:spLocks/>
            </p:cNvSpPr>
            <p:nvPr/>
          </p:nvSpPr>
          <p:spPr bwMode="auto">
            <a:xfrm>
              <a:off x="0" y="33954"/>
              <a:ext cx="91" cy="92"/>
            </a:xfrm>
            <a:custGeom>
              <a:avLst/>
              <a:gdLst>
                <a:gd name="T0" fmla="*/ 0 w 9144"/>
                <a:gd name="T1" fmla="*/ 0 h 9144"/>
                <a:gd name="T2" fmla="*/ 9144 w 9144"/>
                <a:gd name="T3" fmla="*/ 0 h 9144"/>
                <a:gd name="T4" fmla="*/ 9144 w 9144"/>
                <a:gd name="T5" fmla="*/ 9144 h 9144"/>
                <a:gd name="T6" fmla="*/ 0 w 9144"/>
                <a:gd name="T7" fmla="*/ 9144 h 9144"/>
                <a:gd name="T8" fmla="*/ 0 w 9144"/>
                <a:gd name="T9" fmla="*/ 0 h 9144"/>
                <a:gd name="T10" fmla="*/ 0 w 9144"/>
                <a:gd name="T11" fmla="*/ 0 h 9144"/>
                <a:gd name="T12" fmla="*/ 9144 w 9144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0" name="Shape 30395"/>
            <p:cNvSpPr>
              <a:spLocks/>
            </p:cNvSpPr>
            <p:nvPr/>
          </p:nvSpPr>
          <p:spPr bwMode="auto">
            <a:xfrm>
              <a:off x="0" y="33954"/>
              <a:ext cx="45399" cy="92"/>
            </a:xfrm>
            <a:custGeom>
              <a:avLst/>
              <a:gdLst>
                <a:gd name="T0" fmla="*/ 0 w 4539996"/>
                <a:gd name="T1" fmla="*/ 0 h 9144"/>
                <a:gd name="T2" fmla="*/ 4539996 w 4539996"/>
                <a:gd name="T3" fmla="*/ 0 h 9144"/>
                <a:gd name="T4" fmla="*/ 4539996 w 4539996"/>
                <a:gd name="T5" fmla="*/ 9144 h 9144"/>
                <a:gd name="T6" fmla="*/ 0 w 4539996"/>
                <a:gd name="T7" fmla="*/ 9144 h 9144"/>
                <a:gd name="T8" fmla="*/ 0 w 4539996"/>
                <a:gd name="T9" fmla="*/ 0 h 9144"/>
                <a:gd name="T10" fmla="*/ 0 w 4539996"/>
                <a:gd name="T11" fmla="*/ 0 h 9144"/>
                <a:gd name="T12" fmla="*/ 4539996 w 4539996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4539996" h="9144">
                  <a:moveTo>
                    <a:pt x="0" y="0"/>
                  </a:moveTo>
                  <a:lnTo>
                    <a:pt x="4539996" y="0"/>
                  </a:lnTo>
                  <a:lnTo>
                    <a:pt x="4539996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1" name="Shape 30396"/>
            <p:cNvSpPr>
              <a:spLocks/>
            </p:cNvSpPr>
            <p:nvPr/>
          </p:nvSpPr>
          <p:spPr bwMode="auto">
            <a:xfrm>
              <a:off x="45339" y="33954"/>
              <a:ext cx="91" cy="92"/>
            </a:xfrm>
            <a:custGeom>
              <a:avLst/>
              <a:gdLst>
                <a:gd name="T0" fmla="*/ 0 w 9144"/>
                <a:gd name="T1" fmla="*/ 0 h 9144"/>
                <a:gd name="T2" fmla="*/ 9144 w 9144"/>
                <a:gd name="T3" fmla="*/ 0 h 9144"/>
                <a:gd name="T4" fmla="*/ 9144 w 9144"/>
                <a:gd name="T5" fmla="*/ 9144 h 9144"/>
                <a:gd name="T6" fmla="*/ 0 w 9144"/>
                <a:gd name="T7" fmla="*/ 9144 h 9144"/>
                <a:gd name="T8" fmla="*/ 0 w 9144"/>
                <a:gd name="T9" fmla="*/ 0 h 9144"/>
                <a:gd name="T10" fmla="*/ 0 w 9144"/>
                <a:gd name="T11" fmla="*/ 0 h 9144"/>
                <a:gd name="T12" fmla="*/ 9144 w 9144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2" name="Rectangle 5122"/>
            <p:cNvSpPr>
              <a:spLocks noChangeArrowheads="1"/>
            </p:cNvSpPr>
            <p:nvPr/>
          </p:nvSpPr>
          <p:spPr bwMode="auto">
            <a:xfrm>
              <a:off x="45399" y="33047"/>
              <a:ext cx="465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7" y="4116846"/>
            <a:ext cx="7661047" cy="2442013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2300460" y="6514452"/>
            <a:ext cx="50078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токенов и таблицы лексем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307439"/>
            <a:ext cx="91440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Лексический анализатор читает поток символов, составляющих исходную программу, и группирует эти символы в значащие последовательности, называющиеся лексемами. Для каждой лексемы анализатор строит выходной токен (</a:t>
            </a: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token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36841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597" y="-11921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Синтаксический анализатор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(syntax analyzer, parser)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того, чтобы выяснить, удовлетворяют ли предложения, из которых состоит исходная программа, правилам грамматики этого языка. Он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получает на вход результат работы лексического анализатора и разбирает его в соответствии с некоторой грамматикой.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4" name="Group 29333"/>
          <p:cNvGrpSpPr>
            <a:grpSpLocks/>
          </p:cNvGrpSpPr>
          <p:nvPr/>
        </p:nvGrpSpPr>
        <p:grpSpPr bwMode="auto">
          <a:xfrm>
            <a:off x="1619672" y="1700808"/>
            <a:ext cx="5256584" cy="3672408"/>
            <a:chOff x="0" y="0"/>
            <a:chExt cx="46351" cy="34767"/>
          </a:xfrm>
        </p:grpSpPr>
        <p:sp>
          <p:nvSpPr>
            <p:cNvPr id="5" name="Rectangle 5354"/>
            <p:cNvSpPr>
              <a:spLocks noChangeArrowheads="1"/>
            </p:cNvSpPr>
            <p:nvPr/>
          </p:nvSpPr>
          <p:spPr bwMode="auto">
            <a:xfrm>
              <a:off x="8793" y="5008"/>
              <a:ext cx="26170" cy="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Синтаксический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5355"/>
            <p:cNvSpPr>
              <a:spLocks noChangeArrowheads="1"/>
            </p:cNvSpPr>
            <p:nvPr/>
          </p:nvSpPr>
          <p:spPr bwMode="auto">
            <a:xfrm>
              <a:off x="28498" y="5008"/>
              <a:ext cx="935" cy="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5356"/>
            <p:cNvSpPr>
              <a:spLocks noChangeArrowheads="1"/>
            </p:cNvSpPr>
            <p:nvPr/>
          </p:nvSpPr>
          <p:spPr bwMode="auto">
            <a:xfrm>
              <a:off x="29199" y="5008"/>
              <a:ext cx="10630" cy="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анализ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5357"/>
            <p:cNvSpPr>
              <a:spLocks noChangeArrowheads="1"/>
            </p:cNvSpPr>
            <p:nvPr/>
          </p:nvSpPr>
          <p:spPr bwMode="auto">
            <a:xfrm>
              <a:off x="16276" y="9134"/>
              <a:ext cx="1585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id1 = id2 + id3*60;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Shape 5358"/>
            <p:cNvSpPr>
              <a:spLocks/>
            </p:cNvSpPr>
            <p:nvPr/>
          </p:nvSpPr>
          <p:spPr bwMode="auto">
            <a:xfrm>
              <a:off x="21861" y="11079"/>
              <a:ext cx="0" cy="2004"/>
            </a:xfrm>
            <a:custGeom>
              <a:avLst/>
              <a:gdLst>
                <a:gd name="T0" fmla="*/ 0 h 200406"/>
                <a:gd name="T1" fmla="*/ 200406 h 200406"/>
                <a:gd name="T2" fmla="*/ 0 h 200406"/>
                <a:gd name="T3" fmla="*/ 200406 h 20040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200406">
                  <a:moveTo>
                    <a:pt x="0" y="0"/>
                  </a:moveTo>
                  <a:lnTo>
                    <a:pt x="0" y="20040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0" name="Shape 5359"/>
            <p:cNvSpPr>
              <a:spLocks/>
            </p:cNvSpPr>
            <p:nvPr/>
          </p:nvSpPr>
          <p:spPr bwMode="auto">
            <a:xfrm>
              <a:off x="21511" y="13053"/>
              <a:ext cx="716" cy="731"/>
            </a:xfrm>
            <a:custGeom>
              <a:avLst/>
              <a:gdLst>
                <a:gd name="T0" fmla="*/ 0 w 71628"/>
                <a:gd name="T1" fmla="*/ 0 h 73152"/>
                <a:gd name="T2" fmla="*/ 71628 w 71628"/>
                <a:gd name="T3" fmla="*/ 0 h 73152"/>
                <a:gd name="T4" fmla="*/ 36576 w 71628"/>
                <a:gd name="T5" fmla="*/ 73152 h 73152"/>
                <a:gd name="T6" fmla="*/ 0 w 71628"/>
                <a:gd name="T7" fmla="*/ 0 h 73152"/>
                <a:gd name="T8" fmla="*/ 0 w 71628"/>
                <a:gd name="T9" fmla="*/ 0 h 73152"/>
                <a:gd name="T10" fmla="*/ 71628 w 71628"/>
                <a:gd name="T11" fmla="*/ 73152 h 7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71628" h="73152">
                  <a:moveTo>
                    <a:pt x="0" y="0"/>
                  </a:moveTo>
                  <a:lnTo>
                    <a:pt x="71628" y="0"/>
                  </a:lnTo>
                  <a:lnTo>
                    <a:pt x="36576" y="73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" name="Shape 5360"/>
            <p:cNvSpPr>
              <a:spLocks/>
            </p:cNvSpPr>
            <p:nvPr/>
          </p:nvSpPr>
          <p:spPr bwMode="auto">
            <a:xfrm>
              <a:off x="14211" y="13761"/>
              <a:ext cx="16070" cy="3841"/>
            </a:xfrm>
            <a:custGeom>
              <a:avLst/>
              <a:gdLst>
                <a:gd name="T0" fmla="*/ 0 w 1607058"/>
                <a:gd name="T1" fmla="*/ 384048 h 384048"/>
                <a:gd name="T2" fmla="*/ 1607058 w 1607058"/>
                <a:gd name="T3" fmla="*/ 384048 h 384048"/>
                <a:gd name="T4" fmla="*/ 1607058 w 1607058"/>
                <a:gd name="T5" fmla="*/ 0 h 384048"/>
                <a:gd name="T6" fmla="*/ 0 w 1607058"/>
                <a:gd name="T7" fmla="*/ 0 h 384048"/>
                <a:gd name="T8" fmla="*/ 0 w 1607058"/>
                <a:gd name="T9" fmla="*/ 384048 h 384048"/>
                <a:gd name="T10" fmla="*/ 0 w 1607058"/>
                <a:gd name="T11" fmla="*/ 0 h 384048"/>
                <a:gd name="T12" fmla="*/ 1607058 w 1607058"/>
                <a:gd name="T13" fmla="*/ 384048 h 384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607058" h="384048">
                  <a:moveTo>
                    <a:pt x="0" y="384048"/>
                  </a:moveTo>
                  <a:lnTo>
                    <a:pt x="1607058" y="384048"/>
                  </a:lnTo>
                  <a:lnTo>
                    <a:pt x="1607058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" name="Rectangle 5361"/>
            <p:cNvSpPr>
              <a:spLocks noChangeArrowheads="1"/>
            </p:cNvSpPr>
            <p:nvPr/>
          </p:nvSpPr>
          <p:spPr bwMode="auto">
            <a:xfrm>
              <a:off x="17465" y="15166"/>
              <a:ext cx="12694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Syntax analysis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5362"/>
            <p:cNvSpPr>
              <a:spLocks noChangeArrowheads="1"/>
            </p:cNvSpPr>
            <p:nvPr/>
          </p:nvSpPr>
          <p:spPr bwMode="auto">
            <a:xfrm>
              <a:off x="21625" y="20713"/>
              <a:ext cx="1143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Shape 5363"/>
            <p:cNvSpPr>
              <a:spLocks/>
            </p:cNvSpPr>
            <p:nvPr/>
          </p:nvSpPr>
          <p:spPr bwMode="auto">
            <a:xfrm>
              <a:off x="23004" y="21785"/>
              <a:ext cx="2683" cy="1920"/>
            </a:xfrm>
            <a:custGeom>
              <a:avLst/>
              <a:gdLst>
                <a:gd name="T0" fmla="*/ 0 w 268224"/>
                <a:gd name="T1" fmla="*/ 0 h 192024"/>
                <a:gd name="T2" fmla="*/ 268224 w 268224"/>
                <a:gd name="T3" fmla="*/ 192024 h 192024"/>
                <a:gd name="T4" fmla="*/ 0 w 268224"/>
                <a:gd name="T5" fmla="*/ 0 h 192024"/>
                <a:gd name="T6" fmla="*/ 268224 w 268224"/>
                <a:gd name="T7" fmla="*/ 192024 h 19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68224" h="192024">
                  <a:moveTo>
                    <a:pt x="0" y="0"/>
                  </a:moveTo>
                  <a:lnTo>
                    <a:pt x="268224" y="19202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5" name="Rectangle 5364"/>
            <p:cNvSpPr>
              <a:spLocks noChangeArrowheads="1"/>
            </p:cNvSpPr>
            <p:nvPr/>
          </p:nvSpPr>
          <p:spPr bwMode="auto">
            <a:xfrm>
              <a:off x="25831" y="24157"/>
              <a:ext cx="1144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Shape 5365"/>
            <p:cNvSpPr>
              <a:spLocks/>
            </p:cNvSpPr>
            <p:nvPr/>
          </p:nvSpPr>
          <p:spPr bwMode="auto">
            <a:xfrm>
              <a:off x="27211" y="25229"/>
              <a:ext cx="2667" cy="1921"/>
            </a:xfrm>
            <a:custGeom>
              <a:avLst/>
              <a:gdLst>
                <a:gd name="T0" fmla="*/ 0 w 266700"/>
                <a:gd name="T1" fmla="*/ 0 h 192024"/>
                <a:gd name="T2" fmla="*/ 266700 w 266700"/>
                <a:gd name="T3" fmla="*/ 192024 h 192024"/>
                <a:gd name="T4" fmla="*/ 0 w 266700"/>
                <a:gd name="T5" fmla="*/ 0 h 192024"/>
                <a:gd name="T6" fmla="*/ 266700 w 266700"/>
                <a:gd name="T7" fmla="*/ 192024 h 19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66700" h="192024">
                  <a:moveTo>
                    <a:pt x="0" y="0"/>
                  </a:moveTo>
                  <a:lnTo>
                    <a:pt x="266700" y="19202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7" name="Rectangle 5366"/>
            <p:cNvSpPr>
              <a:spLocks noChangeArrowheads="1"/>
            </p:cNvSpPr>
            <p:nvPr/>
          </p:nvSpPr>
          <p:spPr bwMode="auto">
            <a:xfrm>
              <a:off x="30083" y="27586"/>
              <a:ext cx="1014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Shape 5367"/>
            <p:cNvSpPr>
              <a:spLocks/>
            </p:cNvSpPr>
            <p:nvPr/>
          </p:nvSpPr>
          <p:spPr bwMode="auto">
            <a:xfrm>
              <a:off x="31417" y="28674"/>
              <a:ext cx="2667" cy="1905"/>
            </a:xfrm>
            <a:custGeom>
              <a:avLst/>
              <a:gdLst>
                <a:gd name="T0" fmla="*/ 0 w 266700"/>
                <a:gd name="T1" fmla="*/ 0 h 190500"/>
                <a:gd name="T2" fmla="*/ 266700 w 266700"/>
                <a:gd name="T3" fmla="*/ 190500 h 190500"/>
                <a:gd name="T4" fmla="*/ 0 w 266700"/>
                <a:gd name="T5" fmla="*/ 0 h 190500"/>
                <a:gd name="T6" fmla="*/ 266700 w 266700"/>
                <a:gd name="T7" fmla="*/ 190500 h 190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66700" h="190500">
                  <a:moveTo>
                    <a:pt x="0" y="0"/>
                  </a:moveTo>
                  <a:lnTo>
                    <a:pt x="266700" y="19050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9" name="Rectangle 5368"/>
            <p:cNvSpPr>
              <a:spLocks noChangeArrowheads="1"/>
            </p:cNvSpPr>
            <p:nvPr/>
          </p:nvSpPr>
          <p:spPr bwMode="auto">
            <a:xfrm>
              <a:off x="33893" y="31031"/>
              <a:ext cx="2027" cy="1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Shape 5369"/>
            <p:cNvSpPr>
              <a:spLocks/>
            </p:cNvSpPr>
            <p:nvPr/>
          </p:nvSpPr>
          <p:spPr bwMode="auto">
            <a:xfrm>
              <a:off x="18417" y="21785"/>
              <a:ext cx="2682" cy="1920"/>
            </a:xfrm>
            <a:custGeom>
              <a:avLst/>
              <a:gdLst>
                <a:gd name="T0" fmla="*/ 268224 w 268224"/>
                <a:gd name="T1" fmla="*/ 0 h 192024"/>
                <a:gd name="T2" fmla="*/ 0 w 268224"/>
                <a:gd name="T3" fmla="*/ 192024 h 192024"/>
                <a:gd name="T4" fmla="*/ 0 w 268224"/>
                <a:gd name="T5" fmla="*/ 0 h 192024"/>
                <a:gd name="T6" fmla="*/ 268224 w 268224"/>
                <a:gd name="T7" fmla="*/ 192024 h 19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68224" h="192024">
                  <a:moveTo>
                    <a:pt x="268224" y="0"/>
                  </a:moveTo>
                  <a:lnTo>
                    <a:pt x="0" y="19202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1" name="Rectangle 5370"/>
            <p:cNvSpPr>
              <a:spLocks noChangeArrowheads="1"/>
            </p:cNvSpPr>
            <p:nvPr/>
          </p:nvSpPr>
          <p:spPr bwMode="auto">
            <a:xfrm>
              <a:off x="16878" y="24157"/>
              <a:ext cx="2595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id1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Shape 5371"/>
            <p:cNvSpPr>
              <a:spLocks/>
            </p:cNvSpPr>
            <p:nvPr/>
          </p:nvSpPr>
          <p:spPr bwMode="auto">
            <a:xfrm>
              <a:off x="22623" y="25229"/>
              <a:ext cx="2667" cy="1921"/>
            </a:xfrm>
            <a:custGeom>
              <a:avLst/>
              <a:gdLst>
                <a:gd name="T0" fmla="*/ 266700 w 266700"/>
                <a:gd name="T1" fmla="*/ 0 h 192024"/>
                <a:gd name="T2" fmla="*/ 0 w 266700"/>
                <a:gd name="T3" fmla="*/ 192024 h 192024"/>
                <a:gd name="T4" fmla="*/ 0 w 266700"/>
                <a:gd name="T5" fmla="*/ 0 h 192024"/>
                <a:gd name="T6" fmla="*/ 266700 w 266700"/>
                <a:gd name="T7" fmla="*/ 192024 h 19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66700" h="192024">
                  <a:moveTo>
                    <a:pt x="266700" y="0"/>
                  </a:moveTo>
                  <a:lnTo>
                    <a:pt x="0" y="19202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3" name="Rectangle 5372"/>
            <p:cNvSpPr>
              <a:spLocks noChangeArrowheads="1"/>
            </p:cNvSpPr>
            <p:nvPr/>
          </p:nvSpPr>
          <p:spPr bwMode="auto">
            <a:xfrm>
              <a:off x="21084" y="27586"/>
              <a:ext cx="2595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id2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Shape 5373"/>
            <p:cNvSpPr>
              <a:spLocks/>
            </p:cNvSpPr>
            <p:nvPr/>
          </p:nvSpPr>
          <p:spPr bwMode="auto">
            <a:xfrm>
              <a:off x="26830" y="28674"/>
              <a:ext cx="2667" cy="1905"/>
            </a:xfrm>
            <a:custGeom>
              <a:avLst/>
              <a:gdLst>
                <a:gd name="T0" fmla="*/ 266700 w 266700"/>
                <a:gd name="T1" fmla="*/ 0 h 190500"/>
                <a:gd name="T2" fmla="*/ 0 w 266700"/>
                <a:gd name="T3" fmla="*/ 190500 h 190500"/>
                <a:gd name="T4" fmla="*/ 0 w 266700"/>
                <a:gd name="T5" fmla="*/ 0 h 190500"/>
                <a:gd name="T6" fmla="*/ 266700 w 266700"/>
                <a:gd name="T7" fmla="*/ 190500 h 190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66700" h="190500">
                  <a:moveTo>
                    <a:pt x="266700" y="0"/>
                  </a:moveTo>
                  <a:lnTo>
                    <a:pt x="0" y="19050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5" name="Rectangle 5374"/>
            <p:cNvSpPr>
              <a:spLocks noChangeArrowheads="1"/>
            </p:cNvSpPr>
            <p:nvPr/>
          </p:nvSpPr>
          <p:spPr bwMode="auto">
            <a:xfrm>
              <a:off x="25275" y="31031"/>
              <a:ext cx="2595" cy="1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id3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Shape 5375"/>
            <p:cNvSpPr>
              <a:spLocks/>
            </p:cNvSpPr>
            <p:nvPr/>
          </p:nvSpPr>
          <p:spPr bwMode="auto">
            <a:xfrm>
              <a:off x="21861" y="17594"/>
              <a:ext cx="0" cy="1981"/>
            </a:xfrm>
            <a:custGeom>
              <a:avLst/>
              <a:gdLst>
                <a:gd name="T0" fmla="*/ 0 h 198120"/>
                <a:gd name="T1" fmla="*/ 198120 h 198120"/>
                <a:gd name="T2" fmla="*/ 0 h 198120"/>
                <a:gd name="T3" fmla="*/ 198120 h 198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198120">
                  <a:moveTo>
                    <a:pt x="0" y="0"/>
                  </a:moveTo>
                  <a:lnTo>
                    <a:pt x="0" y="19812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7" name="Shape 5376"/>
            <p:cNvSpPr>
              <a:spLocks/>
            </p:cNvSpPr>
            <p:nvPr/>
          </p:nvSpPr>
          <p:spPr bwMode="auto">
            <a:xfrm>
              <a:off x="21511" y="19545"/>
              <a:ext cx="716" cy="716"/>
            </a:xfrm>
            <a:custGeom>
              <a:avLst/>
              <a:gdLst>
                <a:gd name="T0" fmla="*/ 0 w 71628"/>
                <a:gd name="T1" fmla="*/ 0 h 71628"/>
                <a:gd name="T2" fmla="*/ 71628 w 71628"/>
                <a:gd name="T3" fmla="*/ 0 h 71628"/>
                <a:gd name="T4" fmla="*/ 36576 w 71628"/>
                <a:gd name="T5" fmla="*/ 71628 h 71628"/>
                <a:gd name="T6" fmla="*/ 0 w 71628"/>
                <a:gd name="T7" fmla="*/ 0 h 71628"/>
                <a:gd name="T8" fmla="*/ 0 w 71628"/>
                <a:gd name="T9" fmla="*/ 0 h 71628"/>
                <a:gd name="T10" fmla="*/ 71628 w 71628"/>
                <a:gd name="T11" fmla="*/ 71628 h 7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71628" h="71628">
                  <a:moveTo>
                    <a:pt x="0" y="0"/>
                  </a:moveTo>
                  <a:lnTo>
                    <a:pt x="71628" y="0"/>
                  </a:lnTo>
                  <a:lnTo>
                    <a:pt x="36576" y="71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8" name="Shape 30397"/>
            <p:cNvSpPr>
              <a:spLocks/>
            </p:cNvSpPr>
            <p:nvPr/>
          </p:nvSpPr>
          <p:spPr bwMode="auto">
            <a:xfrm>
              <a:off x="0" y="0"/>
              <a:ext cx="91" cy="34404"/>
            </a:xfrm>
            <a:custGeom>
              <a:avLst/>
              <a:gdLst>
                <a:gd name="T0" fmla="*/ 0 w 9144"/>
                <a:gd name="T1" fmla="*/ 0 h 3440430"/>
                <a:gd name="T2" fmla="*/ 9144 w 9144"/>
                <a:gd name="T3" fmla="*/ 0 h 3440430"/>
                <a:gd name="T4" fmla="*/ 9144 w 9144"/>
                <a:gd name="T5" fmla="*/ 3440430 h 3440430"/>
                <a:gd name="T6" fmla="*/ 0 w 9144"/>
                <a:gd name="T7" fmla="*/ 3440430 h 3440430"/>
                <a:gd name="T8" fmla="*/ 0 w 9144"/>
                <a:gd name="T9" fmla="*/ 0 h 3440430"/>
                <a:gd name="T10" fmla="*/ 0 w 9144"/>
                <a:gd name="T11" fmla="*/ 0 h 3440430"/>
                <a:gd name="T12" fmla="*/ 9144 w 9144"/>
                <a:gd name="T13" fmla="*/ 3440430 h 3440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3440430">
                  <a:moveTo>
                    <a:pt x="0" y="0"/>
                  </a:moveTo>
                  <a:lnTo>
                    <a:pt x="9144" y="0"/>
                  </a:lnTo>
                  <a:lnTo>
                    <a:pt x="9144" y="3440430"/>
                  </a:lnTo>
                  <a:lnTo>
                    <a:pt x="0" y="344043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9" name="Shape 30398"/>
            <p:cNvSpPr>
              <a:spLocks/>
            </p:cNvSpPr>
            <p:nvPr/>
          </p:nvSpPr>
          <p:spPr bwMode="auto">
            <a:xfrm>
              <a:off x="45940" y="0"/>
              <a:ext cx="92" cy="34404"/>
            </a:xfrm>
            <a:custGeom>
              <a:avLst/>
              <a:gdLst>
                <a:gd name="T0" fmla="*/ 0 w 9144"/>
                <a:gd name="T1" fmla="*/ 0 h 3440430"/>
                <a:gd name="T2" fmla="*/ 9144 w 9144"/>
                <a:gd name="T3" fmla="*/ 0 h 3440430"/>
                <a:gd name="T4" fmla="*/ 9144 w 9144"/>
                <a:gd name="T5" fmla="*/ 3440430 h 3440430"/>
                <a:gd name="T6" fmla="*/ 0 w 9144"/>
                <a:gd name="T7" fmla="*/ 3440430 h 3440430"/>
                <a:gd name="T8" fmla="*/ 0 w 9144"/>
                <a:gd name="T9" fmla="*/ 0 h 3440430"/>
                <a:gd name="T10" fmla="*/ 0 w 9144"/>
                <a:gd name="T11" fmla="*/ 0 h 3440430"/>
                <a:gd name="T12" fmla="*/ 9144 w 9144"/>
                <a:gd name="T13" fmla="*/ 3440430 h 3440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3440430">
                  <a:moveTo>
                    <a:pt x="0" y="0"/>
                  </a:moveTo>
                  <a:lnTo>
                    <a:pt x="9144" y="0"/>
                  </a:lnTo>
                  <a:lnTo>
                    <a:pt x="9144" y="3440430"/>
                  </a:lnTo>
                  <a:lnTo>
                    <a:pt x="0" y="344043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0" name="Shape 30399"/>
            <p:cNvSpPr>
              <a:spLocks/>
            </p:cNvSpPr>
            <p:nvPr/>
          </p:nvSpPr>
          <p:spPr bwMode="auto">
            <a:xfrm>
              <a:off x="0" y="34404"/>
              <a:ext cx="91" cy="91"/>
            </a:xfrm>
            <a:custGeom>
              <a:avLst/>
              <a:gdLst>
                <a:gd name="T0" fmla="*/ 0 w 9144"/>
                <a:gd name="T1" fmla="*/ 0 h 9144"/>
                <a:gd name="T2" fmla="*/ 9144 w 9144"/>
                <a:gd name="T3" fmla="*/ 0 h 9144"/>
                <a:gd name="T4" fmla="*/ 9144 w 9144"/>
                <a:gd name="T5" fmla="*/ 9144 h 9144"/>
                <a:gd name="T6" fmla="*/ 0 w 9144"/>
                <a:gd name="T7" fmla="*/ 9144 h 9144"/>
                <a:gd name="T8" fmla="*/ 0 w 9144"/>
                <a:gd name="T9" fmla="*/ 0 h 9144"/>
                <a:gd name="T10" fmla="*/ 0 w 9144"/>
                <a:gd name="T11" fmla="*/ 0 h 9144"/>
                <a:gd name="T12" fmla="*/ 9144 w 9144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1" name="Shape 30400"/>
            <p:cNvSpPr>
              <a:spLocks/>
            </p:cNvSpPr>
            <p:nvPr/>
          </p:nvSpPr>
          <p:spPr bwMode="auto">
            <a:xfrm>
              <a:off x="0" y="34404"/>
              <a:ext cx="46001" cy="91"/>
            </a:xfrm>
            <a:custGeom>
              <a:avLst/>
              <a:gdLst>
                <a:gd name="T0" fmla="*/ 0 w 4600194"/>
                <a:gd name="T1" fmla="*/ 0 h 9144"/>
                <a:gd name="T2" fmla="*/ 4600194 w 4600194"/>
                <a:gd name="T3" fmla="*/ 0 h 9144"/>
                <a:gd name="T4" fmla="*/ 4600194 w 4600194"/>
                <a:gd name="T5" fmla="*/ 9144 h 9144"/>
                <a:gd name="T6" fmla="*/ 0 w 4600194"/>
                <a:gd name="T7" fmla="*/ 9144 h 9144"/>
                <a:gd name="T8" fmla="*/ 0 w 4600194"/>
                <a:gd name="T9" fmla="*/ 0 h 9144"/>
                <a:gd name="T10" fmla="*/ 0 w 4600194"/>
                <a:gd name="T11" fmla="*/ 0 h 9144"/>
                <a:gd name="T12" fmla="*/ 4600194 w 4600194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4600194" h="9144">
                  <a:moveTo>
                    <a:pt x="0" y="0"/>
                  </a:moveTo>
                  <a:lnTo>
                    <a:pt x="4600194" y="0"/>
                  </a:lnTo>
                  <a:lnTo>
                    <a:pt x="460019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2" name="Shape 30401"/>
            <p:cNvSpPr>
              <a:spLocks/>
            </p:cNvSpPr>
            <p:nvPr/>
          </p:nvSpPr>
          <p:spPr bwMode="auto">
            <a:xfrm>
              <a:off x="45940" y="34404"/>
              <a:ext cx="92" cy="91"/>
            </a:xfrm>
            <a:custGeom>
              <a:avLst/>
              <a:gdLst>
                <a:gd name="T0" fmla="*/ 0 w 9144"/>
                <a:gd name="T1" fmla="*/ 0 h 9144"/>
                <a:gd name="T2" fmla="*/ 9144 w 9144"/>
                <a:gd name="T3" fmla="*/ 0 h 9144"/>
                <a:gd name="T4" fmla="*/ 9144 w 9144"/>
                <a:gd name="T5" fmla="*/ 9144 h 9144"/>
                <a:gd name="T6" fmla="*/ 0 w 9144"/>
                <a:gd name="T7" fmla="*/ 9144 h 9144"/>
                <a:gd name="T8" fmla="*/ 0 w 9144"/>
                <a:gd name="T9" fmla="*/ 0 h 9144"/>
                <a:gd name="T10" fmla="*/ 0 w 9144"/>
                <a:gd name="T11" fmla="*/ 0 h 9144"/>
                <a:gd name="T12" fmla="*/ 9144 w 9144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3" name="Rectangle 5385"/>
            <p:cNvSpPr>
              <a:spLocks noChangeArrowheads="1"/>
            </p:cNvSpPr>
            <p:nvPr/>
          </p:nvSpPr>
          <p:spPr bwMode="auto">
            <a:xfrm>
              <a:off x="46001" y="33496"/>
              <a:ext cx="465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4" name="Прямоугольник 33"/>
          <p:cNvSpPr/>
          <p:nvPr/>
        </p:nvSpPr>
        <p:spPr>
          <a:xfrm>
            <a:off x="67134" y="5741635"/>
            <a:ext cx="9076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В дереве разбора программы внутренние узлы соответствуют операциям, а листья представляют операнды.</a:t>
            </a:r>
            <a:endParaRPr lang="ru-RU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630" y="44624"/>
            <a:ext cx="91153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Видозависимый анализ (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 checking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24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называемый </a:t>
            </a:r>
            <a:r>
              <a:rPr lang="ru-RU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семантическим анализом (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semantic analysis</a:t>
            </a:r>
            <a:r>
              <a:rPr lang="ru-RU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обычно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заключается в проверке правильности типа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вида всех идентификаторов и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данных, используемых в </a:t>
            </a:r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программе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116"/>
          <p:cNvSpPr>
            <a:spLocks noChangeArrowheads="1"/>
          </p:cNvSpPr>
          <p:nvPr/>
        </p:nvSpPr>
        <p:spPr bwMode="auto">
          <a:xfrm>
            <a:off x="688230" y="22048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100" name="Group 29403"/>
          <p:cNvGrpSpPr>
            <a:grpSpLocks/>
          </p:cNvGrpSpPr>
          <p:nvPr/>
        </p:nvGrpSpPr>
        <p:grpSpPr bwMode="auto">
          <a:xfrm>
            <a:off x="2255619" y="1412776"/>
            <a:ext cx="4661389" cy="3529642"/>
            <a:chOff x="0" y="0"/>
            <a:chExt cx="46611" cy="35293"/>
          </a:xfrm>
        </p:grpSpPr>
        <p:sp>
          <p:nvSpPr>
            <p:cNvPr id="101" name="Rectangle 5661"/>
            <p:cNvSpPr>
              <a:spLocks noChangeArrowheads="1"/>
            </p:cNvSpPr>
            <p:nvPr/>
          </p:nvSpPr>
          <p:spPr bwMode="auto">
            <a:xfrm>
              <a:off x="6347" y="9369"/>
              <a:ext cx="31882" cy="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Видозависимый </a:t>
              </a:r>
              <a:r>
                <a:rPr kumimoji="0" lang="ru-RU" altLang="ru-RU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анализ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5662"/>
            <p:cNvSpPr>
              <a:spLocks noChangeArrowheads="1"/>
            </p:cNvSpPr>
            <p:nvPr/>
          </p:nvSpPr>
          <p:spPr bwMode="auto">
            <a:xfrm>
              <a:off x="28369" y="5039"/>
              <a:ext cx="934" cy="3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Shape 5677"/>
            <p:cNvSpPr>
              <a:spLocks/>
            </p:cNvSpPr>
            <p:nvPr/>
          </p:nvSpPr>
          <p:spPr bwMode="auto">
            <a:xfrm>
              <a:off x="20343" y="15259"/>
              <a:ext cx="0" cy="1996"/>
            </a:xfrm>
            <a:custGeom>
              <a:avLst/>
              <a:gdLst>
                <a:gd name="T0" fmla="*/ 0 h 199644"/>
                <a:gd name="T1" fmla="*/ 199644 h 199644"/>
                <a:gd name="T2" fmla="*/ 0 h 199644"/>
                <a:gd name="T3" fmla="*/ 199644 h 1996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199644">
                  <a:moveTo>
                    <a:pt x="0" y="0"/>
                  </a:moveTo>
                  <a:lnTo>
                    <a:pt x="0" y="19964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18" name="Shape 5678"/>
            <p:cNvSpPr>
              <a:spLocks/>
            </p:cNvSpPr>
            <p:nvPr/>
          </p:nvSpPr>
          <p:spPr bwMode="auto">
            <a:xfrm>
              <a:off x="19969" y="17796"/>
              <a:ext cx="716" cy="731"/>
            </a:xfrm>
            <a:custGeom>
              <a:avLst/>
              <a:gdLst>
                <a:gd name="T0" fmla="*/ 0 w 71628"/>
                <a:gd name="T1" fmla="*/ 0 h 73152"/>
                <a:gd name="T2" fmla="*/ 71628 w 71628"/>
                <a:gd name="T3" fmla="*/ 0 h 73152"/>
                <a:gd name="T4" fmla="*/ 36576 w 71628"/>
                <a:gd name="T5" fmla="*/ 73152 h 73152"/>
                <a:gd name="T6" fmla="*/ 0 w 71628"/>
                <a:gd name="T7" fmla="*/ 0 h 73152"/>
                <a:gd name="T8" fmla="*/ 0 w 71628"/>
                <a:gd name="T9" fmla="*/ 0 h 73152"/>
                <a:gd name="T10" fmla="*/ 71628 w 71628"/>
                <a:gd name="T11" fmla="*/ 73152 h 7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71628" h="73152">
                  <a:moveTo>
                    <a:pt x="0" y="0"/>
                  </a:moveTo>
                  <a:lnTo>
                    <a:pt x="71628" y="0"/>
                  </a:lnTo>
                  <a:lnTo>
                    <a:pt x="36576" y="73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1" name="Rectangle 5681"/>
            <p:cNvSpPr>
              <a:spLocks noChangeArrowheads="1"/>
            </p:cNvSpPr>
            <p:nvPr/>
          </p:nvSpPr>
          <p:spPr bwMode="auto">
            <a:xfrm>
              <a:off x="25778" y="18667"/>
              <a:ext cx="512" cy="1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5683"/>
            <p:cNvSpPr>
              <a:spLocks noChangeArrowheads="1"/>
            </p:cNvSpPr>
            <p:nvPr/>
          </p:nvSpPr>
          <p:spPr bwMode="auto">
            <a:xfrm>
              <a:off x="19766" y="22188"/>
              <a:ext cx="1155" cy="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Shape 5684"/>
            <p:cNvSpPr>
              <a:spLocks/>
            </p:cNvSpPr>
            <p:nvPr/>
          </p:nvSpPr>
          <p:spPr bwMode="auto">
            <a:xfrm>
              <a:off x="21160" y="23385"/>
              <a:ext cx="2682" cy="1395"/>
            </a:xfrm>
            <a:custGeom>
              <a:avLst/>
              <a:gdLst>
                <a:gd name="T0" fmla="*/ 0 w 268224"/>
                <a:gd name="T1" fmla="*/ 0 h 139446"/>
                <a:gd name="T2" fmla="*/ 268224 w 268224"/>
                <a:gd name="T3" fmla="*/ 139446 h 139446"/>
                <a:gd name="T4" fmla="*/ 0 w 268224"/>
                <a:gd name="T5" fmla="*/ 0 h 139446"/>
                <a:gd name="T6" fmla="*/ 268224 w 268224"/>
                <a:gd name="T7" fmla="*/ 139446 h 139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68224" h="139446">
                  <a:moveTo>
                    <a:pt x="0" y="0"/>
                  </a:moveTo>
                  <a:lnTo>
                    <a:pt x="268224" y="13944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5" name="Rectangle 5685"/>
            <p:cNvSpPr>
              <a:spLocks noChangeArrowheads="1"/>
            </p:cNvSpPr>
            <p:nvPr/>
          </p:nvSpPr>
          <p:spPr bwMode="auto">
            <a:xfrm>
              <a:off x="24368" y="24520"/>
              <a:ext cx="1155" cy="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Shape 5686"/>
            <p:cNvSpPr>
              <a:spLocks/>
            </p:cNvSpPr>
            <p:nvPr/>
          </p:nvSpPr>
          <p:spPr bwMode="auto">
            <a:xfrm>
              <a:off x="25763" y="25450"/>
              <a:ext cx="2682" cy="1364"/>
            </a:xfrm>
            <a:custGeom>
              <a:avLst/>
              <a:gdLst>
                <a:gd name="T0" fmla="*/ 0 w 268224"/>
                <a:gd name="T1" fmla="*/ 0 h 136398"/>
                <a:gd name="T2" fmla="*/ 268224 w 268224"/>
                <a:gd name="T3" fmla="*/ 136398 h 136398"/>
                <a:gd name="T4" fmla="*/ 0 w 268224"/>
                <a:gd name="T5" fmla="*/ 0 h 136398"/>
                <a:gd name="T6" fmla="*/ 268224 w 268224"/>
                <a:gd name="T7" fmla="*/ 136398 h 136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68224" h="136398">
                  <a:moveTo>
                    <a:pt x="0" y="0"/>
                  </a:moveTo>
                  <a:lnTo>
                    <a:pt x="268224" y="13639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7" name="Rectangle 5687"/>
            <p:cNvSpPr>
              <a:spLocks noChangeArrowheads="1"/>
            </p:cNvSpPr>
            <p:nvPr/>
          </p:nvSpPr>
          <p:spPr bwMode="auto">
            <a:xfrm>
              <a:off x="28635" y="26996"/>
              <a:ext cx="1025" cy="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16" name="Shape 5688"/>
            <p:cNvSpPr>
              <a:spLocks/>
            </p:cNvSpPr>
            <p:nvPr/>
          </p:nvSpPr>
          <p:spPr bwMode="auto">
            <a:xfrm>
              <a:off x="29969" y="27927"/>
              <a:ext cx="2682" cy="1379"/>
            </a:xfrm>
            <a:custGeom>
              <a:avLst/>
              <a:gdLst>
                <a:gd name="T0" fmla="*/ 0 w 268224"/>
                <a:gd name="T1" fmla="*/ 0 h 137922"/>
                <a:gd name="T2" fmla="*/ 268224 w 268224"/>
                <a:gd name="T3" fmla="*/ 137922 h 137922"/>
                <a:gd name="T4" fmla="*/ 0 w 268224"/>
                <a:gd name="T5" fmla="*/ 0 h 137922"/>
                <a:gd name="T6" fmla="*/ 268224 w 268224"/>
                <a:gd name="T7" fmla="*/ 137922 h 13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68224" h="137922">
                  <a:moveTo>
                    <a:pt x="0" y="0"/>
                  </a:moveTo>
                  <a:lnTo>
                    <a:pt x="268224" y="137922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4817" name="Rectangle 5689"/>
            <p:cNvSpPr>
              <a:spLocks noChangeArrowheads="1"/>
            </p:cNvSpPr>
            <p:nvPr/>
          </p:nvSpPr>
          <p:spPr bwMode="auto">
            <a:xfrm>
              <a:off x="29923" y="29473"/>
              <a:ext cx="8848" cy="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int_to_real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19" name="Shape 5690"/>
            <p:cNvSpPr>
              <a:spLocks/>
            </p:cNvSpPr>
            <p:nvPr/>
          </p:nvSpPr>
          <p:spPr bwMode="auto">
            <a:xfrm>
              <a:off x="16558" y="23385"/>
              <a:ext cx="2682" cy="1395"/>
            </a:xfrm>
            <a:custGeom>
              <a:avLst/>
              <a:gdLst>
                <a:gd name="T0" fmla="*/ 268224 w 268224"/>
                <a:gd name="T1" fmla="*/ 0 h 139446"/>
                <a:gd name="T2" fmla="*/ 0 w 268224"/>
                <a:gd name="T3" fmla="*/ 139446 h 139446"/>
                <a:gd name="T4" fmla="*/ 0 w 268224"/>
                <a:gd name="T5" fmla="*/ 0 h 139446"/>
                <a:gd name="T6" fmla="*/ 268224 w 268224"/>
                <a:gd name="T7" fmla="*/ 139446 h 139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68224" h="139446">
                  <a:moveTo>
                    <a:pt x="268224" y="0"/>
                  </a:moveTo>
                  <a:lnTo>
                    <a:pt x="0" y="13944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4820" name="Rectangle 5691"/>
            <p:cNvSpPr>
              <a:spLocks noChangeArrowheads="1"/>
            </p:cNvSpPr>
            <p:nvPr/>
          </p:nvSpPr>
          <p:spPr bwMode="auto">
            <a:xfrm>
              <a:off x="15003" y="24901"/>
              <a:ext cx="2606" cy="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id1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21" name="Shape 5692"/>
            <p:cNvSpPr>
              <a:spLocks/>
            </p:cNvSpPr>
            <p:nvPr/>
          </p:nvSpPr>
          <p:spPr bwMode="auto">
            <a:xfrm>
              <a:off x="21160" y="25450"/>
              <a:ext cx="2682" cy="1364"/>
            </a:xfrm>
            <a:custGeom>
              <a:avLst/>
              <a:gdLst>
                <a:gd name="T0" fmla="*/ 268224 w 268224"/>
                <a:gd name="T1" fmla="*/ 0 h 136398"/>
                <a:gd name="T2" fmla="*/ 0 w 268224"/>
                <a:gd name="T3" fmla="*/ 136398 h 136398"/>
                <a:gd name="T4" fmla="*/ 0 w 268224"/>
                <a:gd name="T5" fmla="*/ 0 h 136398"/>
                <a:gd name="T6" fmla="*/ 268224 w 268224"/>
                <a:gd name="T7" fmla="*/ 136398 h 136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68224" h="136398">
                  <a:moveTo>
                    <a:pt x="268224" y="0"/>
                  </a:moveTo>
                  <a:lnTo>
                    <a:pt x="0" y="136398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4822" name="Rectangle 5693"/>
            <p:cNvSpPr>
              <a:spLocks noChangeArrowheads="1"/>
            </p:cNvSpPr>
            <p:nvPr/>
          </p:nvSpPr>
          <p:spPr bwMode="auto">
            <a:xfrm>
              <a:off x="19606" y="26996"/>
              <a:ext cx="2605" cy="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id2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23" name="Shape 5694"/>
            <p:cNvSpPr>
              <a:spLocks/>
            </p:cNvSpPr>
            <p:nvPr/>
          </p:nvSpPr>
          <p:spPr bwMode="auto">
            <a:xfrm>
              <a:off x="25366" y="27927"/>
              <a:ext cx="2698" cy="1379"/>
            </a:xfrm>
            <a:custGeom>
              <a:avLst/>
              <a:gdLst>
                <a:gd name="T0" fmla="*/ 269748 w 269748"/>
                <a:gd name="T1" fmla="*/ 0 h 137922"/>
                <a:gd name="T2" fmla="*/ 0 w 269748"/>
                <a:gd name="T3" fmla="*/ 137922 h 137922"/>
                <a:gd name="T4" fmla="*/ 0 w 269748"/>
                <a:gd name="T5" fmla="*/ 0 h 137922"/>
                <a:gd name="T6" fmla="*/ 269748 w 269748"/>
                <a:gd name="T7" fmla="*/ 137922 h 13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69748" h="137922">
                  <a:moveTo>
                    <a:pt x="269748" y="0"/>
                  </a:moveTo>
                  <a:lnTo>
                    <a:pt x="0" y="137922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4824" name="Rectangle 5695"/>
            <p:cNvSpPr>
              <a:spLocks noChangeArrowheads="1"/>
            </p:cNvSpPr>
            <p:nvPr/>
          </p:nvSpPr>
          <p:spPr bwMode="auto">
            <a:xfrm>
              <a:off x="23827" y="29473"/>
              <a:ext cx="2606" cy="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id3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25" name="Shape 5696"/>
            <p:cNvSpPr>
              <a:spLocks/>
            </p:cNvSpPr>
            <p:nvPr/>
          </p:nvSpPr>
          <p:spPr bwMode="auto">
            <a:xfrm>
              <a:off x="35740" y="31667"/>
              <a:ext cx="2301" cy="1158"/>
            </a:xfrm>
            <a:custGeom>
              <a:avLst/>
              <a:gdLst>
                <a:gd name="T0" fmla="*/ 0 w 230124"/>
                <a:gd name="T1" fmla="*/ 0 h 115824"/>
                <a:gd name="T2" fmla="*/ 230124 w 230124"/>
                <a:gd name="T3" fmla="*/ 115824 h 115824"/>
                <a:gd name="T4" fmla="*/ 0 w 230124"/>
                <a:gd name="T5" fmla="*/ 0 h 115824"/>
                <a:gd name="T6" fmla="*/ 230124 w 230124"/>
                <a:gd name="T7" fmla="*/ 115824 h 115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30124" h="115824">
                  <a:moveTo>
                    <a:pt x="0" y="0"/>
                  </a:moveTo>
                  <a:lnTo>
                    <a:pt x="230124" y="115824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4826" name="Rectangle 5697"/>
            <p:cNvSpPr>
              <a:spLocks noChangeArrowheads="1"/>
            </p:cNvSpPr>
            <p:nvPr/>
          </p:nvSpPr>
          <p:spPr bwMode="auto">
            <a:xfrm>
              <a:off x="37200" y="32693"/>
              <a:ext cx="2058" cy="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29" name="Shape 30402"/>
            <p:cNvSpPr>
              <a:spLocks/>
            </p:cNvSpPr>
            <p:nvPr/>
          </p:nvSpPr>
          <p:spPr bwMode="auto">
            <a:xfrm>
              <a:off x="0" y="0"/>
              <a:ext cx="91" cy="34510"/>
            </a:xfrm>
            <a:custGeom>
              <a:avLst/>
              <a:gdLst>
                <a:gd name="T0" fmla="*/ 0 w 9144"/>
                <a:gd name="T1" fmla="*/ 0 h 3451098"/>
                <a:gd name="T2" fmla="*/ 9144 w 9144"/>
                <a:gd name="T3" fmla="*/ 0 h 3451098"/>
                <a:gd name="T4" fmla="*/ 9144 w 9144"/>
                <a:gd name="T5" fmla="*/ 3451098 h 3451098"/>
                <a:gd name="T6" fmla="*/ 0 w 9144"/>
                <a:gd name="T7" fmla="*/ 3451098 h 3451098"/>
                <a:gd name="T8" fmla="*/ 0 w 9144"/>
                <a:gd name="T9" fmla="*/ 0 h 3451098"/>
                <a:gd name="T10" fmla="*/ 0 w 9144"/>
                <a:gd name="T11" fmla="*/ 0 h 3451098"/>
                <a:gd name="T12" fmla="*/ 9144 w 9144"/>
                <a:gd name="T13" fmla="*/ 3451098 h 345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3451098">
                  <a:moveTo>
                    <a:pt x="0" y="0"/>
                  </a:moveTo>
                  <a:lnTo>
                    <a:pt x="9144" y="0"/>
                  </a:lnTo>
                  <a:lnTo>
                    <a:pt x="9144" y="3451098"/>
                  </a:lnTo>
                  <a:lnTo>
                    <a:pt x="0" y="34510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4830" name="Shape 30403"/>
            <p:cNvSpPr>
              <a:spLocks/>
            </p:cNvSpPr>
            <p:nvPr/>
          </p:nvSpPr>
          <p:spPr bwMode="auto">
            <a:xfrm>
              <a:off x="46085" y="0"/>
              <a:ext cx="92" cy="34510"/>
            </a:xfrm>
            <a:custGeom>
              <a:avLst/>
              <a:gdLst>
                <a:gd name="T0" fmla="*/ 0 w 9144"/>
                <a:gd name="T1" fmla="*/ 0 h 3451098"/>
                <a:gd name="T2" fmla="*/ 9144 w 9144"/>
                <a:gd name="T3" fmla="*/ 0 h 3451098"/>
                <a:gd name="T4" fmla="*/ 9144 w 9144"/>
                <a:gd name="T5" fmla="*/ 3451098 h 3451098"/>
                <a:gd name="T6" fmla="*/ 0 w 9144"/>
                <a:gd name="T7" fmla="*/ 3451098 h 3451098"/>
                <a:gd name="T8" fmla="*/ 0 w 9144"/>
                <a:gd name="T9" fmla="*/ 0 h 3451098"/>
                <a:gd name="T10" fmla="*/ 0 w 9144"/>
                <a:gd name="T11" fmla="*/ 0 h 3451098"/>
                <a:gd name="T12" fmla="*/ 9144 w 9144"/>
                <a:gd name="T13" fmla="*/ 3451098 h 345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3451098">
                  <a:moveTo>
                    <a:pt x="0" y="0"/>
                  </a:moveTo>
                  <a:lnTo>
                    <a:pt x="9144" y="0"/>
                  </a:lnTo>
                  <a:lnTo>
                    <a:pt x="9144" y="3451098"/>
                  </a:lnTo>
                  <a:lnTo>
                    <a:pt x="0" y="34510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4831" name="Shape 30404"/>
            <p:cNvSpPr>
              <a:spLocks/>
            </p:cNvSpPr>
            <p:nvPr/>
          </p:nvSpPr>
          <p:spPr bwMode="auto">
            <a:xfrm>
              <a:off x="0" y="34510"/>
              <a:ext cx="91" cy="92"/>
            </a:xfrm>
            <a:custGeom>
              <a:avLst/>
              <a:gdLst>
                <a:gd name="T0" fmla="*/ 0 w 9144"/>
                <a:gd name="T1" fmla="*/ 0 h 9144"/>
                <a:gd name="T2" fmla="*/ 9144 w 9144"/>
                <a:gd name="T3" fmla="*/ 0 h 9144"/>
                <a:gd name="T4" fmla="*/ 9144 w 9144"/>
                <a:gd name="T5" fmla="*/ 9144 h 9144"/>
                <a:gd name="T6" fmla="*/ 0 w 9144"/>
                <a:gd name="T7" fmla="*/ 9144 h 9144"/>
                <a:gd name="T8" fmla="*/ 0 w 9144"/>
                <a:gd name="T9" fmla="*/ 0 h 9144"/>
                <a:gd name="T10" fmla="*/ 0 w 9144"/>
                <a:gd name="T11" fmla="*/ 0 h 9144"/>
                <a:gd name="T12" fmla="*/ 9144 w 9144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4832" name="Shape 30405"/>
            <p:cNvSpPr>
              <a:spLocks/>
            </p:cNvSpPr>
            <p:nvPr/>
          </p:nvSpPr>
          <p:spPr bwMode="auto">
            <a:xfrm>
              <a:off x="0" y="34510"/>
              <a:ext cx="46146" cy="92"/>
            </a:xfrm>
            <a:custGeom>
              <a:avLst/>
              <a:gdLst>
                <a:gd name="T0" fmla="*/ 0 w 4614672"/>
                <a:gd name="T1" fmla="*/ 0 h 9144"/>
                <a:gd name="T2" fmla="*/ 4614672 w 4614672"/>
                <a:gd name="T3" fmla="*/ 0 h 9144"/>
                <a:gd name="T4" fmla="*/ 4614672 w 4614672"/>
                <a:gd name="T5" fmla="*/ 9144 h 9144"/>
                <a:gd name="T6" fmla="*/ 0 w 4614672"/>
                <a:gd name="T7" fmla="*/ 9144 h 9144"/>
                <a:gd name="T8" fmla="*/ 0 w 4614672"/>
                <a:gd name="T9" fmla="*/ 0 h 9144"/>
                <a:gd name="T10" fmla="*/ 0 w 4614672"/>
                <a:gd name="T11" fmla="*/ 0 h 9144"/>
                <a:gd name="T12" fmla="*/ 4614672 w 4614672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4614672" h="9144">
                  <a:moveTo>
                    <a:pt x="0" y="0"/>
                  </a:moveTo>
                  <a:lnTo>
                    <a:pt x="4614672" y="0"/>
                  </a:lnTo>
                  <a:lnTo>
                    <a:pt x="461467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4833" name="Shape 30406"/>
            <p:cNvSpPr>
              <a:spLocks/>
            </p:cNvSpPr>
            <p:nvPr/>
          </p:nvSpPr>
          <p:spPr bwMode="auto">
            <a:xfrm>
              <a:off x="46085" y="34510"/>
              <a:ext cx="92" cy="92"/>
            </a:xfrm>
            <a:custGeom>
              <a:avLst/>
              <a:gdLst>
                <a:gd name="T0" fmla="*/ 0 w 9144"/>
                <a:gd name="T1" fmla="*/ 0 h 9144"/>
                <a:gd name="T2" fmla="*/ 9144 w 9144"/>
                <a:gd name="T3" fmla="*/ 0 h 9144"/>
                <a:gd name="T4" fmla="*/ 9144 w 9144"/>
                <a:gd name="T5" fmla="*/ 9144 h 9144"/>
                <a:gd name="T6" fmla="*/ 0 w 9144"/>
                <a:gd name="T7" fmla="*/ 9144 h 9144"/>
                <a:gd name="T8" fmla="*/ 0 w 9144"/>
                <a:gd name="T9" fmla="*/ 0 h 9144"/>
                <a:gd name="T10" fmla="*/ 0 w 9144"/>
                <a:gd name="T11" fmla="*/ 0 h 9144"/>
                <a:gd name="T12" fmla="*/ 9144 w 9144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4834" name="Rectangle 5708"/>
            <p:cNvSpPr>
              <a:spLocks noChangeArrowheads="1"/>
            </p:cNvSpPr>
            <p:nvPr/>
          </p:nvSpPr>
          <p:spPr bwMode="auto">
            <a:xfrm>
              <a:off x="46146" y="33603"/>
              <a:ext cx="465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98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1"/>
            <a:ext cx="9036496" cy="342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MS Mincho"/>
              </a:rPr>
              <a:t>Основная цель </a:t>
            </a:r>
            <a:r>
              <a:rPr lang="ru-RU" sz="2400" b="1" i="1" dirty="0">
                <a:latin typeface="Times New Roman" panose="02020603050405020304" pitchFamily="18" charset="0"/>
                <a:ea typeface="MS Mincho"/>
              </a:rPr>
              <a:t>фазы оптимизации</a:t>
            </a:r>
            <a:r>
              <a:rPr lang="ru-RU" sz="2400" b="1" dirty="0">
                <a:latin typeface="Times New Roman" panose="02020603050405020304" pitchFamily="18" charset="0"/>
                <a:ea typeface="MS Mincho"/>
              </a:rPr>
              <a:t> </a:t>
            </a:r>
            <a:r>
              <a:rPr lang="ru-RU" sz="2400" b="1" i="1" dirty="0">
                <a:latin typeface="Times New Roman" panose="02020603050405020304" pitchFamily="18" charset="0"/>
                <a:ea typeface="MS Mincho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ea typeface="MS Mincho"/>
              </a:rPr>
              <a:t>code optimization</a:t>
            </a:r>
            <a:r>
              <a:rPr lang="ru-RU" sz="2400" b="1" i="1" dirty="0" smtClean="0">
                <a:latin typeface="Times New Roman" panose="02020603050405020304" pitchFamily="18" charset="0"/>
                <a:ea typeface="MS Mincho"/>
              </a:rPr>
              <a:t>)</a:t>
            </a:r>
            <a:r>
              <a:rPr lang="ru-RU" sz="2400" b="1" dirty="0" smtClean="0">
                <a:latin typeface="Times New Roman" panose="02020603050405020304" pitchFamily="18" charset="0"/>
                <a:ea typeface="MS Mincho"/>
              </a:rPr>
              <a:t> </a:t>
            </a:r>
            <a:endParaRPr lang="en-US" sz="2400" b="1" dirty="0" smtClean="0">
              <a:latin typeface="Times New Roman" panose="02020603050405020304" pitchFamily="18" charset="0"/>
              <a:ea typeface="MS Mincho"/>
            </a:endParaRPr>
          </a:p>
          <a:p>
            <a:pPr algn="just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MS Mincho"/>
              </a:rPr>
              <a:t>заключается </a:t>
            </a:r>
            <a:r>
              <a:rPr lang="ru-RU" sz="2200" dirty="0">
                <a:latin typeface="Times New Roman" panose="02020603050405020304" pitchFamily="18" charset="0"/>
                <a:ea typeface="MS Mincho"/>
              </a:rPr>
              <a:t>в преобразовании промежуточного представления программы в целях повышения эффективности результирующей объектной </a:t>
            </a:r>
            <a:r>
              <a:rPr lang="ru-RU" sz="2200" dirty="0" smtClean="0">
                <a:latin typeface="Times New Roman" panose="02020603050405020304" pitchFamily="18" charset="0"/>
                <a:ea typeface="MS Mincho"/>
              </a:rPr>
              <a:t>программы. </a:t>
            </a:r>
            <a:endParaRPr lang="ru-RU" sz="2200" dirty="0">
              <a:latin typeface="Times New Roman" panose="02020603050405020304" pitchFamily="18" charset="0"/>
              <a:ea typeface="MS Mincho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Решаются проблемы уменьшения избыточности программы по затратам времени и памяти.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оптимизации происходит преобразование исходной программы в промежуточную (например, польскую) форму записи. Оптимизация промежуточного кода - выделение общих подвыражений и вычисление константных подвыражений. 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12976"/>
            <a:ext cx="5472608" cy="42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8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18864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аза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генерации кода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generator</a:t>
            </a:r>
            <a:r>
              <a:rPr lang="ru-RU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Генератор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кода получает в качестве входных данных промежуточное представление исходной программы и отображает его в целевой язык</a:t>
            </a:r>
            <a:r>
              <a:rPr lang="ru-RU" sz="2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107504" y="1886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4" name="Group 29603"/>
          <p:cNvGrpSpPr>
            <a:grpSpLocks/>
          </p:cNvGrpSpPr>
          <p:nvPr/>
        </p:nvGrpSpPr>
        <p:grpSpPr bwMode="auto">
          <a:xfrm>
            <a:off x="1691680" y="2132856"/>
            <a:ext cx="5847119" cy="4008086"/>
            <a:chOff x="0" y="0"/>
            <a:chExt cx="46466" cy="35247"/>
          </a:xfrm>
        </p:grpSpPr>
        <p:sp>
          <p:nvSpPr>
            <p:cNvPr id="5" name="Rectangle 6158"/>
            <p:cNvSpPr>
              <a:spLocks noChangeArrowheads="1"/>
            </p:cNvSpPr>
            <p:nvPr/>
          </p:nvSpPr>
          <p:spPr bwMode="auto">
            <a:xfrm>
              <a:off x="13161" y="1799"/>
              <a:ext cx="17161" cy="6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Генерация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6159"/>
            <p:cNvSpPr>
              <a:spLocks noChangeArrowheads="1"/>
            </p:cNvSpPr>
            <p:nvPr/>
          </p:nvSpPr>
          <p:spPr bwMode="auto">
            <a:xfrm>
              <a:off x="26197" y="5069"/>
              <a:ext cx="935" cy="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6160"/>
            <p:cNvSpPr>
              <a:spLocks noChangeArrowheads="1"/>
            </p:cNvSpPr>
            <p:nvPr/>
          </p:nvSpPr>
          <p:spPr bwMode="auto">
            <a:xfrm>
              <a:off x="25356" y="1799"/>
              <a:ext cx="8771" cy="6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кода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8362"/>
            <p:cNvSpPr>
              <a:spLocks noChangeArrowheads="1"/>
            </p:cNvSpPr>
            <p:nvPr/>
          </p:nvSpPr>
          <p:spPr bwMode="auto">
            <a:xfrm>
              <a:off x="24208" y="21273"/>
              <a:ext cx="3040" cy="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ourier New" panose="02070309020205020404" pitchFamily="49" charset="0"/>
                  <a:cs typeface="Times New Roman" panose="02020603050405020304" pitchFamily="18" charset="0"/>
                </a:rPr>
                <a:t>id3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361"/>
            <p:cNvSpPr>
              <a:spLocks noChangeArrowheads="1"/>
            </p:cNvSpPr>
            <p:nvPr/>
          </p:nvSpPr>
          <p:spPr bwMode="auto">
            <a:xfrm>
              <a:off x="15811" y="21273"/>
              <a:ext cx="6080" cy="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ourier New" panose="02070309020205020404" pitchFamily="49" charset="0"/>
                  <a:cs typeface="Times New Roman" panose="02020603050405020304" pitchFamily="18" charset="0"/>
                </a:rPr>
                <a:t>ldsfld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6162"/>
            <p:cNvSpPr>
              <a:spLocks noChangeArrowheads="1"/>
            </p:cNvSpPr>
            <p:nvPr/>
          </p:nvSpPr>
          <p:spPr bwMode="auto">
            <a:xfrm>
              <a:off x="15811" y="22797"/>
              <a:ext cx="14208" cy="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ourier New" panose="02070309020205020404" pitchFamily="49" charset="0"/>
                  <a:cs typeface="Times New Roman" panose="02020603050405020304" pitchFamily="18" charset="0"/>
                </a:rPr>
                <a:t>ldc.r8     60.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6163"/>
            <p:cNvSpPr>
              <a:spLocks noChangeArrowheads="1"/>
            </p:cNvSpPr>
            <p:nvPr/>
          </p:nvSpPr>
          <p:spPr bwMode="auto">
            <a:xfrm>
              <a:off x="15811" y="24337"/>
              <a:ext cx="3040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ourier New" panose="02070309020205020404" pitchFamily="49" charset="0"/>
                  <a:cs typeface="Times New Roman" panose="02020603050405020304" pitchFamily="18" charset="0"/>
                </a:rPr>
                <a:t>mul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364"/>
            <p:cNvSpPr>
              <a:spLocks noChangeArrowheads="1"/>
            </p:cNvSpPr>
            <p:nvPr/>
          </p:nvSpPr>
          <p:spPr bwMode="auto">
            <a:xfrm>
              <a:off x="24208" y="25861"/>
              <a:ext cx="4084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ourier New" panose="02070309020205020404" pitchFamily="49" charset="0"/>
                  <a:cs typeface="Times New Roman" panose="02020603050405020304" pitchFamily="18" charset="0"/>
                </a:rPr>
                <a:t>temp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8363"/>
            <p:cNvSpPr>
              <a:spLocks noChangeArrowheads="1"/>
            </p:cNvSpPr>
            <p:nvPr/>
          </p:nvSpPr>
          <p:spPr bwMode="auto">
            <a:xfrm>
              <a:off x="15811" y="25861"/>
              <a:ext cx="5067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ourier New" panose="02070309020205020404" pitchFamily="49" charset="0"/>
                  <a:cs typeface="Times New Roman" panose="02020603050405020304" pitchFamily="18" charset="0"/>
                </a:rPr>
                <a:t>stloc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6165"/>
            <p:cNvSpPr>
              <a:spLocks noChangeArrowheads="1"/>
            </p:cNvSpPr>
            <p:nvPr/>
          </p:nvSpPr>
          <p:spPr bwMode="auto">
            <a:xfrm>
              <a:off x="15811" y="27385"/>
              <a:ext cx="14208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ourier New" panose="02070309020205020404" pitchFamily="49" charset="0"/>
                  <a:cs typeface="Times New Roman" panose="02020603050405020304" pitchFamily="18" charset="0"/>
                </a:rPr>
                <a:t>ldsfld     id2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6166"/>
            <p:cNvSpPr>
              <a:spLocks noChangeArrowheads="1"/>
            </p:cNvSpPr>
            <p:nvPr/>
          </p:nvSpPr>
          <p:spPr bwMode="auto">
            <a:xfrm>
              <a:off x="15811" y="28924"/>
              <a:ext cx="4054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ourier New" panose="02070309020205020404" pitchFamily="49" charset="0"/>
                  <a:cs typeface="Times New Roman" panose="02020603050405020304" pitchFamily="18" charset="0"/>
                </a:rPr>
                <a:t>ldlo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6167"/>
            <p:cNvSpPr>
              <a:spLocks noChangeArrowheads="1"/>
            </p:cNvSpPr>
            <p:nvPr/>
          </p:nvSpPr>
          <p:spPr bwMode="auto">
            <a:xfrm>
              <a:off x="18859" y="28924"/>
              <a:ext cx="1014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ourier New" panose="02070309020205020404" pitchFamily="49" charset="0"/>
                  <a:cs typeface="Times New Roman" panose="02020603050405020304" pitchFamily="18" charset="0"/>
                </a:rPr>
                <a:t>с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6168"/>
            <p:cNvSpPr>
              <a:spLocks noChangeArrowheads="1"/>
            </p:cNvSpPr>
            <p:nvPr/>
          </p:nvSpPr>
          <p:spPr bwMode="auto">
            <a:xfrm>
              <a:off x="24208" y="28924"/>
              <a:ext cx="4084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ourier New" panose="02070309020205020404" pitchFamily="49" charset="0"/>
                  <a:cs typeface="Times New Roman" panose="02020603050405020304" pitchFamily="18" charset="0"/>
                </a:rPr>
                <a:t>temp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6169"/>
            <p:cNvSpPr>
              <a:spLocks noChangeArrowheads="1"/>
            </p:cNvSpPr>
            <p:nvPr/>
          </p:nvSpPr>
          <p:spPr bwMode="auto">
            <a:xfrm>
              <a:off x="15811" y="30448"/>
              <a:ext cx="3040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ourier New" panose="02070309020205020404" pitchFamily="49" charset="0"/>
                  <a:cs typeface="Times New Roman" panose="02020603050405020304" pitchFamily="18" charset="0"/>
                </a:rPr>
                <a:t>add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6170"/>
            <p:cNvSpPr>
              <a:spLocks noChangeArrowheads="1"/>
            </p:cNvSpPr>
            <p:nvPr/>
          </p:nvSpPr>
          <p:spPr bwMode="auto">
            <a:xfrm>
              <a:off x="15811" y="31972"/>
              <a:ext cx="14208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ourier New" panose="02070309020205020404" pitchFamily="49" charset="0"/>
                  <a:cs typeface="Times New Roman" panose="02020603050405020304" pitchFamily="18" charset="0"/>
                </a:rPr>
                <a:t>stsfld     id1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Shape 6171"/>
            <p:cNvSpPr>
              <a:spLocks/>
            </p:cNvSpPr>
            <p:nvPr/>
          </p:nvSpPr>
          <p:spPr bwMode="auto">
            <a:xfrm>
              <a:off x="21480" y="12283"/>
              <a:ext cx="0" cy="2004"/>
            </a:xfrm>
            <a:custGeom>
              <a:avLst/>
              <a:gdLst>
                <a:gd name="T0" fmla="*/ 0 h 200406"/>
                <a:gd name="T1" fmla="*/ 200406 h 200406"/>
                <a:gd name="T2" fmla="*/ 0 h 200406"/>
                <a:gd name="T3" fmla="*/ 200406 h 20040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200406">
                  <a:moveTo>
                    <a:pt x="0" y="0"/>
                  </a:moveTo>
                  <a:lnTo>
                    <a:pt x="0" y="200406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1" name="Shape 6172"/>
            <p:cNvSpPr>
              <a:spLocks/>
            </p:cNvSpPr>
            <p:nvPr/>
          </p:nvSpPr>
          <p:spPr bwMode="auto">
            <a:xfrm>
              <a:off x="21130" y="14257"/>
              <a:ext cx="716" cy="731"/>
            </a:xfrm>
            <a:custGeom>
              <a:avLst/>
              <a:gdLst>
                <a:gd name="T0" fmla="*/ 0 w 71628"/>
                <a:gd name="T1" fmla="*/ 0 h 73152"/>
                <a:gd name="T2" fmla="*/ 71628 w 71628"/>
                <a:gd name="T3" fmla="*/ 0 h 73152"/>
                <a:gd name="T4" fmla="*/ 36576 w 71628"/>
                <a:gd name="T5" fmla="*/ 73152 h 73152"/>
                <a:gd name="T6" fmla="*/ 0 w 71628"/>
                <a:gd name="T7" fmla="*/ 0 h 73152"/>
                <a:gd name="T8" fmla="*/ 0 w 71628"/>
                <a:gd name="T9" fmla="*/ 0 h 73152"/>
                <a:gd name="T10" fmla="*/ 71628 w 71628"/>
                <a:gd name="T11" fmla="*/ 73152 h 7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71628" h="73152">
                  <a:moveTo>
                    <a:pt x="0" y="0"/>
                  </a:moveTo>
                  <a:lnTo>
                    <a:pt x="71628" y="0"/>
                  </a:lnTo>
                  <a:lnTo>
                    <a:pt x="36576" y="73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2" name="Rectangle 6173"/>
            <p:cNvSpPr>
              <a:spLocks noChangeArrowheads="1"/>
            </p:cNvSpPr>
            <p:nvPr/>
          </p:nvSpPr>
          <p:spPr bwMode="auto">
            <a:xfrm>
              <a:off x="14973" y="6386"/>
              <a:ext cx="19933" cy="2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temp1 = id3* 60.0      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6174"/>
            <p:cNvSpPr>
              <a:spLocks noChangeArrowheads="1"/>
            </p:cNvSpPr>
            <p:nvPr/>
          </p:nvSpPr>
          <p:spPr bwMode="auto">
            <a:xfrm>
              <a:off x="14973" y="9252"/>
              <a:ext cx="17633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id1 = id2 + temp1      </a:t>
              </a:r>
              <a:endPara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Shape 6175"/>
            <p:cNvSpPr>
              <a:spLocks/>
            </p:cNvSpPr>
            <p:nvPr/>
          </p:nvSpPr>
          <p:spPr bwMode="auto">
            <a:xfrm>
              <a:off x="14973" y="14965"/>
              <a:ext cx="13007" cy="3841"/>
            </a:xfrm>
            <a:custGeom>
              <a:avLst/>
              <a:gdLst>
                <a:gd name="T0" fmla="*/ 0 w 1300734"/>
                <a:gd name="T1" fmla="*/ 384048 h 384048"/>
                <a:gd name="T2" fmla="*/ 1300734 w 1300734"/>
                <a:gd name="T3" fmla="*/ 384048 h 384048"/>
                <a:gd name="T4" fmla="*/ 1300734 w 1300734"/>
                <a:gd name="T5" fmla="*/ 0 h 384048"/>
                <a:gd name="T6" fmla="*/ 0 w 1300734"/>
                <a:gd name="T7" fmla="*/ 0 h 384048"/>
                <a:gd name="T8" fmla="*/ 0 w 1300734"/>
                <a:gd name="T9" fmla="*/ 384048 h 384048"/>
                <a:gd name="T10" fmla="*/ 0 w 1300734"/>
                <a:gd name="T11" fmla="*/ 0 h 384048"/>
                <a:gd name="T12" fmla="*/ 1300734 w 1300734"/>
                <a:gd name="T13" fmla="*/ 384048 h 384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300734" h="384048">
                  <a:moveTo>
                    <a:pt x="0" y="384048"/>
                  </a:moveTo>
                  <a:lnTo>
                    <a:pt x="1300734" y="384048"/>
                  </a:lnTo>
                  <a:lnTo>
                    <a:pt x="1300734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5" name="Rectangle 6176"/>
            <p:cNvSpPr>
              <a:spLocks noChangeArrowheads="1"/>
            </p:cNvSpPr>
            <p:nvPr/>
          </p:nvSpPr>
          <p:spPr bwMode="auto">
            <a:xfrm>
              <a:off x="16443" y="16370"/>
              <a:ext cx="8913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Генератор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6177"/>
            <p:cNvSpPr>
              <a:spLocks noChangeArrowheads="1"/>
            </p:cNvSpPr>
            <p:nvPr/>
          </p:nvSpPr>
          <p:spPr bwMode="auto">
            <a:xfrm>
              <a:off x="23149" y="16370"/>
              <a:ext cx="507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6178"/>
            <p:cNvSpPr>
              <a:spLocks noChangeArrowheads="1"/>
            </p:cNvSpPr>
            <p:nvPr/>
          </p:nvSpPr>
          <p:spPr bwMode="auto">
            <a:xfrm>
              <a:off x="23530" y="16370"/>
              <a:ext cx="3934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кода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Shape 6179"/>
            <p:cNvSpPr>
              <a:spLocks/>
            </p:cNvSpPr>
            <p:nvPr/>
          </p:nvSpPr>
          <p:spPr bwMode="auto">
            <a:xfrm>
              <a:off x="21480" y="18798"/>
              <a:ext cx="0" cy="1981"/>
            </a:xfrm>
            <a:custGeom>
              <a:avLst/>
              <a:gdLst>
                <a:gd name="T0" fmla="*/ 0 h 198120"/>
                <a:gd name="T1" fmla="*/ 198120 h 198120"/>
                <a:gd name="T2" fmla="*/ 0 h 198120"/>
                <a:gd name="T3" fmla="*/ 198120 h 198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198120">
                  <a:moveTo>
                    <a:pt x="0" y="0"/>
                  </a:moveTo>
                  <a:lnTo>
                    <a:pt x="0" y="19812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29" name="Shape 6180"/>
            <p:cNvSpPr>
              <a:spLocks/>
            </p:cNvSpPr>
            <p:nvPr/>
          </p:nvSpPr>
          <p:spPr bwMode="auto">
            <a:xfrm>
              <a:off x="21130" y="20749"/>
              <a:ext cx="716" cy="716"/>
            </a:xfrm>
            <a:custGeom>
              <a:avLst/>
              <a:gdLst>
                <a:gd name="T0" fmla="*/ 0 w 71628"/>
                <a:gd name="T1" fmla="*/ 0 h 71628"/>
                <a:gd name="T2" fmla="*/ 71628 w 71628"/>
                <a:gd name="T3" fmla="*/ 0 h 71628"/>
                <a:gd name="T4" fmla="*/ 36576 w 71628"/>
                <a:gd name="T5" fmla="*/ 71628 h 71628"/>
                <a:gd name="T6" fmla="*/ 0 w 71628"/>
                <a:gd name="T7" fmla="*/ 0 h 71628"/>
                <a:gd name="T8" fmla="*/ 0 w 71628"/>
                <a:gd name="T9" fmla="*/ 0 h 71628"/>
                <a:gd name="T10" fmla="*/ 71628 w 71628"/>
                <a:gd name="T11" fmla="*/ 71628 h 7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71628" h="71628">
                  <a:moveTo>
                    <a:pt x="0" y="0"/>
                  </a:moveTo>
                  <a:lnTo>
                    <a:pt x="71628" y="0"/>
                  </a:lnTo>
                  <a:lnTo>
                    <a:pt x="36576" y="71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0" name="Shape 30412"/>
            <p:cNvSpPr>
              <a:spLocks/>
            </p:cNvSpPr>
            <p:nvPr/>
          </p:nvSpPr>
          <p:spPr bwMode="auto">
            <a:xfrm>
              <a:off x="0" y="0"/>
              <a:ext cx="91" cy="91"/>
            </a:xfrm>
            <a:custGeom>
              <a:avLst/>
              <a:gdLst>
                <a:gd name="T0" fmla="*/ 0 w 9144"/>
                <a:gd name="T1" fmla="*/ 0 h 9144"/>
                <a:gd name="T2" fmla="*/ 9144 w 9144"/>
                <a:gd name="T3" fmla="*/ 0 h 9144"/>
                <a:gd name="T4" fmla="*/ 9144 w 9144"/>
                <a:gd name="T5" fmla="*/ 9144 h 9144"/>
                <a:gd name="T6" fmla="*/ 0 w 9144"/>
                <a:gd name="T7" fmla="*/ 9144 h 9144"/>
                <a:gd name="T8" fmla="*/ 0 w 9144"/>
                <a:gd name="T9" fmla="*/ 0 h 9144"/>
                <a:gd name="T10" fmla="*/ 0 w 9144"/>
                <a:gd name="T11" fmla="*/ 0 h 9144"/>
                <a:gd name="T12" fmla="*/ 9144 w 9144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1" name="Shape 30413"/>
            <p:cNvSpPr>
              <a:spLocks/>
            </p:cNvSpPr>
            <p:nvPr/>
          </p:nvSpPr>
          <p:spPr bwMode="auto">
            <a:xfrm>
              <a:off x="0" y="0"/>
              <a:ext cx="46001" cy="91"/>
            </a:xfrm>
            <a:custGeom>
              <a:avLst/>
              <a:gdLst>
                <a:gd name="T0" fmla="*/ 0 w 4600194"/>
                <a:gd name="T1" fmla="*/ 0 h 9144"/>
                <a:gd name="T2" fmla="*/ 4600194 w 4600194"/>
                <a:gd name="T3" fmla="*/ 0 h 9144"/>
                <a:gd name="T4" fmla="*/ 4600194 w 4600194"/>
                <a:gd name="T5" fmla="*/ 9144 h 9144"/>
                <a:gd name="T6" fmla="*/ 0 w 4600194"/>
                <a:gd name="T7" fmla="*/ 9144 h 9144"/>
                <a:gd name="T8" fmla="*/ 0 w 4600194"/>
                <a:gd name="T9" fmla="*/ 0 h 9144"/>
                <a:gd name="T10" fmla="*/ 0 w 4600194"/>
                <a:gd name="T11" fmla="*/ 0 h 9144"/>
                <a:gd name="T12" fmla="*/ 4600194 w 4600194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4600194" h="9144">
                  <a:moveTo>
                    <a:pt x="0" y="0"/>
                  </a:moveTo>
                  <a:lnTo>
                    <a:pt x="4600194" y="0"/>
                  </a:lnTo>
                  <a:lnTo>
                    <a:pt x="460019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2" name="Shape 30414"/>
            <p:cNvSpPr>
              <a:spLocks/>
            </p:cNvSpPr>
            <p:nvPr/>
          </p:nvSpPr>
          <p:spPr bwMode="auto">
            <a:xfrm>
              <a:off x="45940" y="0"/>
              <a:ext cx="92" cy="91"/>
            </a:xfrm>
            <a:custGeom>
              <a:avLst/>
              <a:gdLst>
                <a:gd name="T0" fmla="*/ 0 w 9144"/>
                <a:gd name="T1" fmla="*/ 0 h 9144"/>
                <a:gd name="T2" fmla="*/ 9144 w 9144"/>
                <a:gd name="T3" fmla="*/ 0 h 9144"/>
                <a:gd name="T4" fmla="*/ 9144 w 9144"/>
                <a:gd name="T5" fmla="*/ 9144 h 9144"/>
                <a:gd name="T6" fmla="*/ 0 w 9144"/>
                <a:gd name="T7" fmla="*/ 9144 h 9144"/>
                <a:gd name="T8" fmla="*/ 0 w 9144"/>
                <a:gd name="T9" fmla="*/ 0 h 9144"/>
                <a:gd name="T10" fmla="*/ 0 w 9144"/>
                <a:gd name="T11" fmla="*/ 0 h 9144"/>
                <a:gd name="T12" fmla="*/ 9144 w 9144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3" name="Shape 30415"/>
            <p:cNvSpPr>
              <a:spLocks/>
            </p:cNvSpPr>
            <p:nvPr/>
          </p:nvSpPr>
          <p:spPr bwMode="auto">
            <a:xfrm>
              <a:off x="0" y="60"/>
              <a:ext cx="91" cy="34405"/>
            </a:xfrm>
            <a:custGeom>
              <a:avLst/>
              <a:gdLst>
                <a:gd name="T0" fmla="*/ 0 w 9144"/>
                <a:gd name="T1" fmla="*/ 0 h 3440430"/>
                <a:gd name="T2" fmla="*/ 9144 w 9144"/>
                <a:gd name="T3" fmla="*/ 0 h 3440430"/>
                <a:gd name="T4" fmla="*/ 9144 w 9144"/>
                <a:gd name="T5" fmla="*/ 3440430 h 3440430"/>
                <a:gd name="T6" fmla="*/ 0 w 9144"/>
                <a:gd name="T7" fmla="*/ 3440430 h 3440430"/>
                <a:gd name="T8" fmla="*/ 0 w 9144"/>
                <a:gd name="T9" fmla="*/ 0 h 3440430"/>
                <a:gd name="T10" fmla="*/ 0 w 9144"/>
                <a:gd name="T11" fmla="*/ 0 h 3440430"/>
                <a:gd name="T12" fmla="*/ 9144 w 9144"/>
                <a:gd name="T13" fmla="*/ 3440430 h 3440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3440430">
                  <a:moveTo>
                    <a:pt x="0" y="0"/>
                  </a:moveTo>
                  <a:lnTo>
                    <a:pt x="9144" y="0"/>
                  </a:lnTo>
                  <a:lnTo>
                    <a:pt x="9144" y="3440430"/>
                  </a:lnTo>
                  <a:lnTo>
                    <a:pt x="0" y="344043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4" name="Shape 30416"/>
            <p:cNvSpPr>
              <a:spLocks/>
            </p:cNvSpPr>
            <p:nvPr/>
          </p:nvSpPr>
          <p:spPr bwMode="auto">
            <a:xfrm>
              <a:off x="45940" y="60"/>
              <a:ext cx="92" cy="34405"/>
            </a:xfrm>
            <a:custGeom>
              <a:avLst/>
              <a:gdLst>
                <a:gd name="T0" fmla="*/ 0 w 9144"/>
                <a:gd name="T1" fmla="*/ 0 h 3440430"/>
                <a:gd name="T2" fmla="*/ 9144 w 9144"/>
                <a:gd name="T3" fmla="*/ 0 h 3440430"/>
                <a:gd name="T4" fmla="*/ 9144 w 9144"/>
                <a:gd name="T5" fmla="*/ 3440430 h 3440430"/>
                <a:gd name="T6" fmla="*/ 0 w 9144"/>
                <a:gd name="T7" fmla="*/ 3440430 h 3440430"/>
                <a:gd name="T8" fmla="*/ 0 w 9144"/>
                <a:gd name="T9" fmla="*/ 0 h 3440430"/>
                <a:gd name="T10" fmla="*/ 0 w 9144"/>
                <a:gd name="T11" fmla="*/ 0 h 3440430"/>
                <a:gd name="T12" fmla="*/ 9144 w 9144"/>
                <a:gd name="T13" fmla="*/ 3440430 h 3440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3440430">
                  <a:moveTo>
                    <a:pt x="0" y="0"/>
                  </a:moveTo>
                  <a:lnTo>
                    <a:pt x="9144" y="0"/>
                  </a:lnTo>
                  <a:lnTo>
                    <a:pt x="9144" y="3440430"/>
                  </a:lnTo>
                  <a:lnTo>
                    <a:pt x="0" y="344043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5" name="Shape 30417"/>
            <p:cNvSpPr>
              <a:spLocks/>
            </p:cNvSpPr>
            <p:nvPr/>
          </p:nvSpPr>
          <p:spPr bwMode="auto">
            <a:xfrm>
              <a:off x="0" y="34465"/>
              <a:ext cx="91" cy="91"/>
            </a:xfrm>
            <a:custGeom>
              <a:avLst/>
              <a:gdLst>
                <a:gd name="T0" fmla="*/ 0 w 9144"/>
                <a:gd name="T1" fmla="*/ 0 h 9144"/>
                <a:gd name="T2" fmla="*/ 9144 w 9144"/>
                <a:gd name="T3" fmla="*/ 0 h 9144"/>
                <a:gd name="T4" fmla="*/ 9144 w 9144"/>
                <a:gd name="T5" fmla="*/ 9144 h 9144"/>
                <a:gd name="T6" fmla="*/ 0 w 9144"/>
                <a:gd name="T7" fmla="*/ 9144 h 9144"/>
                <a:gd name="T8" fmla="*/ 0 w 9144"/>
                <a:gd name="T9" fmla="*/ 0 h 9144"/>
                <a:gd name="T10" fmla="*/ 0 w 9144"/>
                <a:gd name="T11" fmla="*/ 0 h 9144"/>
                <a:gd name="T12" fmla="*/ 9144 w 9144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6" name="Shape 30418"/>
            <p:cNvSpPr>
              <a:spLocks/>
            </p:cNvSpPr>
            <p:nvPr/>
          </p:nvSpPr>
          <p:spPr bwMode="auto">
            <a:xfrm>
              <a:off x="0" y="34465"/>
              <a:ext cx="46001" cy="91"/>
            </a:xfrm>
            <a:custGeom>
              <a:avLst/>
              <a:gdLst>
                <a:gd name="T0" fmla="*/ 0 w 4600194"/>
                <a:gd name="T1" fmla="*/ 0 h 9144"/>
                <a:gd name="T2" fmla="*/ 4600194 w 4600194"/>
                <a:gd name="T3" fmla="*/ 0 h 9144"/>
                <a:gd name="T4" fmla="*/ 4600194 w 4600194"/>
                <a:gd name="T5" fmla="*/ 9144 h 9144"/>
                <a:gd name="T6" fmla="*/ 0 w 4600194"/>
                <a:gd name="T7" fmla="*/ 9144 h 9144"/>
                <a:gd name="T8" fmla="*/ 0 w 4600194"/>
                <a:gd name="T9" fmla="*/ 0 h 9144"/>
                <a:gd name="T10" fmla="*/ 0 w 4600194"/>
                <a:gd name="T11" fmla="*/ 0 h 9144"/>
                <a:gd name="T12" fmla="*/ 4600194 w 4600194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4600194" h="9144">
                  <a:moveTo>
                    <a:pt x="0" y="0"/>
                  </a:moveTo>
                  <a:lnTo>
                    <a:pt x="4600194" y="0"/>
                  </a:lnTo>
                  <a:lnTo>
                    <a:pt x="460019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7" name="Shape 30419"/>
            <p:cNvSpPr>
              <a:spLocks/>
            </p:cNvSpPr>
            <p:nvPr/>
          </p:nvSpPr>
          <p:spPr bwMode="auto">
            <a:xfrm>
              <a:off x="45940" y="34465"/>
              <a:ext cx="92" cy="91"/>
            </a:xfrm>
            <a:custGeom>
              <a:avLst/>
              <a:gdLst>
                <a:gd name="T0" fmla="*/ 0 w 9144"/>
                <a:gd name="T1" fmla="*/ 0 h 9144"/>
                <a:gd name="T2" fmla="*/ 9144 w 9144"/>
                <a:gd name="T3" fmla="*/ 0 h 9144"/>
                <a:gd name="T4" fmla="*/ 9144 w 9144"/>
                <a:gd name="T5" fmla="*/ 9144 h 9144"/>
                <a:gd name="T6" fmla="*/ 0 w 9144"/>
                <a:gd name="T7" fmla="*/ 9144 h 9144"/>
                <a:gd name="T8" fmla="*/ 0 w 9144"/>
                <a:gd name="T9" fmla="*/ 0 h 9144"/>
                <a:gd name="T10" fmla="*/ 0 w 9144"/>
                <a:gd name="T11" fmla="*/ 0 h 9144"/>
                <a:gd name="T12" fmla="*/ 9144 w 9144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38" name="Rectangle 6189"/>
            <p:cNvSpPr>
              <a:spLocks noChangeArrowheads="1"/>
            </p:cNvSpPr>
            <p:nvPr/>
          </p:nvSpPr>
          <p:spPr bwMode="auto">
            <a:xfrm>
              <a:off x="46001" y="33557"/>
              <a:ext cx="465" cy="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69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-1" y="5105664"/>
            <a:ext cx="90125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Одна </a:t>
            </a:r>
            <a:r>
              <a:rPr lang="ru-RU" dirty="0"/>
              <a:t>или несколько фаз компиляции могут выполняться на одном просмотре. Например, лексический анализ и синтаксический анализ часто выполняются на одном просмотре, т.е. синтаксический анализатор может обращается к лексическому анализатору за очередной лексемой лишь по мере необходимости. С другой стороны, некоторые оптимизации могут выполняться на нескольких просмотрах.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-9939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Под </a:t>
            </a:r>
            <a:r>
              <a:rPr lang="ru-RU" b="1" dirty="0"/>
              <a:t>просмотром (или проходом) </a:t>
            </a:r>
            <a:r>
              <a:rPr lang="ru-RU" b="1" dirty="0" smtClean="0"/>
              <a:t>компилятора</a:t>
            </a:r>
          </a:p>
          <a:p>
            <a:r>
              <a:rPr lang="ru-RU" dirty="0" smtClean="0"/>
              <a:t>понимается </a:t>
            </a:r>
            <a:r>
              <a:rPr lang="ru-RU" dirty="0"/>
              <a:t>процесс обработки всего, возможно, уже преобразованного, </a:t>
            </a:r>
            <a:endParaRPr lang="ru-RU" dirty="0" smtClean="0"/>
          </a:p>
          <a:p>
            <a:r>
              <a:rPr lang="ru-RU" dirty="0" smtClean="0"/>
              <a:t>текста </a:t>
            </a:r>
            <a:r>
              <a:rPr lang="ru-RU" dirty="0"/>
              <a:t>исходной программы. </a:t>
            </a:r>
          </a:p>
          <a:p>
            <a:r>
              <a:rPr lang="ru-RU" b="1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692696"/>
            <a:ext cx="6999768" cy="45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6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9144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Обобщенная структура </a:t>
            </a:r>
            <a:r>
              <a:rPr lang="ru-RU" sz="23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транслятора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Учитывая 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схожесть компилятора и интерпретатора, рассмотрим фазы, существующие в компиляторе. В нем выделяются: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Фаза лексического анализа</a:t>
            </a:r>
            <a:r>
              <a:rPr lang="ru-RU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Фаза синтаксического анализа</a:t>
            </a:r>
            <a:r>
              <a:rPr lang="ru-RU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состоящая </a:t>
            </a:r>
            <a:r>
              <a:rPr lang="ru-RU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из: распознавания </a:t>
            </a:r>
            <a:r>
              <a:rPr lang="ru-RU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синтаксической </a:t>
            </a:r>
            <a:r>
              <a:rPr lang="ru-RU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структуры; семантического </a:t>
            </a:r>
            <a:r>
              <a:rPr lang="ru-RU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разбора, в процессе которого осуществляется работа с таблицами, порождение промежуточного семантического представления или объектной модели языка.</a:t>
            </a:r>
            <a:endParaRPr lang="ru-R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Фаза генерации кода</a:t>
            </a:r>
            <a:r>
              <a:rPr lang="ru-RU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осуществляющая: </a:t>
            </a:r>
            <a:r>
              <a:rPr lang="ru-RU" sz="23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семантический </a:t>
            </a:r>
            <a:r>
              <a:rPr lang="ru-RU" sz="23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</a:t>
            </a:r>
            <a:r>
              <a:rPr lang="ru-RU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 промежуточного представления или объектной модели </a:t>
            </a:r>
            <a:r>
              <a:rPr lang="ru-RU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языка; перевод </a:t>
            </a:r>
            <a:r>
              <a:rPr lang="ru-RU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промежуточного представления или объектной модели в </a:t>
            </a:r>
            <a:r>
              <a:rPr lang="ru-RU" sz="23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объектный код</a:t>
            </a:r>
            <a:r>
              <a:rPr lang="ru-RU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Наряду с основными фазами процесса трансляции возможны также дополнительные фазы: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Фаза исследования и оптимизации промежуточного представления</a:t>
            </a:r>
            <a:r>
              <a:rPr lang="ru-RU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состоящая из:</a:t>
            </a:r>
            <a:endParaRPr lang="ru-R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анализа корректности промежуточного представления;</a:t>
            </a:r>
            <a:endParaRPr lang="ru-R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оптимизации промежуточного представления.</a:t>
            </a:r>
            <a:endParaRPr lang="ru-RU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Фаза оптимизации объектного кода</a:t>
            </a:r>
            <a:r>
              <a:rPr lang="ru-RU" sz="2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9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0"/>
            <a:ext cx="7251722" cy="669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979712" y="6396335"/>
            <a:ext cx="545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Обобщенная структура компилятора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290" y="4415069"/>
            <a:ext cx="130475" cy="16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5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-34280"/>
            <a:ext cx="9144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Трансляторы бывают двух типов: </a:t>
            </a:r>
            <a:endParaRPr lang="en-US" sz="2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компиляторы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(compiler) и интерпретаторы (interpreter)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Процесс компиляции можно представить как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(analysis) и синтез (synthesis</a:t>
            </a:r>
            <a:r>
              <a:rPr 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dirty="0"/>
              <a:t>Анализирующая </a:t>
            </a:r>
            <a:r>
              <a:rPr lang="en-US" sz="2200" dirty="0"/>
              <a:t>часть компилятора разбивает исходную программу на составляющие ее элементы (конструкции языка) и создает промежуточное представление исходной программы. </a:t>
            </a:r>
            <a:r>
              <a:rPr lang="en-US" sz="2200" b="1" dirty="0"/>
              <a:t>Синтезирующая </a:t>
            </a:r>
            <a:r>
              <a:rPr lang="en-US" sz="2200" dirty="0"/>
              <a:t>часть из промежуточного представления создает новую программу, которую компьютер в состоянии понять. Такая программа называется объектной программой. Объектная программа может в дальнейшем выполняться без </a:t>
            </a:r>
            <a:r>
              <a:rPr lang="en-US" sz="2200" dirty="0" smtClean="0"/>
              <a:t>перетрансляции</a:t>
            </a:r>
          </a:p>
          <a:p>
            <a:endParaRPr lang="en-US" sz="2200" dirty="0" smtClean="0"/>
          </a:p>
          <a:p>
            <a:r>
              <a:rPr lang="ru-RU" sz="2200" dirty="0" smtClean="0"/>
              <a:t>Для простого </a:t>
            </a:r>
            <a:r>
              <a:rPr lang="en-US" sz="2200" dirty="0" smtClean="0"/>
              <a:t>исходн</a:t>
            </a:r>
            <a:r>
              <a:rPr lang="ru-RU" sz="2200" dirty="0" smtClean="0"/>
              <a:t>ого</a:t>
            </a:r>
            <a:r>
              <a:rPr lang="en-US" sz="2200" dirty="0" smtClean="0"/>
              <a:t> язык</a:t>
            </a:r>
            <a:r>
              <a:rPr lang="ru-RU" sz="2200" dirty="0" smtClean="0"/>
              <a:t>а</a:t>
            </a:r>
            <a:r>
              <a:rPr lang="en-US" sz="2200" dirty="0" smtClean="0"/>
              <a:t> промежуточное </a:t>
            </a:r>
            <a:r>
              <a:rPr lang="en-US" sz="2200" dirty="0"/>
              <a:t>представление не нужно, и тогда вместо компиляции используется интерпретация – это простой цикл обработки конструкций языка. </a:t>
            </a:r>
            <a:endParaRPr lang="ru-RU" sz="2200" dirty="0" smtClean="0"/>
          </a:p>
          <a:p>
            <a:endParaRPr lang="ru-RU" sz="2200" dirty="0" smtClean="0"/>
          </a:p>
          <a:p>
            <a:r>
              <a:rPr lang="en-US" sz="2200" b="1" dirty="0" smtClean="0"/>
              <a:t>Интерпретатор</a:t>
            </a:r>
            <a:r>
              <a:rPr lang="en-US" sz="2200" dirty="0" smtClean="0"/>
              <a:t> </a:t>
            </a:r>
            <a:r>
              <a:rPr lang="en-US" sz="2200" dirty="0"/>
              <a:t>выбирает очередную инструкцию языка из входного потока, анализирует и выполняет ее. Затем выбирается следующая </a:t>
            </a:r>
            <a:r>
              <a:rPr lang="en-US" sz="2200" dirty="0" smtClean="0"/>
              <a:t>инструкция</a:t>
            </a:r>
            <a:r>
              <a:rPr lang="ru-RU" sz="2200" dirty="0" smtClean="0"/>
              <a:t> и т.д. </a:t>
            </a:r>
            <a:r>
              <a:rPr lang="en-US" sz="2400" dirty="0"/>
              <a:t>пока не встретится </a:t>
            </a:r>
            <a:r>
              <a:rPr lang="en-US" sz="2400" dirty="0" smtClean="0"/>
              <a:t>инструкция</a:t>
            </a:r>
            <a:r>
              <a:rPr lang="ru-RU" sz="2400" dirty="0" smtClean="0"/>
              <a:t> завершения программы</a:t>
            </a:r>
            <a:r>
              <a:rPr lang="en-US" sz="2200" dirty="0" smtClean="0"/>
              <a:t>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86" y="80106"/>
            <a:ext cx="7415814" cy="654130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51720" y="6405971"/>
            <a:ext cx="55618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Обобщенная структура интерпретатора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437112"/>
            <a:ext cx="16973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 descr="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-161278"/>
            <a:ext cx="6314639" cy="653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91680" y="6350054"/>
            <a:ext cx="6336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Обобщенная схема синтаксического анализатора</a:t>
            </a:r>
          </a:p>
        </p:txBody>
      </p:sp>
    </p:spTree>
    <p:extLst>
      <p:ext uri="{BB962C8B-B14F-4D97-AF65-F5344CB8AC3E}">
        <p14:creationId xmlns:p14="http://schemas.microsoft.com/office/powerpoint/2010/main" val="91487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-121283"/>
            <a:ext cx="9144000" cy="6979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300" b="1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Варианты взаимодействия блоков транслятора</a:t>
            </a:r>
            <a:endParaRPr lang="ru-RU" sz="23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Организация процессов трансляции, определяющая реализацию основных фаз, может осуществляться различным образом. </a:t>
            </a:r>
            <a:endParaRPr lang="en-US" sz="23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3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определяется различными вариантами взаимодействия блоков транслятора: лексического анализатора, синтаксического анализатора и генератора кода. Несмотря на одинаковый конечный результат, различные варианты взаимодействия блоков транслятора обеспечивают различные варианты хранения промежуточных данных. Можно выделить два основных варианта взаимодействия блоков транслятора:</a:t>
            </a:r>
            <a:endParaRPr lang="ru-RU" sz="23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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3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многопроходную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организацию, при которой каждая из фаз является независимым процессом, передающим управление следующей фазе только после окончания полной обработки своих данных;</a:t>
            </a:r>
            <a:endParaRPr lang="ru-RU" sz="23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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3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однопроходную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организацию, при которой все фазы представляют единый процесс и передают друг другу данные небольшими фрагментами.</a:t>
            </a:r>
            <a:endParaRPr lang="ru-RU" sz="23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основе двух основных вариантов можно также создавать их разнообразные сочетания.</a:t>
            </a:r>
            <a:endParaRPr lang="ru-RU" sz="2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61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-14028"/>
            <a:ext cx="7455544" cy="659735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00809" y="6392252"/>
            <a:ext cx="806489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Мног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проходная </a:t>
            </a:r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взаимодействия блоков компилятора 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04572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7375549" cy="64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6" y="6093296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/>
              <a:t>Однопроходная схема взаимодействия блоков компилятора при управлении, инициируемом лексическим анализатором</a:t>
            </a:r>
          </a:p>
        </p:txBody>
      </p:sp>
    </p:spTree>
    <p:extLst>
      <p:ext uri="{BB962C8B-B14F-4D97-AF65-F5344CB8AC3E}">
        <p14:creationId xmlns:p14="http://schemas.microsoft.com/office/powerpoint/2010/main" val="2179105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76250" y="6150355"/>
            <a:ext cx="81915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/>
              <a:t>Однопроходная схема взаимодействия блоков компилятора при управлении, инициируемом синтаксическим анализатором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0"/>
            <a:ext cx="7056783" cy="626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05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-14090"/>
            <a:ext cx="6912768" cy="631771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39552" y="6165304"/>
            <a:ext cx="84969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Однопроходная схема взаимодействия блоков интерпретатора</a:t>
            </a:r>
          </a:p>
        </p:txBody>
      </p:sp>
    </p:spTree>
    <p:extLst>
      <p:ext uri="{BB962C8B-B14F-4D97-AF65-F5344CB8AC3E}">
        <p14:creationId xmlns:p14="http://schemas.microsoft.com/office/powerpoint/2010/main" val="3966853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-99392"/>
            <a:ext cx="7128792" cy="651738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623731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2-х проходная схема с генерацией полного промежуточного 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84327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6632"/>
            <a:ext cx="7300729" cy="64807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91679" y="6453336"/>
            <a:ext cx="66526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Эмуляция промежуточного 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535372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25939"/>
            <a:ext cx="5886408" cy="639332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03648" y="6395923"/>
            <a:ext cx="74254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Эмуляция скомпилированного объектного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243444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Программа на входном языке</a:t>
            </a:r>
            <a:r>
              <a:rPr lang="ru-RU" sz="2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– цепочка </a:t>
            </a:r>
            <a:r>
              <a:rPr lang="ru-RU" sz="2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символов, составляющая исходную программу на языке </a:t>
            </a:r>
            <a:r>
              <a:rPr lang="ru-RU" sz="2200" b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программирования </a:t>
            </a:r>
            <a:r>
              <a:rPr lang="en-US" sz="2200" b="1" i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</a:t>
            </a:r>
            <a:r>
              <a:rPr lang="ru-RU" sz="2200" b="1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r>
              <a:rPr lang="ru-RU" sz="2200" b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Объектная программа</a:t>
            </a:r>
            <a:r>
              <a:rPr lang="ru-RU" sz="2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– код программы на </a:t>
            </a:r>
            <a:r>
              <a:rPr lang="ru-RU" sz="2200" b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целевом языке</a:t>
            </a:r>
            <a:r>
              <a:rPr lang="ru-RU" sz="2200" b="1" i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</a:t>
            </a:r>
            <a:r>
              <a:rPr lang="ru-RU" sz="2200" b="1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2.</a:t>
            </a:r>
            <a:endParaRPr lang="ru-RU" sz="22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200" b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Компилятор</a:t>
            </a:r>
            <a:r>
              <a:rPr lang="ru-RU" sz="2200" i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K</a:t>
            </a:r>
            <a:r>
              <a:rPr lang="ru-RU" sz="2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отображает множество </a:t>
            </a:r>
            <a:r>
              <a:rPr lang="en-US" sz="2200" b="1" i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</a:t>
            </a:r>
            <a:r>
              <a:rPr lang="ru-RU" sz="2200" b="1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r>
              <a:rPr lang="ru-RU" sz="2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в множество </a:t>
            </a:r>
            <a:r>
              <a:rPr lang="en-US" sz="2200" b="1" i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</a:t>
            </a:r>
            <a:r>
              <a:rPr lang="ru-RU" sz="2200" b="1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</a:t>
            </a:r>
            <a:r>
              <a:rPr lang="ru-RU" sz="2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используя язык реализации </a:t>
            </a:r>
            <a:r>
              <a:rPr lang="en-US" sz="2200" b="1" i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</a:t>
            </a:r>
            <a:r>
              <a:rPr lang="ru-RU" sz="2200" b="1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3</a:t>
            </a:r>
            <a:r>
              <a:rPr lang="ru-RU" sz="220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– т.е. </a:t>
            </a:r>
            <a:endParaRPr lang="ru-RU" sz="2200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200" b="1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</a:t>
            </a:r>
            <a:r>
              <a:rPr lang="ru-RU" sz="2200" b="1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r>
              <a:rPr lang="ru-RU" sz="2200" b="1" i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➾</a:t>
            </a:r>
            <a:r>
              <a:rPr lang="en-US" sz="2200" b="1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</a:t>
            </a:r>
            <a:r>
              <a:rPr lang="ru-RU" sz="2200" b="1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</a:t>
            </a:r>
            <a:endParaRPr lang="ru-RU" sz="2200" b="1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3118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994833"/>
              </p:ext>
            </p:extLst>
          </p:nvPr>
        </p:nvGraphicFramePr>
        <p:xfrm>
          <a:off x="395536" y="2142055"/>
          <a:ext cx="8568091" cy="35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4" imgW="4913194" imgH="2033140" progId="Visio.Drawing.11">
                  <p:embed/>
                </p:oleObj>
              </mc:Choice>
              <mc:Fallback>
                <p:oleObj r:id="rId4" imgW="4913194" imgH="20331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42055"/>
                        <a:ext cx="8568091" cy="3533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861048"/>
            <a:ext cx="2376264" cy="289186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699792" y="6412903"/>
            <a:ext cx="3555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Джон Бэкус (англ. </a:t>
            </a:r>
            <a:r>
              <a:rPr lang="en-US" dirty="0"/>
              <a:t>John Backus)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Рисунок 1" descr="Описание: Фазы компиляци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4495229" cy="688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652120" y="3212976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Стадии трансляции.</a:t>
            </a:r>
          </a:p>
          <a:p>
            <a:r>
              <a:rPr lang="ru-RU" sz="2400" dirty="0" smtClean="0"/>
              <a:t>Последняя схема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83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19872" y="0"/>
            <a:ext cx="219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Интерпретатор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61665"/>
            <a:ext cx="90364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отличие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от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компилятора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интерпретатор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не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создает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никакой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новой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программы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Входными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данными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интерпретатора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является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не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только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исходная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программа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но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данные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самой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исходной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программы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43791"/>
            <a:ext cx="6552728" cy="23557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64" y="3429000"/>
            <a:ext cx="7940177" cy="175837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373216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Интерпретация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более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гибкую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лучшую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диагностику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ошибок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чем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компиляция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современных трансляторах часто используются как элементы компиляции, так и интерпретации. </a:t>
            </a:r>
          </a:p>
        </p:txBody>
      </p:sp>
    </p:spTree>
    <p:extLst>
      <p:ext uri="{BB962C8B-B14F-4D97-AF65-F5344CB8AC3E}">
        <p14:creationId xmlns:p14="http://schemas.microsoft.com/office/powerpoint/2010/main" val="153979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15816" y="0"/>
            <a:ext cx="3528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Объектная программа</a:t>
            </a:r>
            <a:endParaRPr lang="ru-RU" sz="2400" dirty="0"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2" y="403939"/>
            <a:ext cx="10182695" cy="4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5756"/>
              </p:ext>
            </p:extLst>
          </p:nvPr>
        </p:nvGraphicFramePr>
        <p:xfrm>
          <a:off x="0" y="581025"/>
          <a:ext cx="8928991" cy="212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4" imgW="8513125" imgH="2033140" progId="Visio.Drawing.11">
                  <p:embed/>
                </p:oleObj>
              </mc:Choice>
              <mc:Fallback>
                <p:oleObj r:id="rId4" imgW="8513125" imgH="20331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1025"/>
                        <a:ext cx="8928991" cy="21204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432311" y="3068960"/>
            <a:ext cx="67687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MS Mincho"/>
              </a:rPr>
              <a:t>Объектная программа может быть: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MS Mincho"/>
              </a:rPr>
              <a:t>последовательностью абсолютных машинных команд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MS Mincho"/>
              </a:rPr>
              <a:t>последовательностью перемещаемых машинных команд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MS Mincho"/>
              </a:rPr>
              <a:t>программой на языке ассемблера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MS Mincho"/>
              </a:rPr>
              <a:t>программой на некотором другом языке</a:t>
            </a:r>
            <a:endParaRPr lang="ru-RU" sz="2400" dirty="0">
              <a:effectLst/>
              <a:latin typeface="Times New Roman" panose="02020603050405020304" pitchFamily="18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89867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15816" y="0"/>
            <a:ext cx="30909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Трансляция в ассемблер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36712"/>
            <a:ext cx="7566169" cy="374177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24445" y="4841722"/>
            <a:ext cx="76972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Г</a:t>
            </a:r>
            <a:r>
              <a:rPr lang="en-US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енераци</a:t>
            </a:r>
            <a:r>
              <a:rPr lang="ru-RU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я</a:t>
            </a:r>
            <a:r>
              <a:rPr lang="en-US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</a:rPr>
              <a:t>кода для платформы .NET </a:t>
            </a:r>
            <a:r>
              <a:rPr lang="ru-RU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выполняется</a:t>
            </a:r>
            <a:r>
              <a:rPr lang="en-US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ется виртуальн</a:t>
            </a:r>
            <a:r>
              <a:rPr lang="ru-RU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ой</a:t>
            </a:r>
            <a:r>
              <a:rPr lang="en-US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 машин</a:t>
            </a:r>
            <a:r>
              <a:rPr lang="ru-RU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ой</a:t>
            </a:r>
            <a:r>
              <a:rPr lang="en-US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</a:rPr>
              <a:t>MSIL, </a:t>
            </a:r>
            <a:r>
              <a:rPr lang="ru-RU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которая </a:t>
            </a:r>
            <a:r>
              <a:rPr lang="en-US" sz="2200" dirty="0" smtClean="0">
                <a:ea typeface="Calibri" panose="020F0502020204030204" pitchFamily="34" charset="0"/>
                <a:cs typeface="Arial" panose="020B0604020202020204" pitchFamily="34" charset="0"/>
              </a:rPr>
              <a:t>представляет </a:t>
            </a:r>
            <a:r>
              <a:rPr lang="en-US" sz="2200" dirty="0">
                <a:ea typeface="Calibri" panose="020F0502020204030204" pitchFamily="34" charset="0"/>
                <a:cs typeface="Arial" panose="020B0604020202020204" pitchFamily="34" charset="0"/>
              </a:rPr>
              <a:t>собой высокоуровневый ассемблер, максимально абстрагированный от конкретных целевых платформ</a:t>
            </a:r>
            <a:endParaRPr lang="ru-RU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9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282" y="29254"/>
            <a:ext cx="91237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Кросс-транслятор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это вид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транслятора, который переводит программу, записанную в нотации одного языка программирования и выполняющуюся в одной инструментальной среде, на одной компьютере, который характеризуется своим операционным окружением и/или архитектурой, в код вычислительной системы другой среды другого компьютера.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283" y="1844824"/>
            <a:ext cx="91237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Допустим у нас есть </a:t>
            </a:r>
            <a:r>
              <a:rPr lang="ru-RU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разрабатываемый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языком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ассемблера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языком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ассемблера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Есть </a:t>
            </a:r>
            <a:r>
              <a:rPr lang="ru-RU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компилятор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ассемблер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en-US" sz="2200" b="1" dirty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➾</a:t>
            </a:r>
            <a:r>
              <a:rPr lang="en-US" sz="2200" b="1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A1)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сам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en-US" sz="22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каким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причинам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доступен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либо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 ещё не существует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компилятор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ассемблер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en-US" sz="2200" b="1" dirty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➾</a:t>
            </a:r>
            <a:r>
              <a:rPr lang="en-US" sz="2200" b="1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A).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Нам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компилятор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</a:t>
            </a:r>
            <a:r>
              <a:rPr lang="en-US" sz="2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US" sz="2200" b="1" dirty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➾</a:t>
            </a:r>
            <a:r>
              <a:rPr lang="en-US" sz="2200" b="1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A)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такой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ситуации мы можем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использовать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качестве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инструментальной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машины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компилятор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US" sz="2200" dirty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➾</a:t>
            </a:r>
            <a:r>
              <a:rPr lang="en-US" sz="2200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A)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принято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называть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кросс</a:t>
            </a:r>
            <a:r>
              <a:rPr lang="en-US" sz="22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2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транслятором</a:t>
            </a:r>
            <a:r>
              <a:rPr lang="en-US" sz="2200" b="1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cross-compiler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его можно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разрабатывать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программы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вплоть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операционной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целевого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компьютера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только машин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станет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доступной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он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разработанное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его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основе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перенести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7855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131840" y="0"/>
            <a:ext cx="37444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Виртуальная машина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81024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200" b="1" i="1" dirty="0" smtClean="0">
                <a:latin typeface="Times New Roman" panose="02020603050405020304" pitchFamily="18" charset="0"/>
                <a:ea typeface="MS Mincho"/>
              </a:rPr>
              <a:t>Концепция виртуальной машины </a:t>
            </a:r>
            <a:r>
              <a:rPr lang="ru-RU" sz="2200" b="1" dirty="0">
                <a:latin typeface="Times New Roman" panose="02020603050405020304" pitchFamily="18" charset="0"/>
                <a:ea typeface="MS Mincho"/>
              </a:rPr>
              <a:t>(</a:t>
            </a:r>
            <a:r>
              <a:rPr lang="en-US" sz="2200" b="1" i="1" dirty="0">
                <a:latin typeface="Times New Roman" panose="02020603050405020304" pitchFamily="18" charset="0"/>
                <a:ea typeface="MS Mincho"/>
              </a:rPr>
              <a:t>virtual machine</a:t>
            </a:r>
            <a:r>
              <a:rPr lang="ru-RU" sz="2200" b="1" dirty="0" smtClean="0">
                <a:latin typeface="Times New Roman" panose="02020603050405020304" pitchFamily="18" charset="0"/>
                <a:ea typeface="MS Mincho"/>
              </a:rPr>
              <a:t>) </a:t>
            </a:r>
            <a:r>
              <a:rPr lang="ru-RU" sz="2200" dirty="0" smtClean="0">
                <a:latin typeface="Times New Roman" panose="02020603050405020304" pitchFamily="18" charset="0"/>
                <a:ea typeface="MS Mincho"/>
              </a:rPr>
              <a:t>предполагает, что исходный </a:t>
            </a:r>
            <a:r>
              <a:rPr lang="ru-RU" sz="2200" dirty="0">
                <a:latin typeface="Times New Roman" panose="02020603050405020304" pitchFamily="18" charset="0"/>
                <a:ea typeface="MS Mincho"/>
              </a:rPr>
              <a:t>язык транслируется в коды некоторой специально разработанной машины, которую никто не собирается реализовывать "в железе". Затем для каждой целевой платформы пишется интерпретатор виртуальной машины. </a:t>
            </a:r>
            <a:endParaRPr lang="ru-RU" sz="2200" dirty="0">
              <a:effectLst/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366129"/>
            <a:ext cx="9361040" cy="26940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762921"/>
            <a:ext cx="2272298" cy="306896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13676" y="6462549"/>
            <a:ext cx="352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Никлаус Вирт </a:t>
            </a:r>
            <a:r>
              <a:rPr lang="en-US" sz="1600" dirty="0">
                <a:solidFill>
                  <a:srgbClr val="252525"/>
                </a:solidFill>
                <a:ea typeface="Calibri" panose="020F0502020204030204" pitchFamily="34" charset="0"/>
              </a:rPr>
              <a:t> </a:t>
            </a:r>
            <a:r>
              <a:rPr lang="en-US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u="sng" dirty="0">
                <a:solidFill>
                  <a:srgbClr val="0B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 tooltip="Немецкий язык"/>
              </a:rPr>
              <a:t>нем.</a:t>
            </a:r>
            <a:r>
              <a:rPr lang="en-US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de-DE" i="1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Niklaus Wirth</a:t>
            </a:r>
            <a:r>
              <a:rPr lang="en-US" i="1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12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5837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35696" y="10584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Компиляция "на лету" (</a:t>
            </a:r>
            <a:r>
              <a:rPr lang="en-US" b="1" i="1" dirty="0"/>
              <a:t>Just-In-Time compiling</a:t>
            </a:r>
            <a:r>
              <a:rPr lang="ru-RU" b="1" i="1" dirty="0"/>
              <a:t>)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0727"/>
            <a:ext cx="8858906" cy="218108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335699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код интерпретируется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виртуальной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машиной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/>
              <a:t>Java Virtual Machine</a:t>
            </a:r>
            <a:r>
              <a:rPr lang="en-US" sz="2200" dirty="0"/>
              <a:t> </a:t>
            </a:r>
            <a:r>
              <a:rPr lang="en-US" sz="2200" dirty="0" smtClean="0"/>
              <a:t>(</a:t>
            </a:r>
            <a:r>
              <a:rPr lang="en-US" sz="2200" b="1" dirty="0" smtClean="0"/>
              <a:t>Java </a:t>
            </a:r>
            <a:r>
              <a:rPr lang="en-US" sz="2200" b="1" dirty="0"/>
              <a:t>VM</a:t>
            </a:r>
            <a:r>
              <a:rPr lang="en-US" sz="2200" dirty="0"/>
              <a:t>, </a:t>
            </a:r>
            <a:r>
              <a:rPr lang="en-US" sz="2200" b="1" dirty="0"/>
              <a:t>JVM</a:t>
            </a:r>
            <a:r>
              <a:rPr lang="en-US" sz="2200" dirty="0"/>
              <a:t>) —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/>
              <a:t>Java </a:t>
            </a:r>
            <a:r>
              <a:rPr lang="en-US" sz="2200" dirty="0"/>
              <a:t>— </a:t>
            </a:r>
            <a:r>
              <a:rPr lang="ru-RU" sz="2200" dirty="0" smtClean="0"/>
              <a:t>основная часть</a:t>
            </a:r>
            <a:r>
              <a:rPr lang="en-US" sz="2200" dirty="0" smtClean="0"/>
              <a:t> </a:t>
            </a:r>
            <a:r>
              <a:rPr lang="ru-RU" sz="2200" dirty="0" smtClean="0"/>
              <a:t>исполняющей системы</a:t>
            </a:r>
            <a:r>
              <a:rPr lang="en-US" sz="2200" dirty="0" smtClean="0"/>
              <a:t> </a:t>
            </a:r>
            <a:r>
              <a:rPr lang="en-US" sz="2200" dirty="0"/>
              <a:t>Java, </a:t>
            </a:r>
            <a:r>
              <a:rPr lang="ru-RU" sz="2200" dirty="0" smtClean="0"/>
              <a:t>так</a:t>
            </a:r>
            <a:r>
              <a:rPr lang="en-US" sz="2200" dirty="0" smtClean="0"/>
              <a:t> </a:t>
            </a:r>
            <a:r>
              <a:rPr lang="ru-RU" sz="2200" dirty="0" smtClean="0"/>
              <a:t>называемой</a:t>
            </a:r>
            <a:r>
              <a:rPr lang="en-US" sz="2200" dirty="0" smtClean="0"/>
              <a:t> </a:t>
            </a:r>
            <a:r>
              <a:rPr lang="en-US" sz="2200" dirty="0"/>
              <a:t>Java Runtime Environment (JRE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endParaRPr lang="ru-RU" sz="2200" dirty="0" smtClean="0"/>
          </a:p>
          <a:p>
            <a:r>
              <a:rPr lang="en-US" sz="2400" b="1" dirty="0"/>
              <a:t>Microsoft Intermediate </a:t>
            </a:r>
            <a:r>
              <a:rPr lang="en-US" sz="2400" b="1" dirty="0" smtClean="0"/>
              <a:t>Language</a:t>
            </a:r>
            <a:r>
              <a:rPr lang="ru-RU" sz="2400" b="1" dirty="0" smtClean="0"/>
              <a:t> </a:t>
            </a:r>
            <a:r>
              <a:rPr lang="en-US" sz="2400" b="1" dirty="0" smtClean="0"/>
              <a:t>(MSIL</a:t>
            </a:r>
            <a:r>
              <a:rPr lang="en-US" sz="2400" dirty="0" smtClean="0"/>
              <a:t>, «</a:t>
            </a:r>
            <a:r>
              <a:rPr lang="ru-RU" sz="2400" dirty="0" smtClean="0"/>
              <a:t>Промежуточный язык</a:t>
            </a:r>
            <a:r>
              <a:rPr lang="en-US" sz="2400" dirty="0" smtClean="0"/>
              <a:t> </a:t>
            </a:r>
            <a:r>
              <a:rPr lang="ru-RU" sz="2400" dirty="0" smtClean="0"/>
              <a:t>фирмы </a:t>
            </a:r>
            <a:r>
              <a:rPr lang="en-US" sz="2400" dirty="0" smtClean="0"/>
              <a:t>Майкрософт")</a:t>
            </a:r>
            <a:r>
              <a:rPr lang="ru-RU" sz="2400" dirty="0" smtClean="0"/>
              <a:t> в </a:t>
            </a:r>
            <a:r>
              <a:rPr lang="en-US" sz="2400" dirty="0" smtClean="0"/>
              <a:t>Visual Studio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51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1288</Words>
  <Application>Microsoft Office PowerPoint</Application>
  <PresentationFormat>Экран (4:3)</PresentationFormat>
  <Paragraphs>167</Paragraphs>
  <Slides>30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41" baseType="lpstr">
      <vt:lpstr>Arial</vt:lpstr>
      <vt:lpstr>Calibri</vt:lpstr>
      <vt:lpstr>Courier New</vt:lpstr>
      <vt:lpstr>MS Mincho</vt:lpstr>
      <vt:lpstr>Segoe UI Symbol</vt:lpstr>
      <vt:lpstr>Symbol</vt:lpstr>
      <vt:lpstr>Times New Roman</vt:lpstr>
      <vt:lpstr>TimesNewRoman</vt:lpstr>
      <vt:lpstr>Verdana</vt:lpstr>
      <vt:lpstr>Тема Office</vt:lpstr>
      <vt:lpstr>Visio.Drawing.11</vt:lpstr>
      <vt:lpstr>Учебный курс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I'm</dc:creator>
  <cp:lastModifiedBy>Учетная запись Майкрософт</cp:lastModifiedBy>
  <cp:revision>110</cp:revision>
  <dcterms:created xsi:type="dcterms:W3CDTF">2010-01-29T18:54:48Z</dcterms:created>
  <dcterms:modified xsi:type="dcterms:W3CDTF">2016-02-03T10:12:14Z</dcterms:modified>
</cp:coreProperties>
</file>