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40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EFBBEF-D004-4808-A9C6-C78CB367EF08}">
          <p14:sldIdLst>
            <p14:sldId id="286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39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F2C24B-4F17-485C-B31B-3EA303B29C6C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D120C50-249F-4BDB-BAA8-B84D3AA2CC8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0040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BC9C48-38C1-459E-BAD4-CFA47383B39A}" type="slidenum">
              <a:rPr lang="ru-RU" altLang="ru-RU"/>
              <a:pPr/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4274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17CC-55EA-4518-B178-403FEF3981E2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551D-F4A6-4939-934F-AA1675E17F0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476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3E383-D892-48DB-83BF-E51223B42246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CC1E0-8319-47A1-8F91-860F9A2A3A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786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C54A8-2D79-45AF-A79C-FCBDBC54A633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9E3FF-0114-4989-BFD6-BC862BF4B6B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891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74DED-4B2A-4A41-9296-0D1C2ECF9521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765C5-A237-415C-95CC-AC747C1CEEA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066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322D3-AB5B-4763-AA82-720B77A3D029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475B-97CF-47BC-A90B-C2E3FB777C7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0756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4DF9-1D41-4384-89E7-216FF852E341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DF98-6616-4A21-9540-BAFEF32B02E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466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98B4D-1237-4738-80D0-AB7F631C6DA5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8733E-11FD-4501-83A7-211278F3781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762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A4DE2-36DA-439F-8449-CB2001A1F472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B20F2-4690-4E8C-90F3-F8E38B6B3CD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059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D67D7-78F1-496D-B957-62254BDB88A4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BF040-81FF-4BB3-A5FF-FD79996C8D7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685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0F037-A08A-496E-B71D-EAB30769BE04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B2302-12F0-47CC-B962-EB1D3A59AE4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474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DC144-58E3-42BA-82EC-0BCBDB870625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D7754-5394-4849-A99A-6B28ACA016E4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795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C2C27C-1AA6-43B8-B0B6-2486C69A0162}" type="datetimeFigureOut">
              <a:rPr lang="ru-RU"/>
              <a:pPr>
                <a:defRPr/>
              </a:pPr>
              <a:t>23.02.2016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CE5263-3D44-472C-AE7A-FA07666DE0A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ru-RU" altLang="ru-RU" sz="2800" dirty="0" smtClean="0">
                <a:latin typeface="Times New Roman" panose="02020603050405020304" pitchFamily="18" charset="0"/>
              </a:rPr>
              <a:t>Учебный курс</a:t>
            </a:r>
            <a:br>
              <a:rPr lang="ru-RU" altLang="ru-RU" sz="2800" dirty="0" smtClean="0">
                <a:latin typeface="Times New Roman" panose="02020603050405020304" pitchFamily="18" charset="0"/>
              </a:rPr>
            </a:br>
            <a:endParaRPr lang="ru-RU" altLang="ru-RU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725" y="1196975"/>
            <a:ext cx="7550150" cy="2044700"/>
          </a:xfrm>
        </p:spPr>
        <p:txBody>
          <a:bodyPr/>
          <a:lstStyle/>
          <a:p>
            <a:r>
              <a:rPr lang="ru-RU" altLang="ru-RU" sz="4400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Методы трансляции</a:t>
            </a:r>
          </a:p>
          <a:p>
            <a:pPr algn="l"/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/>
            </a:r>
            <a:b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algn="l"/>
            <a:endParaRPr lang="ru-RU" altLang="ru-RU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endParaRPr lang="ru-RU" altLang="ru-RU" sz="1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endParaRPr lang="ru-RU" altLang="ru-RU" sz="1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по регулярным грамматикам. Методы лексического и синтаксического анализа</a:t>
            </a:r>
            <a:r>
              <a:rPr lang="ru-RU" alt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Шиманский Валерий Владимирович</a:t>
            </a:r>
          </a:p>
        </p:txBody>
      </p:sp>
      <p:pic>
        <p:nvPicPr>
          <p:cNvPr id="3076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76672"/>
            <a:ext cx="8561831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78217"/>
            <a:ext cx="8433085" cy="64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8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76672"/>
            <a:ext cx="866909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6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04664"/>
            <a:ext cx="863050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2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908720"/>
            <a:ext cx="11048923" cy="54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5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36712"/>
            <a:ext cx="8800339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8462"/>
            <a:ext cx="8083996" cy="28753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822283"/>
            <a:ext cx="6984777" cy="38133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627784" y="6488668"/>
            <a:ext cx="403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Построение дерева вывода сверху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84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" y="279823"/>
            <a:ext cx="9073008" cy="34486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2" y="4089105"/>
            <a:ext cx="894295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8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0"/>
            <a:ext cx="7579940" cy="23677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400425"/>
            <a:ext cx="7904601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6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81024"/>
            <a:ext cx="8856984" cy="609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77627"/>
            <a:ext cx="873872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640"/>
            <a:ext cx="875152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20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0512"/>
            <a:ext cx="8857669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96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6564"/>
            <a:ext cx="8537085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53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0"/>
            <a:ext cx="7200800" cy="1772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Пусть имеется НКА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 Math" panose="02040503050406030204" pitchFamily="18" charset="0"/>
                <a:ea typeface="Segoe UI Symbol" panose="020B0502040204020203" pitchFamily="34" charset="0"/>
                <a:cs typeface="Cambria Math" panose="02040503050406030204" pitchFamily="18" charset="0"/>
              </a:rPr>
              <a:t>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}, {0, 1},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{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}, {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 </a:t>
            </a:r>
            <a:r>
              <a:rPr lang="ru-RU" dirty="0">
                <a:solidFill>
                  <a:srgbClr val="000000"/>
                </a:solidFill>
                <a:latin typeface="Cambria Math" panose="02040503050406030204" pitchFamily="18" charset="0"/>
                <a:ea typeface="Segoe UI Symbol" panose="020B0502040204020203" pitchFamily="34" charset="0"/>
                <a:cs typeface="Cambria Math" panose="02040503050406030204" pitchFamily="18" charset="0"/>
              </a:rPr>
              <a:t>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где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1)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 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1)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B,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  	 	 	 	 	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245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0)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{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{1(01)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|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≥ 1}. </a:t>
            </a:r>
            <a:endParaRPr lang="ru-RU" dirty="0"/>
          </a:p>
        </p:txBody>
      </p:sp>
      <p:grpSp>
        <p:nvGrpSpPr>
          <p:cNvPr id="4" name="Group 311085"/>
          <p:cNvGrpSpPr/>
          <p:nvPr/>
        </p:nvGrpSpPr>
        <p:grpSpPr>
          <a:xfrm>
            <a:off x="4716016" y="799975"/>
            <a:ext cx="3220356" cy="1945682"/>
            <a:chOff x="0" y="0"/>
            <a:chExt cx="2330567" cy="1555237"/>
          </a:xfrm>
        </p:grpSpPr>
        <p:sp>
          <p:nvSpPr>
            <p:cNvPr id="5" name="Rectangle 21565"/>
            <p:cNvSpPr/>
            <p:nvPr/>
          </p:nvSpPr>
          <p:spPr>
            <a:xfrm>
              <a:off x="2279904" y="1211068"/>
              <a:ext cx="50663" cy="1843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" name="Rectangle 21569"/>
            <p:cNvSpPr/>
            <p:nvPr/>
          </p:nvSpPr>
          <p:spPr>
            <a:xfrm>
              <a:off x="558546" y="1382033"/>
              <a:ext cx="586433" cy="1597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 ДС для 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1570"/>
            <p:cNvSpPr/>
            <p:nvPr/>
          </p:nvSpPr>
          <p:spPr>
            <a:xfrm>
              <a:off x="1100338" y="1382033"/>
              <a:ext cx="643118" cy="1597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автомата 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1571"/>
            <p:cNvSpPr/>
            <p:nvPr/>
          </p:nvSpPr>
          <p:spPr>
            <a:xfrm>
              <a:off x="1685926" y="1388365"/>
              <a:ext cx="265618" cy="15333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1572"/>
            <p:cNvSpPr/>
            <p:nvPr/>
          </p:nvSpPr>
          <p:spPr>
            <a:xfrm>
              <a:off x="2024831" y="1395451"/>
              <a:ext cx="38812" cy="1597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.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21573"/>
            <p:cNvSpPr/>
            <p:nvPr/>
          </p:nvSpPr>
          <p:spPr>
            <a:xfrm>
              <a:off x="1804416" y="1382033"/>
              <a:ext cx="38812" cy="1597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Shape 21964"/>
            <p:cNvSpPr/>
            <p:nvPr/>
          </p:nvSpPr>
          <p:spPr>
            <a:xfrm>
              <a:off x="164592" y="0"/>
              <a:ext cx="307848" cy="307848"/>
            </a:xfrm>
            <a:custGeom>
              <a:avLst/>
              <a:gdLst/>
              <a:ahLst/>
              <a:cxnLst/>
              <a:rect l="0" t="0" r="0" b="0"/>
              <a:pathLst>
                <a:path w="307848" h="307848">
                  <a:moveTo>
                    <a:pt x="152400" y="0"/>
                  </a:moveTo>
                  <a:cubicBezTo>
                    <a:pt x="67056" y="0"/>
                    <a:pt x="0" y="67056"/>
                    <a:pt x="0" y="152400"/>
                  </a:cubicBezTo>
                  <a:cubicBezTo>
                    <a:pt x="0" y="237744"/>
                    <a:pt x="67056" y="307848"/>
                    <a:pt x="152400" y="307848"/>
                  </a:cubicBezTo>
                  <a:cubicBezTo>
                    <a:pt x="237744" y="307848"/>
                    <a:pt x="307848" y="237744"/>
                    <a:pt x="307848" y="152400"/>
                  </a:cubicBezTo>
                  <a:cubicBezTo>
                    <a:pt x="307848" y="67056"/>
                    <a:pt x="237744" y="0"/>
                    <a:pt x="152400" y="0"/>
                  </a:cubicBezTo>
                </a:path>
              </a:pathLst>
            </a:custGeom>
            <a:noFill/>
            <a:ln w="9143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Shape 21966"/>
            <p:cNvSpPr/>
            <p:nvPr/>
          </p:nvSpPr>
          <p:spPr>
            <a:xfrm>
              <a:off x="984504" y="0"/>
              <a:ext cx="310896" cy="307848"/>
            </a:xfrm>
            <a:custGeom>
              <a:avLst/>
              <a:gdLst/>
              <a:ahLst/>
              <a:cxnLst/>
              <a:rect l="0" t="0" r="0" b="0"/>
              <a:pathLst>
                <a:path w="310896" h="307848">
                  <a:moveTo>
                    <a:pt x="155448" y="0"/>
                  </a:moveTo>
                  <a:cubicBezTo>
                    <a:pt x="70104" y="0"/>
                    <a:pt x="0" y="67056"/>
                    <a:pt x="0" y="152400"/>
                  </a:cubicBezTo>
                  <a:cubicBezTo>
                    <a:pt x="0" y="237744"/>
                    <a:pt x="70104" y="307848"/>
                    <a:pt x="155448" y="307848"/>
                  </a:cubicBezTo>
                  <a:cubicBezTo>
                    <a:pt x="240792" y="307848"/>
                    <a:pt x="310896" y="237744"/>
                    <a:pt x="310896" y="152400"/>
                  </a:cubicBezTo>
                  <a:cubicBezTo>
                    <a:pt x="310896" y="67056"/>
                    <a:pt x="240792" y="0"/>
                    <a:pt x="155448" y="0"/>
                  </a:cubicBezTo>
                </a:path>
              </a:pathLst>
            </a:custGeom>
            <a:noFill/>
            <a:ln w="9143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Shape 21967"/>
            <p:cNvSpPr/>
            <p:nvPr/>
          </p:nvSpPr>
          <p:spPr>
            <a:xfrm>
              <a:off x="0" y="112776"/>
              <a:ext cx="167640" cy="76200"/>
            </a:xfrm>
            <a:custGeom>
              <a:avLst/>
              <a:gdLst/>
              <a:ahLst/>
              <a:cxnLst/>
              <a:rect l="0" t="0" r="0" b="0"/>
              <a:pathLst>
                <a:path w="167640" h="76200">
                  <a:moveTo>
                    <a:pt x="91440" y="0"/>
                  </a:moveTo>
                  <a:lnTo>
                    <a:pt x="167640" y="39624"/>
                  </a:lnTo>
                  <a:lnTo>
                    <a:pt x="91440" y="76200"/>
                  </a:lnTo>
                  <a:lnTo>
                    <a:pt x="91440" y="42672"/>
                  </a:lnTo>
                  <a:lnTo>
                    <a:pt x="6096" y="42672"/>
                  </a:lnTo>
                  <a:lnTo>
                    <a:pt x="0" y="39624"/>
                  </a:lnTo>
                  <a:lnTo>
                    <a:pt x="6096" y="33527"/>
                  </a:lnTo>
                  <a:lnTo>
                    <a:pt x="91440" y="33527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21968"/>
            <p:cNvSpPr/>
            <p:nvPr/>
          </p:nvSpPr>
          <p:spPr>
            <a:xfrm>
              <a:off x="268224" y="130570"/>
              <a:ext cx="122904" cy="15504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H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1969"/>
            <p:cNvSpPr/>
            <p:nvPr/>
          </p:nvSpPr>
          <p:spPr>
            <a:xfrm>
              <a:off x="359664" y="130570"/>
              <a:ext cx="42557" cy="15504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Shape 21970"/>
            <p:cNvSpPr/>
            <p:nvPr/>
          </p:nvSpPr>
          <p:spPr>
            <a:xfrm>
              <a:off x="466344" y="109727"/>
              <a:ext cx="521208" cy="76200"/>
            </a:xfrm>
            <a:custGeom>
              <a:avLst/>
              <a:gdLst/>
              <a:ahLst/>
              <a:cxnLst/>
              <a:rect l="0" t="0" r="0" b="0"/>
              <a:pathLst>
                <a:path w="521208" h="76200">
                  <a:moveTo>
                    <a:pt x="445008" y="0"/>
                  </a:moveTo>
                  <a:lnTo>
                    <a:pt x="521208" y="36576"/>
                  </a:lnTo>
                  <a:lnTo>
                    <a:pt x="445008" y="76200"/>
                  </a:lnTo>
                  <a:lnTo>
                    <a:pt x="445008" y="42673"/>
                  </a:lnTo>
                  <a:lnTo>
                    <a:pt x="6096" y="42673"/>
                  </a:lnTo>
                  <a:lnTo>
                    <a:pt x="0" y="36576"/>
                  </a:lnTo>
                  <a:lnTo>
                    <a:pt x="6096" y="33528"/>
                  </a:lnTo>
                  <a:lnTo>
                    <a:pt x="445008" y="33528"/>
                  </a:lnTo>
                  <a:lnTo>
                    <a:pt x="445008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21971"/>
            <p:cNvSpPr/>
            <p:nvPr/>
          </p:nvSpPr>
          <p:spPr>
            <a:xfrm>
              <a:off x="1100328" y="121426"/>
              <a:ext cx="104009" cy="15504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21972"/>
            <p:cNvSpPr/>
            <p:nvPr/>
          </p:nvSpPr>
          <p:spPr>
            <a:xfrm>
              <a:off x="1176528" y="121426"/>
              <a:ext cx="42557" cy="155048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Shape 21974"/>
            <p:cNvSpPr/>
            <p:nvPr/>
          </p:nvSpPr>
          <p:spPr>
            <a:xfrm>
              <a:off x="1801368" y="999744"/>
              <a:ext cx="307848" cy="307848"/>
            </a:xfrm>
            <a:custGeom>
              <a:avLst/>
              <a:gdLst/>
              <a:ahLst/>
              <a:cxnLst/>
              <a:rect l="0" t="0" r="0" b="0"/>
              <a:pathLst>
                <a:path w="307848" h="307848">
                  <a:moveTo>
                    <a:pt x="152400" y="0"/>
                  </a:moveTo>
                  <a:cubicBezTo>
                    <a:pt x="67056" y="0"/>
                    <a:pt x="0" y="67056"/>
                    <a:pt x="0" y="152400"/>
                  </a:cubicBezTo>
                  <a:cubicBezTo>
                    <a:pt x="0" y="237744"/>
                    <a:pt x="67056" y="307848"/>
                    <a:pt x="152400" y="307848"/>
                  </a:cubicBezTo>
                  <a:cubicBezTo>
                    <a:pt x="237744" y="307848"/>
                    <a:pt x="307848" y="237744"/>
                    <a:pt x="307848" y="152400"/>
                  </a:cubicBezTo>
                  <a:cubicBezTo>
                    <a:pt x="307848" y="67056"/>
                    <a:pt x="237744" y="0"/>
                    <a:pt x="152400" y="0"/>
                  </a:cubicBezTo>
                </a:path>
              </a:pathLst>
            </a:custGeom>
            <a:noFill/>
            <a:ln w="9143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21975"/>
            <p:cNvSpPr/>
            <p:nvPr/>
          </p:nvSpPr>
          <p:spPr>
            <a:xfrm>
              <a:off x="1914144" y="1124218"/>
              <a:ext cx="85114" cy="1550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1976"/>
            <p:cNvSpPr/>
            <p:nvPr/>
          </p:nvSpPr>
          <p:spPr>
            <a:xfrm>
              <a:off x="1978152" y="1124218"/>
              <a:ext cx="42557" cy="1550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Shape 21977"/>
            <p:cNvSpPr/>
            <p:nvPr/>
          </p:nvSpPr>
          <p:spPr>
            <a:xfrm>
              <a:off x="2106168" y="1118616"/>
              <a:ext cx="167640" cy="76200"/>
            </a:xfrm>
            <a:custGeom>
              <a:avLst/>
              <a:gdLst/>
              <a:ahLst/>
              <a:cxnLst/>
              <a:rect l="0" t="0" r="0" b="0"/>
              <a:pathLst>
                <a:path w="167640" h="76200">
                  <a:moveTo>
                    <a:pt x="91440" y="0"/>
                  </a:moveTo>
                  <a:lnTo>
                    <a:pt x="167640" y="36576"/>
                  </a:lnTo>
                  <a:lnTo>
                    <a:pt x="91440" y="76200"/>
                  </a:lnTo>
                  <a:lnTo>
                    <a:pt x="91440" y="42672"/>
                  </a:lnTo>
                  <a:lnTo>
                    <a:pt x="6096" y="42672"/>
                  </a:lnTo>
                  <a:lnTo>
                    <a:pt x="0" y="36576"/>
                  </a:lnTo>
                  <a:lnTo>
                    <a:pt x="6096" y="33528"/>
                  </a:lnTo>
                  <a:lnTo>
                    <a:pt x="91440" y="33528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Shape 21979"/>
            <p:cNvSpPr/>
            <p:nvPr/>
          </p:nvSpPr>
          <p:spPr>
            <a:xfrm>
              <a:off x="984504" y="993648"/>
              <a:ext cx="310896" cy="307848"/>
            </a:xfrm>
            <a:custGeom>
              <a:avLst/>
              <a:gdLst/>
              <a:ahLst/>
              <a:cxnLst/>
              <a:rect l="0" t="0" r="0" b="0"/>
              <a:pathLst>
                <a:path w="310896" h="307848">
                  <a:moveTo>
                    <a:pt x="155448" y="0"/>
                  </a:moveTo>
                  <a:cubicBezTo>
                    <a:pt x="70104" y="0"/>
                    <a:pt x="0" y="67056"/>
                    <a:pt x="0" y="152400"/>
                  </a:cubicBezTo>
                  <a:cubicBezTo>
                    <a:pt x="0" y="237744"/>
                    <a:pt x="70104" y="307848"/>
                    <a:pt x="155448" y="307848"/>
                  </a:cubicBezTo>
                  <a:cubicBezTo>
                    <a:pt x="240792" y="307848"/>
                    <a:pt x="310896" y="237744"/>
                    <a:pt x="310896" y="152400"/>
                  </a:cubicBezTo>
                  <a:cubicBezTo>
                    <a:pt x="310896" y="67056"/>
                    <a:pt x="240792" y="0"/>
                    <a:pt x="155448" y="0"/>
                  </a:cubicBezTo>
                </a:path>
              </a:pathLst>
            </a:custGeom>
            <a:noFill/>
            <a:ln w="9143" cap="rnd" cmpd="sng" algn="ctr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1980"/>
            <p:cNvSpPr/>
            <p:nvPr/>
          </p:nvSpPr>
          <p:spPr>
            <a:xfrm>
              <a:off x="1085088" y="1118122"/>
              <a:ext cx="104009" cy="1550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1981"/>
            <p:cNvSpPr/>
            <p:nvPr/>
          </p:nvSpPr>
          <p:spPr>
            <a:xfrm>
              <a:off x="1161288" y="1118122"/>
              <a:ext cx="42557" cy="1550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1982"/>
            <p:cNvSpPr/>
            <p:nvPr/>
          </p:nvSpPr>
          <p:spPr>
            <a:xfrm>
              <a:off x="685800" y="24015"/>
              <a:ext cx="85114" cy="1548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21983"/>
            <p:cNvSpPr/>
            <p:nvPr/>
          </p:nvSpPr>
          <p:spPr>
            <a:xfrm>
              <a:off x="749808" y="24015"/>
              <a:ext cx="42557" cy="1548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1984"/>
            <p:cNvSpPr/>
            <p:nvPr/>
          </p:nvSpPr>
          <p:spPr>
            <a:xfrm>
              <a:off x="1505712" y="1029855"/>
              <a:ext cx="85114" cy="154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21985"/>
            <p:cNvSpPr/>
            <p:nvPr/>
          </p:nvSpPr>
          <p:spPr>
            <a:xfrm>
              <a:off x="1569720" y="1029855"/>
              <a:ext cx="42557" cy="154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Shape 21986"/>
            <p:cNvSpPr/>
            <p:nvPr/>
          </p:nvSpPr>
          <p:spPr>
            <a:xfrm>
              <a:off x="1255776" y="246888"/>
              <a:ext cx="121920" cy="792480"/>
            </a:xfrm>
            <a:custGeom>
              <a:avLst/>
              <a:gdLst/>
              <a:ahLst/>
              <a:cxnLst/>
              <a:rect l="0" t="0" r="0" b="0"/>
              <a:pathLst>
                <a:path w="121920" h="792480">
                  <a:moveTo>
                    <a:pt x="12192" y="0"/>
                  </a:moveTo>
                  <a:lnTo>
                    <a:pt x="76200" y="60960"/>
                  </a:lnTo>
                  <a:lnTo>
                    <a:pt x="45003" y="71359"/>
                  </a:lnTo>
                  <a:lnTo>
                    <a:pt x="45720" y="73151"/>
                  </a:lnTo>
                  <a:lnTo>
                    <a:pt x="54864" y="94488"/>
                  </a:lnTo>
                  <a:lnTo>
                    <a:pt x="64008" y="115824"/>
                  </a:lnTo>
                  <a:lnTo>
                    <a:pt x="73152" y="140208"/>
                  </a:lnTo>
                  <a:lnTo>
                    <a:pt x="82296" y="164592"/>
                  </a:lnTo>
                  <a:lnTo>
                    <a:pt x="91440" y="192024"/>
                  </a:lnTo>
                  <a:lnTo>
                    <a:pt x="100584" y="222503"/>
                  </a:lnTo>
                  <a:lnTo>
                    <a:pt x="106680" y="252984"/>
                  </a:lnTo>
                  <a:lnTo>
                    <a:pt x="112776" y="286512"/>
                  </a:lnTo>
                  <a:lnTo>
                    <a:pt x="118872" y="323088"/>
                  </a:lnTo>
                  <a:lnTo>
                    <a:pt x="121920" y="359664"/>
                  </a:lnTo>
                  <a:lnTo>
                    <a:pt x="121920" y="402336"/>
                  </a:lnTo>
                  <a:lnTo>
                    <a:pt x="121920" y="448056"/>
                  </a:lnTo>
                  <a:lnTo>
                    <a:pt x="118872" y="469392"/>
                  </a:lnTo>
                  <a:lnTo>
                    <a:pt x="115824" y="490728"/>
                  </a:lnTo>
                  <a:lnTo>
                    <a:pt x="112776" y="530352"/>
                  </a:lnTo>
                  <a:lnTo>
                    <a:pt x="106680" y="563880"/>
                  </a:lnTo>
                  <a:lnTo>
                    <a:pt x="97536" y="597408"/>
                  </a:lnTo>
                  <a:lnTo>
                    <a:pt x="91440" y="624840"/>
                  </a:lnTo>
                  <a:lnTo>
                    <a:pt x="82296" y="649224"/>
                  </a:lnTo>
                  <a:lnTo>
                    <a:pt x="73152" y="670560"/>
                  </a:lnTo>
                  <a:lnTo>
                    <a:pt x="64008" y="688848"/>
                  </a:lnTo>
                  <a:lnTo>
                    <a:pt x="54864" y="707136"/>
                  </a:lnTo>
                  <a:lnTo>
                    <a:pt x="48768" y="722376"/>
                  </a:lnTo>
                  <a:lnTo>
                    <a:pt x="39624" y="737616"/>
                  </a:lnTo>
                  <a:lnTo>
                    <a:pt x="30480" y="746760"/>
                  </a:lnTo>
                  <a:lnTo>
                    <a:pt x="18288" y="771144"/>
                  </a:lnTo>
                  <a:lnTo>
                    <a:pt x="12192" y="780288"/>
                  </a:lnTo>
                  <a:lnTo>
                    <a:pt x="9144" y="789432"/>
                  </a:lnTo>
                  <a:lnTo>
                    <a:pt x="3048" y="792480"/>
                  </a:lnTo>
                  <a:lnTo>
                    <a:pt x="0" y="786384"/>
                  </a:lnTo>
                  <a:lnTo>
                    <a:pt x="3048" y="777240"/>
                  </a:lnTo>
                  <a:lnTo>
                    <a:pt x="9144" y="765048"/>
                  </a:lnTo>
                  <a:lnTo>
                    <a:pt x="24384" y="743712"/>
                  </a:lnTo>
                  <a:lnTo>
                    <a:pt x="30480" y="731520"/>
                  </a:lnTo>
                  <a:lnTo>
                    <a:pt x="39624" y="716280"/>
                  </a:lnTo>
                  <a:lnTo>
                    <a:pt x="48768" y="704088"/>
                  </a:lnTo>
                  <a:lnTo>
                    <a:pt x="57912" y="685800"/>
                  </a:lnTo>
                  <a:lnTo>
                    <a:pt x="67056" y="667512"/>
                  </a:lnTo>
                  <a:lnTo>
                    <a:pt x="73152" y="646176"/>
                  </a:lnTo>
                  <a:lnTo>
                    <a:pt x="82296" y="621792"/>
                  </a:lnTo>
                  <a:lnTo>
                    <a:pt x="88392" y="594360"/>
                  </a:lnTo>
                  <a:lnTo>
                    <a:pt x="97536" y="563880"/>
                  </a:lnTo>
                  <a:lnTo>
                    <a:pt x="103632" y="527304"/>
                  </a:lnTo>
                  <a:lnTo>
                    <a:pt x="106680" y="490728"/>
                  </a:lnTo>
                  <a:lnTo>
                    <a:pt x="109728" y="469392"/>
                  </a:lnTo>
                  <a:lnTo>
                    <a:pt x="109728" y="445008"/>
                  </a:lnTo>
                  <a:lnTo>
                    <a:pt x="112776" y="402336"/>
                  </a:lnTo>
                  <a:lnTo>
                    <a:pt x="112776" y="359664"/>
                  </a:lnTo>
                  <a:lnTo>
                    <a:pt x="109728" y="323088"/>
                  </a:lnTo>
                  <a:lnTo>
                    <a:pt x="103632" y="286512"/>
                  </a:lnTo>
                  <a:lnTo>
                    <a:pt x="97536" y="252984"/>
                  </a:lnTo>
                  <a:lnTo>
                    <a:pt x="91440" y="222503"/>
                  </a:lnTo>
                  <a:lnTo>
                    <a:pt x="82296" y="195072"/>
                  </a:lnTo>
                  <a:lnTo>
                    <a:pt x="73152" y="167639"/>
                  </a:lnTo>
                  <a:lnTo>
                    <a:pt x="64008" y="143256"/>
                  </a:lnTo>
                  <a:lnTo>
                    <a:pt x="54864" y="118872"/>
                  </a:lnTo>
                  <a:lnTo>
                    <a:pt x="45720" y="97536"/>
                  </a:lnTo>
                  <a:lnTo>
                    <a:pt x="36576" y="76200"/>
                  </a:lnTo>
                  <a:lnTo>
                    <a:pt x="35859" y="74407"/>
                  </a:lnTo>
                  <a:lnTo>
                    <a:pt x="3048" y="85344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Shape 21987"/>
            <p:cNvSpPr/>
            <p:nvPr/>
          </p:nvSpPr>
          <p:spPr>
            <a:xfrm>
              <a:off x="902208" y="259080"/>
              <a:ext cx="121920" cy="792480"/>
            </a:xfrm>
            <a:custGeom>
              <a:avLst/>
              <a:gdLst/>
              <a:ahLst/>
              <a:cxnLst/>
              <a:rect l="0" t="0" r="0" b="0"/>
              <a:pathLst>
                <a:path w="121920" h="792480">
                  <a:moveTo>
                    <a:pt x="118872" y="0"/>
                  </a:moveTo>
                  <a:lnTo>
                    <a:pt x="121920" y="6097"/>
                  </a:lnTo>
                  <a:lnTo>
                    <a:pt x="118872" y="18288"/>
                  </a:lnTo>
                  <a:lnTo>
                    <a:pt x="112776" y="30480"/>
                  </a:lnTo>
                  <a:lnTo>
                    <a:pt x="97536" y="51816"/>
                  </a:lnTo>
                  <a:lnTo>
                    <a:pt x="91440" y="64008"/>
                  </a:lnTo>
                  <a:lnTo>
                    <a:pt x="82296" y="76200"/>
                  </a:lnTo>
                  <a:lnTo>
                    <a:pt x="73152" y="91440"/>
                  </a:lnTo>
                  <a:lnTo>
                    <a:pt x="64008" y="109728"/>
                  </a:lnTo>
                  <a:lnTo>
                    <a:pt x="57912" y="128016"/>
                  </a:lnTo>
                  <a:lnTo>
                    <a:pt x="48768" y="149352"/>
                  </a:lnTo>
                  <a:lnTo>
                    <a:pt x="39624" y="173736"/>
                  </a:lnTo>
                  <a:lnTo>
                    <a:pt x="33528" y="201168"/>
                  </a:lnTo>
                  <a:lnTo>
                    <a:pt x="24384" y="231648"/>
                  </a:lnTo>
                  <a:lnTo>
                    <a:pt x="18288" y="268224"/>
                  </a:lnTo>
                  <a:lnTo>
                    <a:pt x="15240" y="304800"/>
                  </a:lnTo>
                  <a:lnTo>
                    <a:pt x="12192" y="326136"/>
                  </a:lnTo>
                  <a:lnTo>
                    <a:pt x="12192" y="347472"/>
                  </a:lnTo>
                  <a:lnTo>
                    <a:pt x="9144" y="393192"/>
                  </a:lnTo>
                  <a:lnTo>
                    <a:pt x="9144" y="432816"/>
                  </a:lnTo>
                  <a:lnTo>
                    <a:pt x="12192" y="472440"/>
                  </a:lnTo>
                  <a:lnTo>
                    <a:pt x="18288" y="509016"/>
                  </a:lnTo>
                  <a:lnTo>
                    <a:pt x="24384" y="539496"/>
                  </a:lnTo>
                  <a:lnTo>
                    <a:pt x="30480" y="573024"/>
                  </a:lnTo>
                  <a:lnTo>
                    <a:pt x="39624" y="600456"/>
                  </a:lnTo>
                  <a:lnTo>
                    <a:pt x="48768" y="627888"/>
                  </a:lnTo>
                  <a:lnTo>
                    <a:pt x="57912" y="652272"/>
                  </a:lnTo>
                  <a:lnTo>
                    <a:pt x="67056" y="676656"/>
                  </a:lnTo>
                  <a:lnTo>
                    <a:pt x="76200" y="697992"/>
                  </a:lnTo>
                  <a:lnTo>
                    <a:pt x="85344" y="719328"/>
                  </a:lnTo>
                  <a:lnTo>
                    <a:pt x="86215" y="721070"/>
                  </a:lnTo>
                  <a:lnTo>
                    <a:pt x="118872" y="710184"/>
                  </a:lnTo>
                  <a:lnTo>
                    <a:pt x="109728" y="792480"/>
                  </a:lnTo>
                  <a:lnTo>
                    <a:pt x="45720" y="734568"/>
                  </a:lnTo>
                  <a:lnTo>
                    <a:pt x="77071" y="724118"/>
                  </a:lnTo>
                  <a:lnTo>
                    <a:pt x="76200" y="722376"/>
                  </a:lnTo>
                  <a:lnTo>
                    <a:pt x="67056" y="701040"/>
                  </a:lnTo>
                  <a:lnTo>
                    <a:pt x="57912" y="679704"/>
                  </a:lnTo>
                  <a:lnTo>
                    <a:pt x="48768" y="655320"/>
                  </a:lnTo>
                  <a:lnTo>
                    <a:pt x="39624" y="630936"/>
                  </a:lnTo>
                  <a:lnTo>
                    <a:pt x="30480" y="603504"/>
                  </a:lnTo>
                  <a:lnTo>
                    <a:pt x="21336" y="573024"/>
                  </a:lnTo>
                  <a:lnTo>
                    <a:pt x="15240" y="542544"/>
                  </a:lnTo>
                  <a:lnTo>
                    <a:pt x="9144" y="509016"/>
                  </a:lnTo>
                  <a:lnTo>
                    <a:pt x="3048" y="472440"/>
                  </a:lnTo>
                  <a:lnTo>
                    <a:pt x="0" y="435864"/>
                  </a:lnTo>
                  <a:lnTo>
                    <a:pt x="0" y="393192"/>
                  </a:lnTo>
                  <a:lnTo>
                    <a:pt x="0" y="347472"/>
                  </a:lnTo>
                  <a:lnTo>
                    <a:pt x="3048" y="326136"/>
                  </a:lnTo>
                  <a:lnTo>
                    <a:pt x="6096" y="304800"/>
                  </a:lnTo>
                  <a:lnTo>
                    <a:pt x="9144" y="265176"/>
                  </a:lnTo>
                  <a:lnTo>
                    <a:pt x="15240" y="228600"/>
                  </a:lnTo>
                  <a:lnTo>
                    <a:pt x="24384" y="198120"/>
                  </a:lnTo>
                  <a:lnTo>
                    <a:pt x="30480" y="170688"/>
                  </a:lnTo>
                  <a:lnTo>
                    <a:pt x="39624" y="146304"/>
                  </a:lnTo>
                  <a:lnTo>
                    <a:pt x="48768" y="124968"/>
                  </a:lnTo>
                  <a:lnTo>
                    <a:pt x="57912" y="103632"/>
                  </a:lnTo>
                  <a:lnTo>
                    <a:pt x="67056" y="88392"/>
                  </a:lnTo>
                  <a:lnTo>
                    <a:pt x="73152" y="73152"/>
                  </a:lnTo>
                  <a:lnTo>
                    <a:pt x="82296" y="57912"/>
                  </a:lnTo>
                  <a:lnTo>
                    <a:pt x="91440" y="45720"/>
                  </a:lnTo>
                  <a:lnTo>
                    <a:pt x="103632" y="24385"/>
                  </a:lnTo>
                  <a:lnTo>
                    <a:pt x="109728" y="15240"/>
                  </a:lnTo>
                  <a:lnTo>
                    <a:pt x="112776" y="3048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Shape 21988"/>
            <p:cNvSpPr/>
            <p:nvPr/>
          </p:nvSpPr>
          <p:spPr>
            <a:xfrm>
              <a:off x="1289304" y="1109472"/>
              <a:ext cx="521208" cy="76200"/>
            </a:xfrm>
            <a:custGeom>
              <a:avLst/>
              <a:gdLst/>
              <a:ahLst/>
              <a:cxnLst/>
              <a:rect l="0" t="0" r="0" b="0"/>
              <a:pathLst>
                <a:path w="521208" h="76200">
                  <a:moveTo>
                    <a:pt x="445008" y="0"/>
                  </a:moveTo>
                  <a:lnTo>
                    <a:pt x="521208" y="36576"/>
                  </a:lnTo>
                  <a:lnTo>
                    <a:pt x="445008" y="76200"/>
                  </a:lnTo>
                  <a:lnTo>
                    <a:pt x="445008" y="42672"/>
                  </a:lnTo>
                  <a:lnTo>
                    <a:pt x="6096" y="42672"/>
                  </a:lnTo>
                  <a:lnTo>
                    <a:pt x="0" y="36576"/>
                  </a:lnTo>
                  <a:lnTo>
                    <a:pt x="6096" y="33528"/>
                  </a:lnTo>
                  <a:lnTo>
                    <a:pt x="445008" y="33528"/>
                  </a:lnTo>
                  <a:lnTo>
                    <a:pt x="445008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miter lim="127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21989"/>
            <p:cNvSpPr/>
            <p:nvPr/>
          </p:nvSpPr>
          <p:spPr>
            <a:xfrm>
              <a:off x="810768" y="584847"/>
              <a:ext cx="85114" cy="154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21990"/>
            <p:cNvSpPr/>
            <p:nvPr/>
          </p:nvSpPr>
          <p:spPr>
            <a:xfrm>
              <a:off x="874776" y="584847"/>
              <a:ext cx="42557" cy="154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21991"/>
            <p:cNvSpPr/>
            <p:nvPr/>
          </p:nvSpPr>
          <p:spPr>
            <a:xfrm>
              <a:off x="1420368" y="575702"/>
              <a:ext cx="85114" cy="154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Rectangle 21992"/>
            <p:cNvSpPr/>
            <p:nvPr/>
          </p:nvSpPr>
          <p:spPr>
            <a:xfrm>
              <a:off x="1484376" y="575702"/>
              <a:ext cx="42557" cy="15488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889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88840" y="18356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Грамматика, соответствующая M:  </a:t>
            </a:r>
          </a:p>
          <a:p>
            <a:r>
              <a:rPr lang="ru-RU" dirty="0"/>
              <a:t>S 	→ A1 	 </a:t>
            </a:r>
          </a:p>
          <a:p>
            <a:r>
              <a:rPr lang="ru-RU" dirty="0"/>
              <a:t>A	→ B0 </a:t>
            </a:r>
          </a:p>
          <a:p>
            <a:r>
              <a:rPr lang="ru-RU" dirty="0"/>
              <a:t>B	→ A1 | 1 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26520" y="2982299"/>
            <a:ext cx="90099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Построим ДКА по НКА, пользуясь предложенным алгоритмом. Начальным состоянием будет </a:t>
            </a:r>
            <a:r>
              <a:rPr lang="ru-RU" u="sng" dirty="0"/>
              <a:t>H</a:t>
            </a:r>
            <a:r>
              <a:rPr lang="ru-RU" dirty="0"/>
              <a:t>. </a:t>
            </a:r>
          </a:p>
          <a:p>
            <a:r>
              <a:rPr lang="ru-RU" dirty="0" smtClean="0"/>
              <a:t>δ</a:t>
            </a:r>
            <a:r>
              <a:rPr lang="ru-RU" baseline="-25000" dirty="0" smtClean="0"/>
              <a:t>1</a:t>
            </a:r>
            <a:r>
              <a:rPr lang="ru-RU" dirty="0" smtClean="0"/>
              <a:t>(Н</a:t>
            </a:r>
            <a:r>
              <a:rPr lang="ru-RU" dirty="0"/>
              <a:t>, 1) = </a:t>
            </a:r>
            <a:r>
              <a:rPr lang="ru-RU" u="sng" dirty="0"/>
              <a:t>B </a:t>
            </a:r>
          </a:p>
          <a:p>
            <a:r>
              <a:rPr lang="ru-RU" dirty="0" smtClean="0"/>
              <a:t>δ</a:t>
            </a:r>
            <a:r>
              <a:rPr lang="ru-RU" baseline="-25000" dirty="0"/>
              <a:t>1 </a:t>
            </a:r>
            <a:r>
              <a:rPr lang="ru-RU" dirty="0" smtClean="0"/>
              <a:t>(B</a:t>
            </a:r>
            <a:r>
              <a:rPr lang="ru-RU" dirty="0"/>
              <a:t>, 0) = </a:t>
            </a:r>
            <a:r>
              <a:rPr lang="ru-RU" u="sng" dirty="0"/>
              <a:t>A</a:t>
            </a:r>
            <a:r>
              <a:rPr lang="ru-RU" dirty="0"/>
              <a:t> </a:t>
            </a:r>
          </a:p>
          <a:p>
            <a:r>
              <a:rPr lang="ru-RU" dirty="0" smtClean="0"/>
              <a:t>δ</a:t>
            </a:r>
            <a:r>
              <a:rPr lang="ru-RU" baseline="-25000" dirty="0"/>
              <a:t>1 </a:t>
            </a:r>
            <a:r>
              <a:rPr lang="ru-RU" dirty="0" smtClean="0"/>
              <a:t>(A</a:t>
            </a:r>
            <a:r>
              <a:rPr lang="ru-RU" dirty="0"/>
              <a:t>, 1) = </a:t>
            </a:r>
            <a:r>
              <a:rPr lang="ru-RU" u="sng" dirty="0"/>
              <a:t>BS</a:t>
            </a:r>
            <a:r>
              <a:rPr lang="ru-RU" dirty="0"/>
              <a:t> </a:t>
            </a:r>
          </a:p>
          <a:p>
            <a:r>
              <a:rPr lang="ru-RU" dirty="0" smtClean="0"/>
              <a:t>δ</a:t>
            </a:r>
            <a:r>
              <a:rPr lang="ru-RU" baseline="-25000" dirty="0" smtClean="0"/>
              <a:t>1 </a:t>
            </a:r>
            <a:r>
              <a:rPr lang="ru-RU" dirty="0" smtClean="0"/>
              <a:t>(</a:t>
            </a:r>
            <a:r>
              <a:rPr lang="ru-RU" dirty="0"/>
              <a:t>BS, 0) = </a:t>
            </a:r>
            <a:r>
              <a:rPr lang="ru-RU" u="sng" dirty="0"/>
              <a:t>A</a:t>
            </a:r>
            <a:r>
              <a:rPr lang="ru-RU" dirty="0"/>
              <a:t> </a:t>
            </a:r>
          </a:p>
          <a:p>
            <a:r>
              <a:rPr lang="ru-RU" dirty="0"/>
              <a:t>Заключительным состоянием построенного ДКА является состояние </a:t>
            </a:r>
            <a:r>
              <a:rPr lang="ru-RU" u="sng" dirty="0"/>
              <a:t>BS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Таким образом, M</a:t>
            </a:r>
            <a:r>
              <a:rPr lang="ru-RU" baseline="-25000" dirty="0"/>
              <a:t>1</a:t>
            </a:r>
            <a:r>
              <a:rPr lang="ru-RU" dirty="0"/>
              <a:t> = ⧼{</a:t>
            </a:r>
            <a:r>
              <a:rPr lang="ru-RU" u="sng" dirty="0"/>
              <a:t>H</a:t>
            </a:r>
            <a:r>
              <a:rPr lang="ru-RU" dirty="0"/>
              <a:t>, </a:t>
            </a:r>
            <a:r>
              <a:rPr lang="ru-RU" u="sng" dirty="0"/>
              <a:t>B</a:t>
            </a:r>
            <a:r>
              <a:rPr lang="ru-RU" dirty="0"/>
              <a:t>, </a:t>
            </a:r>
            <a:r>
              <a:rPr lang="ru-RU" u="sng" dirty="0"/>
              <a:t>A</a:t>
            </a:r>
            <a:r>
              <a:rPr lang="ru-RU" dirty="0"/>
              <a:t>, </a:t>
            </a:r>
            <a:r>
              <a:rPr lang="ru-RU" u="sng" dirty="0"/>
              <a:t>BS</a:t>
            </a:r>
            <a:r>
              <a:rPr lang="ru-RU" dirty="0"/>
              <a:t> }, {0, 1}, </a:t>
            </a:r>
            <a:r>
              <a:rPr lang="ru-RU" b="1" dirty="0"/>
              <a:t>δ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u="sng" dirty="0"/>
              <a:t>H</a:t>
            </a:r>
            <a:r>
              <a:rPr lang="ru-RU" dirty="0"/>
              <a:t>, </a:t>
            </a:r>
            <a:r>
              <a:rPr lang="ru-RU" u="sng" dirty="0"/>
              <a:t>BS</a:t>
            </a:r>
            <a:r>
              <a:rPr lang="ru-RU" dirty="0"/>
              <a:t> ⧽.  Для удобства переименуем состояния в M</a:t>
            </a:r>
            <a:r>
              <a:rPr lang="ru-RU" baseline="-25000" dirty="0"/>
              <a:t>1</a:t>
            </a:r>
            <a:r>
              <a:rPr lang="ru-RU" dirty="0"/>
              <a:t>: BS обозначается теперь как S</a:t>
            </a:r>
            <a:r>
              <a:rPr lang="ru-RU" baseline="-25000" dirty="0"/>
              <a:t>1</a:t>
            </a:r>
            <a:r>
              <a:rPr lang="ru-RU" dirty="0"/>
              <a:t>, а в однобуквенных именах состояний вместо подчеркивания используется индекс 1.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Тогда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ru-RU" dirty="0"/>
              <a:t>⧼</a:t>
            </a:r>
            <a:r>
              <a:rPr lang="en-US" dirty="0"/>
              <a:t>{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}, {0, 1}, {</a:t>
            </a:r>
            <a:r>
              <a:rPr lang="ru-RU" b="1" dirty="0"/>
              <a:t>δ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ru-RU" i="1" dirty="0"/>
              <a:t>Н</a:t>
            </a:r>
            <a:r>
              <a:rPr lang="en-US" baseline="-25000" dirty="0"/>
              <a:t>1</a:t>
            </a:r>
            <a:r>
              <a:rPr lang="en-US" dirty="0"/>
              <a:t>, 1) =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; </a:t>
            </a:r>
            <a:r>
              <a:rPr lang="ru-RU" b="1" dirty="0"/>
              <a:t>δ</a:t>
            </a:r>
            <a:r>
              <a:rPr lang="en-US" baseline="-25000" dirty="0"/>
              <a:t>1</a:t>
            </a:r>
            <a:r>
              <a:rPr lang="en-US" dirty="0"/>
              <a:t> (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0) =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; </a:t>
            </a:r>
            <a:r>
              <a:rPr lang="ru-RU" b="1" dirty="0"/>
              <a:t>δ</a:t>
            </a:r>
            <a:r>
              <a:rPr lang="en-US" baseline="-25000" dirty="0"/>
              <a:t>1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1) =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; </a:t>
            </a:r>
            <a:r>
              <a:rPr lang="ru-RU" b="1" dirty="0"/>
              <a:t>δ</a:t>
            </a:r>
            <a:r>
              <a:rPr lang="en-US" baseline="-25000" dirty="0"/>
              <a:t>1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0) =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},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ru-RU" dirty="0"/>
              <a:t>⧽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07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9512" y="116632"/>
            <a:ext cx="4572000" cy="1732847"/>
          </a:xfrm>
          <a:prstGeom prst="rect">
            <a:avLst/>
          </a:prstGeom>
        </p:spPr>
        <p:txBody>
          <a:bodyPr>
            <a:spAutoFit/>
          </a:bodyPr>
          <a:lstStyle/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Грамматика, соответствующая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27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→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	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225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 |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 	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27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B</a:t>
            </a:r>
            <a:r>
              <a:rPr lang="ru-RU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→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270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диаграмму состояний </a:t>
            </a: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11285"/>
          <p:cNvGrpSpPr/>
          <p:nvPr/>
        </p:nvGrpSpPr>
        <p:grpSpPr>
          <a:xfrm>
            <a:off x="1619672" y="2267585"/>
            <a:ext cx="5544616" cy="3897719"/>
            <a:chOff x="0" y="0"/>
            <a:chExt cx="2397623" cy="1563682"/>
          </a:xfrm>
        </p:grpSpPr>
        <p:sp>
          <p:nvSpPr>
            <p:cNvPr id="5" name="Rectangle 22004"/>
            <p:cNvSpPr/>
            <p:nvPr/>
          </p:nvSpPr>
          <p:spPr>
            <a:xfrm>
              <a:off x="2346960" y="884932"/>
              <a:ext cx="50663" cy="1843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" name="Rectangle 22005"/>
            <p:cNvSpPr/>
            <p:nvPr/>
          </p:nvSpPr>
          <p:spPr>
            <a:xfrm>
              <a:off x="1173480" y="1052849"/>
              <a:ext cx="38812" cy="1597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2008"/>
            <p:cNvSpPr/>
            <p:nvPr/>
          </p:nvSpPr>
          <p:spPr>
            <a:xfrm>
              <a:off x="518380" y="1397882"/>
              <a:ext cx="1428887" cy="16580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Диаграмма состояний 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2009"/>
            <p:cNvSpPr/>
            <p:nvPr/>
          </p:nvSpPr>
          <p:spPr>
            <a:xfrm>
              <a:off x="1164201" y="1397882"/>
              <a:ext cx="67146" cy="12702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2010"/>
            <p:cNvSpPr/>
            <p:nvPr/>
          </p:nvSpPr>
          <p:spPr>
            <a:xfrm>
              <a:off x="1231211" y="1419242"/>
              <a:ext cx="27973" cy="9209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6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1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22012"/>
            <p:cNvSpPr/>
            <p:nvPr/>
          </p:nvSpPr>
          <p:spPr>
            <a:xfrm>
              <a:off x="1975104" y="1351553"/>
              <a:ext cx="38812" cy="15978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Shape 22392"/>
            <p:cNvSpPr/>
            <p:nvPr/>
          </p:nvSpPr>
          <p:spPr>
            <a:xfrm>
              <a:off x="161544" y="3048"/>
              <a:ext cx="307848" cy="307849"/>
            </a:xfrm>
            <a:custGeom>
              <a:avLst/>
              <a:gdLst/>
              <a:ahLst/>
              <a:cxnLst/>
              <a:rect l="0" t="0" r="0" b="0"/>
              <a:pathLst>
                <a:path w="307848" h="307849">
                  <a:moveTo>
                    <a:pt x="155448" y="0"/>
                  </a:moveTo>
                  <a:cubicBezTo>
                    <a:pt x="70104" y="0"/>
                    <a:pt x="0" y="67056"/>
                    <a:pt x="0" y="152400"/>
                  </a:cubicBezTo>
                  <a:cubicBezTo>
                    <a:pt x="0" y="237744"/>
                    <a:pt x="70104" y="307849"/>
                    <a:pt x="155448" y="307849"/>
                  </a:cubicBezTo>
                  <a:cubicBezTo>
                    <a:pt x="240792" y="307849"/>
                    <a:pt x="307848" y="237744"/>
                    <a:pt x="307848" y="152400"/>
                  </a:cubicBezTo>
                  <a:cubicBezTo>
                    <a:pt x="307848" y="67056"/>
                    <a:pt x="240792" y="0"/>
                    <a:pt x="155448" y="0"/>
                  </a:cubicBez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2" name="Shape 22394"/>
            <p:cNvSpPr/>
            <p:nvPr/>
          </p:nvSpPr>
          <p:spPr>
            <a:xfrm>
              <a:off x="984504" y="3048"/>
              <a:ext cx="307848" cy="307849"/>
            </a:xfrm>
            <a:custGeom>
              <a:avLst/>
              <a:gdLst/>
              <a:ahLst/>
              <a:cxnLst/>
              <a:rect l="0" t="0" r="0" b="0"/>
              <a:pathLst>
                <a:path w="307848" h="307849">
                  <a:moveTo>
                    <a:pt x="152400" y="0"/>
                  </a:moveTo>
                  <a:cubicBezTo>
                    <a:pt x="67056" y="0"/>
                    <a:pt x="0" y="67056"/>
                    <a:pt x="0" y="152400"/>
                  </a:cubicBezTo>
                  <a:cubicBezTo>
                    <a:pt x="0" y="237744"/>
                    <a:pt x="67056" y="307849"/>
                    <a:pt x="152400" y="307849"/>
                  </a:cubicBezTo>
                  <a:cubicBezTo>
                    <a:pt x="237744" y="307849"/>
                    <a:pt x="307848" y="237744"/>
                    <a:pt x="307848" y="152400"/>
                  </a:cubicBezTo>
                  <a:cubicBezTo>
                    <a:pt x="307848" y="67056"/>
                    <a:pt x="237744" y="0"/>
                    <a:pt x="152400" y="0"/>
                  </a:cubicBez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3" name="Shape 22395"/>
            <p:cNvSpPr/>
            <p:nvPr/>
          </p:nvSpPr>
          <p:spPr>
            <a:xfrm>
              <a:off x="0" y="115824"/>
              <a:ext cx="167640" cy="76200"/>
            </a:xfrm>
            <a:custGeom>
              <a:avLst/>
              <a:gdLst/>
              <a:ahLst/>
              <a:cxnLst/>
              <a:rect l="0" t="0" r="0" b="0"/>
              <a:pathLst>
                <a:path w="167640" h="76200">
                  <a:moveTo>
                    <a:pt x="91440" y="0"/>
                  </a:moveTo>
                  <a:lnTo>
                    <a:pt x="167640" y="39624"/>
                  </a:lnTo>
                  <a:lnTo>
                    <a:pt x="91440" y="76200"/>
                  </a:lnTo>
                  <a:lnTo>
                    <a:pt x="91440" y="42673"/>
                  </a:lnTo>
                  <a:lnTo>
                    <a:pt x="3048" y="42673"/>
                  </a:lnTo>
                  <a:lnTo>
                    <a:pt x="0" y="39624"/>
                  </a:lnTo>
                  <a:lnTo>
                    <a:pt x="3048" y="33528"/>
                  </a:lnTo>
                  <a:lnTo>
                    <a:pt x="91440" y="33528"/>
                  </a:lnTo>
                  <a:lnTo>
                    <a:pt x="914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4" name="Shape 22396"/>
            <p:cNvSpPr/>
            <p:nvPr/>
          </p:nvSpPr>
          <p:spPr>
            <a:xfrm>
              <a:off x="466344" y="112776"/>
              <a:ext cx="518160" cy="76200"/>
            </a:xfrm>
            <a:custGeom>
              <a:avLst/>
              <a:gdLst/>
              <a:ahLst/>
              <a:cxnLst/>
              <a:rect l="0" t="0" r="0" b="0"/>
              <a:pathLst>
                <a:path w="518160" h="76200">
                  <a:moveTo>
                    <a:pt x="441960" y="0"/>
                  </a:moveTo>
                  <a:lnTo>
                    <a:pt x="518160" y="36576"/>
                  </a:lnTo>
                  <a:lnTo>
                    <a:pt x="441960" y="76200"/>
                  </a:lnTo>
                  <a:lnTo>
                    <a:pt x="441960" y="42672"/>
                  </a:lnTo>
                  <a:lnTo>
                    <a:pt x="3048" y="42672"/>
                  </a:lnTo>
                  <a:lnTo>
                    <a:pt x="0" y="36576"/>
                  </a:lnTo>
                  <a:lnTo>
                    <a:pt x="3048" y="30480"/>
                  </a:lnTo>
                  <a:lnTo>
                    <a:pt x="441960" y="30480"/>
                  </a:lnTo>
                  <a:lnTo>
                    <a:pt x="44196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5" name="Shape 22398"/>
            <p:cNvSpPr/>
            <p:nvPr/>
          </p:nvSpPr>
          <p:spPr>
            <a:xfrm>
              <a:off x="1798320" y="0"/>
              <a:ext cx="307848" cy="307848"/>
            </a:xfrm>
            <a:custGeom>
              <a:avLst/>
              <a:gdLst/>
              <a:ahLst/>
              <a:cxnLst/>
              <a:rect l="0" t="0" r="0" b="0"/>
              <a:pathLst>
                <a:path w="307848" h="307848">
                  <a:moveTo>
                    <a:pt x="155448" y="0"/>
                  </a:moveTo>
                  <a:cubicBezTo>
                    <a:pt x="70104" y="0"/>
                    <a:pt x="0" y="67056"/>
                    <a:pt x="0" y="152400"/>
                  </a:cubicBezTo>
                  <a:cubicBezTo>
                    <a:pt x="0" y="237744"/>
                    <a:pt x="70104" y="307848"/>
                    <a:pt x="155448" y="307848"/>
                  </a:cubicBezTo>
                  <a:cubicBezTo>
                    <a:pt x="240792" y="307848"/>
                    <a:pt x="307848" y="237744"/>
                    <a:pt x="307848" y="152400"/>
                  </a:cubicBezTo>
                  <a:cubicBezTo>
                    <a:pt x="307848" y="67056"/>
                    <a:pt x="240792" y="0"/>
                    <a:pt x="155448" y="0"/>
                  </a:cubicBez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6" name="Shape 22399"/>
            <p:cNvSpPr/>
            <p:nvPr/>
          </p:nvSpPr>
          <p:spPr>
            <a:xfrm>
              <a:off x="2106168" y="1121664"/>
              <a:ext cx="164592" cy="76200"/>
            </a:xfrm>
            <a:custGeom>
              <a:avLst/>
              <a:gdLst/>
              <a:ahLst/>
              <a:cxnLst/>
              <a:rect l="0" t="0" r="0" b="0"/>
              <a:pathLst>
                <a:path w="164592" h="76200">
                  <a:moveTo>
                    <a:pt x="88392" y="0"/>
                  </a:moveTo>
                  <a:lnTo>
                    <a:pt x="164592" y="36576"/>
                  </a:lnTo>
                  <a:lnTo>
                    <a:pt x="88392" y="76200"/>
                  </a:lnTo>
                  <a:lnTo>
                    <a:pt x="88392" y="42672"/>
                  </a:lnTo>
                  <a:lnTo>
                    <a:pt x="3048" y="42672"/>
                  </a:lnTo>
                  <a:lnTo>
                    <a:pt x="0" y="36576"/>
                  </a:lnTo>
                  <a:lnTo>
                    <a:pt x="3048" y="33528"/>
                  </a:lnTo>
                  <a:lnTo>
                    <a:pt x="88392" y="33528"/>
                  </a:lnTo>
                  <a:lnTo>
                    <a:pt x="883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7" name="Shape 22400"/>
            <p:cNvSpPr/>
            <p:nvPr/>
          </p:nvSpPr>
          <p:spPr>
            <a:xfrm>
              <a:off x="1795272" y="984504"/>
              <a:ext cx="310896" cy="307848"/>
            </a:xfrm>
            <a:custGeom>
              <a:avLst/>
              <a:gdLst/>
              <a:ahLst/>
              <a:cxnLst/>
              <a:rect l="0" t="0" r="0" b="0"/>
              <a:pathLst>
                <a:path w="310896" h="307848">
                  <a:moveTo>
                    <a:pt x="155448" y="0"/>
                  </a:moveTo>
                  <a:cubicBezTo>
                    <a:pt x="240792" y="0"/>
                    <a:pt x="310896" y="70104"/>
                    <a:pt x="310896" y="155448"/>
                  </a:cubicBezTo>
                  <a:cubicBezTo>
                    <a:pt x="310896" y="240792"/>
                    <a:pt x="240792" y="307848"/>
                    <a:pt x="155448" y="307848"/>
                  </a:cubicBezTo>
                  <a:cubicBezTo>
                    <a:pt x="70104" y="307848"/>
                    <a:pt x="0" y="240792"/>
                    <a:pt x="0" y="155448"/>
                  </a:cubicBezTo>
                  <a:cubicBezTo>
                    <a:pt x="0" y="70104"/>
                    <a:pt x="70104" y="0"/>
                    <a:pt x="15544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8" name="Shape 22401"/>
            <p:cNvSpPr/>
            <p:nvPr/>
          </p:nvSpPr>
          <p:spPr>
            <a:xfrm>
              <a:off x="1795272" y="984504"/>
              <a:ext cx="310896" cy="307848"/>
            </a:xfrm>
            <a:custGeom>
              <a:avLst/>
              <a:gdLst/>
              <a:ahLst/>
              <a:cxnLst/>
              <a:rect l="0" t="0" r="0" b="0"/>
              <a:pathLst>
                <a:path w="310896" h="307848">
                  <a:moveTo>
                    <a:pt x="155448" y="0"/>
                  </a:moveTo>
                  <a:cubicBezTo>
                    <a:pt x="70104" y="0"/>
                    <a:pt x="0" y="70104"/>
                    <a:pt x="0" y="155448"/>
                  </a:cubicBezTo>
                  <a:cubicBezTo>
                    <a:pt x="0" y="240792"/>
                    <a:pt x="70104" y="307848"/>
                    <a:pt x="155448" y="307848"/>
                  </a:cubicBezTo>
                  <a:cubicBezTo>
                    <a:pt x="240792" y="307848"/>
                    <a:pt x="310896" y="240792"/>
                    <a:pt x="310896" y="155448"/>
                  </a:cubicBezTo>
                  <a:cubicBezTo>
                    <a:pt x="310896" y="70104"/>
                    <a:pt x="240792" y="0"/>
                    <a:pt x="155448" y="0"/>
                  </a:cubicBez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9" name="Rectangle 22402"/>
            <p:cNvSpPr/>
            <p:nvPr/>
          </p:nvSpPr>
          <p:spPr>
            <a:xfrm>
              <a:off x="682752" y="24015"/>
              <a:ext cx="85114" cy="1548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22403"/>
            <p:cNvSpPr/>
            <p:nvPr/>
          </p:nvSpPr>
          <p:spPr>
            <a:xfrm>
              <a:off x="746760" y="24015"/>
              <a:ext cx="42557" cy="1548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2404"/>
            <p:cNvSpPr/>
            <p:nvPr/>
          </p:nvSpPr>
          <p:spPr>
            <a:xfrm>
              <a:off x="1502664" y="36207"/>
              <a:ext cx="85114" cy="1548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22405"/>
            <p:cNvSpPr/>
            <p:nvPr/>
          </p:nvSpPr>
          <p:spPr>
            <a:xfrm>
              <a:off x="1566672" y="36207"/>
              <a:ext cx="42557" cy="1548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Shape 22406"/>
            <p:cNvSpPr/>
            <p:nvPr/>
          </p:nvSpPr>
          <p:spPr>
            <a:xfrm>
              <a:off x="2069592" y="243840"/>
              <a:ext cx="121920" cy="795528"/>
            </a:xfrm>
            <a:custGeom>
              <a:avLst/>
              <a:gdLst/>
              <a:ahLst/>
              <a:cxnLst/>
              <a:rect l="0" t="0" r="0" b="0"/>
              <a:pathLst>
                <a:path w="121920" h="795528">
                  <a:moveTo>
                    <a:pt x="12192" y="0"/>
                  </a:moveTo>
                  <a:lnTo>
                    <a:pt x="76200" y="60960"/>
                  </a:lnTo>
                  <a:lnTo>
                    <a:pt x="44849" y="71410"/>
                  </a:lnTo>
                  <a:lnTo>
                    <a:pt x="45720" y="73152"/>
                  </a:lnTo>
                  <a:lnTo>
                    <a:pt x="54864" y="94488"/>
                  </a:lnTo>
                  <a:lnTo>
                    <a:pt x="64008" y="115824"/>
                  </a:lnTo>
                  <a:lnTo>
                    <a:pt x="73152" y="140208"/>
                  </a:lnTo>
                  <a:lnTo>
                    <a:pt x="82296" y="164592"/>
                  </a:lnTo>
                  <a:lnTo>
                    <a:pt x="91440" y="192024"/>
                  </a:lnTo>
                  <a:lnTo>
                    <a:pt x="100584" y="222504"/>
                  </a:lnTo>
                  <a:lnTo>
                    <a:pt x="106680" y="252984"/>
                  </a:lnTo>
                  <a:lnTo>
                    <a:pt x="112776" y="286512"/>
                  </a:lnTo>
                  <a:lnTo>
                    <a:pt x="118872" y="323088"/>
                  </a:lnTo>
                  <a:lnTo>
                    <a:pt x="121920" y="362712"/>
                  </a:lnTo>
                  <a:lnTo>
                    <a:pt x="121920" y="402336"/>
                  </a:lnTo>
                  <a:lnTo>
                    <a:pt x="121920" y="448056"/>
                  </a:lnTo>
                  <a:lnTo>
                    <a:pt x="118872" y="469392"/>
                  </a:lnTo>
                  <a:lnTo>
                    <a:pt x="115824" y="490728"/>
                  </a:lnTo>
                  <a:lnTo>
                    <a:pt x="112776" y="530352"/>
                  </a:lnTo>
                  <a:lnTo>
                    <a:pt x="106680" y="566928"/>
                  </a:lnTo>
                  <a:lnTo>
                    <a:pt x="100584" y="597408"/>
                  </a:lnTo>
                  <a:lnTo>
                    <a:pt x="91440" y="624840"/>
                  </a:lnTo>
                  <a:lnTo>
                    <a:pt x="82296" y="649224"/>
                  </a:lnTo>
                  <a:lnTo>
                    <a:pt x="73152" y="670560"/>
                  </a:lnTo>
                  <a:lnTo>
                    <a:pt x="64008" y="691896"/>
                  </a:lnTo>
                  <a:lnTo>
                    <a:pt x="57912" y="707136"/>
                  </a:lnTo>
                  <a:lnTo>
                    <a:pt x="48768" y="722376"/>
                  </a:lnTo>
                  <a:lnTo>
                    <a:pt x="39624" y="737616"/>
                  </a:lnTo>
                  <a:lnTo>
                    <a:pt x="30480" y="749808"/>
                  </a:lnTo>
                  <a:lnTo>
                    <a:pt x="18288" y="771144"/>
                  </a:lnTo>
                  <a:lnTo>
                    <a:pt x="12192" y="780288"/>
                  </a:lnTo>
                  <a:lnTo>
                    <a:pt x="9144" y="792480"/>
                  </a:lnTo>
                  <a:lnTo>
                    <a:pt x="3048" y="795528"/>
                  </a:lnTo>
                  <a:lnTo>
                    <a:pt x="0" y="786384"/>
                  </a:lnTo>
                  <a:lnTo>
                    <a:pt x="3048" y="777240"/>
                  </a:lnTo>
                  <a:lnTo>
                    <a:pt x="9144" y="765048"/>
                  </a:lnTo>
                  <a:lnTo>
                    <a:pt x="24384" y="743712"/>
                  </a:lnTo>
                  <a:lnTo>
                    <a:pt x="30480" y="731520"/>
                  </a:lnTo>
                  <a:lnTo>
                    <a:pt x="39624" y="719328"/>
                  </a:lnTo>
                  <a:lnTo>
                    <a:pt x="48768" y="704088"/>
                  </a:lnTo>
                  <a:lnTo>
                    <a:pt x="57912" y="685800"/>
                  </a:lnTo>
                  <a:lnTo>
                    <a:pt x="67056" y="667512"/>
                  </a:lnTo>
                  <a:lnTo>
                    <a:pt x="73152" y="646176"/>
                  </a:lnTo>
                  <a:lnTo>
                    <a:pt x="82296" y="621792"/>
                  </a:lnTo>
                  <a:lnTo>
                    <a:pt x="91440" y="594360"/>
                  </a:lnTo>
                  <a:lnTo>
                    <a:pt x="97536" y="563880"/>
                  </a:lnTo>
                  <a:lnTo>
                    <a:pt x="103632" y="530352"/>
                  </a:lnTo>
                  <a:lnTo>
                    <a:pt x="106680" y="490728"/>
                  </a:lnTo>
                  <a:lnTo>
                    <a:pt x="109728" y="469392"/>
                  </a:lnTo>
                  <a:lnTo>
                    <a:pt x="109728" y="448056"/>
                  </a:lnTo>
                  <a:lnTo>
                    <a:pt x="112776" y="402336"/>
                  </a:lnTo>
                  <a:lnTo>
                    <a:pt x="112776" y="362712"/>
                  </a:lnTo>
                  <a:lnTo>
                    <a:pt x="109728" y="323088"/>
                  </a:lnTo>
                  <a:lnTo>
                    <a:pt x="103632" y="286512"/>
                  </a:lnTo>
                  <a:lnTo>
                    <a:pt x="97536" y="256032"/>
                  </a:lnTo>
                  <a:lnTo>
                    <a:pt x="91440" y="222504"/>
                  </a:lnTo>
                  <a:lnTo>
                    <a:pt x="82296" y="195072"/>
                  </a:lnTo>
                  <a:lnTo>
                    <a:pt x="73152" y="167640"/>
                  </a:lnTo>
                  <a:lnTo>
                    <a:pt x="64008" y="143256"/>
                  </a:lnTo>
                  <a:lnTo>
                    <a:pt x="54864" y="121920"/>
                  </a:lnTo>
                  <a:lnTo>
                    <a:pt x="45720" y="97536"/>
                  </a:lnTo>
                  <a:lnTo>
                    <a:pt x="36576" y="76200"/>
                  </a:lnTo>
                  <a:lnTo>
                    <a:pt x="35705" y="74458"/>
                  </a:lnTo>
                  <a:lnTo>
                    <a:pt x="3048" y="85344"/>
                  </a:lnTo>
                  <a:lnTo>
                    <a:pt x="121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24" name="Shape 22407"/>
            <p:cNvSpPr/>
            <p:nvPr/>
          </p:nvSpPr>
          <p:spPr>
            <a:xfrm>
              <a:off x="1716024" y="259080"/>
              <a:ext cx="121920" cy="792480"/>
            </a:xfrm>
            <a:custGeom>
              <a:avLst/>
              <a:gdLst/>
              <a:ahLst/>
              <a:cxnLst/>
              <a:rect l="0" t="0" r="0" b="0"/>
              <a:pathLst>
                <a:path w="121920" h="792480">
                  <a:moveTo>
                    <a:pt x="118872" y="0"/>
                  </a:moveTo>
                  <a:lnTo>
                    <a:pt x="121920" y="6096"/>
                  </a:lnTo>
                  <a:lnTo>
                    <a:pt x="118872" y="15240"/>
                  </a:lnTo>
                  <a:lnTo>
                    <a:pt x="112776" y="27432"/>
                  </a:lnTo>
                  <a:lnTo>
                    <a:pt x="97536" y="48768"/>
                  </a:lnTo>
                  <a:lnTo>
                    <a:pt x="91440" y="60960"/>
                  </a:lnTo>
                  <a:lnTo>
                    <a:pt x="82296" y="76200"/>
                  </a:lnTo>
                  <a:lnTo>
                    <a:pt x="73152" y="88392"/>
                  </a:lnTo>
                  <a:lnTo>
                    <a:pt x="64008" y="106680"/>
                  </a:lnTo>
                  <a:lnTo>
                    <a:pt x="57912" y="124968"/>
                  </a:lnTo>
                  <a:lnTo>
                    <a:pt x="48768" y="146304"/>
                  </a:lnTo>
                  <a:lnTo>
                    <a:pt x="39624" y="170688"/>
                  </a:lnTo>
                  <a:lnTo>
                    <a:pt x="33528" y="198120"/>
                  </a:lnTo>
                  <a:lnTo>
                    <a:pt x="24384" y="228600"/>
                  </a:lnTo>
                  <a:lnTo>
                    <a:pt x="18288" y="265176"/>
                  </a:lnTo>
                  <a:lnTo>
                    <a:pt x="15240" y="301752"/>
                  </a:lnTo>
                  <a:lnTo>
                    <a:pt x="12192" y="323088"/>
                  </a:lnTo>
                  <a:lnTo>
                    <a:pt x="12192" y="347472"/>
                  </a:lnTo>
                  <a:lnTo>
                    <a:pt x="9144" y="390144"/>
                  </a:lnTo>
                  <a:lnTo>
                    <a:pt x="9144" y="432816"/>
                  </a:lnTo>
                  <a:lnTo>
                    <a:pt x="12192" y="469392"/>
                  </a:lnTo>
                  <a:lnTo>
                    <a:pt x="18288" y="505968"/>
                  </a:lnTo>
                  <a:lnTo>
                    <a:pt x="24384" y="539496"/>
                  </a:lnTo>
                  <a:lnTo>
                    <a:pt x="30480" y="569976"/>
                  </a:lnTo>
                  <a:lnTo>
                    <a:pt x="39624" y="597408"/>
                  </a:lnTo>
                  <a:lnTo>
                    <a:pt x="48768" y="624840"/>
                  </a:lnTo>
                  <a:lnTo>
                    <a:pt x="57912" y="649224"/>
                  </a:lnTo>
                  <a:lnTo>
                    <a:pt x="67056" y="673608"/>
                  </a:lnTo>
                  <a:lnTo>
                    <a:pt x="76200" y="694944"/>
                  </a:lnTo>
                  <a:lnTo>
                    <a:pt x="85344" y="716280"/>
                  </a:lnTo>
                  <a:lnTo>
                    <a:pt x="86228" y="718490"/>
                  </a:lnTo>
                  <a:lnTo>
                    <a:pt x="118872" y="707136"/>
                  </a:lnTo>
                  <a:lnTo>
                    <a:pt x="109728" y="792480"/>
                  </a:lnTo>
                  <a:lnTo>
                    <a:pt x="48768" y="731520"/>
                  </a:lnTo>
                  <a:lnTo>
                    <a:pt x="77131" y="721655"/>
                  </a:lnTo>
                  <a:lnTo>
                    <a:pt x="76200" y="719328"/>
                  </a:lnTo>
                  <a:lnTo>
                    <a:pt x="67056" y="697992"/>
                  </a:lnTo>
                  <a:lnTo>
                    <a:pt x="57912" y="676656"/>
                  </a:lnTo>
                  <a:lnTo>
                    <a:pt x="48768" y="652272"/>
                  </a:lnTo>
                  <a:lnTo>
                    <a:pt x="39624" y="627888"/>
                  </a:lnTo>
                  <a:lnTo>
                    <a:pt x="30480" y="600456"/>
                  </a:lnTo>
                  <a:lnTo>
                    <a:pt x="21336" y="569976"/>
                  </a:lnTo>
                  <a:lnTo>
                    <a:pt x="15240" y="539496"/>
                  </a:lnTo>
                  <a:lnTo>
                    <a:pt x="9144" y="505968"/>
                  </a:lnTo>
                  <a:lnTo>
                    <a:pt x="3048" y="469392"/>
                  </a:lnTo>
                  <a:lnTo>
                    <a:pt x="0" y="432816"/>
                  </a:lnTo>
                  <a:lnTo>
                    <a:pt x="0" y="390144"/>
                  </a:lnTo>
                  <a:lnTo>
                    <a:pt x="3048" y="344424"/>
                  </a:lnTo>
                  <a:lnTo>
                    <a:pt x="3048" y="323088"/>
                  </a:lnTo>
                  <a:lnTo>
                    <a:pt x="6096" y="301752"/>
                  </a:lnTo>
                  <a:lnTo>
                    <a:pt x="9144" y="262128"/>
                  </a:lnTo>
                  <a:lnTo>
                    <a:pt x="15240" y="228600"/>
                  </a:lnTo>
                  <a:lnTo>
                    <a:pt x="24384" y="195072"/>
                  </a:lnTo>
                  <a:lnTo>
                    <a:pt x="30480" y="167640"/>
                  </a:lnTo>
                  <a:lnTo>
                    <a:pt x="39624" y="143256"/>
                  </a:lnTo>
                  <a:lnTo>
                    <a:pt x="48768" y="121920"/>
                  </a:lnTo>
                  <a:lnTo>
                    <a:pt x="57912" y="103632"/>
                  </a:lnTo>
                  <a:lnTo>
                    <a:pt x="67056" y="85344"/>
                  </a:lnTo>
                  <a:lnTo>
                    <a:pt x="73152" y="70104"/>
                  </a:lnTo>
                  <a:lnTo>
                    <a:pt x="82296" y="54864"/>
                  </a:lnTo>
                  <a:lnTo>
                    <a:pt x="91440" y="42672"/>
                  </a:lnTo>
                  <a:lnTo>
                    <a:pt x="103632" y="21336"/>
                  </a:lnTo>
                  <a:lnTo>
                    <a:pt x="109728" y="12192"/>
                  </a:lnTo>
                  <a:lnTo>
                    <a:pt x="112776" y="3048"/>
                  </a:lnTo>
                  <a:lnTo>
                    <a:pt x="1188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25" name="Shape 22408"/>
            <p:cNvSpPr/>
            <p:nvPr/>
          </p:nvSpPr>
          <p:spPr>
            <a:xfrm>
              <a:off x="1286256" y="109728"/>
              <a:ext cx="521208" cy="76200"/>
            </a:xfrm>
            <a:custGeom>
              <a:avLst/>
              <a:gdLst/>
              <a:ahLst/>
              <a:cxnLst/>
              <a:rect l="0" t="0" r="0" b="0"/>
              <a:pathLst>
                <a:path w="521208" h="76200">
                  <a:moveTo>
                    <a:pt x="445008" y="0"/>
                  </a:moveTo>
                  <a:lnTo>
                    <a:pt x="521208" y="36576"/>
                  </a:lnTo>
                  <a:lnTo>
                    <a:pt x="445008" y="76200"/>
                  </a:lnTo>
                  <a:lnTo>
                    <a:pt x="445008" y="42672"/>
                  </a:lnTo>
                  <a:lnTo>
                    <a:pt x="6096" y="42672"/>
                  </a:lnTo>
                  <a:lnTo>
                    <a:pt x="0" y="36576"/>
                  </a:lnTo>
                  <a:lnTo>
                    <a:pt x="6096" y="33528"/>
                  </a:lnTo>
                  <a:lnTo>
                    <a:pt x="445008" y="33528"/>
                  </a:lnTo>
                  <a:lnTo>
                    <a:pt x="4450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26" name="Rectangle 22409"/>
            <p:cNvSpPr/>
            <p:nvPr/>
          </p:nvSpPr>
          <p:spPr>
            <a:xfrm>
              <a:off x="1615440" y="578751"/>
              <a:ext cx="85114" cy="1548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22410"/>
            <p:cNvSpPr/>
            <p:nvPr/>
          </p:nvSpPr>
          <p:spPr>
            <a:xfrm>
              <a:off x="1679448" y="578751"/>
              <a:ext cx="42557" cy="1548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2411"/>
            <p:cNvSpPr/>
            <p:nvPr/>
          </p:nvSpPr>
          <p:spPr>
            <a:xfrm>
              <a:off x="2234184" y="572655"/>
              <a:ext cx="85114" cy="1548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22412"/>
            <p:cNvSpPr/>
            <p:nvPr/>
          </p:nvSpPr>
          <p:spPr>
            <a:xfrm>
              <a:off x="2298192" y="572655"/>
              <a:ext cx="42557" cy="15488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Rectangle 22413"/>
            <p:cNvSpPr/>
            <p:nvPr/>
          </p:nvSpPr>
          <p:spPr>
            <a:xfrm>
              <a:off x="231648" y="122783"/>
              <a:ext cx="146314" cy="18458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22414"/>
            <p:cNvSpPr/>
            <p:nvPr/>
          </p:nvSpPr>
          <p:spPr>
            <a:xfrm>
              <a:off x="341376" y="177147"/>
              <a:ext cx="66875" cy="1216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ectangle 22415"/>
            <p:cNvSpPr/>
            <p:nvPr/>
          </p:nvSpPr>
          <p:spPr>
            <a:xfrm>
              <a:off x="393192" y="177049"/>
              <a:ext cx="33437" cy="12182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Rectangle 22416"/>
            <p:cNvSpPr/>
            <p:nvPr/>
          </p:nvSpPr>
          <p:spPr>
            <a:xfrm>
              <a:off x="1069848" y="128880"/>
              <a:ext cx="123820" cy="18458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22417"/>
            <p:cNvSpPr/>
            <p:nvPr/>
          </p:nvSpPr>
          <p:spPr>
            <a:xfrm>
              <a:off x="1164336" y="183244"/>
              <a:ext cx="66875" cy="1216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22418"/>
            <p:cNvSpPr/>
            <p:nvPr/>
          </p:nvSpPr>
          <p:spPr>
            <a:xfrm>
              <a:off x="1213104" y="183145"/>
              <a:ext cx="33438" cy="12182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Rectangle 22419"/>
            <p:cNvSpPr/>
            <p:nvPr/>
          </p:nvSpPr>
          <p:spPr>
            <a:xfrm>
              <a:off x="1880616" y="122783"/>
              <a:ext cx="123820" cy="18458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Rectangle 22420"/>
            <p:cNvSpPr/>
            <p:nvPr/>
          </p:nvSpPr>
          <p:spPr>
            <a:xfrm>
              <a:off x="1975104" y="177147"/>
              <a:ext cx="66875" cy="1216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22421"/>
            <p:cNvSpPr/>
            <p:nvPr/>
          </p:nvSpPr>
          <p:spPr>
            <a:xfrm>
              <a:off x="2023872" y="177049"/>
              <a:ext cx="33438" cy="12182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Rectangle 22422"/>
            <p:cNvSpPr/>
            <p:nvPr/>
          </p:nvSpPr>
          <p:spPr>
            <a:xfrm>
              <a:off x="1877568" y="1107288"/>
              <a:ext cx="101326" cy="184580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12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Rectangle 22423"/>
            <p:cNvSpPr/>
            <p:nvPr/>
          </p:nvSpPr>
          <p:spPr>
            <a:xfrm>
              <a:off x="1953768" y="1161652"/>
              <a:ext cx="66875" cy="12169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22424"/>
            <p:cNvSpPr/>
            <p:nvPr/>
          </p:nvSpPr>
          <p:spPr>
            <a:xfrm>
              <a:off x="2005584" y="1161553"/>
              <a:ext cx="33438" cy="12182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R="8890" algn="l">
                <a:lnSpc>
                  <a:spcPct val="115000"/>
                </a:lnSpc>
                <a:spcAft>
                  <a:spcPts val="0"/>
                </a:spcAft>
              </a:pPr>
              <a:r>
                <a:rPr lang="ru-RU" sz="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52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0"/>
            <a:ext cx="7488832" cy="191303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628800"/>
            <a:ext cx="9036496" cy="281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Построим функцию переходов НКА: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 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 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1415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275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построения функции переходов ДКА удобно изобразить в виде таблицы, начав ее заполнение с начального состояния </a:t>
            </a:r>
            <a:r>
              <a:rPr lang="ru-RU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добавляя строки для вновь появляющихся состояний: 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311369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365104"/>
            <a:ext cx="5849623" cy="213727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00192" y="4238124"/>
            <a:ext cx="4168953" cy="2512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Переходы ДКА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585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585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585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585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5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116632"/>
            <a:ext cx="8820472" cy="662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Переобозначим сотояния: </a:t>
            </a:r>
            <a:r>
              <a:rPr lang="ru-RU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➾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A, </a:t>
            </a:r>
            <a:r>
              <a:rPr lang="ru-RU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H, </a:t>
            </a:r>
            <a:r>
              <a:rPr lang="ru-RU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заключительных состояния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сведем в одно заключительное состояние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используя маркер конца цепочки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После такой модификации получаем ДКА с единственным заключительным состоянием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функцией переходов: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625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645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66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625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65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665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ru-RU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δ</a:t>
            </a:r>
            <a:r>
              <a:rPr lang="ru-RU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 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 algn="just">
              <a:lnSpc>
                <a:spcPct val="101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ДКА строим грамматику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G</a:t>
            </a:r>
            <a:r>
              <a:rPr lang="ru-RU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позволяющую воспользоваться алгоритмом детерминированного разбора: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27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  	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27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S 	→ X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|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Segoe UI Symbol" panose="020B0502040204020203" pitchFamily="34" charset="0"/>
              </a:rPr>
              <a:t>┴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27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Y 	→ Ya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|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Yb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|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| 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Xb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27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X 	→ a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890">
              <a:lnSpc>
                <a:spcPct val="101000"/>
              </a:lnSpc>
              <a:spcAft>
                <a:spcPts val="270"/>
              </a:spcAft>
            </a:pP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A 	→ b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04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989"/>
            <a:ext cx="8896298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27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81025"/>
            <a:ext cx="8633280" cy="61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6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8640"/>
            <a:ext cx="8888487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0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" y="1196752"/>
            <a:ext cx="898613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7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1062"/>
            <a:ext cx="7668344" cy="68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43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99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8640"/>
            <a:ext cx="8959078" cy="67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7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2" y="476672"/>
            <a:ext cx="9064439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2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0512"/>
            <a:ext cx="8374449" cy="66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3" y="332656"/>
            <a:ext cx="8694033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2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31640" y="0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Диаграмма состояний для грамматики G</a:t>
            </a:r>
            <a:r>
              <a:rPr lang="ru-RU" sz="2400" baseline="-25000" dirty="0"/>
              <a:t>left</a:t>
            </a:r>
            <a:r>
              <a:rPr lang="ru-RU" sz="2400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61665"/>
            <a:ext cx="8523578" cy="32058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548694"/>
            <a:ext cx="6292099" cy="43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08720"/>
            <a:ext cx="879308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97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</TotalTime>
  <Words>541</Words>
  <Application>Microsoft Office PowerPoint</Application>
  <PresentationFormat>Экран (4:3)</PresentationFormat>
  <Paragraphs>114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Segoe UI Symbol</vt:lpstr>
      <vt:lpstr>Times New Roman</vt:lpstr>
      <vt:lpstr>Verdana</vt:lpstr>
      <vt:lpstr>Тема Office</vt:lpstr>
      <vt:lpstr>Учебный курс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I'm</dc:creator>
  <cp:lastModifiedBy>Valery Shimanski</cp:lastModifiedBy>
  <cp:revision>142</cp:revision>
  <dcterms:created xsi:type="dcterms:W3CDTF">2010-01-29T18:54:48Z</dcterms:created>
  <dcterms:modified xsi:type="dcterms:W3CDTF">2016-02-22T21:19:42Z</dcterms:modified>
</cp:coreProperties>
</file>