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6" r:id="rId2"/>
    <p:sldId id="332" r:id="rId3"/>
    <p:sldId id="333" r:id="rId4"/>
    <p:sldId id="334" r:id="rId5"/>
    <p:sldId id="335" r:id="rId6"/>
    <p:sldId id="362" r:id="rId7"/>
    <p:sldId id="338" r:id="rId8"/>
    <p:sldId id="340" r:id="rId9"/>
    <p:sldId id="339" r:id="rId10"/>
    <p:sldId id="341" r:id="rId11"/>
    <p:sldId id="344" r:id="rId12"/>
    <p:sldId id="346" r:id="rId13"/>
    <p:sldId id="348" r:id="rId14"/>
    <p:sldId id="354" r:id="rId15"/>
    <p:sldId id="355" r:id="rId16"/>
    <p:sldId id="361" r:id="rId17"/>
    <p:sldId id="363" r:id="rId18"/>
    <p:sldId id="365" r:id="rId19"/>
    <p:sldId id="366" r:id="rId20"/>
    <p:sldId id="367" r:id="rId21"/>
    <p:sldId id="368" r:id="rId22"/>
    <p:sldId id="371" r:id="rId23"/>
    <p:sldId id="370" r:id="rId24"/>
    <p:sldId id="372" r:id="rId25"/>
    <p:sldId id="375" r:id="rId26"/>
    <p:sldId id="376" r:id="rId27"/>
    <p:sldId id="374" r:id="rId28"/>
    <p:sldId id="378" r:id="rId29"/>
    <p:sldId id="377" r:id="rId30"/>
    <p:sldId id="373" r:id="rId31"/>
    <p:sldId id="380" r:id="rId32"/>
    <p:sldId id="379" r:id="rId33"/>
    <p:sldId id="381" r:id="rId34"/>
    <p:sldId id="382" r:id="rId35"/>
    <p:sldId id="383" r:id="rId36"/>
    <p:sldId id="384" r:id="rId37"/>
    <p:sldId id="385" r:id="rId38"/>
    <p:sldId id="386" r:id="rId39"/>
    <p:sldId id="389" r:id="rId40"/>
    <p:sldId id="387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EFBBEF-D004-4808-A9C6-C78CB367EF08}">
          <p14:sldIdLst>
            <p14:sldId id="286"/>
            <p14:sldId id="332"/>
            <p14:sldId id="333"/>
            <p14:sldId id="334"/>
            <p14:sldId id="335"/>
            <p14:sldId id="362"/>
            <p14:sldId id="338"/>
            <p14:sldId id="340"/>
            <p14:sldId id="339"/>
            <p14:sldId id="341"/>
            <p14:sldId id="344"/>
            <p14:sldId id="346"/>
            <p14:sldId id="348"/>
            <p14:sldId id="354"/>
            <p14:sldId id="355"/>
            <p14:sldId id="361"/>
            <p14:sldId id="363"/>
            <p14:sldId id="365"/>
            <p14:sldId id="366"/>
            <p14:sldId id="367"/>
            <p14:sldId id="368"/>
            <p14:sldId id="371"/>
            <p14:sldId id="370"/>
            <p14:sldId id="372"/>
            <p14:sldId id="375"/>
            <p14:sldId id="376"/>
            <p14:sldId id="374"/>
            <p14:sldId id="378"/>
            <p14:sldId id="377"/>
            <p14:sldId id="373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9"/>
            <p14:sldId id="387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00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C9C48-38C1-459E-BAD4-CFA47383B39A}" type="slidenum">
              <a:rPr lang="ru-RU" altLang="ru-RU"/>
              <a:pPr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06.03.2017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550150" cy="2044700"/>
          </a:xfrm>
        </p:spPr>
        <p:txBody>
          <a:bodyPr/>
          <a:lstStyle/>
          <a:p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</a:t>
            </a:r>
          </a:p>
          <a:p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-99392"/>
            <a:ext cx="7491637" cy="51125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60604"/>
            <a:ext cx="7782780" cy="21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96232"/>
            <a:ext cx="8568952" cy="50822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2500" y="580526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МП-автоматы </a:t>
            </a:r>
            <a:r>
              <a:rPr lang="ru-RU" sz="2400" dirty="0" smtClean="0"/>
              <a:t>также называют конечными автоматами </a:t>
            </a:r>
            <a:r>
              <a:rPr lang="ru-RU" sz="2400" dirty="0"/>
              <a:t>с магазинной памятью </a:t>
            </a:r>
          </a:p>
        </p:txBody>
      </p:sp>
    </p:spTree>
    <p:extLst>
      <p:ext uri="{BB962C8B-B14F-4D97-AF65-F5344CB8AC3E}">
        <p14:creationId xmlns:p14="http://schemas.microsoft.com/office/powerpoint/2010/main" val="296235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4664" y="558165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>
              <a:spcAft>
                <a:spcPts val="0"/>
              </a:spcAft>
            </a:pPr>
            <a:r>
              <a:rPr lang="ru-RU" sz="24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МП-автомат имеет конечное множе­ство состояний, конечное множество входных символов и неограниченную снизу вспомогательную ленту (называемую лентой магазинной памяти или магазинной памятью). «Дно» магазина (самый нижний символ) отмечается специальным символом, называемым маркером дна. Пусть это будет символ #.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4" y="3140968"/>
            <a:ext cx="884229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4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5790" y="-35718"/>
            <a:ext cx="850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МП-автомат называется МП-распознавателем, если у него два выхода ДОПУСТИТЬ и </a:t>
            </a:r>
            <a:r>
              <a:rPr lang="ru-RU" sz="2000" dirty="0" smtClean="0"/>
              <a:t>ОТВЕРГНУТЬ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92696"/>
            <a:ext cx="698477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Рассмотрим МП-автомат, распознающий слова языка </a:t>
            </a:r>
          </a:p>
          <a:p>
            <a:endParaRPr lang="ru-RU" sz="1900" dirty="0"/>
          </a:p>
          <a:p>
            <a:r>
              <a:rPr lang="ru-RU" sz="1900" dirty="0"/>
              <a:t>L = {0nln | n 1}, </a:t>
            </a:r>
          </a:p>
          <a:p>
            <a:endParaRPr lang="ru-RU" sz="1900" dirty="0"/>
          </a:p>
          <a:p>
            <a:r>
              <a:rPr lang="ru-RU" sz="1900" dirty="0"/>
              <a:t>т.е. слова, состоящие из n нулей, вслед за которыми идет ровно такое же </a:t>
            </a:r>
            <a:r>
              <a:rPr lang="ru-RU" sz="1900" dirty="0" smtClean="0"/>
              <a:t>количество </a:t>
            </a:r>
            <a:r>
              <a:rPr lang="ru-RU" sz="1900" dirty="0"/>
              <a:t>единиц. Для этого автомата </a:t>
            </a:r>
          </a:p>
          <a:p>
            <a:r>
              <a:rPr lang="ru-RU" sz="1900" dirty="0"/>
              <a:t>А = {0, 1,   }, </a:t>
            </a:r>
          </a:p>
          <a:p>
            <a:r>
              <a:rPr lang="ru-RU" sz="1900" dirty="0"/>
              <a:t>Q = {q1, q2}, </a:t>
            </a:r>
          </a:p>
          <a:p>
            <a:r>
              <a:rPr lang="ru-RU" sz="1900" dirty="0"/>
              <a:t>Г = {z, #}, </a:t>
            </a:r>
          </a:p>
          <a:p>
            <a:r>
              <a:rPr lang="ru-RU" sz="1900" dirty="0"/>
              <a:t>   - символ конца цепочки на входной ленте, </a:t>
            </a:r>
          </a:p>
          <a:p>
            <a:r>
              <a:rPr lang="ru-RU" sz="1900" dirty="0"/>
              <a:t># - маркер дна магазина, </a:t>
            </a:r>
          </a:p>
          <a:p>
            <a:r>
              <a:rPr lang="ru-RU" sz="1900" dirty="0"/>
              <a:t>q1 - </a:t>
            </a:r>
            <a:r>
              <a:rPr lang="ru-RU" sz="1900" dirty="0" smtClean="0"/>
              <a:t>начальное </a:t>
            </a:r>
            <a:r>
              <a:rPr lang="ru-RU" sz="1900" dirty="0"/>
              <a:t>состояние, </a:t>
            </a:r>
          </a:p>
          <a:p>
            <a:r>
              <a:rPr lang="ru-RU" sz="1900" dirty="0"/>
              <a:t># - начальное содержимое магазина. </a:t>
            </a:r>
            <a:endParaRPr lang="ru-RU" sz="1900" dirty="0" smtClean="0"/>
          </a:p>
          <a:p>
            <a:r>
              <a:rPr lang="ru-RU" sz="1900" dirty="0" smtClean="0"/>
              <a:t>Работа управляющего </a:t>
            </a:r>
            <a:r>
              <a:rPr lang="ru-RU" sz="1900" dirty="0"/>
              <a:t>устройства для данного автомата (а это МП-распознаватель) осуществляется в соответствии с управляющими таблицами, изображенными на след. слайде, (а) и б) для состояний q1, и q2 соответственно). В таблицах показаны действия автомата для каждого сочетания входного символа и верхнего символа магазина.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10234"/>
            <a:ext cx="134124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2"/>
            <a:ext cx="7128792" cy="7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-38100"/>
            <a:ext cx="7848872" cy="65673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7" y="6323803"/>
            <a:ext cx="8895607" cy="5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664"/>
            <a:ext cx="8209750" cy="6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1050" y="-75248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kern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Связь между КС-языками и недетерминированными автоматами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80602" y="290513"/>
            <a:ext cx="922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spcAft>
                <a:spcPts val="1800"/>
              </a:spcAft>
            </a:pP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Следующие 2 теоремы показывают, что класс языков, допускаемых </a:t>
            </a:r>
            <a:r>
              <a:rPr lang="ru-RU" sz="2000" dirty="0" smtClean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магазинными </a:t>
            </a: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автоматами при пустом магазине, есть в точности класс КС-языков.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052736"/>
            <a:ext cx="892899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КС-язык, порождаемого грамматикой G = &lt;N, T, P, S&gt; в нормальной форме </a:t>
            </a:r>
            <a:r>
              <a:rPr lang="ru-RU" sz="2200" dirty="0" err="1"/>
              <a:t>Грейбах</a:t>
            </a:r>
            <a:r>
              <a:rPr lang="ru-RU" sz="2200" dirty="0"/>
              <a:t>  существует недетерминированный нисходящий МП-автомат М, такой, что он допускает все слова языка L(G) и только их. </a:t>
            </a:r>
          </a:p>
          <a:p>
            <a:r>
              <a:rPr lang="ru-RU" sz="2200" dirty="0"/>
              <a:t>Причем автомат М = &lt;A, Q, Г,  , q0, Z0, F&gt; строится следующим образом:</a:t>
            </a:r>
          </a:p>
          <a:p>
            <a:endParaRPr lang="ru-RU" sz="2200" dirty="0"/>
          </a:p>
          <a:p>
            <a:r>
              <a:rPr lang="ru-RU" sz="2200" dirty="0"/>
              <a:t>1) A = T;</a:t>
            </a:r>
          </a:p>
          <a:p>
            <a:r>
              <a:rPr lang="ru-RU" sz="2200" dirty="0"/>
              <a:t>2) Q = {q1};</a:t>
            </a:r>
          </a:p>
          <a:p>
            <a:r>
              <a:rPr lang="ru-RU" sz="2200" dirty="0"/>
              <a:t>3) Г = N;</a:t>
            </a:r>
          </a:p>
          <a:p>
            <a:r>
              <a:rPr lang="ru-RU" sz="2200" dirty="0"/>
              <a:t>4) q0 = q1;</a:t>
            </a:r>
          </a:p>
          <a:p>
            <a:r>
              <a:rPr lang="ru-RU" sz="2200" dirty="0"/>
              <a:t>5) Z0 = S;</a:t>
            </a:r>
          </a:p>
          <a:p>
            <a:r>
              <a:rPr lang="ru-RU" sz="2200" dirty="0"/>
              <a:t>6) F = ;</a:t>
            </a:r>
          </a:p>
          <a:p>
            <a:r>
              <a:rPr lang="ru-RU" sz="2200" dirty="0"/>
              <a:t>7) (q1,  )  (q1, a, B) </a:t>
            </a:r>
          </a:p>
          <a:p>
            <a:endParaRPr lang="ru-RU" sz="2200" dirty="0"/>
          </a:p>
          <a:p>
            <a:r>
              <a:rPr lang="ru-RU" sz="2200" dirty="0"/>
              <a:t>всегда, когда подстановка B a  принадлежит множеству правил Р грамматики G, здесь B N, a T,   {N T}*.</a:t>
            </a:r>
          </a:p>
        </p:txBody>
      </p:sp>
    </p:spTree>
    <p:extLst>
      <p:ext uri="{BB962C8B-B14F-4D97-AF65-F5344CB8AC3E}">
        <p14:creationId xmlns:p14="http://schemas.microsoft.com/office/powerpoint/2010/main" val="172193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6632"/>
            <a:ext cx="806255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7272808" cy="69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17412" y="381804"/>
            <a:ext cx="91614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spcAft>
                <a:spcPts val="1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 в КС-грамматике называют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левосторонним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пра­восторонним),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правила вывода применяются к самому левому (правому) вхождению нетерминального символа каждой цепочки вывода.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17412" y="2132856"/>
            <a:ext cx="118813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КС-грамматику G = &lt;N, Т, Р, S&gt;, </a:t>
            </a:r>
          </a:p>
          <a:p>
            <a:r>
              <a:rPr lang="ru-RU" dirty="0"/>
              <a:t>у которой</a:t>
            </a:r>
          </a:p>
          <a:p>
            <a:r>
              <a:rPr lang="ru-RU" dirty="0"/>
              <a:t>N = {E,R,F},T = {i,+,*,),(},S = {E},</a:t>
            </a:r>
          </a:p>
          <a:p>
            <a:r>
              <a:rPr lang="ru-RU" dirty="0"/>
              <a:t>Р = {    1. Е   E+R</a:t>
            </a:r>
          </a:p>
          <a:p>
            <a:r>
              <a:rPr lang="ru-RU" dirty="0"/>
              <a:t>                           2. E  R</a:t>
            </a:r>
          </a:p>
          <a:p>
            <a:r>
              <a:rPr lang="ru-RU" dirty="0"/>
              <a:t>                           3. R  R*F</a:t>
            </a:r>
          </a:p>
          <a:p>
            <a:r>
              <a:rPr lang="ru-RU" dirty="0"/>
              <a:t>                           4. R  F</a:t>
            </a:r>
          </a:p>
          <a:p>
            <a:r>
              <a:rPr lang="ru-RU" dirty="0"/>
              <a:t>                           5. F  (E)</a:t>
            </a:r>
          </a:p>
          <a:p>
            <a:r>
              <a:rPr lang="ru-RU" dirty="0"/>
              <a:t>                           6. F  i}.</a:t>
            </a:r>
          </a:p>
          <a:p>
            <a:endParaRPr lang="ru-RU" dirty="0"/>
          </a:p>
          <a:p>
            <a:r>
              <a:rPr lang="ru-RU" dirty="0"/>
              <a:t>Данная КС-грамматика порождает арифметические </a:t>
            </a:r>
          </a:p>
          <a:p>
            <a:r>
              <a:rPr lang="ru-RU" dirty="0"/>
              <a:t>выражения, </a:t>
            </a:r>
            <a:r>
              <a:rPr lang="ru-RU" dirty="0" smtClean="0"/>
              <a:t>построенные </a:t>
            </a:r>
            <a:r>
              <a:rPr lang="ru-RU" dirty="0"/>
              <a:t>из идентификаторов (в грамматике </a:t>
            </a:r>
          </a:p>
          <a:p>
            <a:r>
              <a:rPr lang="ru-RU" dirty="0"/>
              <a:t>идентификатору соответствует </a:t>
            </a:r>
            <a:r>
              <a:rPr lang="ru-RU" dirty="0" smtClean="0"/>
              <a:t>терминальный </a:t>
            </a:r>
            <a:r>
              <a:rPr lang="ru-RU" dirty="0"/>
              <a:t>символ i), </a:t>
            </a:r>
          </a:p>
          <a:p>
            <a:r>
              <a:rPr lang="ru-RU" dirty="0"/>
              <a:t>знаков арифметических операций + и *, скобок ().</a:t>
            </a:r>
          </a:p>
        </p:txBody>
      </p:sp>
    </p:spTree>
    <p:extLst>
      <p:ext uri="{BB962C8B-B14F-4D97-AF65-F5344CB8AC3E}">
        <p14:creationId xmlns:p14="http://schemas.microsoft.com/office/powerpoint/2010/main" val="5839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6632"/>
            <a:ext cx="7272808" cy="69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9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-20528"/>
            <a:ext cx="7146477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31640" y="1052736"/>
            <a:ext cx="64087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Проблема локализации ошибок. </a:t>
            </a:r>
            <a:endParaRPr lang="ru-RU" sz="3200" dirty="0" smtClean="0"/>
          </a:p>
          <a:p>
            <a:endParaRPr lang="ru-RU" dirty="0"/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компиляции необходимо локализовать место ошибки, помимо указания о ее наличии. Ошибка обнаруживается, когда все подходящие правила исчерпаны. Для локализации ошибки все альтернативы подходят в равной степени, поэтому в грамматику необходимо вставить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реагирующие на ошибки (они описывают неправильные конструкции) и при срабатывании такого правила выдавать сигнал об ошибке или пытаться исправить ее.</a:t>
            </a:r>
          </a:p>
        </p:txBody>
      </p:sp>
    </p:spTree>
    <p:extLst>
      <p:ext uri="{BB962C8B-B14F-4D97-AF65-F5344CB8AC3E}">
        <p14:creationId xmlns:p14="http://schemas.microsoft.com/office/powerpoint/2010/main" val="956795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110073"/>
            <a:ext cx="80648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принципы работы детерминированного восходящего синтаксического анализатора.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заданной входной цепочки восходящий МП-автомат моделирует ее правый вывод в обратном порядке, т.е. правила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применяются справа налево, и манипулирует своими магазинными и текущими входными символами с помощью операций переноса и свертки.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переноса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операция, которая вталкивает в магазин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символ, соответствующий текущему входному символу и сдвигает вход, т.е. переносит со входа в магазин текущий символ.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свертки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некоторого правила р с r символами в правой части — это операция, которая выбирается только тогда, когда r верхних символов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правую часть правила р. Операция свертки выталкивает из магазина верхние r символов и вталкивает туда символ, соответствующий левой части правила р.</a:t>
            </a:r>
          </a:p>
        </p:txBody>
      </p:sp>
    </p:spTree>
    <p:extLst>
      <p:ext uri="{BB962C8B-B14F-4D97-AF65-F5344CB8AC3E}">
        <p14:creationId xmlns:p14="http://schemas.microsoft.com/office/powerpoint/2010/main" val="64671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805616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Прослеживание полученного правого вывода в обратном порядке можно интерпретировать как построение дерева вывода.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 каждом шаге вхождение правой части некоторого правила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заменяется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нетерминалом из левой части этого правила.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43080"/>
            <a:ext cx="6882792" cy="40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моделировании обратного правого вывода с помощью МП-автомата осуществляется ПЕРЕНОС входных символов из входной ленты в магазинную память до тех пор, пока на верхушке магазина не окажется основа цепочки, к кото­рой затем и применяется операция СВЕРТКА, которая выполняет замену ос­новы левой частью соответствующего правила.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84924"/>
              </p:ext>
            </p:extLst>
          </p:nvPr>
        </p:nvGraphicFramePr>
        <p:xfrm>
          <a:off x="323528" y="1844824"/>
          <a:ext cx="8568954" cy="4471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0787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СОДЕРЖИМОЕ</a:t>
                      </a:r>
                      <a:endParaRPr lang="ru-RU" sz="1100">
                        <a:effectLst/>
                      </a:endParaRPr>
                    </a:p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МАГАЗИНА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СОДЕРЖИМОЕ</a:t>
                      </a:r>
                      <a:endParaRPr lang="ru-RU" sz="1100">
                        <a:effectLst/>
                      </a:endParaRPr>
                    </a:p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ВХОДНОЙ ЛЕНТЫ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ПРИМЕНЯЕМАЯ</a:t>
                      </a:r>
                      <a:endParaRPr lang="ru-RU" sz="1100">
                        <a:effectLst/>
                      </a:endParaRPr>
                    </a:p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КОМАНДА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real i, 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ПЕРЕНОС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i, 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ПЕРЕНОС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, 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СВЕРТКА (4)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, 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СВЕРТКА (3)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, 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ПЕРЕНОС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L,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i 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ПЕРЕНОС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L, 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СВЕРТКА (4)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L, 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СВЕРТКА (2)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real 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СВЕРТКА (1)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116"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# 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70510" fontAlgn="base">
                        <a:spcAft>
                          <a:spcPts val="1800"/>
                        </a:spcAft>
                      </a:pPr>
                      <a:r>
                        <a:rPr lang="ru-RU" sz="1400" dirty="0">
                          <a:effectLst/>
                        </a:rPr>
                        <a:t>ДОПУСТИТЬ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092" name="Рисунок 523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Рисунок 522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Рисунок 521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Рисунок 520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Рисунок 519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Рисунок 518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Рисунок 517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Рисунок 516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Рисунок 515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Рисунок 514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Рисунок 513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Рисунок 512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Рисунок 511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Рисунок 510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Рисунок 509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Рисунок 508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Рисунок 507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506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505" descr="http://libraryno.ru/wp-content/image_post/petrova_tyap_ch1/pic52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11" y="2785267"/>
            <a:ext cx="213823" cy="2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504" descr="http://libraryno.ru/wp-content/image_post/petrova_tyap_ch1/pic52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3" y="2792039"/>
            <a:ext cx="183277" cy="1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7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11663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Возникает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естественный вопрос: для любой ли КС-грамматики можно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комбинации, если нет, то какими свойствами должна обладать КС- грамматика, чтобы это сделать и каким образом.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Однозначного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ответа на поставленный вопрос, нет. И для каждой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 требуется более тонкий анализ ее правил, а то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возможных в ней выводов. Существуют различные подходы к проведению такого анализа и, соответственно, построению управляющей таблицы МП-автомата.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7056784" cy="50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0512"/>
            <a:ext cx="6840760" cy="63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188640"/>
            <a:ext cx="8300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>
              <a:spcAft>
                <a:spcPts val="0"/>
              </a:spcAft>
            </a:pP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позиций универсальности применения различных методов к построе­нию </a:t>
            </a:r>
            <a:r>
              <a:rPr lang="ru-RU" sz="2000" b="1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детерминированного восходящего синтаксического анализатора</a:t>
            </a: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 </a:t>
            </a:r>
            <a:r>
              <a:rPr lang="ru-RU" sz="2000" dirty="0" smtClean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раз­личных </a:t>
            </a:r>
            <a:r>
              <a:rPr lang="ru-RU" sz="20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классов КС-грамматик, эти грамматики образуют иерархию грамматик.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12079"/>
            <a:ext cx="5184576" cy="50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" y="836712"/>
            <a:ext cx="9057917" cy="52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-27384"/>
            <a:ext cx="79928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Синтаксически-управляемый перевод и синтаксический анализ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синтаксического анализа является выявление синтаксической структуры исходной программы.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МП-автомат (МП-распознаватель) моделирует, по существу, процесс построения дерева вывода. Однако собственно дерево вывода существует лишь во время функционирования МП-распознавателя в виде шагов его работы.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«физического» представления дерева вывода в конструкцию и систему команд МП-распознавателя необходимо внести следующие изменения: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снабдить его выходной лентой, на которую будет выполняться выдача информации о дереве вывода;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определить дополнительные операции по построению дерева вывода на выходной ленте.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МП-распознаватель, снабженный выходной лентой, называют обычно МП-преобразователем.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1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7704" y="0"/>
            <a:ext cx="4717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МП-преобразователя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61665"/>
            <a:ext cx="6624736" cy="45609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5022621"/>
            <a:ext cx="90730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МП-преобразователь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входной цепочки в выходную цепочку операционных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интерпретация (выполнение) которой обеспечит построение линейного представления дерева вывода. А так как перевод осуществляется с учетом синтаксиса входной цепочки, то такой перевод обычно называют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синтаксически-управляемым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переводом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30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0"/>
            <a:ext cx="7016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2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0"/>
            <a:ext cx="7871467" cy="68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268"/>
            <a:ext cx="8262727" cy="67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-171400"/>
            <a:ext cx="4814148" cy="71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0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0"/>
            <a:ext cx="7809129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304"/>
            <a:ext cx="6739141" cy="6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0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-3820"/>
            <a:ext cx="7219355" cy="69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5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521296"/>
            <a:ext cx="963060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"/>
            <a:ext cx="612068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1344"/>
            <a:ext cx="8138228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03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4624"/>
            <a:ext cx="7773754" cy="6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7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2696"/>
            <a:ext cx="8018510" cy="70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8455325" cy="46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6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764704"/>
            <a:ext cx="8882783" cy="5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22185"/>
            <a:ext cx="5914329" cy="68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72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32" y="2204864"/>
            <a:ext cx="925252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spcAft>
                <a:spcPts val="1800"/>
              </a:spcAft>
            </a:pPr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синтаксического анализатора как СУ-перевода текста исходной программы в цепочку номеров правил в правом или левом разборе, позволяет легко заменить номера правил процедурами (командами) построения синтаксического дерева программы.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>
              <a:spcAft>
                <a:spcPts val="1800"/>
              </a:spcAft>
            </a:pPr>
            <a:r>
              <a:rPr lang="ru-RU" b="1" i="1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Синтаксическое дерево программы</a:t>
            </a:r>
            <a:r>
              <a:rPr lang="ru-RU" i="1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это синтаксическое дерево вывода с удаленными цепочками цепных правил. В синтаксическом дереве программы внутренние вершины в основном соответствуют операциям, а листья — опе­рандам. Физическое представление синтаксического дерева программы назы­вают обычно </a:t>
            </a:r>
            <a:r>
              <a:rPr lang="ru-RU" i="1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промежуточной программой</a:t>
            </a:r>
            <a:r>
              <a:rPr lang="ru-RU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16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90" y="-9939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синтаксическое дерево вывода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а+b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с+d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грамматике простых арифметических выражений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терминальному символу i в грамматике соответствуют символы а, b, с, d цепочки).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приведено синтаксическое дерево программы этой же цепочки, построенной на основе ее дерева вывода.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" y="2060848"/>
            <a:ext cx="5688632" cy="46788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48064" y="2468887"/>
            <a:ext cx="3937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 – синтаксическое дерево вывода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86273" y="5373216"/>
            <a:ext cx="435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 – синтаксическое дерево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85574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59632" y="165526"/>
            <a:ext cx="5508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24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Дерево синтаксического разбора </a:t>
            </a:r>
            <a:r>
              <a:rPr lang="ru-RU" sz="2400" dirty="0" smtClean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терминальной </a:t>
            </a:r>
            <a:r>
              <a:rPr lang="ru-RU" sz="24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цепочки </a:t>
            </a:r>
            <a:r>
              <a:rPr lang="ru-RU" sz="2400" dirty="0" err="1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ru-RU" sz="2400" dirty="0">
                <a:solidFill>
                  <a:srgbClr val="2B2B2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*i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28800"/>
            <a:ext cx="6744477" cy="47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389376" cy="53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4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68182" y="290512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языка арифметических </a:t>
            </a:r>
            <a:r>
              <a:rPr lang="ru-RU" sz="2000" dirty="0" smtClean="0"/>
              <a:t>выражений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 smtClean="0"/>
              <a:t>грамматика </a:t>
            </a:r>
            <a:r>
              <a:rPr lang="ru-RU" sz="2000" dirty="0"/>
              <a:t>с правилами Е   Е+Е | Е*Е | </a:t>
            </a:r>
            <a:r>
              <a:rPr lang="ru-RU" sz="2000" dirty="0" smtClean="0"/>
              <a:t>i</a:t>
            </a:r>
            <a:r>
              <a:rPr lang="en-US" sz="2000" dirty="0" smtClean="0"/>
              <a:t>  - 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неоднозначна</a:t>
            </a:r>
            <a:r>
              <a:rPr lang="ru-RU" sz="2000" dirty="0"/>
              <a:t>, так как цепочка </a:t>
            </a:r>
            <a:r>
              <a:rPr lang="ru-RU" sz="2000" dirty="0" err="1"/>
              <a:t>i+i</a:t>
            </a:r>
            <a:r>
              <a:rPr lang="ru-RU" sz="2000" dirty="0"/>
              <a:t>*i имеет два дерева </a:t>
            </a:r>
            <a:r>
              <a:rPr lang="ru-RU" sz="2000" dirty="0" smtClean="0"/>
              <a:t>вывода.</a:t>
            </a:r>
            <a:endParaRPr lang="ru-RU" sz="2000" dirty="0"/>
          </a:p>
          <a:p>
            <a:r>
              <a:rPr lang="ru-RU" sz="2000" dirty="0"/>
              <a:t>Поэтому такая грамматика не может служить основой для выполнения </a:t>
            </a:r>
            <a:r>
              <a:rPr lang="ru-RU" sz="2000" dirty="0" smtClean="0"/>
              <a:t>синтаксического </a:t>
            </a:r>
            <a:r>
              <a:rPr lang="ru-RU" sz="2000" dirty="0"/>
              <a:t>анализа.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32856"/>
            <a:ext cx="8712968" cy="37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6632"/>
            <a:ext cx="6669602" cy="71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9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015"/>
            <a:ext cx="8528937" cy="2063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420888"/>
            <a:ext cx="4722628" cy="36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7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1200</Words>
  <Application>Microsoft Office PowerPoint</Application>
  <PresentationFormat>Экран (4:3)</PresentationFormat>
  <Paragraphs>124</Paragraphs>
  <Slides>48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Times New Roman</vt:lpstr>
      <vt:lpstr>Verdana</vt:lpstr>
      <vt:lpstr>Тема Office</vt:lpstr>
      <vt:lpstr>Учебный курс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ltso2</cp:lastModifiedBy>
  <cp:revision>183</cp:revision>
  <dcterms:created xsi:type="dcterms:W3CDTF">2010-01-29T18:54:48Z</dcterms:created>
  <dcterms:modified xsi:type="dcterms:W3CDTF">2017-03-06T13:50:54Z</dcterms:modified>
</cp:coreProperties>
</file>