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dirty="0"/>
            <a:t>По его словам, после того, как в 2020-2021 гг. ИТ-директора вынуждены были работать только с краткосрочными проектами, спустя эти два года они могут сосредоточиться и на долгосрочных инициативах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-RU" dirty="0"/>
            <a:t>пробелы в навыках персонала, зарплат и война за специалистов заставят ИТ-директоров больше полагаться на консалтинговые услуги и фирмы, предоставляющие услуги управления, для реализации своих цифровых стратегий</a:t>
          </a:r>
          <a:endParaRPr lang="ru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dirty="0"/>
            <a:t>Ожидается, что к 2025 году превосходство облачной категории над сегментом </a:t>
          </a:r>
          <a:r>
            <a:rPr lang="ru-RU" dirty="0" err="1"/>
            <a:t>non-cloud</a:t>
          </a:r>
          <a:r>
            <a:rPr lang="ru-RU" dirty="0"/>
            <a:t> станет двукратным на фоне активного перехода организаций на модель </a:t>
          </a:r>
          <a:r>
            <a:rPr lang="ru-RU" dirty="0" err="1"/>
            <a:t>SaaS</a:t>
          </a:r>
          <a:endParaRPr lang="ru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09C673D0-861E-4497-835A-979BC6CCF6ED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F5E1FD03-ED43-428C-AA23-E099DB43CD77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110602-21B9-4C5B-BCE5-12FAB75C7782}" type="pres">
      <dgm:prSet presAssocID="{5B62599A-5C9B-48E7-896E-EA782AC60C8B}" presName="spacer" presStyleCnt="0"/>
      <dgm:spPr/>
    </dgm:pt>
    <dgm:pt modelId="{C695A1B9-E279-40A8-9001-11F15E51BAC2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97879A-3F57-40A6-BA91-C83F57926673}" type="pres">
      <dgm:prSet presAssocID="{9646853A-8964-4519-A5B1-0B7D18B2983D}" presName="spacer" presStyleCnt="0"/>
      <dgm:spPr/>
    </dgm:pt>
    <dgm:pt modelId="{491B40A5-8D0C-4E52-86CB-D3D70E396D7A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F53E516-8D69-41F8-906B-969A48E557F3}" type="presOf" srcId="{40FC4FFE-8987-4A26-B7F4-8A516F18ADAE}" destId="{F5E1FD03-ED43-428C-AA23-E099DB43CD77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7F201271-4DB8-4E9F-84A0-346C9A3DE1CB}" type="presOf" srcId="{1C383F32-22E8-4F62-A3E0-BDC3D5F48992}" destId="{491B40A5-8D0C-4E52-86CB-D3D70E396D7A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FA248E-C612-4999-9943-50A1FF252CC5}" type="presOf" srcId="{01A66772-F185-4D58-B8BB-E9370D7A7A2B}" destId="{09C673D0-861E-4497-835A-979BC6CCF6ED}" srcOrd="0" destOrd="0" presId="urn:microsoft.com/office/officeart/2005/8/layout/vList2"/>
    <dgm:cxn modelId="{98B051F2-EDEC-4476-8218-F1122B88A34B}" type="presOf" srcId="{49225C73-1633-42F1-AB3B-7CB183E5F8B8}" destId="{C695A1B9-E279-40A8-9001-11F15E51BAC2}" srcOrd="0" destOrd="0" presId="urn:microsoft.com/office/officeart/2005/8/layout/vList2"/>
    <dgm:cxn modelId="{0A7DDAF3-8F81-4A6F-8F86-1064CF3A6D3A}" type="presParOf" srcId="{09C673D0-861E-4497-835A-979BC6CCF6ED}" destId="{F5E1FD03-ED43-428C-AA23-E099DB43CD77}" srcOrd="0" destOrd="0" presId="urn:microsoft.com/office/officeart/2005/8/layout/vList2"/>
    <dgm:cxn modelId="{572F0696-F42B-4FCD-B76E-9CAA0E1FF5C3}" type="presParOf" srcId="{09C673D0-861E-4497-835A-979BC6CCF6ED}" destId="{F5110602-21B9-4C5B-BCE5-12FAB75C7782}" srcOrd="1" destOrd="0" presId="urn:microsoft.com/office/officeart/2005/8/layout/vList2"/>
    <dgm:cxn modelId="{29181696-D111-402F-9B7A-E13F3F2000CD}" type="presParOf" srcId="{09C673D0-861E-4497-835A-979BC6CCF6ED}" destId="{C695A1B9-E279-40A8-9001-11F15E51BAC2}" srcOrd="2" destOrd="0" presId="urn:microsoft.com/office/officeart/2005/8/layout/vList2"/>
    <dgm:cxn modelId="{5DE37A01-506F-4A02-8696-6C0E72C6879C}" type="presParOf" srcId="{09C673D0-861E-4497-835A-979BC6CCF6ED}" destId="{5B97879A-3F57-40A6-BA91-C83F57926673}" srcOrd="3" destOrd="0" presId="urn:microsoft.com/office/officeart/2005/8/layout/vList2"/>
    <dgm:cxn modelId="{6126FDD5-56C2-40F4-9C7E-A639C3726AF5}" type="presParOf" srcId="{09C673D0-861E-4497-835A-979BC6CCF6ED}" destId="{491B40A5-8D0C-4E52-86CB-D3D70E396D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defRPr cap="all"/>
          </a:pPr>
          <a:r>
            <a:rPr lang="ru-RU" b="0" i="0" dirty="0"/>
            <a:t>Совокупная выручка 13 крупнейших производителей программного обеспечения и ИКТ-услуг для бизнеса, включая операторов связи, на этом рынке по итогам 2021 года достигла $613 млрд, что на 10% больше, чем годом ранее. Об этом свидетельствуют данные аналитиков </a:t>
          </a:r>
          <a:r>
            <a:rPr lang="ru-RU" b="0" i="0" dirty="0" err="1"/>
            <a:t>Synergy</a:t>
          </a:r>
          <a:r>
            <a:rPr lang="ru-RU" b="0" i="0" dirty="0"/>
            <a:t> Research Group, обнародованные 21 декабря 2021-го.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369DB3A9-C437-49B2-87BB-9988394EAD59}" type="pres">
      <dgm:prSet presAssocID="{01A66772-F185-4D58-B8BB-E9370D7A7A2B}" presName="diagram" presStyleCnt="0">
        <dgm:presLayoutVars>
          <dgm:dir/>
          <dgm:resizeHandles val="exact"/>
        </dgm:presLayoutVars>
      </dgm:prSet>
      <dgm:spPr/>
    </dgm:pt>
    <dgm:pt modelId="{C4E89A3F-410C-4BD9-93DE-30DC388955FC}" type="pres">
      <dgm:prSet presAssocID="{40FC4FFE-8987-4A26-B7F4-8A516F18ADAE}" presName="node" presStyleLbl="node1" presStyleIdx="0" presStyleCnt="1" custScaleX="156815">
        <dgm:presLayoutVars>
          <dgm:bulletEnabled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8550B50-9017-4C35-A9EA-2C8719D47ECE}" type="presOf" srcId="{40FC4FFE-8987-4A26-B7F4-8A516F18ADAE}" destId="{C4E89A3F-410C-4BD9-93DE-30DC388955FC}" srcOrd="0" destOrd="0" presId="urn:microsoft.com/office/officeart/2005/8/layout/default"/>
    <dgm:cxn modelId="{57A118EF-EB00-4B0D-B1D2-5A5CA35BBA1A}" type="presOf" srcId="{01A66772-F185-4D58-B8BB-E9370D7A7A2B}" destId="{369DB3A9-C437-49B2-87BB-9988394EAD59}" srcOrd="0" destOrd="0" presId="urn:microsoft.com/office/officeart/2005/8/layout/default"/>
    <dgm:cxn modelId="{8C2290F5-45D9-4A9D-92E2-621DBD20D18A}" type="presParOf" srcId="{369DB3A9-C437-49B2-87BB-9988394EAD59}" destId="{C4E89A3F-410C-4BD9-93DE-30DC388955F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defRPr cap="all"/>
          </a:pPr>
          <a:r>
            <a:rPr lang="ru-RU" dirty="0"/>
            <a:t>В рейтинге Международного союза электросвязи по индексу развития информационно-коммуникационных технологий (ИКТ) Беларусь в 2018 году заняла 32-е место.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defRPr cap="all"/>
          </a:pPr>
          <a:r>
            <a:rPr lang="ru-RU" dirty="0"/>
            <a:t>В этом рейтинге Беларусь опередила Россию и Казахстан, и не уступила таким странам, как Италия, Португалия и Чехия.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E5B5828B-AE73-44D1-B57F-5DE0CE61CDD1}">
      <dgm:prSet/>
      <dgm:spPr/>
      <dgm:t>
        <a:bodyPr/>
        <a:lstStyle/>
        <a:p>
          <a:pPr rtl="0">
            <a:defRPr cap="all"/>
          </a:pPr>
          <a:r>
            <a:rPr lang="ru-RU" dirty="0"/>
            <a:t>По индикатору GII «Количество созданных мобильных приложений на 1 млрд ВВП на ППС» в 2020 году Беларусь заняла 1-е место в мире! А «Доступ к ИКТ» — 19-е место.</a:t>
          </a:r>
          <a:endParaRPr lang="en-US" dirty="0"/>
        </a:p>
      </dgm:t>
    </dgm:pt>
    <dgm:pt modelId="{28F310B3-39BE-4F22-A62B-3442C1431C8D}" type="parTrans" cxnId="{A0823879-AB54-4512-8B1B-7A0C5DAD1F9D}">
      <dgm:prSet/>
      <dgm:spPr/>
      <dgm:t>
        <a:bodyPr/>
        <a:lstStyle/>
        <a:p>
          <a:endParaRPr lang="en-US"/>
        </a:p>
      </dgm:t>
    </dgm:pt>
    <dgm:pt modelId="{952B146D-4038-4119-9464-3630C78CDB44}" type="sibTrans" cxnId="{A0823879-AB54-4512-8B1B-7A0C5DAD1F9D}">
      <dgm:prSet/>
      <dgm:spPr/>
      <dgm:t>
        <a:bodyPr/>
        <a:lstStyle/>
        <a:p>
          <a:endParaRPr lang="en-US"/>
        </a:p>
      </dgm:t>
    </dgm:pt>
    <dgm:pt modelId="{8AE52165-52DC-47C6-8455-C24F6E30B961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9ACAFE05-E454-406C-9B38-1A24682E0C99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22A184-3B4F-4EC5-BD8B-947CDAD5E90F}" type="pres">
      <dgm:prSet presAssocID="{5B62599A-5C9B-48E7-896E-EA782AC60C8B}" presName="spacer" presStyleCnt="0"/>
      <dgm:spPr/>
    </dgm:pt>
    <dgm:pt modelId="{09AF6928-1CD6-4E0C-8E58-456484D119F5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5B7805-3908-4B7D-86B0-A349DBB8AC36}" type="pres">
      <dgm:prSet presAssocID="{9646853A-8964-4519-A5B1-0B7D18B2983D}" presName="spacer" presStyleCnt="0"/>
      <dgm:spPr/>
    </dgm:pt>
    <dgm:pt modelId="{8E84FE63-B837-4B40-83FC-C4DBAE97FFE3}" type="pres">
      <dgm:prSet presAssocID="{E5B5828B-AE73-44D1-B57F-5DE0CE61CD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4330B76A-1E8F-473C-BC00-0BECBDF494DF}" type="presOf" srcId="{49225C73-1633-42F1-AB3B-7CB183E5F8B8}" destId="{09AF6928-1CD6-4E0C-8E58-456484D119F5}" srcOrd="0" destOrd="0" presId="urn:microsoft.com/office/officeart/2005/8/layout/vList2"/>
    <dgm:cxn modelId="{A0823879-AB54-4512-8B1B-7A0C5DAD1F9D}" srcId="{01A66772-F185-4D58-B8BB-E9370D7A7A2B}" destId="{E5B5828B-AE73-44D1-B57F-5DE0CE61CDD1}" srcOrd="2" destOrd="0" parTransId="{28F310B3-39BE-4F22-A62B-3442C1431C8D}" sibTransId="{952B146D-4038-4119-9464-3630C78CDB44}"/>
    <dgm:cxn modelId="{07C66E8A-D7A8-4344-9F17-3F47D850349D}" type="presOf" srcId="{E5B5828B-AE73-44D1-B57F-5DE0CE61CDD1}" destId="{8E84FE63-B837-4B40-83FC-C4DBAE97FFE3}" srcOrd="0" destOrd="0" presId="urn:microsoft.com/office/officeart/2005/8/layout/vList2"/>
    <dgm:cxn modelId="{C50A88C4-2D6B-4405-9DFE-DCFF9583B681}" type="presOf" srcId="{40FC4FFE-8987-4A26-B7F4-8A516F18ADAE}" destId="{9ACAFE05-E454-406C-9B38-1A24682E0C99}" srcOrd="0" destOrd="0" presId="urn:microsoft.com/office/officeart/2005/8/layout/vList2"/>
    <dgm:cxn modelId="{2F445AF0-AE64-4731-ADD1-584A4033072D}" type="presOf" srcId="{01A66772-F185-4D58-B8BB-E9370D7A7A2B}" destId="{8AE52165-52DC-47C6-8455-C24F6E30B961}" srcOrd="0" destOrd="0" presId="urn:microsoft.com/office/officeart/2005/8/layout/vList2"/>
    <dgm:cxn modelId="{9CA73602-5AE2-418E-A897-D479A0C03D87}" type="presParOf" srcId="{8AE52165-52DC-47C6-8455-C24F6E30B961}" destId="{9ACAFE05-E454-406C-9B38-1A24682E0C99}" srcOrd="0" destOrd="0" presId="urn:microsoft.com/office/officeart/2005/8/layout/vList2"/>
    <dgm:cxn modelId="{3B04443F-8E5F-43D2-A422-A28584D48BE9}" type="presParOf" srcId="{8AE52165-52DC-47C6-8455-C24F6E30B961}" destId="{4722A184-3B4F-4EC5-BD8B-947CDAD5E90F}" srcOrd="1" destOrd="0" presId="urn:microsoft.com/office/officeart/2005/8/layout/vList2"/>
    <dgm:cxn modelId="{B6BE5DCA-D214-4714-A858-826A4039EB21}" type="presParOf" srcId="{8AE52165-52DC-47C6-8455-C24F6E30B961}" destId="{09AF6928-1CD6-4E0C-8E58-456484D119F5}" srcOrd="2" destOrd="0" presId="urn:microsoft.com/office/officeart/2005/8/layout/vList2"/>
    <dgm:cxn modelId="{C2AC9C86-7907-437A-9AE0-75CAF5FCBE43}" type="presParOf" srcId="{8AE52165-52DC-47C6-8455-C24F6E30B961}" destId="{E45B7805-3908-4B7D-86B0-A349DBB8AC36}" srcOrd="3" destOrd="0" presId="urn:microsoft.com/office/officeart/2005/8/layout/vList2"/>
    <dgm:cxn modelId="{345BA9F2-0710-4714-AB3E-CDFB6D72CEC7}" type="presParOf" srcId="{8AE52165-52DC-47C6-8455-C24F6E30B961}" destId="{8E84FE63-B837-4B40-83FC-C4DBAE97FF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defRPr cap="all"/>
          </a:pPr>
          <a:r>
            <a:rPr lang="ru-RU" dirty="0"/>
            <a:t>По состоянию на 2019 год в Беларуси работают 54 200 IT-специалистов и около 1500 IT-компаний.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defRPr cap="all"/>
          </a:pPr>
          <a:r>
            <a:rPr lang="ru-RU" dirty="0"/>
            <a:t>Белорусские компании имеют клиентов более чем в 50 странах мира, примерно 45% из них из США и Канады и 30% из Европы.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defRPr cap="all"/>
          </a:pPr>
          <a:r>
            <a:rPr lang="ru-RU" dirty="0"/>
            <a:t>Общий доход от производства и продаж IT-сектора в 2018 году составил 3,1 млрд. долларов. 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1054692-15F3-4A6B-9A5C-F0909777DDC8}">
      <dgm:prSet/>
      <dgm:spPr/>
      <dgm:t>
        <a:bodyPr rtlCol="0"/>
        <a:lstStyle/>
        <a:p>
          <a:pPr rtl="0">
            <a:defRPr cap="all"/>
          </a:pPr>
          <a:r>
            <a:rPr lang="ru" dirty="0"/>
            <a:t>Pellentesque habitant morbi trist</a:t>
          </a:r>
          <a:r>
            <a:rPr lang="ru-RU" dirty="0"/>
            <a:t>Более 50 международных R&amp;D-центров ИТ-компаний.</a:t>
          </a:r>
          <a:endParaRPr lang="en-US" dirty="0"/>
        </a:p>
        <a:p>
          <a:pPr rtl="0">
            <a:defRPr cap="all"/>
          </a:pPr>
          <a:r>
            <a:rPr lang="ru" dirty="0"/>
            <a:t>ique senectus et netus.</a:t>
          </a:r>
        </a:p>
      </dgm:t>
    </dgm:pt>
    <dgm:pt modelId="{D6902E08-6A83-44B2-9806-E3233F1B48B1}" type="parTrans" cxnId="{B451EB0B-F735-4A83-9E45-F82AFACADBF3}">
      <dgm:prSet/>
      <dgm:spPr/>
      <dgm:t>
        <a:bodyPr/>
        <a:lstStyle/>
        <a:p>
          <a:endParaRPr lang="en-US"/>
        </a:p>
      </dgm:t>
    </dgm:pt>
    <dgm:pt modelId="{718EC581-72B5-4991-9D06-19137FB83D4B}" type="sibTrans" cxnId="{B451EB0B-F735-4A83-9E45-F82AFACADBF3}">
      <dgm:prSet/>
      <dgm:spPr/>
      <dgm:t>
        <a:bodyPr/>
        <a:lstStyle/>
        <a:p>
          <a:endParaRPr lang="en-US"/>
        </a:p>
      </dgm:t>
    </dgm:pt>
    <dgm:pt modelId="{AD4B2334-BDD2-4592-AABC-144782257794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B2E018B5-D96F-4D10-8F64-3F7C3F6699D5}" type="pres">
      <dgm:prSet presAssocID="{40FC4FFE-8987-4A26-B7F4-8A516F18AD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04D873-F84A-40E1-8A63-F0BC03244745}" type="pres">
      <dgm:prSet presAssocID="{5B62599A-5C9B-48E7-896E-EA782AC60C8B}" presName="spacer" presStyleCnt="0"/>
      <dgm:spPr/>
    </dgm:pt>
    <dgm:pt modelId="{7ED978D6-1AB8-4187-80A2-F9B8666B9110}" type="pres">
      <dgm:prSet presAssocID="{49225C73-1633-42F1-AB3B-7CB183E5F8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D3C1C4-1E7F-4BA5-A069-2300E2A9C77A}" type="pres">
      <dgm:prSet presAssocID="{9646853A-8964-4519-A5B1-0B7D18B2983D}" presName="spacer" presStyleCnt="0"/>
      <dgm:spPr/>
    </dgm:pt>
    <dgm:pt modelId="{13F64EFB-AA23-4316-B166-6E0A031AAE5E}" type="pres">
      <dgm:prSet presAssocID="{1C383F32-22E8-4F62-A3E0-BDC3D5F489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76ED60-C8D6-4718-9E32-799C539ADA54}" type="pres">
      <dgm:prSet presAssocID="{8500F72A-2C6D-4FDF-9C1D-CA691380EB0B}" presName="spacer" presStyleCnt="0"/>
      <dgm:spPr/>
    </dgm:pt>
    <dgm:pt modelId="{F543C310-AE99-4BB9-BA33-D54DBC8BB6AC}" type="pres">
      <dgm:prSet presAssocID="{A1054692-15F3-4A6B-9A5C-F0909777DD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451EB0B-F735-4A83-9E45-F82AFACADBF3}" srcId="{01A66772-F185-4D58-B8BB-E9370D7A7A2B}" destId="{A1054692-15F3-4A6B-9A5C-F0909777DDC8}" srcOrd="3" destOrd="0" parTransId="{D6902E08-6A83-44B2-9806-E3233F1B48B1}" sibTransId="{718EC581-72B5-4991-9D06-19137FB83D4B}"/>
    <dgm:cxn modelId="{D7061516-29EB-4036-B8D1-07FC714785BC}" type="presOf" srcId="{40FC4FFE-8987-4A26-B7F4-8A516F18ADAE}" destId="{B2E018B5-D96F-4D10-8F64-3F7C3F6699D5}" srcOrd="0" destOrd="0" presId="urn:microsoft.com/office/officeart/2005/8/layout/vList2"/>
    <dgm:cxn modelId="{2BC6111A-6ED4-4CC9-89B7-DFD0769E9CCE}" type="presOf" srcId="{1C383F32-22E8-4F62-A3E0-BDC3D5F48992}" destId="{13F64EFB-AA23-4316-B166-6E0A031AAE5E}" srcOrd="0" destOrd="0" presId="urn:microsoft.com/office/officeart/2005/8/layout/vList2"/>
    <dgm:cxn modelId="{161A421D-A297-41F7-B548-EEE68A75CCE8}" type="presOf" srcId="{01A66772-F185-4D58-B8BB-E9370D7A7A2B}" destId="{AD4B2334-BDD2-4592-AABC-144782257794}" srcOrd="0" destOrd="0" presId="urn:microsoft.com/office/officeart/2005/8/layout/vList2"/>
    <dgm:cxn modelId="{463E0D5B-16D8-4E58-873B-DBF16F1B839C}" type="presOf" srcId="{49225C73-1633-42F1-AB3B-7CB183E5F8B8}" destId="{7ED978D6-1AB8-4187-80A2-F9B8666B911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0D621ED-D3DF-4D31-ABA2-7037A3D0F5B6}" type="presOf" srcId="{A1054692-15F3-4A6B-9A5C-F0909777DDC8}" destId="{F543C310-AE99-4BB9-BA33-D54DBC8BB6AC}" srcOrd="0" destOrd="0" presId="urn:microsoft.com/office/officeart/2005/8/layout/vList2"/>
    <dgm:cxn modelId="{59D65413-FA8F-4635-92FB-62D31786DF4F}" type="presParOf" srcId="{AD4B2334-BDD2-4592-AABC-144782257794}" destId="{B2E018B5-D96F-4D10-8F64-3F7C3F6699D5}" srcOrd="0" destOrd="0" presId="urn:microsoft.com/office/officeart/2005/8/layout/vList2"/>
    <dgm:cxn modelId="{750CA098-2D80-4ACD-82C3-CB4718C0CF68}" type="presParOf" srcId="{AD4B2334-BDD2-4592-AABC-144782257794}" destId="{DF04D873-F84A-40E1-8A63-F0BC03244745}" srcOrd="1" destOrd="0" presId="urn:microsoft.com/office/officeart/2005/8/layout/vList2"/>
    <dgm:cxn modelId="{296919AB-080A-44BD-825E-04009EFC6098}" type="presParOf" srcId="{AD4B2334-BDD2-4592-AABC-144782257794}" destId="{7ED978D6-1AB8-4187-80A2-F9B8666B9110}" srcOrd="2" destOrd="0" presId="urn:microsoft.com/office/officeart/2005/8/layout/vList2"/>
    <dgm:cxn modelId="{2E060011-A22E-4821-99B0-E49CD25366BE}" type="presParOf" srcId="{AD4B2334-BDD2-4592-AABC-144782257794}" destId="{BBD3C1C4-1E7F-4BA5-A069-2300E2A9C77A}" srcOrd="3" destOrd="0" presId="urn:microsoft.com/office/officeart/2005/8/layout/vList2"/>
    <dgm:cxn modelId="{6F3818D5-609B-4738-86C4-4994399C3DBB}" type="presParOf" srcId="{AD4B2334-BDD2-4592-AABC-144782257794}" destId="{13F64EFB-AA23-4316-B166-6E0A031AAE5E}" srcOrd="4" destOrd="0" presId="urn:microsoft.com/office/officeart/2005/8/layout/vList2"/>
    <dgm:cxn modelId="{F30F5B85-2303-49B0-AFAE-DB0910328C90}" type="presParOf" srcId="{AD4B2334-BDD2-4592-AABC-144782257794}" destId="{6976ED60-C8D6-4718-9E32-799C539ADA54}" srcOrd="5" destOrd="0" presId="urn:microsoft.com/office/officeart/2005/8/layout/vList2"/>
    <dgm:cxn modelId="{2E3BD7FA-D3DF-4414-B427-352B3D5BFD17}" type="presParOf" srcId="{AD4B2334-BDD2-4592-AABC-144782257794}" destId="{F543C310-AE99-4BB9-BA33-D54DBC8BB6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defRPr cap="all"/>
          </a:pPr>
          <a:r>
            <a:rPr lang="ru-RU" dirty="0"/>
            <a:t>Белорусский IT-сектор состоит из на 60,5% из аутсорсинговых компаний и на 39,5% из продуктовых разработчиков (2018). 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defRPr cap="all"/>
          </a:pPr>
          <a:r>
            <a:rPr lang="ru-RU" dirty="0"/>
            <a:t>Топ-10 аутсорсинговых компаний: </a:t>
          </a:r>
          <a:r>
            <a:rPr lang="en-US" dirty="0"/>
            <a:t>E</a:t>
          </a:r>
          <a:r>
            <a:rPr lang="ru-RU" dirty="0"/>
            <a:t>РАМ, </a:t>
          </a:r>
          <a:r>
            <a:rPr lang="en-US" dirty="0"/>
            <a:t>IBA Group, </a:t>
          </a:r>
          <a:r>
            <a:rPr lang="en-US" dirty="0" err="1"/>
            <a:t>Itransition</a:t>
          </a:r>
          <a:r>
            <a:rPr lang="en-US" dirty="0"/>
            <a:t>, </a:t>
          </a:r>
          <a:r>
            <a:rPr lang="en-US" dirty="0" err="1"/>
            <a:t>iTechArt</a:t>
          </a:r>
          <a:r>
            <a:rPr lang="en-US" dirty="0"/>
            <a:t>, BELHARD, </a:t>
          </a:r>
          <a:r>
            <a:rPr lang="en-US" dirty="0" err="1"/>
            <a:t>ISSoft</a:t>
          </a:r>
          <a:r>
            <a:rPr lang="en-US" dirty="0"/>
            <a:t>, </a:t>
          </a:r>
          <a:r>
            <a:rPr lang="en-US" dirty="0" err="1"/>
            <a:t>Godel</a:t>
          </a:r>
          <a:r>
            <a:rPr lang="en-US" dirty="0"/>
            <a:t> Technologies, </a:t>
          </a:r>
          <a:r>
            <a:rPr lang="en-US" dirty="0" err="1"/>
            <a:t>Exadel</a:t>
          </a:r>
          <a:r>
            <a:rPr lang="en-US" dirty="0"/>
            <a:t>, A1QA, </a:t>
          </a:r>
          <a:r>
            <a:rPr lang="en-US" dirty="0" err="1"/>
            <a:t>ScienceSoft</a:t>
          </a:r>
          <a:r>
            <a:rPr lang="en-US" dirty="0"/>
            <a:t>.</a:t>
          </a:r>
        </a:p>
        <a:p>
          <a:pPr rtl="0">
            <a:defRPr cap="all"/>
          </a:pPr>
          <a:endParaRPr lang="ru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defRPr cap="all"/>
          </a:pPr>
          <a:r>
            <a:rPr lang="ru-RU" dirty="0"/>
            <a:t>В 2020 году 8 белорусский компаний  вошли в ежегодный рейтинг 100 лучших </a:t>
          </a:r>
          <a:r>
            <a:rPr lang="ru-RU" dirty="0" err="1"/>
            <a:t>аутсорсеров</a:t>
          </a:r>
          <a:r>
            <a:rPr lang="ru-RU" dirty="0"/>
            <a:t> в мире по версии Международной ассоциации профессионалов в области аутсорсинга (IAOP).</a:t>
          </a:r>
          <a:endParaRPr lang="en-US" dirty="0"/>
        </a:p>
        <a:p>
          <a:pPr rtl="0">
            <a:defRPr cap="all"/>
          </a:pPr>
          <a:endParaRPr lang="ru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2C6CB493-D63F-450B-A4A0-C57F16BDFCAB}">
      <dgm:prSet/>
      <dgm:spPr/>
      <dgm:t>
        <a:bodyPr/>
        <a:lstStyle/>
        <a:p>
          <a:pPr rtl="0"/>
          <a:r>
            <a:rPr lang="ru-RU" dirty="0"/>
            <a:t>EPAM Systems – </a:t>
          </a:r>
          <a:r>
            <a:rPr lang="ru-RU" dirty="0" err="1"/>
            <a:t>Effective</a:t>
          </a:r>
          <a:r>
            <a:rPr lang="ru-RU" dirty="0"/>
            <a:t> </a:t>
          </a:r>
          <a:r>
            <a:rPr lang="ru-RU" dirty="0" err="1"/>
            <a:t>Programming</a:t>
          </a:r>
          <a:r>
            <a:rPr lang="ru-RU" dirty="0"/>
            <a:t> </a:t>
          </a:r>
          <a:r>
            <a:rPr lang="ru-RU" dirty="0" err="1"/>
            <a:t>for</a:t>
          </a:r>
          <a:r>
            <a:rPr lang="ru-RU" dirty="0"/>
            <a:t> America – является ведущим мировым поставщиком услуг по разработке цифровых платформ и программного обеспечения. EPAM имеет филиалы в Северной Америке, Европе и Азии</a:t>
          </a:r>
          <a:endParaRPr lang="en-US" dirty="0"/>
        </a:p>
        <a:p>
          <a:pPr rtl="0"/>
          <a:endParaRPr lang="en-US" dirty="0"/>
        </a:p>
      </dgm:t>
    </dgm:pt>
    <dgm:pt modelId="{E74D789D-008C-4358-83C9-1C7F4D1B93DA}" type="parTrans" cxnId="{50A77F25-23D6-45F4-9ED4-65938DAB3AFF}">
      <dgm:prSet/>
      <dgm:spPr/>
      <dgm:t>
        <a:bodyPr/>
        <a:lstStyle/>
        <a:p>
          <a:endParaRPr lang="en-US"/>
        </a:p>
      </dgm:t>
    </dgm:pt>
    <dgm:pt modelId="{70B08AD2-225F-4134-BA9B-A342CEDEFF87}" type="sibTrans" cxnId="{50A77F25-23D6-45F4-9ED4-65938DAB3AFF}">
      <dgm:prSet/>
      <dgm:spPr/>
      <dgm:t>
        <a:bodyPr/>
        <a:lstStyle/>
        <a:p>
          <a:endParaRPr lang="en-US"/>
        </a:p>
      </dgm:t>
    </dgm:pt>
    <dgm:pt modelId="{AD4B2334-BDD2-4592-AABC-144782257794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B2E018B5-D96F-4D10-8F64-3F7C3F6699D5}" type="pres">
      <dgm:prSet presAssocID="{40FC4FFE-8987-4A26-B7F4-8A516F18AD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04D873-F84A-40E1-8A63-F0BC03244745}" type="pres">
      <dgm:prSet presAssocID="{5B62599A-5C9B-48E7-896E-EA782AC60C8B}" presName="spacer" presStyleCnt="0"/>
      <dgm:spPr/>
    </dgm:pt>
    <dgm:pt modelId="{7ED978D6-1AB8-4187-80A2-F9B8666B9110}" type="pres">
      <dgm:prSet presAssocID="{49225C73-1633-42F1-AB3B-7CB183E5F8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D3C1C4-1E7F-4BA5-A069-2300E2A9C77A}" type="pres">
      <dgm:prSet presAssocID="{9646853A-8964-4519-A5B1-0B7D18B2983D}" presName="spacer" presStyleCnt="0"/>
      <dgm:spPr/>
    </dgm:pt>
    <dgm:pt modelId="{13F64EFB-AA23-4316-B166-6E0A031AAE5E}" type="pres">
      <dgm:prSet presAssocID="{1C383F32-22E8-4F62-A3E0-BDC3D5F489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45C94A-8DFC-494F-A709-1CE40D971A67}" type="pres">
      <dgm:prSet presAssocID="{8500F72A-2C6D-4FDF-9C1D-CA691380EB0B}" presName="spacer" presStyleCnt="0"/>
      <dgm:spPr/>
    </dgm:pt>
    <dgm:pt modelId="{6139AFA9-863B-45C3-B225-03C74025E96B}" type="pres">
      <dgm:prSet presAssocID="{2C6CB493-D63F-450B-A4A0-C57F16BDFC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A2C0713-4EA0-43F0-BAC8-5CCF8BEEBC49}" type="presOf" srcId="{2C6CB493-D63F-450B-A4A0-C57F16BDFCAB}" destId="{6139AFA9-863B-45C3-B225-03C74025E96B}" srcOrd="0" destOrd="0" presId="urn:microsoft.com/office/officeart/2005/8/layout/vList2"/>
    <dgm:cxn modelId="{D7061516-29EB-4036-B8D1-07FC714785BC}" type="presOf" srcId="{40FC4FFE-8987-4A26-B7F4-8A516F18ADAE}" destId="{B2E018B5-D96F-4D10-8F64-3F7C3F6699D5}" srcOrd="0" destOrd="0" presId="urn:microsoft.com/office/officeart/2005/8/layout/vList2"/>
    <dgm:cxn modelId="{2BC6111A-6ED4-4CC9-89B7-DFD0769E9CCE}" type="presOf" srcId="{1C383F32-22E8-4F62-A3E0-BDC3D5F48992}" destId="{13F64EFB-AA23-4316-B166-6E0A031AAE5E}" srcOrd="0" destOrd="0" presId="urn:microsoft.com/office/officeart/2005/8/layout/vList2"/>
    <dgm:cxn modelId="{161A421D-A297-41F7-B548-EEE68A75CCE8}" type="presOf" srcId="{01A66772-F185-4D58-B8BB-E9370D7A7A2B}" destId="{AD4B2334-BDD2-4592-AABC-144782257794}" srcOrd="0" destOrd="0" presId="urn:microsoft.com/office/officeart/2005/8/layout/vList2"/>
    <dgm:cxn modelId="{50A77F25-23D6-45F4-9ED4-65938DAB3AFF}" srcId="{01A66772-F185-4D58-B8BB-E9370D7A7A2B}" destId="{2C6CB493-D63F-450B-A4A0-C57F16BDFCAB}" srcOrd="3" destOrd="0" parTransId="{E74D789D-008C-4358-83C9-1C7F4D1B93DA}" sibTransId="{70B08AD2-225F-4134-BA9B-A342CEDEFF87}"/>
    <dgm:cxn modelId="{463E0D5B-16D8-4E58-873B-DBF16F1B839C}" type="presOf" srcId="{49225C73-1633-42F1-AB3B-7CB183E5F8B8}" destId="{7ED978D6-1AB8-4187-80A2-F9B8666B9110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9D65413-FA8F-4635-92FB-62D31786DF4F}" type="presParOf" srcId="{AD4B2334-BDD2-4592-AABC-144782257794}" destId="{B2E018B5-D96F-4D10-8F64-3F7C3F6699D5}" srcOrd="0" destOrd="0" presId="urn:microsoft.com/office/officeart/2005/8/layout/vList2"/>
    <dgm:cxn modelId="{750CA098-2D80-4ACD-82C3-CB4718C0CF68}" type="presParOf" srcId="{AD4B2334-BDD2-4592-AABC-144782257794}" destId="{DF04D873-F84A-40E1-8A63-F0BC03244745}" srcOrd="1" destOrd="0" presId="urn:microsoft.com/office/officeart/2005/8/layout/vList2"/>
    <dgm:cxn modelId="{296919AB-080A-44BD-825E-04009EFC6098}" type="presParOf" srcId="{AD4B2334-BDD2-4592-AABC-144782257794}" destId="{7ED978D6-1AB8-4187-80A2-F9B8666B9110}" srcOrd="2" destOrd="0" presId="urn:microsoft.com/office/officeart/2005/8/layout/vList2"/>
    <dgm:cxn modelId="{2E060011-A22E-4821-99B0-E49CD25366BE}" type="presParOf" srcId="{AD4B2334-BDD2-4592-AABC-144782257794}" destId="{BBD3C1C4-1E7F-4BA5-A069-2300E2A9C77A}" srcOrd="3" destOrd="0" presId="urn:microsoft.com/office/officeart/2005/8/layout/vList2"/>
    <dgm:cxn modelId="{6F3818D5-609B-4738-86C4-4994399C3DBB}" type="presParOf" srcId="{AD4B2334-BDD2-4592-AABC-144782257794}" destId="{13F64EFB-AA23-4316-B166-6E0A031AAE5E}" srcOrd="4" destOrd="0" presId="urn:microsoft.com/office/officeart/2005/8/layout/vList2"/>
    <dgm:cxn modelId="{846CBB72-10A2-4AC1-AD80-84778026A24A}" type="presParOf" srcId="{AD4B2334-BDD2-4592-AABC-144782257794}" destId="{8D45C94A-8DFC-494F-A709-1CE40D971A67}" srcOrd="5" destOrd="0" presId="urn:microsoft.com/office/officeart/2005/8/layout/vList2"/>
    <dgm:cxn modelId="{1512D17E-E286-43CD-9C4A-3161FA8786A5}" type="presParOf" srcId="{AD4B2334-BDD2-4592-AABC-144782257794}" destId="{6139AFA9-863B-45C3-B225-03C74025E9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defRPr cap="all"/>
          </a:pPr>
          <a:r>
            <a:rPr lang="en-US" sz="1800" dirty="0"/>
            <a:t>IHS (</a:t>
          </a:r>
          <a:r>
            <a:rPr lang="ru-RU" sz="1800" dirty="0"/>
            <a:t>резидент ПВТ);</a:t>
          </a:r>
          <a:endParaRPr lang="en-US" sz="1800" dirty="0"/>
        </a:p>
        <a:p>
          <a:r>
            <a:rPr lang="en-US" sz="1800" dirty="0"/>
            <a:t>EPAM Systems;</a:t>
          </a:r>
        </a:p>
        <a:p>
          <a:r>
            <a:rPr lang="en-US" sz="1800" dirty="0"/>
            <a:t>Bell Integrator;</a:t>
          </a:r>
        </a:p>
        <a:p>
          <a:r>
            <a:rPr lang="en-US" sz="1800" dirty="0" err="1"/>
            <a:t>Ericpol</a:t>
          </a:r>
          <a:r>
            <a:rPr lang="en-US" sz="1800" dirty="0"/>
            <a:t> Telecom;</a:t>
          </a:r>
        </a:p>
        <a:p>
          <a:r>
            <a:rPr lang="en-US" sz="1800" dirty="0"/>
            <a:t>IBA;</a:t>
          </a:r>
        </a:p>
        <a:p>
          <a:r>
            <a:rPr lang="en-US" sz="1800" dirty="0" err="1"/>
            <a:t>Itransition</a:t>
          </a:r>
          <a:r>
            <a:rPr lang="en-US" sz="1800" dirty="0"/>
            <a:t>;</a:t>
          </a:r>
        </a:p>
        <a:p>
          <a:r>
            <a:rPr lang="en-US" sz="1800" dirty="0" err="1"/>
            <a:t>SoftClub</a:t>
          </a:r>
          <a:r>
            <a:rPr lang="en-US" sz="1800" dirty="0"/>
            <a:t>;</a:t>
          </a:r>
        </a:p>
        <a:p>
          <a:r>
            <a:rPr lang="en-US" sz="1800" dirty="0"/>
            <a:t>Coherent Solution;</a:t>
          </a:r>
        </a:p>
        <a:p>
          <a:r>
            <a:rPr lang="en-US" sz="1800" dirty="0" err="1"/>
            <a:t>Artezio</a:t>
          </a:r>
          <a:r>
            <a:rPr lang="en-US" sz="1800" dirty="0"/>
            <a:t>;</a:t>
          </a:r>
        </a:p>
        <a:p>
          <a:r>
            <a:rPr lang="en-US" sz="1800" dirty="0"/>
            <a:t>Intetics.</a:t>
          </a:r>
        </a:p>
        <a:p>
          <a:pPr rtl="0">
            <a:defRPr cap="all"/>
          </a:pPr>
          <a:endParaRPr lang="ru" sz="2400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AD4B2334-BDD2-4592-AABC-144782257794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B2E018B5-D96F-4D10-8F64-3F7C3F6699D5}" type="pres">
      <dgm:prSet presAssocID="{40FC4FFE-8987-4A26-B7F4-8A516F18ADAE}" presName="parentText" presStyleLbl="node1" presStyleIdx="0" presStyleCnt="1" custScaleY="129997">
        <dgm:presLayoutVars>
          <dgm:chMax val="0"/>
          <dgm:bulletEnabled val="1"/>
        </dgm:presLayoutVars>
      </dgm:prSet>
      <dgm:spPr/>
    </dgm:pt>
  </dgm:ptLst>
  <dgm:cxnLst>
    <dgm:cxn modelId="{D7061516-29EB-4036-B8D1-07FC714785BC}" type="presOf" srcId="{40FC4FFE-8987-4A26-B7F4-8A516F18ADAE}" destId="{B2E018B5-D96F-4D10-8F64-3F7C3F6699D5}" srcOrd="0" destOrd="0" presId="urn:microsoft.com/office/officeart/2005/8/layout/vList2"/>
    <dgm:cxn modelId="{161A421D-A297-41F7-B548-EEE68A75CCE8}" type="presOf" srcId="{01A66772-F185-4D58-B8BB-E9370D7A7A2B}" destId="{AD4B2334-BDD2-4592-AABC-144782257794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59D65413-FA8F-4635-92FB-62D31786DF4F}" type="presParOf" srcId="{AD4B2334-BDD2-4592-AABC-144782257794}" destId="{B2E018B5-D96F-4D10-8F64-3F7C3F6699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D77CAECB-6FA0-46AA-922E-1579D2D12719}">
      <dgm:prSet/>
      <dgm:spPr/>
      <dgm:t>
        <a:bodyPr/>
        <a:lstStyle/>
        <a:p>
          <a:pPr rtl="0">
            <a:defRPr cap="all"/>
          </a:pPr>
          <a:r>
            <a:rPr lang="ru-RU" dirty="0"/>
            <a:t>Продуктовых компаний в РБ мало, и самая известная из них — Wargaming . Однако даже у Wargaming большие проблемы с запуском новых проектов, по сути, Wargaming — компания одной онлайн-игры.</a:t>
          </a:r>
          <a:endParaRPr lang="en-US" dirty="0"/>
        </a:p>
      </dgm:t>
    </dgm:pt>
    <dgm:pt modelId="{D7C8ECDE-2825-483F-B8D4-16781E9D81CB}" type="parTrans" cxnId="{9C3CFCE8-996B-4276-BACA-D81579583E74}">
      <dgm:prSet/>
      <dgm:spPr/>
      <dgm:t>
        <a:bodyPr/>
        <a:lstStyle/>
        <a:p>
          <a:endParaRPr lang="en-US"/>
        </a:p>
      </dgm:t>
    </dgm:pt>
    <dgm:pt modelId="{58258C2D-404E-4ED0-88A0-22DBC187184E}" type="sibTrans" cxnId="{9C3CFCE8-996B-4276-BACA-D81579583E74}">
      <dgm:prSet/>
      <dgm:spPr/>
      <dgm:t>
        <a:bodyPr/>
        <a:lstStyle/>
        <a:p>
          <a:endParaRPr lang="en-US"/>
        </a:p>
      </dgm:t>
    </dgm:pt>
    <dgm:pt modelId="{AE764A8C-7589-4654-A59D-E99A7BAA7550}">
      <dgm:prSet/>
      <dgm:spPr/>
      <dgm:t>
        <a:bodyPr/>
        <a:lstStyle/>
        <a:p>
          <a:pPr rtl="0">
            <a:defRPr cap="all"/>
          </a:pPr>
          <a:r>
            <a:rPr lang="ru-RU" dirty="0"/>
            <a:t>В то же время наибольшую прибыль IT обеспечивает не аутсорс, а именно создание продукта.</a:t>
          </a:r>
          <a:endParaRPr lang="en-US" dirty="0"/>
        </a:p>
      </dgm:t>
    </dgm:pt>
    <dgm:pt modelId="{37B3D0A9-D790-4C6E-8F48-13163EF31043}" type="parTrans" cxnId="{E5DE85EE-316D-485C-817D-89FD98E3E5CE}">
      <dgm:prSet/>
      <dgm:spPr/>
      <dgm:t>
        <a:bodyPr/>
        <a:lstStyle/>
        <a:p>
          <a:endParaRPr lang="en-US"/>
        </a:p>
      </dgm:t>
    </dgm:pt>
    <dgm:pt modelId="{FBEDA720-AC6D-4291-927E-E11FCD6E39E6}" type="sibTrans" cxnId="{E5DE85EE-316D-485C-817D-89FD98E3E5CE}">
      <dgm:prSet/>
      <dgm:spPr/>
      <dgm:t>
        <a:bodyPr/>
        <a:lstStyle/>
        <a:p>
          <a:endParaRPr lang="en-US"/>
        </a:p>
      </dgm:t>
    </dgm:pt>
    <dgm:pt modelId="{756C5978-1BF5-4296-8B21-209FD6E01468}">
      <dgm:prSet/>
      <dgm:spPr/>
      <dgm:t>
        <a:bodyPr/>
        <a:lstStyle/>
        <a:p>
          <a:pPr rtl="0">
            <a:defRPr cap="all"/>
          </a:pPr>
          <a:r>
            <a:rPr lang="ru-RU" dirty="0"/>
            <a:t>Истории белорусского IT-успеха — это продажа стартапа: </a:t>
          </a:r>
          <a:endParaRPr lang="en-US" dirty="0"/>
        </a:p>
      </dgm:t>
    </dgm:pt>
    <dgm:pt modelId="{5FBF00A3-E5E6-4E0A-A689-18C0932D5447}" type="parTrans" cxnId="{84CF76CB-B233-4791-B8C3-B86C1ABCBCEE}">
      <dgm:prSet/>
      <dgm:spPr/>
      <dgm:t>
        <a:bodyPr/>
        <a:lstStyle/>
        <a:p>
          <a:endParaRPr lang="en-US"/>
        </a:p>
      </dgm:t>
    </dgm:pt>
    <dgm:pt modelId="{74CFC5B6-8B68-4B89-BDA3-2C84E79012A7}" type="sibTrans" cxnId="{84CF76CB-B233-4791-B8C3-B86C1ABCBCEE}">
      <dgm:prSet/>
      <dgm:spPr/>
      <dgm:t>
        <a:bodyPr/>
        <a:lstStyle/>
        <a:p>
          <a:endParaRPr lang="en-US"/>
        </a:p>
      </dgm:t>
    </dgm:pt>
    <dgm:pt modelId="{AD4B2334-BDD2-4592-AABC-144782257794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3D80DEF2-EE68-4DDC-85BA-B09D3C83CBCF}" type="pres">
      <dgm:prSet presAssocID="{D77CAECB-6FA0-46AA-922E-1579D2D127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022313-E25C-4BC0-B6C8-78CC31BA6953}" type="pres">
      <dgm:prSet presAssocID="{58258C2D-404E-4ED0-88A0-22DBC187184E}" presName="spacer" presStyleCnt="0"/>
      <dgm:spPr/>
    </dgm:pt>
    <dgm:pt modelId="{75DFACC4-2B55-4D39-9388-7A7BB196B02C}" type="pres">
      <dgm:prSet presAssocID="{AE764A8C-7589-4654-A59D-E99A7BAA7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5176BD-ACE5-4277-ADA6-C8DE8575B652}" type="pres">
      <dgm:prSet presAssocID="{FBEDA720-AC6D-4291-927E-E11FCD6E39E6}" presName="spacer" presStyleCnt="0"/>
      <dgm:spPr/>
    </dgm:pt>
    <dgm:pt modelId="{E03668DB-A617-447D-B09B-974D5C3B21F3}" type="pres">
      <dgm:prSet presAssocID="{756C5978-1BF5-4296-8B21-209FD6E014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1A421D-A297-41F7-B548-EEE68A75CCE8}" type="presOf" srcId="{01A66772-F185-4D58-B8BB-E9370D7A7A2B}" destId="{AD4B2334-BDD2-4592-AABC-144782257794}" srcOrd="0" destOrd="0" presId="urn:microsoft.com/office/officeart/2005/8/layout/vList2"/>
    <dgm:cxn modelId="{FDA44371-8593-4DA2-AA38-5948C6F5A33E}" type="presOf" srcId="{AE764A8C-7589-4654-A59D-E99A7BAA7550}" destId="{75DFACC4-2B55-4D39-9388-7A7BB196B02C}" srcOrd="0" destOrd="0" presId="urn:microsoft.com/office/officeart/2005/8/layout/vList2"/>
    <dgm:cxn modelId="{7BFCDA84-DC6F-4BC5-ADA2-865BD008E237}" type="presOf" srcId="{756C5978-1BF5-4296-8B21-209FD6E01468}" destId="{E03668DB-A617-447D-B09B-974D5C3B21F3}" srcOrd="0" destOrd="0" presId="urn:microsoft.com/office/officeart/2005/8/layout/vList2"/>
    <dgm:cxn modelId="{F2CAECB3-7C05-4614-A7EE-63A4264D922F}" type="presOf" srcId="{D77CAECB-6FA0-46AA-922E-1579D2D12719}" destId="{3D80DEF2-EE68-4DDC-85BA-B09D3C83CBCF}" srcOrd="0" destOrd="0" presId="urn:microsoft.com/office/officeart/2005/8/layout/vList2"/>
    <dgm:cxn modelId="{84CF76CB-B233-4791-B8C3-B86C1ABCBCEE}" srcId="{01A66772-F185-4D58-B8BB-E9370D7A7A2B}" destId="{756C5978-1BF5-4296-8B21-209FD6E01468}" srcOrd="2" destOrd="0" parTransId="{5FBF00A3-E5E6-4E0A-A689-18C0932D5447}" sibTransId="{74CFC5B6-8B68-4B89-BDA3-2C84E79012A7}"/>
    <dgm:cxn modelId="{9C3CFCE8-996B-4276-BACA-D81579583E74}" srcId="{01A66772-F185-4D58-B8BB-E9370D7A7A2B}" destId="{D77CAECB-6FA0-46AA-922E-1579D2D12719}" srcOrd="0" destOrd="0" parTransId="{D7C8ECDE-2825-483F-B8D4-16781E9D81CB}" sibTransId="{58258C2D-404E-4ED0-88A0-22DBC187184E}"/>
    <dgm:cxn modelId="{E5DE85EE-316D-485C-817D-89FD98E3E5CE}" srcId="{01A66772-F185-4D58-B8BB-E9370D7A7A2B}" destId="{AE764A8C-7589-4654-A59D-E99A7BAA7550}" srcOrd="1" destOrd="0" parTransId="{37B3D0A9-D790-4C6E-8F48-13163EF31043}" sibTransId="{FBEDA720-AC6D-4291-927E-E11FCD6E39E6}"/>
    <dgm:cxn modelId="{7FDCAA62-4E17-4D6F-AB12-6F244A8C767F}" type="presParOf" srcId="{AD4B2334-BDD2-4592-AABC-144782257794}" destId="{3D80DEF2-EE68-4DDC-85BA-B09D3C83CBCF}" srcOrd="0" destOrd="0" presId="urn:microsoft.com/office/officeart/2005/8/layout/vList2"/>
    <dgm:cxn modelId="{6045D7D0-A477-458C-950E-AF7FD2D00B3C}" type="presParOf" srcId="{AD4B2334-BDD2-4592-AABC-144782257794}" destId="{4F022313-E25C-4BC0-B6C8-78CC31BA6953}" srcOrd="1" destOrd="0" presId="urn:microsoft.com/office/officeart/2005/8/layout/vList2"/>
    <dgm:cxn modelId="{58E59F56-C9A8-4772-B261-B2CC2AB797EE}" type="presParOf" srcId="{AD4B2334-BDD2-4592-AABC-144782257794}" destId="{75DFACC4-2B55-4D39-9388-7A7BB196B02C}" srcOrd="2" destOrd="0" presId="urn:microsoft.com/office/officeart/2005/8/layout/vList2"/>
    <dgm:cxn modelId="{0B6C1DAE-7ACE-4A8F-B258-9EC2233250DA}" type="presParOf" srcId="{AD4B2334-BDD2-4592-AABC-144782257794}" destId="{D35176BD-ACE5-4277-ADA6-C8DE8575B652}" srcOrd="3" destOrd="0" presId="urn:microsoft.com/office/officeart/2005/8/layout/vList2"/>
    <dgm:cxn modelId="{16806FBD-DC7F-4A2C-8636-94627FCF2374}" type="presParOf" srcId="{AD4B2334-BDD2-4592-AABC-144782257794}" destId="{E03668DB-A617-447D-B09B-974D5C3B21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FA680CE-F76B-44E0-953C-82963A97BADC}">
      <dgm:prSet/>
      <dgm:spPr/>
      <dgm:t>
        <a:bodyPr/>
        <a:lstStyle/>
        <a:p>
          <a:pPr rtl="0">
            <a:defRPr cap="all"/>
          </a:pPr>
          <a:r>
            <a:rPr lang="en-US" dirty="0"/>
            <a:t>World of Tanks, Viber,  Flo,  Gurtam, Fitbit (</a:t>
          </a:r>
          <a:r>
            <a:rPr lang="ru-RU" dirty="0"/>
            <a:t>умные браслеты, офис в Минске),  </a:t>
          </a:r>
          <a:r>
            <a:rPr lang="en-US" dirty="0"/>
            <a:t>ID Finance (</a:t>
          </a:r>
          <a:r>
            <a:rPr lang="ru-RU" dirty="0"/>
            <a:t>офис разработки находится в Минске), </a:t>
          </a:r>
          <a:r>
            <a:rPr lang="en-US" dirty="0"/>
            <a:t>Currency.com (</a:t>
          </a:r>
          <a:r>
            <a:rPr lang="ru-RU" dirty="0"/>
            <a:t>белорусская криптобиржа), </a:t>
          </a:r>
          <a:r>
            <a:rPr lang="en-US" dirty="0"/>
            <a:t>PandaDoc (</a:t>
          </a:r>
          <a:r>
            <a:rPr lang="ru-RU" dirty="0"/>
            <a:t>сервис для управления цифровыми документами), приложения от </a:t>
          </a:r>
          <a:r>
            <a:rPr lang="en-US" dirty="0"/>
            <a:t>Gismart (</a:t>
          </a:r>
          <a:r>
            <a:rPr lang="ru-RU" dirty="0"/>
            <a:t>музыкальные приложения и игры, офисы в Беларуси), </a:t>
          </a:r>
          <a:r>
            <a:rPr lang="en-US" dirty="0"/>
            <a:t>Targetprocess (</a:t>
          </a:r>
          <a:r>
            <a:rPr lang="ru-RU" dirty="0"/>
            <a:t>визионерская система управления проектами), фитнес-приложения от </a:t>
          </a:r>
          <a:r>
            <a:rPr lang="en-US" dirty="0"/>
            <a:t>Verv, </a:t>
          </a:r>
          <a:r>
            <a:rPr lang="ru-RU" dirty="0"/>
            <a:t>гемблинг-приложения </a:t>
          </a:r>
          <a:r>
            <a:rPr lang="en-US" dirty="0"/>
            <a:t>Playtika, OneSoil (</a:t>
          </a:r>
          <a:r>
            <a:rPr lang="ru-RU" dirty="0"/>
            <a:t>агротехнический стартап), </a:t>
          </a:r>
          <a:r>
            <a:rPr lang="en-US" dirty="0"/>
            <a:t>Wanna Kicks (</a:t>
          </a:r>
          <a:r>
            <a:rPr lang="ru-RU" dirty="0"/>
            <a:t>приложения для </a:t>
          </a:r>
          <a:r>
            <a:rPr lang="en-US" dirty="0"/>
            <a:t>AR-</a:t>
          </a:r>
          <a:r>
            <a:rPr lang="ru-RU" dirty="0"/>
            <a:t>примерки кроссовок),  </a:t>
          </a:r>
          <a:r>
            <a:rPr lang="en-US" dirty="0"/>
            <a:t>My cafe (</a:t>
          </a:r>
          <a:r>
            <a:rPr lang="ru-RU" dirty="0"/>
            <a:t>симулятор кофейни от компании </a:t>
          </a:r>
          <a:r>
            <a:rPr lang="en-US" dirty="0"/>
            <a:t>Melsoft), </a:t>
          </a:r>
          <a:r>
            <a:rPr lang="ru-RU" dirty="0"/>
            <a:t>казуальные игры </a:t>
          </a:r>
          <a:r>
            <a:rPr lang="en-US" dirty="0"/>
            <a:t>Playgendary, HYPERVSN (by Kino-mo) (</a:t>
          </a:r>
          <a:r>
            <a:rPr lang="ru-RU" dirty="0"/>
            <a:t>голографическая 3</a:t>
          </a:r>
          <a:r>
            <a:rPr lang="en-US" dirty="0"/>
            <a:t>D </a:t>
          </a:r>
          <a:r>
            <a:rPr lang="ru-RU" dirty="0"/>
            <a:t>система, офисы в Минске), </a:t>
          </a:r>
          <a:r>
            <a:rPr lang="en-US" dirty="0"/>
            <a:t>Cradle of Empires (</a:t>
          </a:r>
          <a:r>
            <a:rPr lang="ru-RU" dirty="0"/>
            <a:t>игра «три-в-ряд» от компании </a:t>
          </a:r>
          <a:r>
            <a:rPr lang="en-US" dirty="0"/>
            <a:t>Awem Games, </a:t>
          </a:r>
          <a:r>
            <a:rPr lang="ru-RU" dirty="0"/>
            <a:t>офис в Могилеве).</a:t>
          </a:r>
          <a:endParaRPr lang="en-US" dirty="0"/>
        </a:p>
      </dgm:t>
    </dgm:pt>
    <dgm:pt modelId="{78AE2D16-5631-488A-B255-7E916386BA57}" type="parTrans" cxnId="{2686563C-EF3E-4211-9136-4FDA204302F1}">
      <dgm:prSet/>
      <dgm:spPr/>
      <dgm:t>
        <a:bodyPr/>
        <a:lstStyle/>
        <a:p>
          <a:endParaRPr lang="en-US"/>
        </a:p>
      </dgm:t>
    </dgm:pt>
    <dgm:pt modelId="{2469F346-1D87-4EEE-8A82-F30AE03CE8B7}" type="sibTrans" cxnId="{2686563C-EF3E-4211-9136-4FDA204302F1}">
      <dgm:prSet/>
      <dgm:spPr/>
      <dgm:t>
        <a:bodyPr/>
        <a:lstStyle/>
        <a:p>
          <a:endParaRPr lang="en-US"/>
        </a:p>
      </dgm:t>
    </dgm:pt>
    <dgm:pt modelId="{AD4B2334-BDD2-4592-AABC-144782257794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6B3E6835-ABA1-4E2C-BFE4-B2000716BE62}" type="pres">
      <dgm:prSet presAssocID="{8FA680CE-F76B-44E0-953C-82963A97BAD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1A421D-A297-41F7-B548-EEE68A75CCE8}" type="presOf" srcId="{01A66772-F185-4D58-B8BB-E9370D7A7A2B}" destId="{AD4B2334-BDD2-4592-AABC-144782257794}" srcOrd="0" destOrd="0" presId="urn:microsoft.com/office/officeart/2005/8/layout/vList2"/>
    <dgm:cxn modelId="{2686563C-EF3E-4211-9136-4FDA204302F1}" srcId="{01A66772-F185-4D58-B8BB-E9370D7A7A2B}" destId="{8FA680CE-F76B-44E0-953C-82963A97BADC}" srcOrd="0" destOrd="0" parTransId="{78AE2D16-5631-488A-B255-7E916386BA57}" sibTransId="{2469F346-1D87-4EEE-8A82-F30AE03CE8B7}"/>
    <dgm:cxn modelId="{D36961A8-3CE7-456F-9084-C60ED632E2BA}" type="presOf" srcId="{8FA680CE-F76B-44E0-953C-82963A97BADC}" destId="{6B3E6835-ABA1-4E2C-BFE4-B2000716BE62}" srcOrd="0" destOrd="0" presId="urn:microsoft.com/office/officeart/2005/8/layout/vList2"/>
    <dgm:cxn modelId="{DFFE6229-C2A1-46FD-9A30-0BD2B3BB2FFB}" type="presParOf" srcId="{AD4B2334-BDD2-4592-AABC-144782257794}" destId="{6B3E6835-ABA1-4E2C-BFE4-B2000716BE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1FD03-ED43-428C-AA23-E099DB43CD77}">
      <dsp:nvSpPr>
        <dsp:cNvPr id="0" name=""/>
        <dsp:cNvSpPr/>
      </dsp:nvSpPr>
      <dsp:spPr>
        <a:xfrm>
          <a:off x="0" y="430864"/>
          <a:ext cx="6858000" cy="1558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По его словам, после того, как в 2020-2021 гг. ИТ-директора вынуждены были работать только с краткосрочными проектами, спустя эти два года они могут сосредоточиться и на долгосрочных инициативах</a:t>
          </a:r>
          <a:endParaRPr lang="ru" sz="1800" kern="1200" dirty="0"/>
        </a:p>
      </dsp:txBody>
      <dsp:txXfrm>
        <a:off x="76077" y="506941"/>
        <a:ext cx="6705846" cy="1406285"/>
      </dsp:txXfrm>
    </dsp:sp>
    <dsp:sp modelId="{C695A1B9-E279-40A8-9001-11F15E51BAC2}">
      <dsp:nvSpPr>
        <dsp:cNvPr id="0" name=""/>
        <dsp:cNvSpPr/>
      </dsp:nvSpPr>
      <dsp:spPr>
        <a:xfrm>
          <a:off x="0" y="2041144"/>
          <a:ext cx="6858000" cy="1558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пробелы в навыках персонала, зарплат и война за специалистов заставят ИТ-директоров больше полагаться на консалтинговые услуги и фирмы, предоставляющие услуги управления, для реализации своих цифровых стратегий</a:t>
          </a:r>
          <a:endParaRPr lang="ru" sz="1800" kern="1200" dirty="0"/>
        </a:p>
      </dsp:txBody>
      <dsp:txXfrm>
        <a:off x="76077" y="2117221"/>
        <a:ext cx="6705846" cy="1406285"/>
      </dsp:txXfrm>
    </dsp:sp>
    <dsp:sp modelId="{491B40A5-8D0C-4E52-86CB-D3D70E396D7A}">
      <dsp:nvSpPr>
        <dsp:cNvPr id="0" name=""/>
        <dsp:cNvSpPr/>
      </dsp:nvSpPr>
      <dsp:spPr>
        <a:xfrm>
          <a:off x="0" y="3651424"/>
          <a:ext cx="6858000" cy="1558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Ожидается, что к 2025 году превосходство облачной категории над сегментом </a:t>
          </a:r>
          <a:r>
            <a:rPr lang="ru-RU" sz="1800" kern="1200" dirty="0" err="1"/>
            <a:t>non-cloud</a:t>
          </a:r>
          <a:r>
            <a:rPr lang="ru-RU" sz="1800" kern="1200" dirty="0"/>
            <a:t> станет двукратным на фоне активного перехода организаций на модель </a:t>
          </a:r>
          <a:r>
            <a:rPr lang="ru-RU" sz="1800" kern="1200" dirty="0" err="1"/>
            <a:t>SaaS</a:t>
          </a:r>
          <a:endParaRPr lang="ru" sz="1800" kern="1200" dirty="0"/>
        </a:p>
      </dsp:txBody>
      <dsp:txXfrm>
        <a:off x="76077" y="3727501"/>
        <a:ext cx="6705846" cy="1406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89A3F-410C-4BD9-93DE-30DC388955FC}">
      <dsp:nvSpPr>
        <dsp:cNvPr id="0" name=""/>
        <dsp:cNvSpPr/>
      </dsp:nvSpPr>
      <dsp:spPr>
        <a:xfrm>
          <a:off x="7692" y="3500"/>
          <a:ext cx="10043015" cy="3842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900" b="0" i="0" kern="1200" dirty="0"/>
            <a:t>Совокупная выручка 13 крупнейших производителей программного обеспечения и ИКТ-услуг для бизнеса, включая операторов связи, на этом рынке по итогам 2021 года достигла $613 млрд, что на 10% больше, чем годом ранее. Об этом свидетельствуют данные аналитиков </a:t>
          </a:r>
          <a:r>
            <a:rPr lang="ru-RU" sz="2900" b="0" i="0" kern="1200" dirty="0" err="1"/>
            <a:t>Synergy</a:t>
          </a:r>
          <a:r>
            <a:rPr lang="ru-RU" sz="2900" b="0" i="0" kern="1200" dirty="0"/>
            <a:t> Research Group, обнародованные 21 декабря 2021-го.</a:t>
          </a:r>
          <a:endParaRPr lang="ru" sz="2900" kern="1200" dirty="0"/>
        </a:p>
      </dsp:txBody>
      <dsp:txXfrm>
        <a:off x="7692" y="3500"/>
        <a:ext cx="10043015" cy="3842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AFE05-E454-406C-9B38-1A24682E0C99}">
      <dsp:nvSpPr>
        <dsp:cNvPr id="0" name=""/>
        <dsp:cNvSpPr/>
      </dsp:nvSpPr>
      <dsp:spPr>
        <a:xfrm>
          <a:off x="0" y="402285"/>
          <a:ext cx="6858000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В рейтинге Международного союза электросвязи по индексу развития информационно-коммуникационных технологий (ИКТ) Беларусь в 2018 году заняла 32-е место.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800" kern="1200" dirty="0"/>
        </a:p>
      </dsp:txBody>
      <dsp:txXfrm>
        <a:off x="82245" y="484530"/>
        <a:ext cx="6693510" cy="1520310"/>
      </dsp:txXfrm>
    </dsp:sp>
    <dsp:sp modelId="{09AF6928-1CD6-4E0C-8E58-456484D119F5}">
      <dsp:nvSpPr>
        <dsp:cNvPr id="0" name=""/>
        <dsp:cNvSpPr/>
      </dsp:nvSpPr>
      <dsp:spPr>
        <a:xfrm>
          <a:off x="0" y="2138925"/>
          <a:ext cx="6858000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В этом рейтинге Беларусь опередила Россию и Казахстан, и не уступила таким странам, как Италия, Португалия и Чехия.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800" kern="1200" dirty="0"/>
        </a:p>
      </dsp:txBody>
      <dsp:txXfrm>
        <a:off x="82245" y="2221170"/>
        <a:ext cx="6693510" cy="1520310"/>
      </dsp:txXfrm>
    </dsp:sp>
    <dsp:sp modelId="{8E84FE63-B837-4B40-83FC-C4DBAE97FFE3}">
      <dsp:nvSpPr>
        <dsp:cNvPr id="0" name=""/>
        <dsp:cNvSpPr/>
      </dsp:nvSpPr>
      <dsp:spPr>
        <a:xfrm>
          <a:off x="0" y="3875565"/>
          <a:ext cx="6858000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По индикатору GII «Количество созданных мобильных приложений на 1 млрд ВВП на ППС» в 2020 году Беларусь заняла 1-е место в мире! А «Доступ к ИКТ» — 19-е место.</a:t>
          </a:r>
          <a:endParaRPr lang="en-US" sz="1800" kern="1200" dirty="0"/>
        </a:p>
      </dsp:txBody>
      <dsp:txXfrm>
        <a:off x="82245" y="3957810"/>
        <a:ext cx="6693510" cy="152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18B5-D96F-4D10-8F64-3F7C3F6699D5}">
      <dsp:nvSpPr>
        <dsp:cNvPr id="0" name=""/>
        <dsp:cNvSpPr/>
      </dsp:nvSpPr>
      <dsp:spPr>
        <a:xfrm>
          <a:off x="0" y="132165"/>
          <a:ext cx="6858000" cy="1395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По состоянию на 2019 год в Беларуси работают 54 200 IT-специалистов и около 1500 IT-компаний.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800" kern="1200" dirty="0"/>
        </a:p>
      </dsp:txBody>
      <dsp:txXfrm>
        <a:off x="68109" y="200274"/>
        <a:ext cx="6721782" cy="1259006"/>
      </dsp:txXfrm>
    </dsp:sp>
    <dsp:sp modelId="{7ED978D6-1AB8-4187-80A2-F9B8666B9110}">
      <dsp:nvSpPr>
        <dsp:cNvPr id="0" name=""/>
        <dsp:cNvSpPr/>
      </dsp:nvSpPr>
      <dsp:spPr>
        <a:xfrm>
          <a:off x="0" y="1579230"/>
          <a:ext cx="6858000" cy="1395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Белорусские компании имеют клиентов более чем в 50 странах мира, примерно 45% из них из США и Канады и 30% из Европы.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800" kern="1200" dirty="0"/>
        </a:p>
      </dsp:txBody>
      <dsp:txXfrm>
        <a:off x="68109" y="1647339"/>
        <a:ext cx="6721782" cy="1259006"/>
      </dsp:txXfrm>
    </dsp:sp>
    <dsp:sp modelId="{13F64EFB-AA23-4316-B166-6E0A031AAE5E}">
      <dsp:nvSpPr>
        <dsp:cNvPr id="0" name=""/>
        <dsp:cNvSpPr/>
      </dsp:nvSpPr>
      <dsp:spPr>
        <a:xfrm>
          <a:off x="0" y="3026295"/>
          <a:ext cx="6858000" cy="1395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Общий доход от производства и продаж IT-сектора в 2018 году составил 3,1 млрд. долларов. 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800" kern="1200" dirty="0"/>
        </a:p>
      </dsp:txBody>
      <dsp:txXfrm>
        <a:off x="68109" y="3094404"/>
        <a:ext cx="6721782" cy="1259006"/>
      </dsp:txXfrm>
    </dsp:sp>
    <dsp:sp modelId="{F543C310-AE99-4BB9-BA33-D54DBC8BB6AC}">
      <dsp:nvSpPr>
        <dsp:cNvPr id="0" name=""/>
        <dsp:cNvSpPr/>
      </dsp:nvSpPr>
      <dsp:spPr>
        <a:xfrm>
          <a:off x="0" y="4473360"/>
          <a:ext cx="6858000" cy="1395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800" kern="1200" dirty="0"/>
            <a:t>Pellentesque habitant morbi trist</a:t>
          </a:r>
          <a:r>
            <a:rPr lang="ru-RU" sz="1800" kern="1200" dirty="0"/>
            <a:t>Более 50 международных R&amp;D-центров ИТ-компаний.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" sz="1800" kern="1200" dirty="0"/>
            <a:t>ique senectus et netus.</a:t>
          </a:r>
        </a:p>
      </dsp:txBody>
      <dsp:txXfrm>
        <a:off x="68109" y="4541469"/>
        <a:ext cx="6721782" cy="1259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18B5-D96F-4D10-8F64-3F7C3F6699D5}">
      <dsp:nvSpPr>
        <dsp:cNvPr id="0" name=""/>
        <dsp:cNvSpPr/>
      </dsp:nvSpPr>
      <dsp:spPr>
        <a:xfrm>
          <a:off x="0" y="121743"/>
          <a:ext cx="6858000" cy="1411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500" kern="1200" dirty="0"/>
            <a:t>Белорусский IT-сектор состоит из на 60,5% из аутсорсинговых компаний и на 39,5% из продуктовых разработчиков (2018). </a:t>
          </a:r>
          <a:endParaRPr lang="en-US" sz="1500" kern="1200" dirty="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500" kern="1200" dirty="0"/>
        </a:p>
      </dsp:txBody>
      <dsp:txXfrm>
        <a:off x="68912" y="190655"/>
        <a:ext cx="6720176" cy="1273854"/>
      </dsp:txXfrm>
    </dsp:sp>
    <dsp:sp modelId="{7ED978D6-1AB8-4187-80A2-F9B8666B9110}">
      <dsp:nvSpPr>
        <dsp:cNvPr id="0" name=""/>
        <dsp:cNvSpPr/>
      </dsp:nvSpPr>
      <dsp:spPr>
        <a:xfrm>
          <a:off x="0" y="1576621"/>
          <a:ext cx="6858000" cy="1411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500" kern="1200" dirty="0"/>
            <a:t>Топ-10 аутсорсинговых компаний: </a:t>
          </a:r>
          <a:r>
            <a:rPr lang="en-US" sz="1500" kern="1200" dirty="0"/>
            <a:t>E</a:t>
          </a:r>
          <a:r>
            <a:rPr lang="ru-RU" sz="1500" kern="1200" dirty="0"/>
            <a:t>РАМ, </a:t>
          </a:r>
          <a:r>
            <a:rPr lang="en-US" sz="1500" kern="1200" dirty="0"/>
            <a:t>IBA Group, </a:t>
          </a:r>
          <a:r>
            <a:rPr lang="en-US" sz="1500" kern="1200" dirty="0" err="1"/>
            <a:t>Itransition</a:t>
          </a:r>
          <a:r>
            <a:rPr lang="en-US" sz="1500" kern="1200" dirty="0"/>
            <a:t>, </a:t>
          </a:r>
          <a:r>
            <a:rPr lang="en-US" sz="1500" kern="1200" dirty="0" err="1"/>
            <a:t>iTechArt</a:t>
          </a:r>
          <a:r>
            <a:rPr lang="en-US" sz="1500" kern="1200" dirty="0"/>
            <a:t>, BELHARD, </a:t>
          </a:r>
          <a:r>
            <a:rPr lang="en-US" sz="1500" kern="1200" dirty="0" err="1"/>
            <a:t>ISSoft</a:t>
          </a:r>
          <a:r>
            <a:rPr lang="en-US" sz="1500" kern="1200" dirty="0"/>
            <a:t>, </a:t>
          </a:r>
          <a:r>
            <a:rPr lang="en-US" sz="1500" kern="1200" dirty="0" err="1"/>
            <a:t>Godel</a:t>
          </a:r>
          <a:r>
            <a:rPr lang="en-US" sz="1500" kern="1200" dirty="0"/>
            <a:t> Technologies, </a:t>
          </a:r>
          <a:r>
            <a:rPr lang="en-US" sz="1500" kern="1200" dirty="0" err="1"/>
            <a:t>Exadel</a:t>
          </a:r>
          <a:r>
            <a:rPr lang="en-US" sz="1500" kern="1200" dirty="0"/>
            <a:t>, A1QA, </a:t>
          </a:r>
          <a:r>
            <a:rPr lang="en-US" sz="1500" kern="1200" dirty="0" err="1"/>
            <a:t>ScienceSoft</a:t>
          </a:r>
          <a:r>
            <a:rPr lang="en-US" sz="1500" kern="1200" dirty="0"/>
            <a:t>.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500" kern="1200" dirty="0"/>
        </a:p>
      </dsp:txBody>
      <dsp:txXfrm>
        <a:off x="68912" y="1645533"/>
        <a:ext cx="6720176" cy="1273854"/>
      </dsp:txXfrm>
    </dsp:sp>
    <dsp:sp modelId="{13F64EFB-AA23-4316-B166-6E0A031AAE5E}">
      <dsp:nvSpPr>
        <dsp:cNvPr id="0" name=""/>
        <dsp:cNvSpPr/>
      </dsp:nvSpPr>
      <dsp:spPr>
        <a:xfrm>
          <a:off x="0" y="3031500"/>
          <a:ext cx="6858000" cy="1411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500" kern="1200" dirty="0"/>
            <a:t>В 2020 году 8 белорусский компаний  вошли в ежегодный рейтинг 100 лучших </a:t>
          </a:r>
          <a:r>
            <a:rPr lang="ru-RU" sz="1500" kern="1200" dirty="0" err="1"/>
            <a:t>аутсорсеров</a:t>
          </a:r>
          <a:r>
            <a:rPr lang="ru-RU" sz="1500" kern="1200" dirty="0"/>
            <a:t> в мире по версии Международной ассоциации профессионалов в области аутсорсинга (IAOP).</a:t>
          </a:r>
          <a:endParaRPr lang="en-US" sz="1500" kern="1200" dirty="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1500" kern="1200" dirty="0"/>
        </a:p>
      </dsp:txBody>
      <dsp:txXfrm>
        <a:off x="68912" y="3100412"/>
        <a:ext cx="6720176" cy="1273854"/>
      </dsp:txXfrm>
    </dsp:sp>
    <dsp:sp modelId="{6139AFA9-863B-45C3-B225-03C74025E96B}">
      <dsp:nvSpPr>
        <dsp:cNvPr id="0" name=""/>
        <dsp:cNvSpPr/>
      </dsp:nvSpPr>
      <dsp:spPr>
        <a:xfrm>
          <a:off x="0" y="4486378"/>
          <a:ext cx="6858000" cy="1411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EPAM Systems – </a:t>
          </a:r>
          <a:r>
            <a:rPr lang="ru-RU" sz="1500" kern="1200" dirty="0" err="1"/>
            <a:t>Effective</a:t>
          </a:r>
          <a:r>
            <a:rPr lang="ru-RU" sz="1500" kern="1200" dirty="0"/>
            <a:t> </a:t>
          </a:r>
          <a:r>
            <a:rPr lang="ru-RU" sz="1500" kern="1200" dirty="0" err="1"/>
            <a:t>Programming</a:t>
          </a:r>
          <a:r>
            <a:rPr lang="ru-RU" sz="1500" kern="1200" dirty="0"/>
            <a:t> </a:t>
          </a:r>
          <a:r>
            <a:rPr lang="ru-RU" sz="1500" kern="1200" dirty="0" err="1"/>
            <a:t>for</a:t>
          </a:r>
          <a:r>
            <a:rPr lang="ru-RU" sz="1500" kern="1200" dirty="0"/>
            <a:t> America – является ведущим мировым поставщиком услуг по разработке цифровых платформ и программного обеспечения. EPAM имеет филиалы в Северной Америке, Европе и Азии</a:t>
          </a:r>
          <a:endParaRPr lang="en-US" sz="1500" kern="1200" dirty="0"/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8912" y="4555290"/>
        <a:ext cx="6720176" cy="1273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18B5-D96F-4D10-8F64-3F7C3F6699D5}">
      <dsp:nvSpPr>
        <dsp:cNvPr id="0" name=""/>
        <dsp:cNvSpPr/>
      </dsp:nvSpPr>
      <dsp:spPr>
        <a:xfrm>
          <a:off x="0" y="142881"/>
          <a:ext cx="6858000" cy="5734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IHS (</a:t>
          </a:r>
          <a:r>
            <a:rPr lang="ru-RU" sz="1800" kern="1200" dirty="0"/>
            <a:t>резидент ПВТ);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EPAM Systems;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Bell Integrator;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Ericpol</a:t>
          </a:r>
          <a:r>
            <a:rPr lang="en-US" sz="1800" kern="1200" dirty="0"/>
            <a:t> Telecom;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IBA;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Itransition</a:t>
          </a:r>
          <a:r>
            <a:rPr lang="en-US" sz="1800" kern="1200" dirty="0"/>
            <a:t>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SoftClub</a:t>
          </a:r>
          <a:r>
            <a:rPr lang="en-US" sz="1800" kern="1200" dirty="0"/>
            <a:t>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Coherent Solution;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Artezio</a:t>
          </a:r>
          <a:r>
            <a:rPr lang="en-US" sz="1800" kern="1200" dirty="0"/>
            <a:t>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Intetics.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ru" sz="2400" kern="1200" dirty="0"/>
        </a:p>
      </dsp:txBody>
      <dsp:txXfrm>
        <a:off x="279913" y="422794"/>
        <a:ext cx="6298174" cy="51742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0DEF2-EE68-4DDC-85BA-B09D3C83CBCF}">
      <dsp:nvSpPr>
        <dsp:cNvPr id="0" name=""/>
        <dsp:cNvSpPr/>
      </dsp:nvSpPr>
      <dsp:spPr>
        <a:xfrm>
          <a:off x="0" y="217477"/>
          <a:ext cx="68580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 dirty="0"/>
            <a:t>Продуктовых компаний в РБ мало, и самая известная из них — Wargaming . Однако даже у Wargaming большие проблемы с запуском новых проектов, по сути, Wargaming — компания одной онлайн-игры.</a:t>
          </a:r>
          <a:endParaRPr lang="en-US" sz="1600" kern="1200" dirty="0"/>
        </a:p>
      </dsp:txBody>
      <dsp:txXfrm>
        <a:off x="55744" y="273221"/>
        <a:ext cx="6746512" cy="1030432"/>
      </dsp:txXfrm>
    </dsp:sp>
    <dsp:sp modelId="{75DFACC4-2B55-4D39-9388-7A7BB196B02C}">
      <dsp:nvSpPr>
        <dsp:cNvPr id="0" name=""/>
        <dsp:cNvSpPr/>
      </dsp:nvSpPr>
      <dsp:spPr>
        <a:xfrm>
          <a:off x="0" y="1405477"/>
          <a:ext cx="68580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 dirty="0"/>
            <a:t>В то же время наибольшую прибыль IT обеспечивает не аутсорс, а именно создание продукта.</a:t>
          </a:r>
          <a:endParaRPr lang="en-US" sz="1600" kern="1200" dirty="0"/>
        </a:p>
      </dsp:txBody>
      <dsp:txXfrm>
        <a:off x="55744" y="1461221"/>
        <a:ext cx="6746512" cy="1030432"/>
      </dsp:txXfrm>
    </dsp:sp>
    <dsp:sp modelId="{E03668DB-A617-447D-B09B-974D5C3B21F3}">
      <dsp:nvSpPr>
        <dsp:cNvPr id="0" name=""/>
        <dsp:cNvSpPr/>
      </dsp:nvSpPr>
      <dsp:spPr>
        <a:xfrm>
          <a:off x="0" y="2593477"/>
          <a:ext cx="685800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 dirty="0"/>
            <a:t>Истории белорусского IT-успеха — это продажа стартапа: </a:t>
          </a:r>
          <a:endParaRPr lang="en-US" sz="1600" kern="1200" dirty="0"/>
        </a:p>
      </dsp:txBody>
      <dsp:txXfrm>
        <a:off x="55744" y="2649221"/>
        <a:ext cx="6746512" cy="10304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E6835-ABA1-4E2C-BFE4-B2000716BE62}">
      <dsp:nvSpPr>
        <dsp:cNvPr id="0" name=""/>
        <dsp:cNvSpPr/>
      </dsp:nvSpPr>
      <dsp:spPr>
        <a:xfrm>
          <a:off x="0" y="398460"/>
          <a:ext cx="6858000" cy="522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World of Tanks, Viber,  Flo,  Gurtam, Fitbit (</a:t>
          </a:r>
          <a:r>
            <a:rPr lang="ru-RU" sz="1800" kern="1200" dirty="0"/>
            <a:t>умные браслеты, офис в Минске),  </a:t>
          </a:r>
          <a:r>
            <a:rPr lang="en-US" sz="1800" kern="1200" dirty="0"/>
            <a:t>ID Finance (</a:t>
          </a:r>
          <a:r>
            <a:rPr lang="ru-RU" sz="1800" kern="1200" dirty="0"/>
            <a:t>офис разработки находится в Минске), </a:t>
          </a:r>
          <a:r>
            <a:rPr lang="en-US" sz="1800" kern="1200" dirty="0"/>
            <a:t>Currency.com (</a:t>
          </a:r>
          <a:r>
            <a:rPr lang="ru-RU" sz="1800" kern="1200" dirty="0"/>
            <a:t>белорусская криптобиржа), </a:t>
          </a:r>
          <a:r>
            <a:rPr lang="en-US" sz="1800" kern="1200" dirty="0"/>
            <a:t>PandaDoc (</a:t>
          </a:r>
          <a:r>
            <a:rPr lang="ru-RU" sz="1800" kern="1200" dirty="0"/>
            <a:t>сервис для управления цифровыми документами), приложения от </a:t>
          </a:r>
          <a:r>
            <a:rPr lang="en-US" sz="1800" kern="1200" dirty="0"/>
            <a:t>Gismart (</a:t>
          </a:r>
          <a:r>
            <a:rPr lang="ru-RU" sz="1800" kern="1200" dirty="0"/>
            <a:t>музыкальные приложения и игры, офисы в Беларуси), </a:t>
          </a:r>
          <a:r>
            <a:rPr lang="en-US" sz="1800" kern="1200" dirty="0"/>
            <a:t>Targetprocess (</a:t>
          </a:r>
          <a:r>
            <a:rPr lang="ru-RU" sz="1800" kern="1200" dirty="0"/>
            <a:t>визионерская система управления проектами), фитнес-приложения от </a:t>
          </a:r>
          <a:r>
            <a:rPr lang="en-US" sz="1800" kern="1200" dirty="0"/>
            <a:t>Verv, </a:t>
          </a:r>
          <a:r>
            <a:rPr lang="ru-RU" sz="1800" kern="1200" dirty="0"/>
            <a:t>гемблинг-приложения </a:t>
          </a:r>
          <a:r>
            <a:rPr lang="en-US" sz="1800" kern="1200" dirty="0"/>
            <a:t>Playtika, OneSoil (</a:t>
          </a:r>
          <a:r>
            <a:rPr lang="ru-RU" sz="1800" kern="1200" dirty="0"/>
            <a:t>агротехнический стартап), </a:t>
          </a:r>
          <a:r>
            <a:rPr lang="en-US" sz="1800" kern="1200" dirty="0"/>
            <a:t>Wanna Kicks (</a:t>
          </a:r>
          <a:r>
            <a:rPr lang="ru-RU" sz="1800" kern="1200" dirty="0"/>
            <a:t>приложения для </a:t>
          </a:r>
          <a:r>
            <a:rPr lang="en-US" sz="1800" kern="1200" dirty="0"/>
            <a:t>AR-</a:t>
          </a:r>
          <a:r>
            <a:rPr lang="ru-RU" sz="1800" kern="1200" dirty="0"/>
            <a:t>примерки кроссовок),  </a:t>
          </a:r>
          <a:r>
            <a:rPr lang="en-US" sz="1800" kern="1200" dirty="0"/>
            <a:t>My cafe (</a:t>
          </a:r>
          <a:r>
            <a:rPr lang="ru-RU" sz="1800" kern="1200" dirty="0"/>
            <a:t>симулятор кофейни от компании </a:t>
          </a:r>
          <a:r>
            <a:rPr lang="en-US" sz="1800" kern="1200" dirty="0"/>
            <a:t>Melsoft), </a:t>
          </a:r>
          <a:r>
            <a:rPr lang="ru-RU" sz="1800" kern="1200" dirty="0"/>
            <a:t>казуальные игры </a:t>
          </a:r>
          <a:r>
            <a:rPr lang="en-US" sz="1800" kern="1200" dirty="0"/>
            <a:t>Playgendary, HYPERVSN (by Kino-mo) (</a:t>
          </a:r>
          <a:r>
            <a:rPr lang="ru-RU" sz="1800" kern="1200" dirty="0"/>
            <a:t>голографическая 3</a:t>
          </a:r>
          <a:r>
            <a:rPr lang="en-US" sz="1800" kern="1200" dirty="0"/>
            <a:t>D </a:t>
          </a:r>
          <a:r>
            <a:rPr lang="ru-RU" sz="1800" kern="1200" dirty="0"/>
            <a:t>система, офисы в Минске), </a:t>
          </a:r>
          <a:r>
            <a:rPr lang="en-US" sz="1800" kern="1200" dirty="0"/>
            <a:t>Cradle of Empires (</a:t>
          </a:r>
          <a:r>
            <a:rPr lang="ru-RU" sz="1800" kern="1200" dirty="0"/>
            <a:t>игра «три-в-ряд» от компании </a:t>
          </a:r>
          <a:r>
            <a:rPr lang="en-US" sz="1800" kern="1200" dirty="0"/>
            <a:t>Awem Games, </a:t>
          </a:r>
          <a:r>
            <a:rPr lang="ru-RU" sz="1800" kern="1200" dirty="0"/>
            <a:t>офис в Могилеве).</a:t>
          </a:r>
          <a:endParaRPr lang="en-US" sz="1800" kern="1200" dirty="0"/>
        </a:p>
      </dsp:txBody>
      <dsp:txXfrm>
        <a:off x="254960" y="653420"/>
        <a:ext cx="6348080" cy="471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09.02.2022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09.02.2022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09.02.2022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09.02.2022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09.02.2022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09.02.2022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09.02.2022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09.02.2022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09.02.2022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09.02.2022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09.02.2022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09.02.2022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09.02.2022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09.02.2022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Viaden_Media" TargetMode="External"/><Relationship Id="rId3" Type="http://schemas.openxmlformats.org/officeDocument/2006/relationships/diagramLayout" Target="../diagrams/layout7.xml"/><Relationship Id="rId7" Type="http://schemas.openxmlformats.org/officeDocument/2006/relationships/hyperlink" Target="https://www.forbes.ru/biznes/386811-kak-bratya-bliznecy-sozdali-zhenskiy-kalendar-stoimostyu-230-ml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Особенности маркетинга в сфере ИКТ и ПО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1, Олег Драгун, зач.кн.2520050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" dirty="0">
                <a:latin typeface="Russo One"/>
                <a:ea typeface="Russo One"/>
                <a:cs typeface="Russo One"/>
                <a:sym typeface="Russo One"/>
              </a:rPr>
              <a:t>Аутсорсинг</a:t>
            </a:r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098656"/>
              </p:ext>
            </p:extLst>
          </p:nvPr>
        </p:nvGraphicFramePr>
        <p:xfrm>
          <a:off x="685800" y="609600"/>
          <a:ext cx="6858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32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" dirty="0">
                <a:latin typeface="Russo One"/>
                <a:ea typeface="Russo One"/>
                <a:cs typeface="Russo One"/>
                <a:sym typeface="Russo One"/>
              </a:rPr>
              <a:t>Рынок ПО</a:t>
            </a:r>
            <a:r>
              <a:rPr lang="en-US" dirty="0">
                <a:latin typeface="Russo One"/>
                <a:ea typeface="Russo One"/>
                <a:cs typeface="Russo One"/>
                <a:sym typeface="Russo One"/>
              </a:rPr>
              <a:t>:</a:t>
            </a:r>
            <a:br>
              <a:rPr lang="en-US" dirty="0">
                <a:latin typeface="Russo One"/>
                <a:ea typeface="Russo One"/>
                <a:cs typeface="Russo One"/>
                <a:sym typeface="Russo One"/>
              </a:rPr>
            </a:br>
            <a:r>
              <a:rPr lang="ru-RU" dirty="0">
                <a:latin typeface="Russo One"/>
                <a:ea typeface="Russo One"/>
                <a:cs typeface="Russo One"/>
                <a:sym typeface="Russo One"/>
              </a:rPr>
              <a:t>10 белорусских ИТ-компаний включены в список Software 500 (рейтинг крупнейших мировых поставщиков ПО и услуг)</a:t>
            </a:r>
          </a:p>
          <a:p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00350"/>
              </p:ext>
            </p:extLst>
          </p:nvPr>
        </p:nvGraphicFramePr>
        <p:xfrm>
          <a:off x="685800" y="609600"/>
          <a:ext cx="6858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oogle Shape;127;p23">
            <a:extLst>
              <a:ext uri="{FF2B5EF4-FFF2-40B4-BE49-F238E27FC236}">
                <a16:creationId xmlns:a16="http://schemas.microsoft.com/office/drawing/2014/main" id="{D0336F15-1C98-4C8E-8398-DE8BDFF1269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249"/>
          <a:stretch/>
        </p:blipFill>
        <p:spPr>
          <a:xfrm>
            <a:off x="3328650" y="1984775"/>
            <a:ext cx="3962225" cy="288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49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" dirty="0">
                <a:latin typeface="Russo One"/>
                <a:ea typeface="Russo One"/>
                <a:cs typeface="Russo One"/>
                <a:sym typeface="Russo One"/>
              </a:rPr>
              <a:t>Рынок программных продуктов</a:t>
            </a:r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746428"/>
              </p:ext>
            </p:extLst>
          </p:nvPr>
        </p:nvGraphicFramePr>
        <p:xfrm>
          <a:off x="790575" y="-21258"/>
          <a:ext cx="6858000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67CBD7-8EF1-4275-9CF2-ADBCE84FADBD}"/>
              </a:ext>
            </a:extLst>
          </p:cNvPr>
          <p:cNvSpPr txBox="1"/>
          <p:nvPr/>
        </p:nvSpPr>
        <p:spPr>
          <a:xfrm>
            <a:off x="790575" y="3781425"/>
            <a:ext cx="5781675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54831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Viber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продан японцам;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MSQRD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купила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Facebook;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сервис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MAPS.ME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приобрела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Mail.ru;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en-US" b="1" dirty="0" err="1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Apalon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Apps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продала свои наработки компании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InterActiveCorp;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женский календарь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Flo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купила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Russo One"/>
                <a:ea typeface="Russo One"/>
                <a:cs typeface="Russo One"/>
                <a:sym typeface="Russo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PayPal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в </a:t>
            </a:r>
            <a:r>
              <a:rPr lang="en-US" b="1" dirty="0" err="1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PandaDoc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инвестировали миллиардеры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Кубан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и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Брэндсон</a:t>
            </a:r>
            <a:r>
              <a:rPr lang="ru-RU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;</a:t>
            </a:r>
          </a:p>
          <a:p>
            <a:pPr marL="457200" marR="0" lvl="0" indent="-35483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5313"/>
              <a:buFont typeface="Russo One"/>
              <a:buChar char="●"/>
            </a:pPr>
            <a:r>
              <a:rPr lang="en-US" b="1" dirty="0" err="1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Russo One"/>
                <a:ea typeface="Russo One"/>
                <a:cs typeface="Russo One"/>
                <a:sym typeface="Russo O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Viaden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Russo One"/>
                <a:ea typeface="Russo One"/>
                <a:cs typeface="Russo One"/>
                <a:sym typeface="Russo O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достался компании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Playtech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Russo One"/>
                <a:ea typeface="Russo One"/>
                <a:cs typeface="Russo One"/>
                <a:sym typeface="Russo O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18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" dirty="0">
                <a:latin typeface="Russo One"/>
                <a:ea typeface="Russo One"/>
                <a:cs typeface="Russo One"/>
                <a:sym typeface="Russo One"/>
              </a:rPr>
              <a:t>Главные ИТ - продукты</a:t>
            </a:r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7271"/>
              </p:ext>
            </p:extLst>
          </p:nvPr>
        </p:nvGraphicFramePr>
        <p:xfrm>
          <a:off x="685800" y="609600"/>
          <a:ext cx="6858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1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sz="2400" dirty="0"/>
              <a:t>Различные аналитические </a:t>
            </a:r>
            <a:r>
              <a:rPr lang="ru-RU" sz="2400" dirty="0" err="1"/>
              <a:t>агенства</a:t>
            </a:r>
            <a:r>
              <a:rPr lang="ru-RU" sz="2400" dirty="0"/>
              <a:t> используют разные подходы к структуризации рынка ИКТ. Обобщенную структуру можно представить в таком виде:</a:t>
            </a:r>
            <a:endParaRPr lang="ru" sz="2400" dirty="0"/>
          </a:p>
        </p:txBody>
      </p:sp>
      <p:pic>
        <p:nvPicPr>
          <p:cNvPr id="6" name="Google Shape;72;p14">
            <a:extLst>
              <a:ext uri="{FF2B5EF4-FFF2-40B4-BE49-F238E27FC236}">
                <a16:creationId xmlns:a16="http://schemas.microsoft.com/office/drawing/2014/main" id="{F9E07BF5-918A-402A-A36E-6EDEEC59B7E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0795" r="35265" b="6305"/>
          <a:stretch/>
        </p:blipFill>
        <p:spPr>
          <a:xfrm>
            <a:off x="4280791" y="2154147"/>
            <a:ext cx="3630418" cy="3748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sz="2400" dirty="0"/>
              <a:t>Мировой ИКТ-рынок вырос на 9% в 2021 году благодаря закупкам ПО компаниями</a:t>
            </a:r>
            <a:endParaRPr lang="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589E9-7AB2-426F-A80A-64C548588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10" y="2014194"/>
            <a:ext cx="8460179" cy="43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609599"/>
            <a:ext cx="3161963" cy="5640729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Gartner ожидают, что в следующие несколько лет подавляющее большинство крупных организаций будут привлекать внешних консультантов для разработки своей облачной стратегии, - заявил вице-президент Gartner по исследованиям Джон-Дэвид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Лавлок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(John-David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Lovelock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sz="20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94758"/>
              </p:ext>
            </p:extLst>
          </p:nvPr>
        </p:nvGraphicFramePr>
        <p:xfrm>
          <a:off x="685800" y="609599"/>
          <a:ext cx="6858000" cy="564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Крупнейшие в мире производители ИКТ-решений для бизнеса</a:t>
            </a:r>
            <a:endParaRPr lang="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5922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84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/>
              <a:t>Крупнейшие в мире производители ИКТ-решений для бизнеса</a:t>
            </a:r>
            <a:endParaRPr lang="ru" sz="2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01933-E197-4682-8539-C7363A203B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987742"/>
            <a:ext cx="6858000" cy="457771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8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9BF805D-1BB1-4DA4-B7AC-44E2BC0C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В 2017 году в статистическом обзоре </a:t>
            </a:r>
            <a:r>
              <a:rPr lang="ru-RU" dirty="0" err="1"/>
              <a:t>Белсата</a:t>
            </a:r>
            <a:r>
              <a:rPr lang="ru-RU" dirty="0"/>
              <a:t> Беларуси выделили первое место среди стран СНГ по уровню развития ИКТ.</a:t>
            </a:r>
          </a:p>
          <a:p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055436"/>
              </p:ext>
            </p:extLst>
          </p:nvPr>
        </p:nvGraphicFramePr>
        <p:xfrm>
          <a:off x="685800" y="609600"/>
          <a:ext cx="6858000" cy="596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Доля сектора ИКТ в общем экспорте услуг</a:t>
            </a:r>
            <a:endParaRPr lang="en-US" dirty="0"/>
          </a:p>
        </p:txBody>
      </p:sp>
      <p:pic>
        <p:nvPicPr>
          <p:cNvPr id="9" name="Google Shape;108;p20">
            <a:extLst>
              <a:ext uri="{FF2B5EF4-FFF2-40B4-BE49-F238E27FC236}">
                <a16:creationId xmlns:a16="http://schemas.microsoft.com/office/drawing/2014/main" id="{49B9C83E-DCCC-48E4-A6D2-1CDF058286E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8023" t="10005" r="40613" b="15098"/>
          <a:stretch/>
        </p:blipFill>
        <p:spPr>
          <a:xfrm>
            <a:off x="861629" y="609600"/>
            <a:ext cx="6506342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7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ru-RU" dirty="0"/>
              <a:t>Обзор белорусского рынка ИКТ</a:t>
            </a:r>
            <a:endParaRPr lang="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87B76-CD93-41D1-A399-D5322300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" dirty="0">
                <a:latin typeface="Russo One"/>
                <a:ea typeface="Russo One"/>
                <a:cs typeface="Russo One"/>
                <a:sym typeface="Russo One"/>
              </a:rPr>
              <a:t>Объем производства и реализации</a:t>
            </a:r>
            <a:endParaRPr lang="en-US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765219"/>
              </p:ext>
            </p:extLst>
          </p:nvPr>
        </p:nvGraphicFramePr>
        <p:xfrm>
          <a:off x="685800" y="609600"/>
          <a:ext cx="68580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54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{A1A2A104-D7F2-4DC2-AA2A-AFA1E777428D}tf78438558_win32</Template>
  <TotalTime>43</TotalTime>
  <Words>837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Russo One</vt:lpstr>
      <vt:lpstr>СавонVTI</vt:lpstr>
      <vt:lpstr>Особенности маркетинга в сфере ИКТ и ПО</vt:lpstr>
      <vt:lpstr>Различные аналитические агенства используют разные подходы к структуризации рынка ИКТ. Обобщенную структуру можно представить в таком виде:</vt:lpstr>
      <vt:lpstr>Мировой ИКТ-рынок вырос на 9% в 2021 году благодаря закупкам ПО компаниями</vt:lpstr>
      <vt:lpstr>Презентация PowerPoint</vt:lpstr>
      <vt:lpstr>Крупнейшие в мире производители ИКТ-решений для бизнеса</vt:lpstr>
      <vt:lpstr>Крупнейшие в мире производители ИКТ-решений для бизнеса</vt:lpstr>
      <vt:lpstr>Обзор белорусского рынка ИКТ</vt:lpstr>
      <vt:lpstr>Обзор белорусского рынка ИКТ</vt:lpstr>
      <vt:lpstr>Обзор белорусского рынка ИКТ</vt:lpstr>
      <vt:lpstr>Обзор белорусского рынка ИКТ</vt:lpstr>
      <vt:lpstr>Обзор белорусского рынка ИКТ</vt:lpstr>
      <vt:lpstr>Обзор белорусского рынка ИКТ</vt:lpstr>
      <vt:lpstr>Обзор белорусского рынка ИКТ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маркетинга в сфере ИКТ и ПО</dc:title>
  <dc:creator>Олег Драгун</dc:creator>
  <cp:lastModifiedBy>Олег Драгун</cp:lastModifiedBy>
  <cp:revision>1</cp:revision>
  <dcterms:created xsi:type="dcterms:W3CDTF">2022-02-09T07:19:26Z</dcterms:created>
  <dcterms:modified xsi:type="dcterms:W3CDTF">2022-02-09T08:03:01Z</dcterms:modified>
</cp:coreProperties>
</file>