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2DD7E-7B2B-4529-B1A9-806EDEFE0B40}" v="1232" dt="2022-02-10T14:56:1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ег Драгун" userId="ba6fdd268e477cbe" providerId="LiveId" clId="{9B92DD7E-7B2B-4529-B1A9-806EDEFE0B40}"/>
    <pc:docChg chg="undo custSel addSld delSld modSld">
      <pc:chgData name="Олег Драгун" userId="ba6fdd268e477cbe" providerId="LiveId" clId="{9B92DD7E-7B2B-4529-B1A9-806EDEFE0B40}" dt="2022-02-10T14:56:35.022" v="1259" actId="47"/>
      <pc:docMkLst>
        <pc:docMk/>
      </pc:docMkLst>
      <pc:sldChg chg="modSp mod">
        <pc:chgData name="Олег Драгун" userId="ba6fdd268e477cbe" providerId="LiveId" clId="{9B92DD7E-7B2B-4529-B1A9-806EDEFE0B40}" dt="2022-02-10T14:31:50.460" v="14" actId="20577"/>
        <pc:sldMkLst>
          <pc:docMk/>
          <pc:sldMk cId="2584280759" sldId="257"/>
        </pc:sldMkLst>
        <pc:spChg chg="mod">
          <ac:chgData name="Олег Драгун" userId="ba6fdd268e477cbe" providerId="LiveId" clId="{9B92DD7E-7B2B-4529-B1A9-806EDEFE0B40}" dt="2022-02-10T14:31:39.436" v="11" actId="255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Олег Драгун" userId="ba6fdd268e477cbe" providerId="LiveId" clId="{9B92DD7E-7B2B-4529-B1A9-806EDEFE0B40}" dt="2022-02-10T14:31:50.460" v="14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del">
        <pc:chgData name="Олег Драгун" userId="ba6fdd268e477cbe" providerId="LiveId" clId="{9B92DD7E-7B2B-4529-B1A9-806EDEFE0B40}" dt="2022-02-10T14:56:35.022" v="1259" actId="47"/>
        <pc:sldMkLst>
          <pc:docMk/>
          <pc:sldMk cId="183243182" sldId="261"/>
        </pc:sldMkLst>
      </pc:sldChg>
      <pc:sldChg chg="modSp add mod">
        <pc:chgData name="Олег Драгун" userId="ba6fdd268e477cbe" providerId="LiveId" clId="{9B92DD7E-7B2B-4529-B1A9-806EDEFE0B40}" dt="2022-02-10T14:37:39.339" v="324" actId="20577"/>
        <pc:sldMkLst>
          <pc:docMk/>
          <pc:sldMk cId="2681854214" sldId="263"/>
        </pc:sldMkLst>
        <pc:spChg chg="mod">
          <ac:chgData name="Олег Драгун" userId="ba6fdd268e477cbe" providerId="LiveId" clId="{9B92DD7E-7B2B-4529-B1A9-806EDEFE0B40}" dt="2022-02-10T14:35:13.411" v="16"/>
          <ac:spMkLst>
            <pc:docMk/>
            <pc:sldMk cId="2681854214" sldId="263"/>
            <ac:spMk id="10" creationId="{4ECB4656-EC5E-4999-A80F-CE439C41A0B1}"/>
          </ac:spMkLst>
        </pc:spChg>
        <pc:graphicFrameChg chg="mod">
          <ac:chgData name="Олег Драгун" userId="ba6fdd268e477cbe" providerId="LiveId" clId="{9B92DD7E-7B2B-4529-B1A9-806EDEFE0B40}" dt="2022-02-10T14:37:39.339" v="324" actId="20577"/>
          <ac:graphicFrameMkLst>
            <pc:docMk/>
            <pc:sldMk cId="2681854214" sldId="263"/>
            <ac:graphicFrameMk id="5" creationId="{91DB1382-7276-49FA-9632-38D558F457E3}"/>
          </ac:graphicFrameMkLst>
        </pc:graphicFrameChg>
      </pc:sldChg>
      <pc:sldChg chg="addSp delSp modSp add mod">
        <pc:chgData name="Олег Драгун" userId="ba6fdd268e477cbe" providerId="LiveId" clId="{9B92DD7E-7B2B-4529-B1A9-806EDEFE0B40}" dt="2022-02-10T14:49:17.595" v="648" actId="1076"/>
        <pc:sldMkLst>
          <pc:docMk/>
          <pc:sldMk cId="1825580675" sldId="264"/>
        </pc:sldMkLst>
        <pc:spChg chg="mod">
          <ac:chgData name="Олег Драгун" userId="ba6fdd268e477cbe" providerId="LiveId" clId="{9B92DD7E-7B2B-4529-B1A9-806EDEFE0B40}" dt="2022-02-10T14:38:12.432" v="326"/>
          <ac:spMkLst>
            <pc:docMk/>
            <pc:sldMk cId="1825580675" sldId="264"/>
            <ac:spMk id="10" creationId="{4ECB4656-EC5E-4999-A80F-CE439C41A0B1}"/>
          </ac:spMkLst>
        </pc:spChg>
        <pc:graphicFrameChg chg="mod">
          <ac:chgData name="Олег Драгун" userId="ba6fdd268e477cbe" providerId="LiveId" clId="{9B92DD7E-7B2B-4529-B1A9-806EDEFE0B40}" dt="2022-02-10T14:49:12.462" v="647" actId="14100"/>
          <ac:graphicFrameMkLst>
            <pc:docMk/>
            <pc:sldMk cId="1825580675" sldId="264"/>
            <ac:graphicFrameMk id="5" creationId="{91DB1382-7276-49FA-9632-38D558F457E3}"/>
          </ac:graphicFrameMkLst>
        </pc:graphicFrameChg>
        <pc:picChg chg="add mod">
          <ac:chgData name="Олег Драгун" userId="ba6fdd268e477cbe" providerId="LiveId" clId="{9B92DD7E-7B2B-4529-B1A9-806EDEFE0B40}" dt="2022-02-10T14:49:17.595" v="648" actId="1076"/>
          <ac:picMkLst>
            <pc:docMk/>
            <pc:sldMk cId="1825580675" sldId="264"/>
            <ac:picMk id="3" creationId="{0812AA91-7738-4AE3-B3FF-5496E43E3D12}"/>
          </ac:picMkLst>
        </pc:picChg>
        <pc:picChg chg="add del">
          <ac:chgData name="Олег Драгун" userId="ba6fdd268e477cbe" providerId="LiveId" clId="{9B92DD7E-7B2B-4529-B1A9-806EDEFE0B40}" dt="2022-02-10T14:48:33.123" v="640" actId="22"/>
          <ac:picMkLst>
            <pc:docMk/>
            <pc:sldMk cId="1825580675" sldId="264"/>
            <ac:picMk id="6" creationId="{E29B6FF9-2265-4420-9597-A56F457041BF}"/>
          </ac:picMkLst>
        </pc:picChg>
      </pc:sldChg>
      <pc:sldChg chg="modSp add mod">
        <pc:chgData name="Олег Драгун" userId="ba6fdd268e477cbe" providerId="LiveId" clId="{9B92DD7E-7B2B-4529-B1A9-806EDEFE0B40}" dt="2022-02-10T14:53:02.330" v="1049" actId="20577"/>
        <pc:sldMkLst>
          <pc:docMk/>
          <pc:sldMk cId="1211667004" sldId="265"/>
        </pc:sldMkLst>
        <pc:spChg chg="mod">
          <ac:chgData name="Олег Драгун" userId="ba6fdd268e477cbe" providerId="LiveId" clId="{9B92DD7E-7B2B-4529-B1A9-806EDEFE0B40}" dt="2022-02-10T14:49:42.335" v="649"/>
          <ac:spMkLst>
            <pc:docMk/>
            <pc:sldMk cId="1211667004" sldId="265"/>
            <ac:spMk id="10" creationId="{4ECB4656-EC5E-4999-A80F-CE439C41A0B1}"/>
          </ac:spMkLst>
        </pc:spChg>
        <pc:graphicFrameChg chg="mod">
          <ac:chgData name="Олег Драгун" userId="ba6fdd268e477cbe" providerId="LiveId" clId="{9B92DD7E-7B2B-4529-B1A9-806EDEFE0B40}" dt="2022-02-10T14:53:02.330" v="1049" actId="20577"/>
          <ac:graphicFrameMkLst>
            <pc:docMk/>
            <pc:sldMk cId="1211667004" sldId="265"/>
            <ac:graphicFrameMk id="5" creationId="{91DB1382-7276-49FA-9632-38D558F457E3}"/>
          </ac:graphicFrameMkLst>
        </pc:graphicFrameChg>
      </pc:sldChg>
      <pc:sldChg chg="new del">
        <pc:chgData name="Олег Драгун" userId="ba6fdd268e477cbe" providerId="LiveId" clId="{9B92DD7E-7B2B-4529-B1A9-806EDEFE0B40}" dt="2022-02-10T14:53:32.402" v="1052" actId="47"/>
        <pc:sldMkLst>
          <pc:docMk/>
          <pc:sldMk cId="3825402326" sldId="266"/>
        </pc:sldMkLst>
      </pc:sldChg>
      <pc:sldChg chg="modSp add del mod">
        <pc:chgData name="Олег Драгун" userId="ba6fdd268e477cbe" providerId="LiveId" clId="{9B92DD7E-7B2B-4529-B1A9-806EDEFE0B40}" dt="2022-02-10T14:56:33.141" v="1258" actId="47"/>
        <pc:sldMkLst>
          <pc:docMk/>
          <pc:sldMk cId="3781433536" sldId="267"/>
        </pc:sldMkLst>
        <pc:spChg chg="mod">
          <ac:chgData name="Олег Драгун" userId="ba6fdd268e477cbe" providerId="LiveId" clId="{9B92DD7E-7B2B-4529-B1A9-806EDEFE0B40}" dt="2022-02-10T14:53:42.537" v="1053"/>
          <ac:spMkLst>
            <pc:docMk/>
            <pc:sldMk cId="3781433536" sldId="267"/>
            <ac:spMk id="10" creationId="{4ECB4656-EC5E-4999-A80F-CE439C41A0B1}"/>
          </ac:spMkLst>
        </pc:spChg>
        <pc:graphicFrameChg chg="mod">
          <ac:chgData name="Олег Драгун" userId="ba6fdd268e477cbe" providerId="LiveId" clId="{9B92DD7E-7B2B-4529-B1A9-806EDEFE0B40}" dt="2022-02-10T14:56:19.519" v="1256" actId="20577"/>
          <ac:graphicFrameMkLst>
            <pc:docMk/>
            <pc:sldMk cId="3781433536" sldId="267"/>
            <ac:graphicFrameMk id="5" creationId="{91DB1382-7276-49FA-9632-38D558F457E3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.com.by/help/how-to-connect/lifeid" TargetMode="External"/><Relationship Id="rId1" Type="http://schemas.openxmlformats.org/officeDocument/2006/relationships/hyperlink" Target="https://www.a1.by/ru/sim-to-go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.com.by/help/how-to-connect/lifeid" TargetMode="External"/><Relationship Id="rId1" Type="http://schemas.openxmlformats.org/officeDocument/2006/relationships/hyperlink" Target="https://www.a1.by/ru/sim-to-g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-RU" dirty="0"/>
            <a:t>Наша компания будет называться </a:t>
          </a:r>
          <a:r>
            <a:rPr lang="en-US" dirty="0" err="1"/>
            <a:t>draguSoft</a:t>
          </a:r>
          <a:r>
            <a:rPr lang="en-US" dirty="0"/>
            <a:t> </a:t>
          </a:r>
          <a:r>
            <a:rPr lang="ru-RU" dirty="0"/>
            <a:t>и оказывать </a:t>
          </a:r>
          <a:r>
            <a:rPr lang="ru-RU" dirty="0" err="1"/>
            <a:t>аутсорс</a:t>
          </a:r>
          <a:r>
            <a:rPr lang="ru-RU" dirty="0"/>
            <a:t>-услуги по созданию мобильных приложений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" dirty="0"/>
            <a:t>Идея</a:t>
          </a:r>
          <a:r>
            <a:rPr lang="ru" baseline="0" dirty="0"/>
            <a:t> для первой киллер фичи = саморегистрация клиентов через мобильное приложение, которую уже реализовали </a:t>
          </a:r>
          <a:r>
            <a:rPr lang="en-US" baseline="0" dirty="0"/>
            <a:t>life </a:t>
          </a:r>
          <a:r>
            <a:rPr lang="ru-RU" baseline="0" dirty="0"/>
            <a:t>и </a:t>
          </a:r>
          <a:r>
            <a:rPr lang="en-US" baseline="0" dirty="0"/>
            <a:t>a1</a:t>
          </a:r>
          <a:endParaRPr lang="ru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" dirty="0"/>
            <a:t>Первым и главным клиентом будет МТС беларусь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09C673D0-861E-4497-835A-979BC6CCF6ED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F5E1FD03-ED43-428C-AA23-E099DB43CD77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110602-21B9-4C5B-BCE5-12FAB75C7782}" type="pres">
      <dgm:prSet presAssocID="{5B62599A-5C9B-48E7-896E-EA782AC60C8B}" presName="spacer" presStyleCnt="0"/>
      <dgm:spPr/>
    </dgm:pt>
    <dgm:pt modelId="{C695A1B9-E279-40A8-9001-11F15E51BAC2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97879A-3F57-40A6-BA91-C83F57926673}" type="pres">
      <dgm:prSet presAssocID="{9646853A-8964-4519-A5B1-0B7D18B2983D}" presName="spacer" presStyleCnt="0"/>
      <dgm:spPr/>
    </dgm:pt>
    <dgm:pt modelId="{491B40A5-8D0C-4E52-86CB-D3D70E396D7A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F53E516-8D69-41F8-906B-969A48E557F3}" type="presOf" srcId="{40FC4FFE-8987-4A26-B7F4-8A516F18ADAE}" destId="{F5E1FD03-ED43-428C-AA23-E099DB43CD77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7F201271-4DB8-4E9F-84A0-346C9A3DE1CB}" type="presOf" srcId="{1C383F32-22E8-4F62-A3E0-BDC3D5F48992}" destId="{491B40A5-8D0C-4E52-86CB-D3D70E396D7A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FA248E-C612-4999-9943-50A1FF252CC5}" type="presOf" srcId="{01A66772-F185-4D58-B8BB-E9370D7A7A2B}" destId="{09C673D0-861E-4497-835A-979BC6CCF6ED}" srcOrd="0" destOrd="0" presId="urn:microsoft.com/office/officeart/2005/8/layout/vList2"/>
    <dgm:cxn modelId="{98B051F2-EDEC-4476-8218-F1122B88A34B}" type="presOf" srcId="{49225C73-1633-42F1-AB3B-7CB183E5F8B8}" destId="{C695A1B9-E279-40A8-9001-11F15E51BAC2}" srcOrd="0" destOrd="0" presId="urn:microsoft.com/office/officeart/2005/8/layout/vList2"/>
    <dgm:cxn modelId="{0A7DDAF3-8F81-4A6F-8F86-1064CF3A6D3A}" type="presParOf" srcId="{09C673D0-861E-4497-835A-979BC6CCF6ED}" destId="{F5E1FD03-ED43-428C-AA23-E099DB43CD77}" srcOrd="0" destOrd="0" presId="urn:microsoft.com/office/officeart/2005/8/layout/vList2"/>
    <dgm:cxn modelId="{572F0696-F42B-4FCD-B76E-9CAA0E1FF5C3}" type="presParOf" srcId="{09C673D0-861E-4497-835A-979BC6CCF6ED}" destId="{F5110602-21B9-4C5B-BCE5-12FAB75C7782}" srcOrd="1" destOrd="0" presId="urn:microsoft.com/office/officeart/2005/8/layout/vList2"/>
    <dgm:cxn modelId="{29181696-D111-402F-9B7A-E13F3F2000CD}" type="presParOf" srcId="{09C673D0-861E-4497-835A-979BC6CCF6ED}" destId="{C695A1B9-E279-40A8-9001-11F15E51BAC2}" srcOrd="2" destOrd="0" presId="urn:microsoft.com/office/officeart/2005/8/layout/vList2"/>
    <dgm:cxn modelId="{5DE37A01-506F-4A02-8696-6C0E72C6879C}" type="presParOf" srcId="{09C673D0-861E-4497-835A-979BC6CCF6ED}" destId="{5B97879A-3F57-40A6-BA91-C83F57926673}" srcOrd="3" destOrd="0" presId="urn:microsoft.com/office/officeart/2005/8/layout/vList2"/>
    <dgm:cxn modelId="{6126FDD5-56C2-40F4-9C7E-A639C3726AF5}" type="presParOf" srcId="{09C673D0-861E-4497-835A-979BC6CCF6ED}" destId="{491B40A5-8D0C-4E52-86CB-D3D70E396D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-RU" dirty="0"/>
            <a:t>Возможность зарегистрироваться без похода в офис = отличная фича для существующего приложения</a:t>
          </a:r>
          <a:endParaRPr lang="ru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" dirty="0"/>
            <a:t>Так как мы лидируем по кол-ву абонентов, важно не отставать от конкурентов в удобстве для пользователя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09C673D0-861E-4497-835A-979BC6CCF6ED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F5E1FD03-ED43-428C-AA23-E099DB43CD77}" type="pres">
      <dgm:prSet presAssocID="{40FC4FFE-8987-4A26-B7F4-8A516F18ADAE}" presName="parentText" presStyleLbl="node1" presStyleIdx="0" presStyleCnt="3" custScaleY="87363">
        <dgm:presLayoutVars>
          <dgm:chMax val="0"/>
          <dgm:bulletEnabled val="1"/>
        </dgm:presLayoutVars>
      </dgm:prSet>
      <dgm:spPr/>
    </dgm:pt>
    <dgm:pt modelId="{F5110602-21B9-4C5B-BCE5-12FAB75C7782}" type="pres">
      <dgm:prSet presAssocID="{5B62599A-5C9B-48E7-896E-EA782AC60C8B}" presName="spacer" presStyleCnt="0"/>
      <dgm:spPr/>
    </dgm:pt>
    <dgm:pt modelId="{C695A1B9-E279-40A8-9001-11F15E51BAC2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97879A-3F57-40A6-BA91-C83F57926673}" type="pres">
      <dgm:prSet presAssocID="{9646853A-8964-4519-A5B1-0B7D18B2983D}" presName="spacer" presStyleCnt="0"/>
      <dgm:spPr/>
    </dgm:pt>
    <dgm:pt modelId="{491B40A5-8D0C-4E52-86CB-D3D70E396D7A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F53E516-8D69-41F8-906B-969A48E557F3}" type="presOf" srcId="{40FC4FFE-8987-4A26-B7F4-8A516F18ADAE}" destId="{F5E1FD03-ED43-428C-AA23-E099DB43CD77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7F201271-4DB8-4E9F-84A0-346C9A3DE1CB}" type="presOf" srcId="{1C383F32-22E8-4F62-A3E0-BDC3D5F48992}" destId="{491B40A5-8D0C-4E52-86CB-D3D70E396D7A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FA248E-C612-4999-9943-50A1FF252CC5}" type="presOf" srcId="{01A66772-F185-4D58-B8BB-E9370D7A7A2B}" destId="{09C673D0-861E-4497-835A-979BC6CCF6ED}" srcOrd="0" destOrd="0" presId="urn:microsoft.com/office/officeart/2005/8/layout/vList2"/>
    <dgm:cxn modelId="{98B051F2-EDEC-4476-8218-F1122B88A34B}" type="presOf" srcId="{49225C73-1633-42F1-AB3B-7CB183E5F8B8}" destId="{C695A1B9-E279-40A8-9001-11F15E51BAC2}" srcOrd="0" destOrd="0" presId="urn:microsoft.com/office/officeart/2005/8/layout/vList2"/>
    <dgm:cxn modelId="{0A7DDAF3-8F81-4A6F-8F86-1064CF3A6D3A}" type="presParOf" srcId="{09C673D0-861E-4497-835A-979BC6CCF6ED}" destId="{F5E1FD03-ED43-428C-AA23-E099DB43CD77}" srcOrd="0" destOrd="0" presId="urn:microsoft.com/office/officeart/2005/8/layout/vList2"/>
    <dgm:cxn modelId="{572F0696-F42B-4FCD-B76E-9CAA0E1FF5C3}" type="presParOf" srcId="{09C673D0-861E-4497-835A-979BC6CCF6ED}" destId="{F5110602-21B9-4C5B-BCE5-12FAB75C7782}" srcOrd="1" destOrd="0" presId="urn:microsoft.com/office/officeart/2005/8/layout/vList2"/>
    <dgm:cxn modelId="{29181696-D111-402F-9B7A-E13F3F2000CD}" type="presParOf" srcId="{09C673D0-861E-4497-835A-979BC6CCF6ED}" destId="{C695A1B9-E279-40A8-9001-11F15E51BAC2}" srcOrd="2" destOrd="0" presId="urn:microsoft.com/office/officeart/2005/8/layout/vList2"/>
    <dgm:cxn modelId="{5DE37A01-506F-4A02-8696-6C0E72C6879C}" type="presParOf" srcId="{09C673D0-861E-4497-835A-979BC6CCF6ED}" destId="{5B97879A-3F57-40A6-BA91-C83F57926673}" srcOrd="3" destOrd="0" presId="urn:microsoft.com/office/officeart/2005/8/layout/vList2"/>
    <dgm:cxn modelId="{6126FDD5-56C2-40F4-9C7E-A639C3726AF5}" type="presParOf" srcId="{09C673D0-861E-4497-835A-979BC6CCF6ED}" destId="{491B40A5-8D0C-4E52-86CB-D3D70E396D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-RU" dirty="0"/>
            <a:t>Цель = успешно реализовать одну фичу по </a:t>
          </a:r>
          <a:r>
            <a:rPr lang="ru-RU" dirty="0" err="1"/>
            <a:t>саморегистрации</a:t>
          </a:r>
          <a:r>
            <a:rPr lang="ru-RU" dirty="0"/>
            <a:t>, чтобы закрепиться как надежный исполнитель для компании </a:t>
          </a:r>
          <a:r>
            <a:rPr lang="ru-RU" dirty="0" err="1"/>
            <a:t>мтс</a:t>
          </a:r>
          <a:r>
            <a:rPr lang="ru-RU" dirty="0"/>
            <a:t>. Далее можно поддерживать существующее приложение, больше ориентируясь на заказчика. Также можно расширять фичу, добавляя поддержку </a:t>
          </a:r>
          <a:r>
            <a:rPr lang="en-US" dirty="0" err="1"/>
            <a:t>esim</a:t>
          </a:r>
          <a:r>
            <a:rPr lang="ru-RU" dirty="0"/>
            <a:t>, добавляя возможность перенести номер из сети другого оператора.</a:t>
          </a:r>
          <a:endParaRPr lang="ru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09C673D0-861E-4497-835A-979BC6CCF6ED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491B40A5-8D0C-4E52-86CB-D3D70E396D7A}" type="pres">
      <dgm:prSet presAssocID="{1C383F32-22E8-4F62-A3E0-BDC3D5F4899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F201271-4DB8-4E9F-84A0-346C9A3DE1CB}" type="presOf" srcId="{1C383F32-22E8-4F62-A3E0-BDC3D5F48992}" destId="{491B40A5-8D0C-4E52-86CB-D3D70E396D7A}" srcOrd="0" destOrd="0" presId="urn:microsoft.com/office/officeart/2005/8/layout/vList2"/>
    <dgm:cxn modelId="{C4CCE57E-E871-46D6-BAD5-880252C95D22}" srcId="{01A66772-F185-4D58-B8BB-E9370D7A7A2B}" destId="{1C383F32-22E8-4F62-A3E0-BDC3D5F48992}" srcOrd="0" destOrd="0" parTransId="{A7920A2F-3244-4159-AF04-6A1D38B7B317}" sibTransId="{8500F72A-2C6D-4FDF-9C1D-CA691380EB0B}"/>
    <dgm:cxn modelId="{35FA248E-C612-4999-9943-50A1FF252CC5}" type="presOf" srcId="{01A66772-F185-4D58-B8BB-E9370D7A7A2B}" destId="{09C673D0-861E-4497-835A-979BC6CCF6ED}" srcOrd="0" destOrd="0" presId="urn:microsoft.com/office/officeart/2005/8/layout/vList2"/>
    <dgm:cxn modelId="{6126FDD5-56C2-40F4-9C7E-A639C3726AF5}" type="presParOf" srcId="{09C673D0-861E-4497-835A-979BC6CCF6ED}" destId="{491B40A5-8D0C-4E52-86CB-D3D70E396D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-RU" dirty="0"/>
            <a:t>Ключевой характеристикой берем цену. У конкурентов она 3</a:t>
          </a:r>
          <a:r>
            <a:rPr lang="en-US" dirty="0"/>
            <a:t>/</a:t>
          </a:r>
          <a:r>
            <a:rPr lang="ru-RU" dirty="0"/>
            <a:t>5</a:t>
          </a:r>
          <a:r>
            <a:rPr lang="en-US" dirty="0"/>
            <a:t>/</a:t>
          </a:r>
          <a:r>
            <a:rPr lang="ru-RU" dirty="0"/>
            <a:t>6 рублей. Мы сделаем цену в 1 рубль за комплект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-RU" dirty="0"/>
            <a:t>Предложения конкурентов:</a:t>
          </a:r>
        </a:p>
        <a:p>
          <a:pPr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https://www.a1.by/ru/sim-to-go</a:t>
          </a:r>
          <a:endParaRPr lang="ru-RU" dirty="0"/>
        </a:p>
        <a:p>
          <a:pPr>
            <a:defRPr cap="all"/>
          </a:pPr>
          <a:r>
            <a:rPr lang="en-US" dirty="0">
              <a:hlinkClick xmlns:r="http://schemas.openxmlformats.org/officeDocument/2006/relationships" r:id="rId2"/>
            </a:rPr>
            <a:t>https://life.com.by/help/how-to-connect/lifeid</a:t>
          </a:r>
          <a:endParaRPr lang="ru-RU" dirty="0"/>
        </a:p>
        <a:p>
          <a:pPr>
            <a:defRPr cap="all"/>
          </a:pPr>
          <a:endParaRPr lang="ru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" dirty="0"/>
            <a:t>Функционал сделаем аналогичный конкурентам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09C673D0-861E-4497-835A-979BC6CCF6ED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F5E1FD03-ED43-428C-AA23-E099DB43CD77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110602-21B9-4C5B-BCE5-12FAB75C7782}" type="pres">
      <dgm:prSet presAssocID="{5B62599A-5C9B-48E7-896E-EA782AC60C8B}" presName="spacer" presStyleCnt="0"/>
      <dgm:spPr/>
    </dgm:pt>
    <dgm:pt modelId="{C695A1B9-E279-40A8-9001-11F15E51BAC2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97879A-3F57-40A6-BA91-C83F57926673}" type="pres">
      <dgm:prSet presAssocID="{9646853A-8964-4519-A5B1-0B7D18B2983D}" presName="spacer" presStyleCnt="0"/>
      <dgm:spPr/>
    </dgm:pt>
    <dgm:pt modelId="{491B40A5-8D0C-4E52-86CB-D3D70E396D7A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F53E516-8D69-41F8-906B-969A48E557F3}" type="presOf" srcId="{40FC4FFE-8987-4A26-B7F4-8A516F18ADAE}" destId="{F5E1FD03-ED43-428C-AA23-E099DB43CD77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7F201271-4DB8-4E9F-84A0-346C9A3DE1CB}" type="presOf" srcId="{1C383F32-22E8-4F62-A3E0-BDC3D5F48992}" destId="{491B40A5-8D0C-4E52-86CB-D3D70E396D7A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FA248E-C612-4999-9943-50A1FF252CC5}" type="presOf" srcId="{01A66772-F185-4D58-B8BB-E9370D7A7A2B}" destId="{09C673D0-861E-4497-835A-979BC6CCF6ED}" srcOrd="0" destOrd="0" presId="urn:microsoft.com/office/officeart/2005/8/layout/vList2"/>
    <dgm:cxn modelId="{98B051F2-EDEC-4476-8218-F1122B88A34B}" type="presOf" srcId="{49225C73-1633-42F1-AB3B-7CB183E5F8B8}" destId="{C695A1B9-E279-40A8-9001-11F15E51BAC2}" srcOrd="0" destOrd="0" presId="urn:microsoft.com/office/officeart/2005/8/layout/vList2"/>
    <dgm:cxn modelId="{0A7DDAF3-8F81-4A6F-8F86-1064CF3A6D3A}" type="presParOf" srcId="{09C673D0-861E-4497-835A-979BC6CCF6ED}" destId="{F5E1FD03-ED43-428C-AA23-E099DB43CD77}" srcOrd="0" destOrd="0" presId="urn:microsoft.com/office/officeart/2005/8/layout/vList2"/>
    <dgm:cxn modelId="{572F0696-F42B-4FCD-B76E-9CAA0E1FF5C3}" type="presParOf" srcId="{09C673D0-861E-4497-835A-979BC6CCF6ED}" destId="{F5110602-21B9-4C5B-BCE5-12FAB75C7782}" srcOrd="1" destOrd="0" presId="urn:microsoft.com/office/officeart/2005/8/layout/vList2"/>
    <dgm:cxn modelId="{29181696-D111-402F-9B7A-E13F3F2000CD}" type="presParOf" srcId="{09C673D0-861E-4497-835A-979BC6CCF6ED}" destId="{C695A1B9-E279-40A8-9001-11F15E51BAC2}" srcOrd="2" destOrd="0" presId="urn:microsoft.com/office/officeart/2005/8/layout/vList2"/>
    <dgm:cxn modelId="{5DE37A01-506F-4A02-8696-6C0E72C6879C}" type="presParOf" srcId="{09C673D0-861E-4497-835A-979BC6CCF6ED}" destId="{5B97879A-3F57-40A6-BA91-C83F57926673}" srcOrd="3" destOrd="0" presId="urn:microsoft.com/office/officeart/2005/8/layout/vList2"/>
    <dgm:cxn modelId="{6126FDD5-56C2-40F4-9C7E-A639C3726AF5}" type="presParOf" srcId="{09C673D0-861E-4497-835A-979BC6CCF6ED}" destId="{491B40A5-8D0C-4E52-86CB-D3D70E396D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1FD03-ED43-428C-AA23-E099DB43CD77}">
      <dsp:nvSpPr>
        <dsp:cNvPr id="0" name=""/>
        <dsp:cNvSpPr/>
      </dsp:nvSpPr>
      <dsp:spPr>
        <a:xfrm>
          <a:off x="0" y="71989"/>
          <a:ext cx="6858000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kern="1200" dirty="0"/>
            <a:t>Наша компания будет называться </a:t>
          </a:r>
          <a:r>
            <a:rPr lang="en-US" sz="2500" kern="1200" dirty="0" err="1"/>
            <a:t>draguSoft</a:t>
          </a:r>
          <a:r>
            <a:rPr lang="en-US" sz="2500" kern="1200" dirty="0"/>
            <a:t> </a:t>
          </a:r>
          <a:r>
            <a:rPr lang="ru-RU" sz="2500" kern="1200" dirty="0"/>
            <a:t>и оказывать </a:t>
          </a:r>
          <a:r>
            <a:rPr lang="ru-RU" sz="2500" kern="1200" dirty="0" err="1"/>
            <a:t>аутсорс</a:t>
          </a:r>
          <a:r>
            <a:rPr lang="ru-RU" sz="2500" kern="1200" dirty="0"/>
            <a:t>-услуги по созданию мобильных приложений</a:t>
          </a:r>
          <a:endParaRPr lang="ru" sz="2500" kern="1200" dirty="0"/>
        </a:p>
      </dsp:txBody>
      <dsp:txXfrm>
        <a:off x="87100" y="159089"/>
        <a:ext cx="6683800" cy="1610050"/>
      </dsp:txXfrm>
    </dsp:sp>
    <dsp:sp modelId="{C695A1B9-E279-40A8-9001-11F15E51BAC2}">
      <dsp:nvSpPr>
        <dsp:cNvPr id="0" name=""/>
        <dsp:cNvSpPr/>
      </dsp:nvSpPr>
      <dsp:spPr>
        <a:xfrm>
          <a:off x="0" y="1928239"/>
          <a:ext cx="6858000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2500" kern="1200" dirty="0"/>
            <a:t>Первым и главным клиентом будет МТС беларусь</a:t>
          </a:r>
        </a:p>
      </dsp:txBody>
      <dsp:txXfrm>
        <a:off x="87100" y="2015339"/>
        <a:ext cx="6683800" cy="1610050"/>
      </dsp:txXfrm>
    </dsp:sp>
    <dsp:sp modelId="{491B40A5-8D0C-4E52-86CB-D3D70E396D7A}">
      <dsp:nvSpPr>
        <dsp:cNvPr id="0" name=""/>
        <dsp:cNvSpPr/>
      </dsp:nvSpPr>
      <dsp:spPr>
        <a:xfrm>
          <a:off x="0" y="3784489"/>
          <a:ext cx="6858000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2500" kern="1200" dirty="0"/>
            <a:t>Идея</a:t>
          </a:r>
          <a:r>
            <a:rPr lang="ru" sz="2500" kern="1200" baseline="0" dirty="0"/>
            <a:t> для первой киллер фичи = саморегистрация клиентов через мобильное приложение, которую уже реализовали </a:t>
          </a:r>
          <a:r>
            <a:rPr lang="en-US" sz="2500" kern="1200" baseline="0" dirty="0"/>
            <a:t>life </a:t>
          </a:r>
          <a:r>
            <a:rPr lang="ru-RU" sz="2500" kern="1200" baseline="0" dirty="0"/>
            <a:t>и </a:t>
          </a:r>
          <a:r>
            <a:rPr lang="en-US" sz="2500" kern="1200" baseline="0" dirty="0"/>
            <a:t>a1</a:t>
          </a:r>
          <a:endParaRPr lang="ru" sz="2500" kern="1200" dirty="0"/>
        </a:p>
      </dsp:txBody>
      <dsp:txXfrm>
        <a:off x="87100" y="3871589"/>
        <a:ext cx="6683800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1FD03-ED43-428C-AA23-E099DB43CD77}">
      <dsp:nvSpPr>
        <dsp:cNvPr id="0" name=""/>
        <dsp:cNvSpPr/>
      </dsp:nvSpPr>
      <dsp:spPr>
        <a:xfrm>
          <a:off x="0" y="647504"/>
          <a:ext cx="8211127" cy="12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2600" kern="1200" dirty="0"/>
        </a:p>
      </dsp:txBody>
      <dsp:txXfrm>
        <a:off x="62272" y="709776"/>
        <a:ext cx="8086583" cy="1151095"/>
      </dsp:txXfrm>
    </dsp:sp>
    <dsp:sp modelId="{C695A1B9-E279-40A8-9001-11F15E51BAC2}">
      <dsp:nvSpPr>
        <dsp:cNvPr id="0" name=""/>
        <dsp:cNvSpPr/>
      </dsp:nvSpPr>
      <dsp:spPr>
        <a:xfrm>
          <a:off x="0" y="1998024"/>
          <a:ext cx="8211127" cy="146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2600" kern="1200" dirty="0"/>
            <a:t>Так как мы лидируем по кол-ву абонентов, важно не отставать от конкурентов в удобстве для пользователя</a:t>
          </a:r>
        </a:p>
      </dsp:txBody>
      <dsp:txXfrm>
        <a:off x="71279" y="2069303"/>
        <a:ext cx="8068569" cy="1317602"/>
      </dsp:txXfrm>
    </dsp:sp>
    <dsp:sp modelId="{491B40A5-8D0C-4E52-86CB-D3D70E396D7A}">
      <dsp:nvSpPr>
        <dsp:cNvPr id="0" name=""/>
        <dsp:cNvSpPr/>
      </dsp:nvSpPr>
      <dsp:spPr>
        <a:xfrm>
          <a:off x="0" y="3533064"/>
          <a:ext cx="8211127" cy="146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600" kern="1200" dirty="0"/>
            <a:t>Возможность зарегистрироваться без похода в офис = отличная фича для существующего приложения</a:t>
          </a:r>
          <a:endParaRPr lang="ru" sz="2600" kern="1200" dirty="0"/>
        </a:p>
      </dsp:txBody>
      <dsp:txXfrm>
        <a:off x="71279" y="3604343"/>
        <a:ext cx="8068569" cy="1317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B40A5-8D0C-4E52-86CB-D3D70E396D7A}">
      <dsp:nvSpPr>
        <dsp:cNvPr id="0" name=""/>
        <dsp:cNvSpPr/>
      </dsp:nvSpPr>
      <dsp:spPr>
        <a:xfrm>
          <a:off x="0" y="363364"/>
          <a:ext cx="6858000" cy="491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kern="1200" dirty="0"/>
            <a:t>Цель = успешно реализовать одну фичу по </a:t>
          </a:r>
          <a:r>
            <a:rPr lang="ru-RU" sz="2500" kern="1200" dirty="0" err="1"/>
            <a:t>саморегистрации</a:t>
          </a:r>
          <a:r>
            <a:rPr lang="ru-RU" sz="2500" kern="1200" dirty="0"/>
            <a:t>, чтобы закрепиться как надежный исполнитель для компании </a:t>
          </a:r>
          <a:r>
            <a:rPr lang="ru-RU" sz="2500" kern="1200" dirty="0" err="1"/>
            <a:t>мтс</a:t>
          </a:r>
          <a:r>
            <a:rPr lang="ru-RU" sz="2500" kern="1200" dirty="0"/>
            <a:t>. Далее можно поддерживать существующее приложение, больше ориентируясь на заказчика. Также можно расширять фичу, добавляя поддержку </a:t>
          </a:r>
          <a:r>
            <a:rPr lang="en-US" sz="2500" kern="1200" dirty="0" err="1"/>
            <a:t>esim</a:t>
          </a:r>
          <a:r>
            <a:rPr lang="ru-RU" sz="2500" kern="1200" dirty="0"/>
            <a:t>, добавляя возможность перенести номер из сети другого оператора.</a:t>
          </a:r>
          <a:endParaRPr lang="ru" sz="2500" kern="1200" dirty="0"/>
        </a:p>
      </dsp:txBody>
      <dsp:txXfrm>
        <a:off x="239882" y="603246"/>
        <a:ext cx="6378236" cy="4434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1FD03-ED43-428C-AA23-E099DB43CD77}">
      <dsp:nvSpPr>
        <dsp:cNvPr id="0" name=""/>
        <dsp:cNvSpPr/>
      </dsp:nvSpPr>
      <dsp:spPr>
        <a:xfrm>
          <a:off x="0" y="77614"/>
          <a:ext cx="68580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kern="1200" dirty="0"/>
            <a:t>Ключевой характеристикой берем цену. У конкурентов она 3</a:t>
          </a:r>
          <a:r>
            <a:rPr lang="en-US" sz="2000" kern="1200" dirty="0"/>
            <a:t>/</a:t>
          </a:r>
          <a:r>
            <a:rPr lang="ru-RU" sz="2000" kern="1200" dirty="0"/>
            <a:t>5</a:t>
          </a:r>
          <a:r>
            <a:rPr lang="en-US" sz="2000" kern="1200" dirty="0"/>
            <a:t>/</a:t>
          </a:r>
          <a:r>
            <a:rPr lang="ru-RU" sz="2000" kern="1200" dirty="0"/>
            <a:t>6 рублей. Мы сделаем цену в 1 рубль за комплект</a:t>
          </a:r>
          <a:endParaRPr lang="ru" sz="2000" kern="1200" dirty="0"/>
        </a:p>
      </dsp:txBody>
      <dsp:txXfrm>
        <a:off x="87385" y="164999"/>
        <a:ext cx="6683230" cy="1615330"/>
      </dsp:txXfrm>
    </dsp:sp>
    <dsp:sp modelId="{C695A1B9-E279-40A8-9001-11F15E51BAC2}">
      <dsp:nvSpPr>
        <dsp:cNvPr id="0" name=""/>
        <dsp:cNvSpPr/>
      </dsp:nvSpPr>
      <dsp:spPr>
        <a:xfrm>
          <a:off x="0" y="1925314"/>
          <a:ext cx="68580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2000" kern="1200" dirty="0"/>
            <a:t>Функционал сделаем аналогичный конкурентам</a:t>
          </a:r>
        </a:p>
      </dsp:txBody>
      <dsp:txXfrm>
        <a:off x="87385" y="2012699"/>
        <a:ext cx="6683230" cy="1615330"/>
      </dsp:txXfrm>
    </dsp:sp>
    <dsp:sp modelId="{491B40A5-8D0C-4E52-86CB-D3D70E396D7A}">
      <dsp:nvSpPr>
        <dsp:cNvPr id="0" name=""/>
        <dsp:cNvSpPr/>
      </dsp:nvSpPr>
      <dsp:spPr>
        <a:xfrm>
          <a:off x="0" y="3773014"/>
          <a:ext cx="68580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kern="1200" dirty="0"/>
            <a:t>Предложения конкурентов: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hlinkClick xmlns:r="http://schemas.openxmlformats.org/officeDocument/2006/relationships" r:id="rId1"/>
            </a:rPr>
            <a:t>https://www.a1.by/ru/sim-to-go</a:t>
          </a:r>
          <a:endParaRPr lang="ru-RU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hlinkClick xmlns:r="http://schemas.openxmlformats.org/officeDocument/2006/relationships" r:id="rId2"/>
            </a:rPr>
            <a:t>https://life.com.by/help/how-to-connect/lifeid</a:t>
          </a:r>
          <a:endParaRPr lang="ru-RU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2000" kern="1200" dirty="0"/>
        </a:p>
      </dsp:txBody>
      <dsp:txXfrm>
        <a:off x="87385" y="3860399"/>
        <a:ext cx="6683230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10.02.2022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10.02.2022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10.02.2022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10.02.2022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10.02.2022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10.02.2022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10.02.2022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10.02.2022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10.02.2022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Сегментация рынка и позиционирование программного продукта.</a:t>
            </a:r>
            <a:endParaRPr lang="ru" sz="32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ПЗ 2, Олег Драгун, зач.кн.2520050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609599"/>
            <a:ext cx="3161963" cy="5640729"/>
          </a:xfrm>
        </p:spPr>
        <p:txBody>
          <a:bodyPr>
            <a:normAutofit/>
          </a:bodyPr>
          <a:lstStyle/>
          <a:p>
            <a:r>
              <a:rPr lang="ru-RU" sz="2000" dirty="0"/>
              <a:t>выбрать (придумать) ИТ-компанию, занимающуюся оказанием определенных ИТ-услуг и/или разработкой программных продуктов; </a:t>
            </a:r>
            <a:endParaRPr lang="en-US" sz="20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59493"/>
              </p:ext>
            </p:extLst>
          </p:nvPr>
        </p:nvGraphicFramePr>
        <p:xfrm>
          <a:off x="685800" y="609599"/>
          <a:ext cx="6858000" cy="564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85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609599"/>
            <a:ext cx="3161963" cy="5640729"/>
          </a:xfrm>
        </p:spPr>
        <p:txBody>
          <a:bodyPr>
            <a:normAutofit/>
          </a:bodyPr>
          <a:lstStyle/>
          <a:p>
            <a:r>
              <a:rPr lang="ru-RU" sz="2000" dirty="0"/>
              <a:t>провести сегментацию рынка, на котором работает компания</a:t>
            </a:r>
            <a:endParaRPr lang="en-US" sz="20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404331"/>
              </p:ext>
            </p:extLst>
          </p:nvPr>
        </p:nvGraphicFramePr>
        <p:xfrm>
          <a:off x="-73891" y="609599"/>
          <a:ext cx="8211127" cy="564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12AA91-7738-4AE3-B3FF-5496E43E3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80326"/>
            <a:ext cx="8057831" cy="13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609599"/>
            <a:ext cx="3161963" cy="5640729"/>
          </a:xfrm>
        </p:spPr>
        <p:txBody>
          <a:bodyPr>
            <a:normAutofit/>
          </a:bodyPr>
          <a:lstStyle/>
          <a:p>
            <a:r>
              <a:rPr lang="ru-RU" sz="2000" dirty="0"/>
              <a:t>определить целевые сегменты, наиболее важные для компании;</a:t>
            </a:r>
            <a:endParaRPr lang="en-US" sz="20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269366"/>
              </p:ext>
            </p:extLst>
          </p:nvPr>
        </p:nvGraphicFramePr>
        <p:xfrm>
          <a:off x="685800" y="609599"/>
          <a:ext cx="6858000" cy="564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6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609599"/>
            <a:ext cx="3161963" cy="5640729"/>
          </a:xfrm>
        </p:spPr>
        <p:txBody>
          <a:bodyPr>
            <a:normAutofit/>
          </a:bodyPr>
          <a:lstStyle/>
          <a:p>
            <a:r>
              <a:rPr lang="ru-RU" sz="2000" dirty="0"/>
              <a:t>определить ключевые характеристики, которые будут отличать предлагаемые компанией продукты и услуги от аналогичных услуг конкурентов и формировать требуемый образ в глазах потребителей.</a:t>
            </a:r>
            <a:endParaRPr lang="en-US" sz="20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180257"/>
              </p:ext>
            </p:extLst>
          </p:nvPr>
        </p:nvGraphicFramePr>
        <p:xfrm>
          <a:off x="685800" y="609599"/>
          <a:ext cx="6858000" cy="564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43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{CBEE50A4-AC23-46E7-BDCA-DB336173DD9D}tf78438558_win32</Template>
  <TotalTime>26</TotalTime>
  <Words>243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СавонVTI</vt:lpstr>
      <vt:lpstr>Сегментация рынка и позиционирование программного продукта.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Lorem Ipsum</dc:title>
  <dc:creator>Олег Драгун</dc:creator>
  <cp:lastModifiedBy>Олег Драгун</cp:lastModifiedBy>
  <cp:revision>1</cp:revision>
  <dcterms:created xsi:type="dcterms:W3CDTF">2022-02-10T14:30:27Z</dcterms:created>
  <dcterms:modified xsi:type="dcterms:W3CDTF">2022-02-10T14:56:46Z</dcterms:modified>
</cp:coreProperties>
</file>