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6" r:id="rId4"/>
    <p:sldId id="265" r:id="rId5"/>
    <p:sldId id="267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2D4FD-5173-47F7-9C06-86677221202F}" v="2112" dt="2022-02-12T19:00:07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ег Драгун" userId="ba6fdd268e477cbe" providerId="LiveId" clId="{39F2D4FD-5173-47F7-9C06-86677221202F}"/>
    <pc:docChg chg="undo custSel addSld delSld modSld">
      <pc:chgData name="Олег Драгун" userId="ba6fdd268e477cbe" providerId="LiveId" clId="{39F2D4FD-5173-47F7-9C06-86677221202F}" dt="2022-02-12T19:00:07.631" v="2180" actId="20577"/>
      <pc:docMkLst>
        <pc:docMk/>
      </pc:docMkLst>
      <pc:sldChg chg="modSp mod">
        <pc:chgData name="Олег Драгун" userId="ba6fdd268e477cbe" providerId="LiveId" clId="{39F2D4FD-5173-47F7-9C06-86677221202F}" dt="2022-02-12T18:38:40.633" v="4" actId="27636"/>
        <pc:sldMkLst>
          <pc:docMk/>
          <pc:sldMk cId="2584280759" sldId="257"/>
        </pc:sldMkLst>
        <pc:spChg chg="mod">
          <ac:chgData name="Олег Драгун" userId="ba6fdd268e477cbe" providerId="LiveId" clId="{39F2D4FD-5173-47F7-9C06-86677221202F}" dt="2022-02-12T18:38:40.633" v="4" actId="2763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Олег Драгун" userId="ba6fdd268e477cbe" providerId="LiveId" clId="{39F2D4FD-5173-47F7-9C06-86677221202F}" dt="2022-02-12T18:38:31.935" v="2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del">
        <pc:chgData name="Олег Драгун" userId="ba6fdd268e477cbe" providerId="LiveId" clId="{39F2D4FD-5173-47F7-9C06-86677221202F}" dt="2022-02-12T18:59:30.026" v="2127" actId="47"/>
        <pc:sldMkLst>
          <pc:docMk/>
          <pc:sldMk cId="183243182" sldId="261"/>
        </pc:sldMkLst>
      </pc:sldChg>
      <pc:sldChg chg="modSp add mod">
        <pc:chgData name="Олег Драгун" userId="ba6fdd268e477cbe" providerId="LiveId" clId="{39F2D4FD-5173-47F7-9C06-86677221202F}" dt="2022-02-12T19:00:07.631" v="2180" actId="20577"/>
        <pc:sldMkLst>
          <pc:docMk/>
          <pc:sldMk cId="2681854214" sldId="263"/>
        </pc:sldMkLst>
        <pc:spChg chg="mod">
          <ac:chgData name="Олег Драгун" userId="ba6fdd268e477cbe" providerId="LiveId" clId="{39F2D4FD-5173-47F7-9C06-86677221202F}" dt="2022-02-12T18:39:16.768" v="6"/>
          <ac:spMkLst>
            <pc:docMk/>
            <pc:sldMk cId="2681854214" sldId="263"/>
            <ac:spMk id="10" creationId="{4ECB4656-EC5E-4999-A80F-CE439C41A0B1}"/>
          </ac:spMkLst>
        </pc:spChg>
        <pc:graphicFrameChg chg="mod">
          <ac:chgData name="Олег Драгун" userId="ba6fdd268e477cbe" providerId="LiveId" clId="{39F2D4FD-5173-47F7-9C06-86677221202F}" dt="2022-02-12T19:00:07.631" v="2180" actId="20577"/>
          <ac:graphicFrameMkLst>
            <pc:docMk/>
            <pc:sldMk cId="2681854214" sldId="263"/>
            <ac:graphicFrameMk id="5" creationId="{91DB1382-7276-49FA-9632-38D558F457E3}"/>
          </ac:graphicFrameMkLst>
        </pc:graphicFrameChg>
      </pc:sldChg>
      <pc:sldChg chg="new del">
        <pc:chgData name="Олег Драгун" userId="ba6fdd268e477cbe" providerId="LiveId" clId="{39F2D4FD-5173-47F7-9C06-86677221202F}" dt="2022-02-12T18:44:44.059" v="726" actId="47"/>
        <pc:sldMkLst>
          <pc:docMk/>
          <pc:sldMk cId="901930293" sldId="264"/>
        </pc:sldMkLst>
      </pc:sldChg>
      <pc:sldChg chg="modSp add mod">
        <pc:chgData name="Олег Драгун" userId="ba6fdd268e477cbe" providerId="LiveId" clId="{39F2D4FD-5173-47F7-9C06-86677221202F}" dt="2022-02-12T18:57:12.615" v="2017" actId="20577"/>
        <pc:sldMkLst>
          <pc:docMk/>
          <pc:sldMk cId="3019014817" sldId="265"/>
        </pc:sldMkLst>
        <pc:spChg chg="mod">
          <ac:chgData name="Олег Драгун" userId="ba6fdd268e477cbe" providerId="LiveId" clId="{39F2D4FD-5173-47F7-9C06-86677221202F}" dt="2022-02-12T18:45:10.685" v="729"/>
          <ac:spMkLst>
            <pc:docMk/>
            <pc:sldMk cId="3019014817" sldId="265"/>
            <ac:spMk id="10" creationId="{4ECB4656-EC5E-4999-A80F-CE439C41A0B1}"/>
          </ac:spMkLst>
        </pc:spChg>
        <pc:graphicFrameChg chg="mod">
          <ac:chgData name="Олег Драгун" userId="ba6fdd268e477cbe" providerId="LiveId" clId="{39F2D4FD-5173-47F7-9C06-86677221202F}" dt="2022-02-12T18:57:12.615" v="2017" actId="20577"/>
          <ac:graphicFrameMkLst>
            <pc:docMk/>
            <pc:sldMk cId="3019014817" sldId="265"/>
            <ac:graphicFrameMk id="5" creationId="{91DB1382-7276-49FA-9632-38D558F457E3}"/>
          </ac:graphicFrameMkLst>
        </pc:graphicFrameChg>
      </pc:sldChg>
      <pc:sldChg chg="add del">
        <pc:chgData name="Олег Драгун" userId="ba6fdd268e477cbe" providerId="LiveId" clId="{39F2D4FD-5173-47F7-9C06-86677221202F}" dt="2022-02-12T18:44:42.315" v="724"/>
        <pc:sldMkLst>
          <pc:docMk/>
          <pc:sldMk cId="3686363526" sldId="265"/>
        </pc:sldMkLst>
      </pc:sldChg>
      <pc:sldChg chg="addSp delSp modSp add mod">
        <pc:chgData name="Олег Драгун" userId="ba6fdd268e477cbe" providerId="LiveId" clId="{39F2D4FD-5173-47F7-9C06-86677221202F}" dt="2022-02-12T18:47:55.495" v="954" actId="20577"/>
        <pc:sldMkLst>
          <pc:docMk/>
          <pc:sldMk cId="4003396790" sldId="266"/>
        </pc:sldMkLst>
        <pc:spChg chg="add del mod">
          <ac:chgData name="Олег Драгун" userId="ba6fdd268e477cbe" providerId="LiveId" clId="{39F2D4FD-5173-47F7-9C06-86677221202F}" dt="2022-02-12T18:46:14.667" v="820" actId="478"/>
          <ac:spMkLst>
            <pc:docMk/>
            <pc:sldMk cId="4003396790" sldId="266"/>
            <ac:spMk id="3" creationId="{552D13F3-8D55-461D-BED6-BC823F1D70D6}"/>
          </ac:spMkLst>
        </pc:spChg>
        <pc:spChg chg="add del mod">
          <ac:chgData name="Олег Драгун" userId="ba6fdd268e477cbe" providerId="LiveId" clId="{39F2D4FD-5173-47F7-9C06-86677221202F}" dt="2022-02-12T18:46:18.635" v="822" actId="478"/>
          <ac:spMkLst>
            <pc:docMk/>
            <pc:sldMk cId="4003396790" sldId="266"/>
            <ac:spMk id="6" creationId="{473C46D7-11B6-4D96-83DA-5564C2148CAA}"/>
          </ac:spMkLst>
        </pc:spChg>
        <pc:spChg chg="mod">
          <ac:chgData name="Олег Драгун" userId="ba6fdd268e477cbe" providerId="LiveId" clId="{39F2D4FD-5173-47F7-9C06-86677221202F}" dt="2022-02-12T18:46:08.919" v="818" actId="20577"/>
          <ac:spMkLst>
            <pc:docMk/>
            <pc:sldMk cId="4003396790" sldId="266"/>
            <ac:spMk id="10" creationId="{4ECB4656-EC5E-4999-A80F-CE439C41A0B1}"/>
          </ac:spMkLst>
        </pc:spChg>
        <pc:graphicFrameChg chg="add del mod">
          <ac:chgData name="Олег Драгун" userId="ba6fdd268e477cbe" providerId="LiveId" clId="{39F2D4FD-5173-47F7-9C06-86677221202F}" dt="2022-02-12T18:47:55.495" v="954" actId="20577"/>
          <ac:graphicFrameMkLst>
            <pc:docMk/>
            <pc:sldMk cId="4003396790" sldId="266"/>
            <ac:graphicFrameMk id="5" creationId="{91DB1382-7276-49FA-9632-38D558F457E3}"/>
          </ac:graphicFrameMkLst>
        </pc:graphicFrameChg>
      </pc:sldChg>
      <pc:sldChg chg="modSp add mod">
        <pc:chgData name="Олег Драгун" userId="ba6fdd268e477cbe" providerId="LiveId" clId="{39F2D4FD-5173-47F7-9C06-86677221202F}" dt="2022-02-12T18:59:22.102" v="2126" actId="20577"/>
        <pc:sldMkLst>
          <pc:docMk/>
          <pc:sldMk cId="2137483699" sldId="267"/>
        </pc:sldMkLst>
        <pc:spChg chg="mod">
          <ac:chgData name="Олег Драгун" userId="ba6fdd268e477cbe" providerId="LiveId" clId="{39F2D4FD-5173-47F7-9C06-86677221202F}" dt="2022-02-12T18:57:27.839" v="2026" actId="20577"/>
          <ac:spMkLst>
            <pc:docMk/>
            <pc:sldMk cId="2137483699" sldId="267"/>
            <ac:spMk id="10" creationId="{4ECB4656-EC5E-4999-A80F-CE439C41A0B1}"/>
          </ac:spMkLst>
        </pc:spChg>
        <pc:graphicFrameChg chg="mod">
          <ac:chgData name="Олег Драгун" userId="ba6fdd268e477cbe" providerId="LiveId" clId="{39F2D4FD-5173-47F7-9C06-86677221202F}" dt="2022-02-12T18:59:22.102" v="2126" actId="20577"/>
          <ac:graphicFrameMkLst>
            <pc:docMk/>
            <pc:sldMk cId="2137483699" sldId="267"/>
            <ac:graphicFrameMk id="5" creationId="{91DB1382-7276-49FA-9632-38D558F457E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Так как мы только зарекомендовываем себя в качестве разработчика мобильных приложений через фичу </a:t>
          </a:r>
          <a:r>
            <a:rPr lang="ru-RU" b="0" i="0" dirty="0" err="1"/>
            <a:t>саморегистрации</a:t>
          </a:r>
          <a:r>
            <a:rPr lang="ru-RU" b="0" i="0" dirty="0"/>
            <a:t>, для нее и будем составлять годовой план</a:t>
          </a:r>
          <a:r>
            <a:rPr lang="en-US" b="0" i="0" dirty="0"/>
            <a:t>. </a:t>
          </a:r>
          <a:r>
            <a:rPr lang="ru-RU" b="0" i="0" dirty="0"/>
            <a:t>Нижеследующее хорошо разбивается для разработки-тестирования на 4 ключевых месяца после выхода фичей в </a:t>
          </a:r>
          <a:r>
            <a:rPr lang="ru-RU" b="0" i="0" dirty="0" err="1"/>
            <a:t>продакшн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Наметим итерации:</a:t>
          </a:r>
          <a:br>
            <a:rPr lang="ru-RU" b="0" i="0" dirty="0"/>
          </a:br>
          <a:r>
            <a:rPr lang="ru-RU" b="0" i="0" dirty="0"/>
            <a:t>1) Разработка фичи </a:t>
          </a:r>
          <a:r>
            <a:rPr lang="ru-RU" b="0" i="0" dirty="0" err="1"/>
            <a:t>самогеристрации</a:t>
          </a:r>
          <a:r>
            <a:rPr lang="ru-RU" b="0" i="0" dirty="0"/>
            <a:t> с комплектом за 1 белорусский рубль.</a:t>
          </a:r>
        </a:p>
        <a:p>
          <a:pPr>
            <a:defRPr cap="all"/>
          </a:pPr>
          <a:r>
            <a:rPr lang="ru-RU" b="0" i="0" dirty="0"/>
            <a:t>2) Расширение этой фичи до возможности полностью удаленно установить </a:t>
          </a:r>
          <a:r>
            <a:rPr lang="en-US" b="0" i="0" dirty="0" err="1"/>
            <a:t>esim</a:t>
          </a:r>
          <a:endParaRPr lang="ru-RU" b="0" i="0" dirty="0"/>
        </a:p>
        <a:p>
          <a:pPr>
            <a:defRPr cap="all"/>
          </a:pPr>
          <a:r>
            <a:rPr lang="ru-RU" b="0" i="0" dirty="0"/>
            <a:t>3) Расширение обеих фичей для возможности перенести номер из сети другого оператора посредством мобильного приложения (комплект или </a:t>
          </a:r>
          <a:r>
            <a:rPr lang="en-US" b="0" i="0" dirty="0" err="1"/>
            <a:t>esim</a:t>
          </a:r>
          <a:r>
            <a:rPr lang="ru-RU" b="0" i="0" dirty="0"/>
            <a:t>)</a:t>
          </a:r>
          <a:endParaRPr lang="en-US" b="0" i="0" dirty="0"/>
        </a:p>
        <a:p>
          <a:pPr>
            <a:defRPr cap="all"/>
          </a:pPr>
          <a:r>
            <a:rPr lang="en-US" b="0" i="0" dirty="0"/>
            <a:t>4) </a:t>
          </a:r>
          <a:r>
            <a:rPr lang="ru-RU" b="0" i="0" dirty="0"/>
            <a:t>Регистрация для нерезидентов РБ (комплект или </a:t>
          </a:r>
          <a:r>
            <a:rPr lang="en-US" b="0" i="0" dirty="0" err="1"/>
            <a:t>esim</a:t>
          </a:r>
          <a:r>
            <a:rPr lang="ru-RU" b="0" i="0" dirty="0"/>
            <a:t>)</a:t>
          </a:r>
          <a:endParaRPr lang="en-US" b="0" i="0" dirty="0"/>
        </a:p>
        <a:p>
          <a:pPr>
            <a:defRPr cap="all"/>
          </a:pPr>
          <a:endParaRPr lang="ru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42F9735D-9F3D-420A-9805-D2EF396ED849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871A9B0E-BB82-4C38-8CFA-2FF43EEE4FD7}" type="pres">
      <dgm:prSet presAssocID="{40FC4FFE-8987-4A26-B7F4-8A516F18ADAE}" presName="thickLine" presStyleLbl="alignNode1" presStyleIdx="0" presStyleCnt="2"/>
      <dgm:spPr/>
    </dgm:pt>
    <dgm:pt modelId="{33BCB4FC-7D5B-490A-8349-BFE931DEB62B}" type="pres">
      <dgm:prSet presAssocID="{40FC4FFE-8987-4A26-B7F4-8A516F18ADAE}" presName="horz1" presStyleCnt="0"/>
      <dgm:spPr/>
    </dgm:pt>
    <dgm:pt modelId="{3561D72E-F7C0-40B5-A82A-5B6356CF7F44}" type="pres">
      <dgm:prSet presAssocID="{40FC4FFE-8987-4A26-B7F4-8A516F18ADAE}" presName="tx1" presStyleLbl="revTx" presStyleIdx="0" presStyleCnt="2"/>
      <dgm:spPr/>
    </dgm:pt>
    <dgm:pt modelId="{16905D1A-B2DC-4DEF-9279-5DCA276829BD}" type="pres">
      <dgm:prSet presAssocID="{40FC4FFE-8987-4A26-B7F4-8A516F18ADAE}" presName="vert1" presStyleCnt="0"/>
      <dgm:spPr/>
    </dgm:pt>
    <dgm:pt modelId="{08AF47A2-24F7-48ED-845D-C43FA5D60C9F}" type="pres">
      <dgm:prSet presAssocID="{49225C73-1633-42F1-AB3B-7CB183E5F8B8}" presName="thickLine" presStyleLbl="alignNode1" presStyleIdx="1" presStyleCnt="2"/>
      <dgm:spPr/>
    </dgm:pt>
    <dgm:pt modelId="{D63B5336-8515-4079-9642-C4F2CB0D5D33}" type="pres">
      <dgm:prSet presAssocID="{49225C73-1633-42F1-AB3B-7CB183E5F8B8}" presName="horz1" presStyleCnt="0"/>
      <dgm:spPr/>
    </dgm:pt>
    <dgm:pt modelId="{6C4835AA-A9B5-440B-A753-4E0003AC86A2}" type="pres">
      <dgm:prSet presAssocID="{49225C73-1633-42F1-AB3B-7CB183E5F8B8}" presName="tx1" presStyleLbl="revTx" presStyleIdx="1" presStyleCnt="2"/>
      <dgm:spPr/>
    </dgm:pt>
    <dgm:pt modelId="{9865D965-2210-4F5D-98D7-D9CD1118C7A4}" type="pres">
      <dgm:prSet presAssocID="{49225C73-1633-42F1-AB3B-7CB183E5F8B8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0182D2F-2A05-4340-9F67-65A61E44FE0B}" type="presOf" srcId="{40FC4FFE-8987-4A26-B7F4-8A516F18ADAE}" destId="{3561D72E-F7C0-40B5-A82A-5B6356CF7F44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CCC3E85-7AA5-4F6C-96CC-71B6A938E7EF}" type="presOf" srcId="{49225C73-1633-42F1-AB3B-7CB183E5F8B8}" destId="{6C4835AA-A9B5-440B-A753-4E0003AC86A2}" srcOrd="0" destOrd="0" presId="urn:microsoft.com/office/officeart/2008/layout/LinedList"/>
    <dgm:cxn modelId="{F3CEB287-1F60-4444-B675-30B58A8CB6C0}" type="presOf" srcId="{01A66772-F185-4D58-B8BB-E9370D7A7A2B}" destId="{42F9735D-9F3D-420A-9805-D2EF396ED849}" srcOrd="0" destOrd="0" presId="urn:microsoft.com/office/officeart/2008/layout/LinedList"/>
    <dgm:cxn modelId="{F87103E0-8123-4A09-B3CC-5A30389BC667}" type="presParOf" srcId="{42F9735D-9F3D-420A-9805-D2EF396ED849}" destId="{871A9B0E-BB82-4C38-8CFA-2FF43EEE4FD7}" srcOrd="0" destOrd="0" presId="urn:microsoft.com/office/officeart/2008/layout/LinedList"/>
    <dgm:cxn modelId="{66626EEA-2A50-4153-B6B6-BA5C7C68D4D4}" type="presParOf" srcId="{42F9735D-9F3D-420A-9805-D2EF396ED849}" destId="{33BCB4FC-7D5B-490A-8349-BFE931DEB62B}" srcOrd="1" destOrd="0" presId="urn:microsoft.com/office/officeart/2008/layout/LinedList"/>
    <dgm:cxn modelId="{C7F62861-50DC-4A70-8EC3-3044A9C0B951}" type="presParOf" srcId="{33BCB4FC-7D5B-490A-8349-BFE931DEB62B}" destId="{3561D72E-F7C0-40B5-A82A-5B6356CF7F44}" srcOrd="0" destOrd="0" presId="urn:microsoft.com/office/officeart/2008/layout/LinedList"/>
    <dgm:cxn modelId="{9899402C-71D2-4C2E-A475-2FF2CB4C984A}" type="presParOf" srcId="{33BCB4FC-7D5B-490A-8349-BFE931DEB62B}" destId="{16905D1A-B2DC-4DEF-9279-5DCA276829BD}" srcOrd="1" destOrd="0" presId="urn:microsoft.com/office/officeart/2008/layout/LinedList"/>
    <dgm:cxn modelId="{8B9EB95B-1400-494F-8795-119EE3A3C962}" type="presParOf" srcId="{42F9735D-9F3D-420A-9805-D2EF396ED849}" destId="{08AF47A2-24F7-48ED-845D-C43FA5D60C9F}" srcOrd="2" destOrd="0" presId="urn:microsoft.com/office/officeart/2008/layout/LinedList"/>
    <dgm:cxn modelId="{8C4D05BD-A367-47C1-87B6-34A7936DB901}" type="presParOf" srcId="{42F9735D-9F3D-420A-9805-D2EF396ED849}" destId="{D63B5336-8515-4079-9642-C4F2CB0D5D33}" srcOrd="3" destOrd="0" presId="urn:microsoft.com/office/officeart/2008/layout/LinedList"/>
    <dgm:cxn modelId="{3A544761-F6E7-4C97-85CE-21447276CF9C}" type="presParOf" srcId="{D63B5336-8515-4079-9642-C4F2CB0D5D33}" destId="{6C4835AA-A9B5-440B-A753-4E0003AC86A2}" srcOrd="0" destOrd="0" presId="urn:microsoft.com/office/officeart/2008/layout/LinedList"/>
    <dgm:cxn modelId="{BEF4B4B9-6288-4890-A1E7-3134C9574AF3}" type="presParOf" srcId="{D63B5336-8515-4079-9642-C4F2CB0D5D33}" destId="{9865D965-2210-4F5D-98D7-D9CD1118C7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br>
            <a:rPr lang="ru-RU" b="0" i="0" dirty="0"/>
          </a:br>
          <a:r>
            <a:rPr lang="ru-RU" b="0" i="0" dirty="0"/>
            <a:t>1) фичи </a:t>
          </a:r>
          <a:r>
            <a:rPr lang="ru-RU" b="0" i="0" dirty="0" err="1"/>
            <a:t>самогеристрации</a:t>
          </a:r>
          <a:r>
            <a:rPr lang="ru-RU" b="0" i="0" dirty="0"/>
            <a:t> = конец февраля 2022</a:t>
          </a:r>
        </a:p>
        <a:p>
          <a:pPr>
            <a:defRPr cap="all"/>
          </a:pPr>
          <a:r>
            <a:rPr lang="ru-RU" b="0" i="0" dirty="0"/>
            <a:t>2) </a:t>
          </a:r>
          <a:r>
            <a:rPr lang="en-US" b="0" i="0" dirty="0" err="1"/>
            <a:t>Esim</a:t>
          </a:r>
          <a:r>
            <a:rPr lang="en-US" b="0" i="0" dirty="0"/>
            <a:t> = </a:t>
          </a:r>
          <a:r>
            <a:rPr lang="ru-RU" b="0" i="0" dirty="0"/>
            <a:t>конец мая 2022</a:t>
          </a:r>
        </a:p>
        <a:p>
          <a:pPr>
            <a:defRPr cap="all"/>
          </a:pPr>
          <a:r>
            <a:rPr lang="ru-RU" b="0" i="0" dirty="0"/>
            <a:t>3) Перенос номера из сети другого оператора = конец сентября 2022</a:t>
          </a:r>
          <a:endParaRPr lang="en-US" b="0" i="0" dirty="0"/>
        </a:p>
        <a:p>
          <a:pPr>
            <a:defRPr cap="all"/>
          </a:pPr>
          <a:r>
            <a:rPr lang="en-US" b="0" i="0" dirty="0"/>
            <a:t>4) </a:t>
          </a:r>
          <a:r>
            <a:rPr lang="ru-RU" b="0" i="0" dirty="0"/>
            <a:t>Регистрация для нерезидентов РБ = конец ноября 2022</a:t>
          </a:r>
          <a:endParaRPr lang="en-US" b="0" i="0" dirty="0"/>
        </a:p>
        <a:p>
          <a:pPr>
            <a:defRPr cap="all"/>
          </a:pPr>
          <a:endParaRPr lang="ru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42F9735D-9F3D-420A-9805-D2EF396ED849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08AF47A2-24F7-48ED-845D-C43FA5D60C9F}" type="pres">
      <dgm:prSet presAssocID="{49225C73-1633-42F1-AB3B-7CB183E5F8B8}" presName="thickLine" presStyleLbl="alignNode1" presStyleIdx="0" presStyleCnt="1"/>
      <dgm:spPr/>
    </dgm:pt>
    <dgm:pt modelId="{D63B5336-8515-4079-9642-C4F2CB0D5D33}" type="pres">
      <dgm:prSet presAssocID="{49225C73-1633-42F1-AB3B-7CB183E5F8B8}" presName="horz1" presStyleCnt="0"/>
      <dgm:spPr/>
    </dgm:pt>
    <dgm:pt modelId="{6C4835AA-A9B5-440B-A753-4E0003AC86A2}" type="pres">
      <dgm:prSet presAssocID="{49225C73-1633-42F1-AB3B-7CB183E5F8B8}" presName="tx1" presStyleLbl="revTx" presStyleIdx="0" presStyleCnt="1"/>
      <dgm:spPr/>
    </dgm:pt>
    <dgm:pt modelId="{9865D965-2210-4F5D-98D7-D9CD1118C7A4}" type="pres">
      <dgm:prSet presAssocID="{49225C73-1633-42F1-AB3B-7CB183E5F8B8}" presName="vert1" presStyleCnt="0"/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DCCC3E85-7AA5-4F6C-96CC-71B6A938E7EF}" type="presOf" srcId="{49225C73-1633-42F1-AB3B-7CB183E5F8B8}" destId="{6C4835AA-A9B5-440B-A753-4E0003AC86A2}" srcOrd="0" destOrd="0" presId="urn:microsoft.com/office/officeart/2008/layout/LinedList"/>
    <dgm:cxn modelId="{F3CEB287-1F60-4444-B675-30B58A8CB6C0}" type="presOf" srcId="{01A66772-F185-4D58-B8BB-E9370D7A7A2B}" destId="{42F9735D-9F3D-420A-9805-D2EF396ED849}" srcOrd="0" destOrd="0" presId="urn:microsoft.com/office/officeart/2008/layout/LinedList"/>
    <dgm:cxn modelId="{8B9EB95B-1400-494F-8795-119EE3A3C962}" type="presParOf" srcId="{42F9735D-9F3D-420A-9805-D2EF396ED849}" destId="{08AF47A2-24F7-48ED-845D-C43FA5D60C9F}" srcOrd="0" destOrd="0" presId="urn:microsoft.com/office/officeart/2008/layout/LinedList"/>
    <dgm:cxn modelId="{8C4D05BD-A367-47C1-87B6-34A7936DB901}" type="presParOf" srcId="{42F9735D-9F3D-420A-9805-D2EF396ED849}" destId="{D63B5336-8515-4079-9642-C4F2CB0D5D33}" srcOrd="1" destOrd="0" presId="urn:microsoft.com/office/officeart/2008/layout/LinedList"/>
    <dgm:cxn modelId="{3A544761-F6E7-4C97-85CE-21447276CF9C}" type="presParOf" srcId="{D63B5336-8515-4079-9642-C4F2CB0D5D33}" destId="{6C4835AA-A9B5-440B-A753-4E0003AC86A2}" srcOrd="0" destOrd="0" presId="urn:microsoft.com/office/officeart/2008/layout/LinedList"/>
    <dgm:cxn modelId="{BEF4B4B9-6288-4890-A1E7-3134C9574AF3}" type="presParOf" srcId="{D63B5336-8515-4079-9642-C4F2CB0D5D33}" destId="{9865D965-2210-4F5D-98D7-D9CD1118C7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" dirty="0"/>
            <a:t>Март 2022. Баннеры в метро на вагонах(10%бюджета), таргетированная реклама в интернете и соцсетях(50%), баннеры по всей республике(40%)</a:t>
          </a:r>
        </a:p>
        <a:p>
          <a:pPr>
            <a:defRPr cap="all"/>
          </a:pPr>
          <a:r>
            <a:rPr lang="ru-RU" dirty="0"/>
            <a:t>Июнь 2022. </a:t>
          </a:r>
          <a:r>
            <a:rPr lang="en-US" dirty="0" err="1"/>
            <a:t>Esim</a:t>
          </a:r>
          <a:r>
            <a:rPr lang="en-US" dirty="0"/>
            <a:t> </a:t>
          </a:r>
          <a:r>
            <a:rPr lang="ru-RU" dirty="0"/>
            <a:t>не требует покупки физической симки, поэтому только электронный маркетинг. </a:t>
          </a:r>
          <a:r>
            <a:rPr lang="ru" dirty="0"/>
            <a:t>таргетированная реклама в интернете и соцсетях(100%)</a:t>
          </a:r>
        </a:p>
        <a:p>
          <a:pPr>
            <a:defRPr cap="all"/>
          </a:pPr>
          <a:r>
            <a:rPr lang="ru" dirty="0"/>
            <a:t>Октябрь 2022. Возможность удаленного переноса. К рекламе в интернете добавляем агрессивную физическую рекламу рядом с конкурентами (20%). Оставшиеся 80% отправляем в интернет и соцсети.</a:t>
          </a:r>
        </a:p>
        <a:p>
          <a:pPr>
            <a:defRPr cap="all"/>
          </a:pPr>
          <a:r>
            <a:rPr lang="ru" dirty="0"/>
            <a:t>Декабрь 2022. Нерезиденты. Нужна реклама и точки продаж комплектов саморегистрации в туристической области, а также в местах непосредственного прибытия. Аэропорт(10%), возклаз(20%), пограничные пункты(70%)</a:t>
          </a:r>
        </a:p>
        <a:p>
          <a:pPr>
            <a:defRPr cap="all"/>
          </a:pPr>
          <a:r>
            <a:rPr lang="ru" dirty="0"/>
            <a:t>Неуказанные месяца = режим тишины и нулевые траты на рекламу. Затраты только на производство новых комплектов саморегистрации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2F9735D-9F3D-420A-9805-D2EF396ED849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871A9B0E-BB82-4C38-8CFA-2FF43EEE4FD7}" type="pres">
      <dgm:prSet presAssocID="{40FC4FFE-8987-4A26-B7F4-8A516F18ADAE}" presName="thickLine" presStyleLbl="alignNode1" presStyleIdx="0" presStyleCnt="1"/>
      <dgm:spPr/>
    </dgm:pt>
    <dgm:pt modelId="{33BCB4FC-7D5B-490A-8349-BFE931DEB62B}" type="pres">
      <dgm:prSet presAssocID="{40FC4FFE-8987-4A26-B7F4-8A516F18ADAE}" presName="horz1" presStyleCnt="0"/>
      <dgm:spPr/>
    </dgm:pt>
    <dgm:pt modelId="{3561D72E-F7C0-40B5-A82A-5B6356CF7F44}" type="pres">
      <dgm:prSet presAssocID="{40FC4FFE-8987-4A26-B7F4-8A516F18ADAE}" presName="tx1" presStyleLbl="revTx" presStyleIdx="0" presStyleCnt="1"/>
      <dgm:spPr/>
    </dgm:pt>
    <dgm:pt modelId="{16905D1A-B2DC-4DEF-9279-5DCA276829BD}" type="pres">
      <dgm:prSet presAssocID="{40FC4FFE-8987-4A26-B7F4-8A516F18ADAE}" presName="vert1" presStyleCnt="0"/>
      <dgm:spPr/>
    </dgm:pt>
  </dgm:ptLst>
  <dgm:cxnLst>
    <dgm:cxn modelId="{C0182D2F-2A05-4340-9F67-65A61E44FE0B}" type="presOf" srcId="{40FC4FFE-8987-4A26-B7F4-8A516F18ADAE}" destId="{3561D72E-F7C0-40B5-A82A-5B6356CF7F44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F3CEB287-1F60-4444-B675-30B58A8CB6C0}" type="presOf" srcId="{01A66772-F185-4D58-B8BB-E9370D7A7A2B}" destId="{42F9735D-9F3D-420A-9805-D2EF396ED849}" srcOrd="0" destOrd="0" presId="urn:microsoft.com/office/officeart/2008/layout/LinedList"/>
    <dgm:cxn modelId="{F87103E0-8123-4A09-B3CC-5A30389BC667}" type="presParOf" srcId="{42F9735D-9F3D-420A-9805-D2EF396ED849}" destId="{871A9B0E-BB82-4C38-8CFA-2FF43EEE4FD7}" srcOrd="0" destOrd="0" presId="urn:microsoft.com/office/officeart/2008/layout/LinedList"/>
    <dgm:cxn modelId="{66626EEA-2A50-4153-B6B6-BA5C7C68D4D4}" type="presParOf" srcId="{42F9735D-9F3D-420A-9805-D2EF396ED849}" destId="{33BCB4FC-7D5B-490A-8349-BFE931DEB62B}" srcOrd="1" destOrd="0" presId="urn:microsoft.com/office/officeart/2008/layout/LinedList"/>
    <dgm:cxn modelId="{C7F62861-50DC-4A70-8EC3-3044A9C0B951}" type="presParOf" srcId="{33BCB4FC-7D5B-490A-8349-BFE931DEB62B}" destId="{3561D72E-F7C0-40B5-A82A-5B6356CF7F44}" srcOrd="0" destOrd="0" presId="urn:microsoft.com/office/officeart/2008/layout/LinedList"/>
    <dgm:cxn modelId="{9899402C-71D2-4C2E-A475-2FF2CB4C984A}" type="presParOf" srcId="{33BCB4FC-7D5B-490A-8349-BFE931DEB62B}" destId="{16905D1A-B2DC-4DEF-9279-5DCA276829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" dirty="0"/>
            <a:t>Март 2022. Баннеры в метро на вагонах(10%бюджета), таргетированная реклама в интернете и соцсетях(50%), баннеры по всей республике(40%). </a:t>
          </a:r>
          <a:r>
            <a:rPr lang="ru-RU" b="1" i="1" dirty="0"/>
            <a:t>250 тыс. рублей</a:t>
          </a:r>
          <a:endParaRPr lang="ru" b="1" i="1" dirty="0"/>
        </a:p>
        <a:p>
          <a:pPr>
            <a:defRPr cap="all"/>
          </a:pPr>
          <a:r>
            <a:rPr lang="ru-RU" dirty="0"/>
            <a:t>Июнь 2022. </a:t>
          </a:r>
          <a:r>
            <a:rPr lang="en-US" dirty="0" err="1"/>
            <a:t>Esim</a:t>
          </a:r>
          <a:r>
            <a:rPr lang="en-US" dirty="0"/>
            <a:t> </a:t>
          </a:r>
          <a:r>
            <a:rPr lang="ru-RU" dirty="0"/>
            <a:t>не требует покупки физической симки, поэтому только электронный маркетинг. </a:t>
          </a:r>
          <a:r>
            <a:rPr lang="ru" dirty="0"/>
            <a:t>таргетированная реклама в интернете и соцсетях(100%)</a:t>
          </a:r>
          <a:r>
            <a:rPr lang="ru-RU" b="1" i="1" dirty="0"/>
            <a:t> 250 тыс. рублей</a:t>
          </a:r>
          <a:endParaRPr lang="ru" dirty="0"/>
        </a:p>
        <a:p>
          <a:pPr>
            <a:defRPr cap="all"/>
          </a:pPr>
          <a:r>
            <a:rPr lang="ru" dirty="0"/>
            <a:t>Октябрь 2022. Возможность удаленного переноса. К рекламе в интернете добавляем агрессивную физическую рекламу рядом с конкурентами (20%). Оставшиеся 80% отправляем в интернет и соцсети.</a:t>
          </a:r>
          <a:r>
            <a:rPr lang="ru-RU" b="1" i="1" dirty="0"/>
            <a:t> 250 тыс. рублей</a:t>
          </a:r>
          <a:endParaRPr lang="ru" dirty="0"/>
        </a:p>
        <a:p>
          <a:pPr>
            <a:defRPr cap="all"/>
          </a:pPr>
          <a:r>
            <a:rPr lang="ru" dirty="0"/>
            <a:t>Декабрь 2022. Нерезиденты. Нужна реклама и точки продаж комплектов саморегистрации в туристической области, а также в местах непосредственного прибытия. Аэропорт(10%), возклаз(20%), пограничные пункты(70%)</a:t>
          </a:r>
          <a:r>
            <a:rPr lang="ru-RU" b="1" i="1" dirty="0"/>
            <a:t> 250 тыс. рублей</a:t>
          </a:r>
          <a:endParaRPr lang="ru" dirty="0"/>
        </a:p>
        <a:p>
          <a:pPr>
            <a:defRPr cap="all"/>
          </a:pPr>
          <a:r>
            <a:rPr lang="ru" dirty="0"/>
            <a:t>Суммарные траты на рекламу свежей фичи = 1млн белорусских рубей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2F9735D-9F3D-420A-9805-D2EF396ED849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871A9B0E-BB82-4C38-8CFA-2FF43EEE4FD7}" type="pres">
      <dgm:prSet presAssocID="{40FC4FFE-8987-4A26-B7F4-8A516F18ADAE}" presName="thickLine" presStyleLbl="alignNode1" presStyleIdx="0" presStyleCnt="1"/>
      <dgm:spPr/>
    </dgm:pt>
    <dgm:pt modelId="{33BCB4FC-7D5B-490A-8349-BFE931DEB62B}" type="pres">
      <dgm:prSet presAssocID="{40FC4FFE-8987-4A26-B7F4-8A516F18ADAE}" presName="horz1" presStyleCnt="0"/>
      <dgm:spPr/>
    </dgm:pt>
    <dgm:pt modelId="{3561D72E-F7C0-40B5-A82A-5B6356CF7F44}" type="pres">
      <dgm:prSet presAssocID="{40FC4FFE-8987-4A26-B7F4-8A516F18ADAE}" presName="tx1" presStyleLbl="revTx" presStyleIdx="0" presStyleCnt="1"/>
      <dgm:spPr/>
    </dgm:pt>
    <dgm:pt modelId="{16905D1A-B2DC-4DEF-9279-5DCA276829BD}" type="pres">
      <dgm:prSet presAssocID="{40FC4FFE-8987-4A26-B7F4-8A516F18ADAE}" presName="vert1" presStyleCnt="0"/>
      <dgm:spPr/>
    </dgm:pt>
  </dgm:ptLst>
  <dgm:cxnLst>
    <dgm:cxn modelId="{C0182D2F-2A05-4340-9F67-65A61E44FE0B}" type="presOf" srcId="{40FC4FFE-8987-4A26-B7F4-8A516F18ADAE}" destId="{3561D72E-F7C0-40B5-A82A-5B6356CF7F44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F3CEB287-1F60-4444-B675-30B58A8CB6C0}" type="presOf" srcId="{01A66772-F185-4D58-B8BB-E9370D7A7A2B}" destId="{42F9735D-9F3D-420A-9805-D2EF396ED849}" srcOrd="0" destOrd="0" presId="urn:microsoft.com/office/officeart/2008/layout/LinedList"/>
    <dgm:cxn modelId="{F87103E0-8123-4A09-B3CC-5A30389BC667}" type="presParOf" srcId="{42F9735D-9F3D-420A-9805-D2EF396ED849}" destId="{871A9B0E-BB82-4C38-8CFA-2FF43EEE4FD7}" srcOrd="0" destOrd="0" presId="urn:microsoft.com/office/officeart/2008/layout/LinedList"/>
    <dgm:cxn modelId="{66626EEA-2A50-4153-B6B6-BA5C7C68D4D4}" type="presParOf" srcId="{42F9735D-9F3D-420A-9805-D2EF396ED849}" destId="{33BCB4FC-7D5B-490A-8349-BFE931DEB62B}" srcOrd="1" destOrd="0" presId="urn:microsoft.com/office/officeart/2008/layout/LinedList"/>
    <dgm:cxn modelId="{C7F62861-50DC-4A70-8EC3-3044A9C0B951}" type="presParOf" srcId="{33BCB4FC-7D5B-490A-8349-BFE931DEB62B}" destId="{3561D72E-F7C0-40B5-A82A-5B6356CF7F44}" srcOrd="0" destOrd="0" presId="urn:microsoft.com/office/officeart/2008/layout/LinedList"/>
    <dgm:cxn modelId="{9899402C-71D2-4C2E-A475-2FF2CB4C984A}" type="presParOf" srcId="{33BCB4FC-7D5B-490A-8349-BFE931DEB62B}" destId="{16905D1A-B2DC-4DEF-9279-5DCA276829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A9B0E-BB82-4C38-8CFA-2FF43EEE4FD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D72E-F7C0-40B5-A82A-5B6356CF7F44}">
      <dsp:nvSpPr>
        <dsp:cNvPr id="0" name=""/>
        <dsp:cNvSpPr/>
      </dsp:nvSpPr>
      <dsp:spPr>
        <a:xfrm>
          <a:off x="0" y="0"/>
          <a:ext cx="10058399" cy="223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rtlCol="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b="0" i="0" kern="1200" dirty="0"/>
            <a:t>Так как мы только зарекомендовываем себя в качестве разработчика мобильных приложений через фичу </a:t>
          </a:r>
          <a:r>
            <a:rPr lang="ru-RU" sz="1600" b="0" i="0" kern="1200" dirty="0" err="1"/>
            <a:t>саморегистрации</a:t>
          </a:r>
          <a:r>
            <a:rPr lang="ru-RU" sz="1600" b="0" i="0" kern="1200" dirty="0"/>
            <a:t>, для нее и будем составлять годовой план</a:t>
          </a:r>
          <a:r>
            <a:rPr lang="en-US" sz="1600" b="0" i="0" kern="1200" dirty="0"/>
            <a:t>. </a:t>
          </a:r>
          <a:r>
            <a:rPr lang="ru-RU" sz="1600" b="0" i="0" kern="1200" dirty="0"/>
            <a:t>Нижеследующее хорошо разбивается для разработки-тестирования на 4 ключевых месяца после выхода фичей в </a:t>
          </a:r>
          <a:r>
            <a:rPr lang="ru-RU" sz="1600" b="0" i="0" kern="1200" dirty="0" err="1"/>
            <a:t>продакшн</a:t>
          </a:r>
          <a:endParaRPr lang="ru" sz="1600" kern="1200" dirty="0"/>
        </a:p>
      </dsp:txBody>
      <dsp:txXfrm>
        <a:off x="0" y="0"/>
        <a:ext cx="10058399" cy="2231136"/>
      </dsp:txXfrm>
    </dsp:sp>
    <dsp:sp modelId="{08AF47A2-24F7-48ED-845D-C43FA5D60C9F}">
      <dsp:nvSpPr>
        <dsp:cNvPr id="0" name=""/>
        <dsp:cNvSpPr/>
      </dsp:nvSpPr>
      <dsp:spPr>
        <a:xfrm>
          <a:off x="0" y="2231136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5AA-A9B5-440B-A753-4E0003AC86A2}">
      <dsp:nvSpPr>
        <dsp:cNvPr id="0" name=""/>
        <dsp:cNvSpPr/>
      </dsp:nvSpPr>
      <dsp:spPr>
        <a:xfrm>
          <a:off x="0" y="2231136"/>
          <a:ext cx="10058399" cy="223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rtlCol="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b="0" i="0" kern="1200" dirty="0"/>
            <a:t>Наметим итерации:</a:t>
          </a:r>
          <a:br>
            <a:rPr lang="ru-RU" sz="1600" b="0" i="0" kern="1200" dirty="0"/>
          </a:br>
          <a:r>
            <a:rPr lang="ru-RU" sz="1600" b="0" i="0" kern="1200" dirty="0"/>
            <a:t>1) Разработка фичи </a:t>
          </a:r>
          <a:r>
            <a:rPr lang="ru-RU" sz="1600" b="0" i="0" kern="1200" dirty="0" err="1"/>
            <a:t>самогеристрации</a:t>
          </a:r>
          <a:r>
            <a:rPr lang="ru-RU" sz="1600" b="0" i="0" kern="1200" dirty="0"/>
            <a:t> с комплектом за 1 белорусский рубль.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b="0" i="0" kern="1200" dirty="0"/>
            <a:t>2) Расширение этой фичи до возможности полностью удаленно установить </a:t>
          </a:r>
          <a:r>
            <a:rPr lang="en-US" sz="1600" b="0" i="0" kern="1200" dirty="0" err="1"/>
            <a:t>esim</a:t>
          </a:r>
          <a:endParaRPr lang="ru-RU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b="0" i="0" kern="1200" dirty="0"/>
            <a:t>3) Расширение обеих фичей для возможности перенести номер из сети другого оператора посредством мобильного приложения (комплект или </a:t>
          </a:r>
          <a:r>
            <a:rPr lang="en-US" sz="1600" b="0" i="0" kern="1200" dirty="0" err="1"/>
            <a:t>esim</a:t>
          </a:r>
          <a:r>
            <a:rPr lang="ru-RU" sz="1600" b="0" i="0" kern="1200" dirty="0"/>
            <a:t>)</a:t>
          </a:r>
          <a:endParaRPr lang="en-US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4) </a:t>
          </a:r>
          <a:r>
            <a:rPr lang="ru-RU" sz="1600" b="0" i="0" kern="1200" dirty="0"/>
            <a:t>Регистрация для нерезидентов РБ (комплект или </a:t>
          </a:r>
          <a:r>
            <a:rPr lang="en-US" sz="1600" b="0" i="0" kern="1200" dirty="0" err="1"/>
            <a:t>esim</a:t>
          </a:r>
          <a:r>
            <a:rPr lang="ru-RU" sz="1600" b="0" i="0" kern="1200" dirty="0"/>
            <a:t>)</a:t>
          </a:r>
          <a:endParaRPr lang="en-US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600" kern="1200" dirty="0"/>
        </a:p>
      </dsp:txBody>
      <dsp:txXfrm>
        <a:off x="0" y="2231136"/>
        <a:ext cx="10058399" cy="223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F47A2-24F7-48ED-845D-C43FA5D60C9F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5AA-A9B5-440B-A753-4E0003AC86A2}">
      <dsp:nvSpPr>
        <dsp:cNvPr id="0" name=""/>
        <dsp:cNvSpPr/>
      </dsp:nvSpPr>
      <dsp:spPr>
        <a:xfrm>
          <a:off x="0" y="0"/>
          <a:ext cx="10058399" cy="446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ru-RU" sz="2800" b="0" i="0" kern="1200" dirty="0"/>
          </a:br>
          <a:r>
            <a:rPr lang="ru-RU" sz="2800" b="0" i="0" kern="1200" dirty="0"/>
            <a:t>1) фичи </a:t>
          </a:r>
          <a:r>
            <a:rPr lang="ru-RU" sz="2800" b="0" i="0" kern="1200" dirty="0" err="1"/>
            <a:t>самогеристрации</a:t>
          </a:r>
          <a:r>
            <a:rPr lang="ru-RU" sz="2800" b="0" i="0" kern="1200" dirty="0"/>
            <a:t> = конец февраля 2022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0" i="0" kern="1200" dirty="0"/>
            <a:t>2) </a:t>
          </a:r>
          <a:r>
            <a:rPr lang="en-US" sz="2800" b="0" i="0" kern="1200" dirty="0" err="1"/>
            <a:t>Esim</a:t>
          </a:r>
          <a:r>
            <a:rPr lang="en-US" sz="2800" b="0" i="0" kern="1200" dirty="0"/>
            <a:t> = </a:t>
          </a:r>
          <a:r>
            <a:rPr lang="ru-RU" sz="2800" b="0" i="0" kern="1200" dirty="0"/>
            <a:t>конец мая 2022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0" i="0" kern="1200" dirty="0"/>
            <a:t>3) Перенос номера из сети другого оператора = конец сентября 2022</a:t>
          </a:r>
          <a:endParaRPr lang="en-US" sz="2800" b="0" i="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0" i="0" kern="1200" dirty="0"/>
            <a:t>4) </a:t>
          </a:r>
          <a:r>
            <a:rPr lang="ru-RU" sz="2800" b="0" i="0" kern="1200" dirty="0"/>
            <a:t>Регистрация для нерезидентов РБ = конец ноября 2022</a:t>
          </a:r>
          <a:endParaRPr lang="en-US" sz="2800" b="0" i="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2800" kern="1200" dirty="0"/>
        </a:p>
      </dsp:txBody>
      <dsp:txXfrm>
        <a:off x="0" y="0"/>
        <a:ext cx="10058399" cy="4462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A9B0E-BB82-4C38-8CFA-2FF43EEE4FD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D72E-F7C0-40B5-A82A-5B6356CF7F44}">
      <dsp:nvSpPr>
        <dsp:cNvPr id="0" name=""/>
        <dsp:cNvSpPr/>
      </dsp:nvSpPr>
      <dsp:spPr>
        <a:xfrm>
          <a:off x="0" y="0"/>
          <a:ext cx="10058399" cy="446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Март 2022. Баннеры в метро на вагонах(10%бюджета), таргетированная реклама в интернете и соцсетях(50%), баннеры по всей республике(40%)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 dirty="0"/>
            <a:t>Июнь 2022. </a:t>
          </a:r>
          <a:r>
            <a:rPr lang="en-US" sz="1900" kern="1200" dirty="0" err="1"/>
            <a:t>Esim</a:t>
          </a:r>
          <a:r>
            <a:rPr lang="en-US" sz="1900" kern="1200" dirty="0"/>
            <a:t> </a:t>
          </a:r>
          <a:r>
            <a:rPr lang="ru-RU" sz="1900" kern="1200" dirty="0"/>
            <a:t>не требует покупки физической симки, поэтому только электронный маркетинг. </a:t>
          </a:r>
          <a:r>
            <a:rPr lang="ru" sz="1900" kern="1200" dirty="0"/>
            <a:t>таргетированная реклама в интернете и соцсетях(100%)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Октябрь 2022. Возможность удаленного переноса. К рекламе в интернете добавляем агрессивную физическую рекламу рядом с конкурентами (20%). Оставшиеся 80% отправляем в интернет и соцсети.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Декабрь 2022. Нерезиденты. Нужна реклама и точки продаж комплектов саморегистрации в туристической области, а также в местах непосредственного прибытия. Аэропорт(10%), возклаз(20%), пограничные пункты(70%)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Неуказанные месяца = режим тишины и нулевые траты на рекламу. Затраты только на производство новых комплектов саморегистрации</a:t>
          </a:r>
        </a:p>
      </dsp:txBody>
      <dsp:txXfrm>
        <a:off x="0" y="0"/>
        <a:ext cx="10058399" cy="4462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A9B0E-BB82-4C38-8CFA-2FF43EEE4FD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D72E-F7C0-40B5-A82A-5B6356CF7F44}">
      <dsp:nvSpPr>
        <dsp:cNvPr id="0" name=""/>
        <dsp:cNvSpPr/>
      </dsp:nvSpPr>
      <dsp:spPr>
        <a:xfrm>
          <a:off x="0" y="0"/>
          <a:ext cx="10058399" cy="446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Март 2022. Баннеры в метро на вагонах(10%бюджета), таргетированная реклама в интернете и соцсетях(50%), баннеры по всей республике(40%). </a:t>
          </a:r>
          <a:r>
            <a:rPr lang="ru-RU" sz="1900" b="1" i="1" kern="1200" dirty="0"/>
            <a:t>250 тыс. рублей</a:t>
          </a:r>
          <a:endParaRPr lang="ru" sz="1900" b="1" i="1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 dirty="0"/>
            <a:t>Июнь 2022. </a:t>
          </a:r>
          <a:r>
            <a:rPr lang="en-US" sz="1900" kern="1200" dirty="0" err="1"/>
            <a:t>Esim</a:t>
          </a:r>
          <a:r>
            <a:rPr lang="en-US" sz="1900" kern="1200" dirty="0"/>
            <a:t> </a:t>
          </a:r>
          <a:r>
            <a:rPr lang="ru-RU" sz="1900" kern="1200" dirty="0"/>
            <a:t>не требует покупки физической симки, поэтому только электронный маркетинг. </a:t>
          </a:r>
          <a:r>
            <a:rPr lang="ru" sz="1900" kern="1200" dirty="0"/>
            <a:t>таргетированная реклама в интернете и соцсетях(100%)</a:t>
          </a:r>
          <a:r>
            <a:rPr lang="ru-RU" sz="1900" b="1" i="1" kern="1200" dirty="0"/>
            <a:t> 250 тыс. рублей</a:t>
          </a:r>
          <a:endParaRPr lang="ru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Октябрь 2022. Возможность удаленного переноса. К рекламе в интернете добавляем агрессивную физическую рекламу рядом с конкурентами (20%). Оставшиеся 80% отправляем в интернет и соцсети.</a:t>
          </a:r>
          <a:r>
            <a:rPr lang="ru-RU" sz="1900" b="1" i="1" kern="1200" dirty="0"/>
            <a:t> 250 тыс. рублей</a:t>
          </a:r>
          <a:endParaRPr lang="ru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Декабрь 2022. Нерезиденты. Нужна реклама и точки продаж комплектов саморегистрации в туристической области, а также в местах непосредственного прибытия. Аэропорт(10%), возклаз(20%), пограничные пункты(70%)</a:t>
          </a:r>
          <a:r>
            <a:rPr lang="ru-RU" sz="1900" b="1" i="1" kern="1200" dirty="0"/>
            <a:t> 250 тыс. рублей</a:t>
          </a:r>
          <a:endParaRPr lang="ru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900" kern="1200" dirty="0"/>
            <a:t>Суммарные траты на рекламу свежей фичи = 1млн белорусских рубей</a:t>
          </a:r>
        </a:p>
      </dsp:txBody>
      <dsp:txXfrm>
        <a:off x="0" y="0"/>
        <a:ext cx="10058399" cy="446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12.02.2022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12.02.2022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12.02.2022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12.02.2022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12.02.2022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12.02.2022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12.02.2022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12.02.2022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12.02.2022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12.02.2022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Продвижение программного продукта.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ПЗ 6, Олег Драгун, зач.кн.2520050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определить приоритетные для данной компании виды маркетинговых</a:t>
            </a:r>
            <a:br>
              <a:rPr lang="ru-RU" sz="3100" b="1" dirty="0"/>
            </a:br>
            <a:r>
              <a:rPr lang="ru-RU" sz="3100" b="1" dirty="0"/>
              <a:t>коммуникаций;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874111"/>
              </p:ext>
            </p:extLst>
          </p:nvPr>
        </p:nvGraphicFramePr>
        <p:xfrm>
          <a:off x="1066800" y="1892808"/>
          <a:ext cx="10058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85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Ориентировочные даты выхода фичей в </a:t>
            </a:r>
            <a:r>
              <a:rPr lang="ru-RU" sz="3100" b="1" dirty="0" err="1"/>
              <a:t>продакшн</a:t>
            </a:r>
            <a:endParaRPr lang="ru-RU" sz="31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79543"/>
              </p:ext>
            </p:extLst>
          </p:nvPr>
        </p:nvGraphicFramePr>
        <p:xfrm>
          <a:off x="1066800" y="1892808"/>
          <a:ext cx="10058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3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составить годовой план (с разбивкой по месяцам) маркетинговых</a:t>
            </a:r>
            <a:br>
              <a:rPr lang="ru-RU" sz="3100" b="1" dirty="0"/>
            </a:br>
            <a:r>
              <a:rPr lang="ru-RU" sz="3100" b="1" dirty="0"/>
              <a:t>мероприятий;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524716"/>
              </p:ext>
            </p:extLst>
          </p:nvPr>
        </p:nvGraphicFramePr>
        <p:xfrm>
          <a:off x="1066800" y="1892808"/>
          <a:ext cx="10058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01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Бюджет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43377"/>
              </p:ext>
            </p:extLst>
          </p:nvPr>
        </p:nvGraphicFramePr>
        <p:xfrm>
          <a:off x="1066800" y="1892808"/>
          <a:ext cx="10058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483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{55B9FB4D-7763-4699-8671-B3A0163174D6}tf78438558_win32</Template>
  <TotalTime>22</TotalTime>
  <Words>461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СавонVTI</vt:lpstr>
      <vt:lpstr>Продвижение программного продукта.</vt:lpstr>
      <vt:lpstr>определить приоритетные для данной компании виды маркетинговых коммуникаций;</vt:lpstr>
      <vt:lpstr>Ориентировочные даты выхода фичей в продакшн</vt:lpstr>
      <vt:lpstr>составить годовой план (с разбивкой по месяцам) маркетинговых мероприятий;</vt:lpstr>
      <vt:lpstr>Бюджет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Lorem Ipsum</dc:title>
  <dc:creator>Олег Драгун</dc:creator>
  <cp:lastModifiedBy>Олег Драгун</cp:lastModifiedBy>
  <cp:revision>1</cp:revision>
  <dcterms:created xsi:type="dcterms:W3CDTF">2022-02-12T18:38:06Z</dcterms:created>
  <dcterms:modified xsi:type="dcterms:W3CDTF">2022-02-12T19:00:14Z</dcterms:modified>
</cp:coreProperties>
</file>