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Напомню, что ранее мы создали </a:t>
          </a:r>
          <a:r>
            <a:rPr lang="ru-RU" b="0" i="0" dirty="0" err="1"/>
            <a:t>аутсорс</a:t>
          </a:r>
          <a:r>
            <a:rPr lang="ru-RU" b="0" i="0" dirty="0"/>
            <a:t>-компанию и заключили договор с </a:t>
          </a:r>
          <a:r>
            <a:rPr lang="ru-RU" b="0" i="0" dirty="0" err="1"/>
            <a:t>мтс</a:t>
          </a:r>
          <a:r>
            <a:rPr lang="ru-RU" b="0" i="0" dirty="0"/>
            <a:t> на разработку фичи по </a:t>
          </a:r>
          <a:r>
            <a:rPr lang="ru-RU" b="0" i="0" dirty="0" err="1"/>
            <a:t>саморегистрации</a:t>
          </a:r>
          <a:r>
            <a:rPr lang="ru-RU" b="0" i="0" dirty="0"/>
            <a:t> (+расширения)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" dirty="0"/>
            <a:t>Сейчас посчитаем затраты на разработку</a:t>
          </a: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" dirty="0"/>
            <a:t>Разбили</a:t>
          </a:r>
          <a:r>
            <a:rPr lang="ru" baseline="0" dirty="0"/>
            <a:t> проект на 4 блока и попытались уложить срок разработки в 1 год</a:t>
          </a:r>
          <a:endParaRPr lang="ru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71A9B0E-BB82-4C38-8CFA-2FF43EEE4FD7}" type="pres">
      <dgm:prSet presAssocID="{40FC4FFE-8987-4A26-B7F4-8A516F18ADAE}" presName="thickLine" presStyleLbl="alignNode1" presStyleIdx="0" presStyleCnt="3"/>
      <dgm:spPr/>
    </dgm:pt>
    <dgm:pt modelId="{33BCB4FC-7D5B-490A-8349-BFE931DEB62B}" type="pres">
      <dgm:prSet presAssocID="{40FC4FFE-8987-4A26-B7F4-8A516F18ADAE}" presName="horz1" presStyleCnt="0"/>
      <dgm:spPr/>
    </dgm:pt>
    <dgm:pt modelId="{3561D72E-F7C0-40B5-A82A-5B6356CF7F44}" type="pres">
      <dgm:prSet presAssocID="{40FC4FFE-8987-4A26-B7F4-8A516F18ADAE}" presName="tx1" presStyleLbl="revTx" presStyleIdx="0" presStyleCnt="3"/>
      <dgm:spPr/>
    </dgm:pt>
    <dgm:pt modelId="{16905D1A-B2DC-4DEF-9279-5DCA276829BD}" type="pres">
      <dgm:prSet presAssocID="{40FC4FFE-8987-4A26-B7F4-8A516F18ADAE}" presName="vert1" presStyleCnt="0"/>
      <dgm:spPr/>
    </dgm:pt>
    <dgm:pt modelId="{08AF47A2-24F7-48ED-845D-C43FA5D60C9F}" type="pres">
      <dgm:prSet presAssocID="{49225C73-1633-42F1-AB3B-7CB183E5F8B8}" presName="thickLine" presStyleLbl="alignNode1" presStyleIdx="1" presStyleCnt="3"/>
      <dgm:spPr/>
    </dgm:pt>
    <dgm:pt modelId="{D63B5336-8515-4079-9642-C4F2CB0D5D33}" type="pres">
      <dgm:prSet presAssocID="{49225C73-1633-42F1-AB3B-7CB183E5F8B8}" presName="horz1" presStyleCnt="0"/>
      <dgm:spPr/>
    </dgm:pt>
    <dgm:pt modelId="{6C4835AA-A9B5-440B-A753-4E0003AC86A2}" type="pres">
      <dgm:prSet presAssocID="{49225C73-1633-42F1-AB3B-7CB183E5F8B8}" presName="tx1" presStyleLbl="revTx" presStyleIdx="1" presStyleCnt="3"/>
      <dgm:spPr/>
    </dgm:pt>
    <dgm:pt modelId="{9865D965-2210-4F5D-98D7-D9CD1118C7A4}" type="pres">
      <dgm:prSet presAssocID="{49225C73-1633-42F1-AB3B-7CB183E5F8B8}" presName="vert1" presStyleCnt="0"/>
      <dgm:spPr/>
    </dgm:pt>
    <dgm:pt modelId="{EA22879B-EAC8-4B91-AC60-F1538537AC2D}" type="pres">
      <dgm:prSet presAssocID="{1C383F32-22E8-4F62-A3E0-BDC3D5F48992}" presName="thickLine" presStyleLbl="alignNode1" presStyleIdx="2" presStyleCnt="3"/>
      <dgm:spPr/>
    </dgm:pt>
    <dgm:pt modelId="{1BD7F10E-033A-4B5F-BB12-6FD59360FD89}" type="pres">
      <dgm:prSet presAssocID="{1C383F32-22E8-4F62-A3E0-BDC3D5F48992}" presName="horz1" presStyleCnt="0"/>
      <dgm:spPr/>
    </dgm:pt>
    <dgm:pt modelId="{1535EA09-133D-425F-871D-14AA32CD8CB0}" type="pres">
      <dgm:prSet presAssocID="{1C383F32-22E8-4F62-A3E0-BDC3D5F48992}" presName="tx1" presStyleLbl="revTx" presStyleIdx="2" presStyleCnt="3"/>
      <dgm:spPr/>
    </dgm:pt>
    <dgm:pt modelId="{045CB232-F939-4E69-9CDC-7614F53508BF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0182D2F-2A05-4340-9F67-65A61E44FE0B}" type="presOf" srcId="{40FC4FFE-8987-4A26-B7F4-8A516F18ADAE}" destId="{3561D72E-F7C0-40B5-A82A-5B6356CF7F44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BACDD84-8446-4FE7-BFA2-D20742BF2505}" type="presOf" srcId="{1C383F32-22E8-4F62-A3E0-BDC3D5F48992}" destId="{1535EA09-133D-425F-871D-14AA32CD8CB0}" srcOrd="0" destOrd="0" presId="urn:microsoft.com/office/officeart/2008/layout/LinedList"/>
    <dgm:cxn modelId="{DCCC3E85-7AA5-4F6C-96CC-71B6A938E7EF}" type="presOf" srcId="{49225C73-1633-42F1-AB3B-7CB183E5F8B8}" destId="{6C4835AA-A9B5-440B-A753-4E0003AC86A2}" srcOrd="0" destOrd="0" presId="urn:microsoft.com/office/officeart/2008/layout/LinedList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F87103E0-8123-4A09-B3CC-5A30389BC667}" type="presParOf" srcId="{42F9735D-9F3D-420A-9805-D2EF396ED849}" destId="{871A9B0E-BB82-4C38-8CFA-2FF43EEE4FD7}" srcOrd="0" destOrd="0" presId="urn:microsoft.com/office/officeart/2008/layout/LinedList"/>
    <dgm:cxn modelId="{66626EEA-2A50-4153-B6B6-BA5C7C68D4D4}" type="presParOf" srcId="{42F9735D-9F3D-420A-9805-D2EF396ED849}" destId="{33BCB4FC-7D5B-490A-8349-BFE931DEB62B}" srcOrd="1" destOrd="0" presId="urn:microsoft.com/office/officeart/2008/layout/LinedList"/>
    <dgm:cxn modelId="{C7F62861-50DC-4A70-8EC3-3044A9C0B951}" type="presParOf" srcId="{33BCB4FC-7D5B-490A-8349-BFE931DEB62B}" destId="{3561D72E-F7C0-40B5-A82A-5B6356CF7F44}" srcOrd="0" destOrd="0" presId="urn:microsoft.com/office/officeart/2008/layout/LinedList"/>
    <dgm:cxn modelId="{9899402C-71D2-4C2E-A475-2FF2CB4C984A}" type="presParOf" srcId="{33BCB4FC-7D5B-490A-8349-BFE931DEB62B}" destId="{16905D1A-B2DC-4DEF-9279-5DCA276829BD}" srcOrd="1" destOrd="0" presId="urn:microsoft.com/office/officeart/2008/layout/LinedList"/>
    <dgm:cxn modelId="{8B9EB95B-1400-494F-8795-119EE3A3C962}" type="presParOf" srcId="{42F9735D-9F3D-420A-9805-D2EF396ED849}" destId="{08AF47A2-24F7-48ED-845D-C43FA5D60C9F}" srcOrd="2" destOrd="0" presId="urn:microsoft.com/office/officeart/2008/layout/LinedList"/>
    <dgm:cxn modelId="{8C4D05BD-A367-47C1-87B6-34A7936DB901}" type="presParOf" srcId="{42F9735D-9F3D-420A-9805-D2EF396ED849}" destId="{D63B5336-8515-4079-9642-C4F2CB0D5D33}" srcOrd="3" destOrd="0" presId="urn:microsoft.com/office/officeart/2008/layout/LinedList"/>
    <dgm:cxn modelId="{3A544761-F6E7-4C97-85CE-21447276CF9C}" type="presParOf" srcId="{D63B5336-8515-4079-9642-C4F2CB0D5D33}" destId="{6C4835AA-A9B5-440B-A753-4E0003AC86A2}" srcOrd="0" destOrd="0" presId="urn:microsoft.com/office/officeart/2008/layout/LinedList"/>
    <dgm:cxn modelId="{BEF4B4B9-6288-4890-A1E7-3134C9574AF3}" type="presParOf" srcId="{D63B5336-8515-4079-9642-C4F2CB0D5D33}" destId="{9865D965-2210-4F5D-98D7-D9CD1118C7A4}" srcOrd="1" destOrd="0" presId="urn:microsoft.com/office/officeart/2008/layout/LinedList"/>
    <dgm:cxn modelId="{67F74995-44B3-4B96-B657-01766D6A3E80}" type="presParOf" srcId="{42F9735D-9F3D-420A-9805-D2EF396ED849}" destId="{EA22879B-EAC8-4B91-AC60-F1538537AC2D}" srcOrd="4" destOrd="0" presId="urn:microsoft.com/office/officeart/2008/layout/LinedList"/>
    <dgm:cxn modelId="{927F1E85-DCE8-4DBE-BDF0-1B658C030729}" type="presParOf" srcId="{42F9735D-9F3D-420A-9805-D2EF396ED849}" destId="{1BD7F10E-033A-4B5F-BB12-6FD59360FD89}" srcOrd="5" destOrd="0" presId="urn:microsoft.com/office/officeart/2008/layout/LinedList"/>
    <dgm:cxn modelId="{06BD5C87-EA67-43AC-9175-7FA47A479934}" type="presParOf" srcId="{1BD7F10E-033A-4B5F-BB12-6FD59360FD89}" destId="{1535EA09-133D-425F-871D-14AA32CD8CB0}" srcOrd="0" destOrd="0" presId="urn:microsoft.com/office/officeart/2008/layout/LinedList"/>
    <dgm:cxn modelId="{66D56E8D-CA38-40EB-B719-339E5450F039}" type="presParOf" srcId="{1BD7F10E-033A-4B5F-BB12-6FD59360FD89}" destId="{045CB232-F939-4E69-9CDC-7614F53508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A9B0E-BB82-4C38-8CFA-2FF43EEE4FD7}">
      <dsp:nvSpPr>
        <dsp:cNvPr id="0" name=""/>
        <dsp:cNvSpPr/>
      </dsp:nvSpPr>
      <dsp:spPr>
        <a:xfrm>
          <a:off x="0" y="2178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D72E-F7C0-40B5-A82A-5B6356CF7F44}">
      <dsp:nvSpPr>
        <dsp:cNvPr id="0" name=""/>
        <dsp:cNvSpPr/>
      </dsp:nvSpPr>
      <dsp:spPr>
        <a:xfrm>
          <a:off x="0" y="2178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b="0" i="0" kern="1200" dirty="0"/>
            <a:t>Напомню, что ранее мы создали </a:t>
          </a:r>
          <a:r>
            <a:rPr lang="ru-RU" sz="2500" b="0" i="0" kern="1200" dirty="0" err="1"/>
            <a:t>аутсорс</a:t>
          </a:r>
          <a:r>
            <a:rPr lang="ru-RU" sz="2500" b="0" i="0" kern="1200" dirty="0"/>
            <a:t>-компанию и заключили договор с </a:t>
          </a:r>
          <a:r>
            <a:rPr lang="ru-RU" sz="2500" b="0" i="0" kern="1200" dirty="0" err="1"/>
            <a:t>мтс</a:t>
          </a:r>
          <a:r>
            <a:rPr lang="ru-RU" sz="2500" b="0" i="0" kern="1200" dirty="0"/>
            <a:t> на разработку фичи по </a:t>
          </a:r>
          <a:r>
            <a:rPr lang="ru-RU" sz="2500" b="0" i="0" kern="1200" dirty="0" err="1"/>
            <a:t>саморегистрации</a:t>
          </a:r>
          <a:r>
            <a:rPr lang="ru-RU" sz="2500" b="0" i="0" kern="1200" dirty="0"/>
            <a:t> (+расширения)</a:t>
          </a:r>
          <a:endParaRPr lang="ru" sz="2500" kern="1200" dirty="0"/>
        </a:p>
      </dsp:txBody>
      <dsp:txXfrm>
        <a:off x="0" y="2178"/>
        <a:ext cx="10058399" cy="1485971"/>
      </dsp:txXfrm>
    </dsp:sp>
    <dsp:sp modelId="{08AF47A2-24F7-48ED-845D-C43FA5D60C9F}">
      <dsp:nvSpPr>
        <dsp:cNvPr id="0" name=""/>
        <dsp:cNvSpPr/>
      </dsp:nvSpPr>
      <dsp:spPr>
        <a:xfrm>
          <a:off x="0" y="148815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5AA-A9B5-440B-A753-4E0003AC86A2}">
      <dsp:nvSpPr>
        <dsp:cNvPr id="0" name=""/>
        <dsp:cNvSpPr/>
      </dsp:nvSpPr>
      <dsp:spPr>
        <a:xfrm>
          <a:off x="0" y="1488150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2500" kern="1200" dirty="0"/>
            <a:t>Разбили</a:t>
          </a:r>
          <a:r>
            <a:rPr lang="ru" sz="2500" kern="1200" baseline="0" dirty="0"/>
            <a:t> проект на 4 блока и попытались уложить срок разработки в 1 год</a:t>
          </a:r>
          <a:endParaRPr lang="ru" sz="2500" kern="1200" dirty="0"/>
        </a:p>
      </dsp:txBody>
      <dsp:txXfrm>
        <a:off x="0" y="1488150"/>
        <a:ext cx="10058399" cy="1485971"/>
      </dsp:txXfrm>
    </dsp:sp>
    <dsp:sp modelId="{EA22879B-EAC8-4B91-AC60-F1538537AC2D}">
      <dsp:nvSpPr>
        <dsp:cNvPr id="0" name=""/>
        <dsp:cNvSpPr/>
      </dsp:nvSpPr>
      <dsp:spPr>
        <a:xfrm>
          <a:off x="0" y="2974121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5EA09-133D-425F-871D-14AA32CD8CB0}">
      <dsp:nvSpPr>
        <dsp:cNvPr id="0" name=""/>
        <dsp:cNvSpPr/>
      </dsp:nvSpPr>
      <dsp:spPr>
        <a:xfrm>
          <a:off x="0" y="2974121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2500" kern="1200" dirty="0"/>
            <a:t>Сейчас посчитаем затраты на разработку</a:t>
          </a:r>
        </a:p>
      </dsp:txBody>
      <dsp:txXfrm>
        <a:off x="0" y="2974121"/>
        <a:ext cx="10058399" cy="148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13.02.2022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13.02.2022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13.02.2022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13.02.2022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13.02.2022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13.02.2022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13.02.2022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13.02.2022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13.02.2022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13.02.2022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13.02.2022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13.02.2022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13.02.2022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13.02.2022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Технико-экономическое обоснование целесообразности разработки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программного продукта</a:t>
            </a:r>
            <a:endParaRPr lang="ru" sz="2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ПЗ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ru-RU" dirty="0">
                <a:solidFill>
                  <a:schemeClr val="tx1"/>
                </a:solidFill>
              </a:rPr>
              <a:t>, Олег Драгун, зач.кн.2520050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краткая характеристику разработанного программного продукта</a:t>
            </a:r>
            <a:endParaRPr lang="en-US" sz="31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190025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8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5F79-7343-4FBC-B500-AB59CD66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функции фича выполняет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82F99-AB04-4561-A673-209E0442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1) Возможность купить комплект </a:t>
            </a:r>
            <a:r>
              <a:rPr lang="ru-RU" sz="2000" dirty="0" err="1"/>
              <a:t>саморегистрации</a:t>
            </a:r>
            <a:r>
              <a:rPr lang="ru-RU" sz="2000" dirty="0"/>
              <a:t> и самостоятельно стать новым клиентом МТС без похода в офис</a:t>
            </a:r>
          </a:p>
          <a:p>
            <a:r>
              <a:rPr lang="ru-RU" sz="2000" dirty="0"/>
              <a:t>2) Возможность сделать тоже самое, только полностью удаленно посредством </a:t>
            </a:r>
            <a:r>
              <a:rPr lang="ru-RU" sz="2000" dirty="0" err="1"/>
              <a:t>есим</a:t>
            </a:r>
            <a:endParaRPr lang="ru-RU" sz="2000" dirty="0"/>
          </a:p>
          <a:p>
            <a:r>
              <a:rPr lang="ru-RU" sz="2000" dirty="0"/>
              <a:t>3) Возможность перенести номер из сети другого оператора полностью удаленно</a:t>
            </a:r>
          </a:p>
          <a:p>
            <a:r>
              <a:rPr lang="ru-RU" sz="2000" dirty="0"/>
              <a:t>4) Возможность стать клиентом МТС для нерезидентов РБ полностью удаленно, без похода в офис</a:t>
            </a:r>
            <a:endParaRPr lang="en-US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79495-6CC3-4CF2-9CF2-EE1E6B80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13.02.2022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A2BB-C83C-4973-B6B2-1A7E5407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решает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00916-A16A-4640-9EEB-C4D58CED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Постепенный перевод всех возможных оффлайн услуг в онлайн</a:t>
            </a:r>
          </a:p>
          <a:p>
            <a:r>
              <a:rPr lang="ru-RU" dirty="0"/>
              <a:t>Уменьшение кол-ва людей в точках продаж</a:t>
            </a:r>
          </a:p>
          <a:p>
            <a:r>
              <a:rPr lang="ru-RU" dirty="0"/>
              <a:t>Сокращение кол-ва точек продаж</a:t>
            </a:r>
          </a:p>
          <a:p>
            <a:r>
              <a:rPr lang="ru-RU" dirty="0"/>
              <a:t>Расширение пользовательской базы</a:t>
            </a:r>
          </a:p>
          <a:p>
            <a:r>
              <a:rPr lang="ru-RU" dirty="0"/>
              <a:t>Догоняем конкурентов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DEF21-1C5F-45C5-A994-D6105AA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13.02.2022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C8C45-6AB4-4496-8DE6-F84DC2A3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 за год работы команды(руб.)</a:t>
            </a: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AE70844-F380-4CB6-8AFF-706284D89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178536"/>
              </p:ext>
            </p:extLst>
          </p:nvPr>
        </p:nvGraphicFramePr>
        <p:xfrm>
          <a:off x="1066800" y="2103438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12824587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6222941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9824023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9143592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2336657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5341514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5181264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3347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Месячная ставка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Месяцев работы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Основная з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з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социалка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прочее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88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5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lead (android)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00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 developer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4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 developer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11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 developer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8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01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86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878920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083664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37963290-F5A0-473C-9F07-E823D99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13.02.2022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{55B9FB4D-7763-4699-8671-B3A0163174D6}tf78438558_win32</Template>
  <TotalTime>18</TotalTime>
  <Words>243</Words>
  <Application>Microsoft Office PowerPoint</Application>
  <PresentationFormat>Широкоэкранный</PresentationFormat>
  <Paragraphs>92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СавонVTI</vt:lpstr>
      <vt:lpstr>Технико-экономическое обоснование целесообразности разработки программного продукта</vt:lpstr>
      <vt:lpstr>краткая характеристику разработанного программного продукта</vt:lpstr>
      <vt:lpstr>какие функции фича выполняет</vt:lpstr>
      <vt:lpstr>Какие задачи решает</vt:lpstr>
      <vt:lpstr>Сумма за год работы команды(руб.)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Технико-экономическое обоснование целесообразности разработки программного продукта</dc:title>
  <dc:creator>Олег Драгун</dc:creator>
  <cp:lastModifiedBy>Олег Драгун</cp:lastModifiedBy>
  <cp:revision>1</cp:revision>
  <dcterms:created xsi:type="dcterms:W3CDTF">2022-02-13T18:50:56Z</dcterms:created>
  <dcterms:modified xsi:type="dcterms:W3CDTF">2022-02-13T19:09:49Z</dcterms:modified>
</cp:coreProperties>
</file>