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8" r:id="rId6"/>
    <p:sldId id="260" r:id="rId7"/>
    <p:sldId id="269"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15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Прямоугольник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Прямоугольник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ик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рямоугольник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Прямая соединительная линия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Прямая соединительная линия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Прямая соединительная линия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Прямая соединительная линия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Прямая соединительная линия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Прямая соединительная линия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Прямоугольник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Овал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Овал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Овал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Овал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Овал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Заголовок 7"/>
          <p:cNvSpPr>
            <a:spLocks noGrp="1"/>
          </p:cNvSpPr>
          <p:nvPr>
            <p:ph type="ctrTitle"/>
          </p:nvPr>
        </p:nvSpPr>
        <p:spPr>
          <a:xfrm>
            <a:off x="2286000" y="3124200"/>
            <a:ext cx="6172200" cy="1894362"/>
          </a:xfrm>
        </p:spPr>
        <p:txBody>
          <a:bodyPr/>
          <a:lstStyle>
            <a:lvl1pPr>
              <a:defRPr b="1"/>
            </a:lvl1pPr>
          </a:lstStyle>
          <a:p>
            <a:r>
              <a:rPr lang="ru-RU" smtClean="0"/>
              <a:t>Образец заголовка</a:t>
            </a:r>
            <a:endParaRPr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22" name="Дата 27"/>
          <p:cNvSpPr>
            <a:spLocks noGrp="1"/>
          </p:cNvSpPr>
          <p:nvPr>
            <p:ph type="dt" sz="half" idx="10"/>
          </p:nvPr>
        </p:nvSpPr>
        <p:spPr bwMode="auto">
          <a:xfrm rot="5400000">
            <a:off x="7764463" y="1174750"/>
            <a:ext cx="2286000" cy="381000"/>
          </a:xfrm>
        </p:spPr>
        <p:txBody>
          <a:bodyPr/>
          <a:lstStyle>
            <a:lvl1pPr>
              <a:defRPr/>
            </a:lvl1pPr>
          </a:lstStyle>
          <a:p>
            <a:pPr>
              <a:defRPr/>
            </a:pPr>
            <a:fld id="{51B88C41-D2B7-49CC-BD97-E15430153C9C}" type="datetimeFigureOut">
              <a:rPr lang="ru-RU"/>
              <a:pPr>
                <a:defRPr/>
              </a:pPr>
              <a:t>11.12.2018</a:t>
            </a:fld>
            <a:endParaRPr lang="ru-RU"/>
          </a:p>
        </p:txBody>
      </p:sp>
      <p:sp>
        <p:nvSpPr>
          <p:cNvPr id="23" name="Нижний колонтитул 16"/>
          <p:cNvSpPr>
            <a:spLocks noGrp="1"/>
          </p:cNvSpPr>
          <p:nvPr>
            <p:ph type="ftr" sz="quarter" idx="11"/>
          </p:nvPr>
        </p:nvSpPr>
        <p:spPr bwMode="auto">
          <a:xfrm rot="5400000">
            <a:off x="7077076" y="4181475"/>
            <a:ext cx="3657600" cy="384175"/>
          </a:xfrm>
        </p:spPr>
        <p:txBody>
          <a:bodyPr/>
          <a:lstStyle>
            <a:lvl1pPr>
              <a:defRPr/>
            </a:lvl1pPr>
          </a:lstStyle>
          <a:p>
            <a:pPr>
              <a:defRPr/>
            </a:pPr>
            <a:endParaRPr lang="ru-RU"/>
          </a:p>
        </p:txBody>
      </p:sp>
      <p:sp>
        <p:nvSpPr>
          <p:cNvPr id="24" name="Номер слайда 28"/>
          <p:cNvSpPr>
            <a:spLocks noGrp="1"/>
          </p:cNvSpPr>
          <p:nvPr>
            <p:ph type="sldNum" sz="quarter" idx="12"/>
          </p:nvPr>
        </p:nvSpPr>
        <p:spPr bwMode="auto">
          <a:xfrm>
            <a:off x="1325563" y="4929188"/>
            <a:ext cx="609600" cy="517525"/>
          </a:xfrm>
        </p:spPr>
        <p:txBody>
          <a:bodyPr/>
          <a:lstStyle>
            <a:lvl1pPr>
              <a:defRPr/>
            </a:lvl1pPr>
          </a:lstStyle>
          <a:p>
            <a:pPr>
              <a:defRPr/>
            </a:pPr>
            <a:fld id="{A48A12BE-4EA6-41E0-879C-5F02FC23ADBF}" type="slidenum">
              <a:rPr lang="ru-RU"/>
              <a:pPr>
                <a:defRPr/>
              </a:pPr>
              <a:t>‹#›</a:t>
            </a:fld>
            <a:endParaRPr lang="ru-RU"/>
          </a:p>
        </p:txBody>
      </p:sp>
    </p:spTree>
    <p:extLst>
      <p:ext uri="{BB962C8B-B14F-4D97-AF65-F5344CB8AC3E}">
        <p14:creationId xmlns:p14="http://schemas.microsoft.com/office/powerpoint/2010/main" val="40426896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A9A11689-2280-4D01-B081-AF04F7848DBA}" type="datetimeFigureOut">
              <a:rPr lang="ru-RU"/>
              <a:pPr>
                <a:defRPr/>
              </a:pPr>
              <a:t>11.12.2018</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9ABEB189-819C-45D4-AE6F-3B02CA09E905}" type="slidenum">
              <a:rPr lang="ru-RU"/>
              <a:pPr>
                <a:defRPr/>
              </a:pPr>
              <a:t>‹#›</a:t>
            </a:fld>
            <a:endParaRPr lang="ru-RU"/>
          </a:p>
        </p:txBody>
      </p:sp>
    </p:spTree>
    <p:extLst>
      <p:ext uri="{BB962C8B-B14F-4D97-AF65-F5344CB8AC3E}">
        <p14:creationId xmlns:p14="http://schemas.microsoft.com/office/powerpoint/2010/main" val="501349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C694F96E-1F98-4D38-A11C-838EB33A4052}" type="datetimeFigureOut">
              <a:rPr lang="ru-RU"/>
              <a:pPr>
                <a:defRPr/>
              </a:pPr>
              <a:t>11.12.2018</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8BE30F75-A5CB-4BFE-9288-AA3C0CB44440}" type="slidenum">
              <a:rPr lang="ru-RU"/>
              <a:pPr>
                <a:defRPr/>
              </a:pPr>
              <a:t>‹#›</a:t>
            </a:fld>
            <a:endParaRPr lang="ru-RU"/>
          </a:p>
        </p:txBody>
      </p:sp>
    </p:spTree>
    <p:extLst>
      <p:ext uri="{BB962C8B-B14F-4D97-AF65-F5344CB8AC3E}">
        <p14:creationId xmlns:p14="http://schemas.microsoft.com/office/powerpoint/2010/main" val="2525307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8" name="Содержимое 7"/>
          <p:cNvSpPr>
            <a:spLocks noGrp="1"/>
          </p:cNvSpPr>
          <p:nvPr>
            <p:ph sz="quarter" idx="1"/>
          </p:nvPr>
        </p:nvSpPr>
        <p:spPr>
          <a:xfrm>
            <a:off x="457200" y="1600200"/>
            <a:ext cx="7467600" cy="487375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6"/>
          <p:cNvSpPr>
            <a:spLocks noGrp="1"/>
          </p:cNvSpPr>
          <p:nvPr>
            <p:ph type="dt" sz="half" idx="10"/>
          </p:nvPr>
        </p:nvSpPr>
        <p:spPr/>
        <p:txBody>
          <a:bodyPr rtlCol="0"/>
          <a:lstStyle>
            <a:lvl1pPr>
              <a:defRPr/>
            </a:lvl1pPr>
          </a:lstStyle>
          <a:p>
            <a:pPr>
              <a:defRPr/>
            </a:pPr>
            <a:fld id="{CA7082A8-8597-4006-B95E-0407DA1D0AAD}" type="datetimeFigureOut">
              <a:rPr lang="ru-RU"/>
              <a:pPr>
                <a:defRPr/>
              </a:pPr>
              <a:t>11.12.2018</a:t>
            </a:fld>
            <a:endParaRPr lang="ru-RU"/>
          </a:p>
        </p:txBody>
      </p:sp>
      <p:sp>
        <p:nvSpPr>
          <p:cNvPr id="5" name="Номер слайда 8"/>
          <p:cNvSpPr>
            <a:spLocks noGrp="1"/>
          </p:cNvSpPr>
          <p:nvPr>
            <p:ph type="sldNum" sz="quarter" idx="11"/>
          </p:nvPr>
        </p:nvSpPr>
        <p:spPr/>
        <p:txBody>
          <a:bodyPr rtlCol="0"/>
          <a:lstStyle>
            <a:lvl1pPr>
              <a:defRPr/>
            </a:lvl1pPr>
          </a:lstStyle>
          <a:p>
            <a:pPr>
              <a:defRPr/>
            </a:pPr>
            <a:fld id="{FE38207B-3117-4472-899E-19AB8378A8D2}" type="slidenum">
              <a:rPr lang="ru-RU"/>
              <a:pPr>
                <a:defRPr/>
              </a:pPr>
              <a:t>‹#›</a:t>
            </a:fld>
            <a:endParaRPr lang="ru-RU"/>
          </a:p>
        </p:txBody>
      </p:sp>
      <p:sp>
        <p:nvSpPr>
          <p:cNvPr id="6" name="Нижний колонтитул 9"/>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3664313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4" name="Прямоугольник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Прямоугольник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ик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рямоугольник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Прямая соединительная линия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Прямая соединительная линия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Прямая соединительная линия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Прямая соединительная линия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Прямая соединительная линия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Прямоугольник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Овал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Овал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Овал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Овал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Овал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Прямая соединительная линия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lang="ru-RU" smtClean="0"/>
              <a:t>Образец заголовка</a:t>
            </a:r>
            <a:endParaRPr lang="en-US"/>
          </a:p>
        </p:txBody>
      </p:sp>
      <p:sp>
        <p:nvSpPr>
          <p:cNvPr id="3" name="Текст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20" name="Дата 3"/>
          <p:cNvSpPr>
            <a:spLocks noGrp="1"/>
          </p:cNvSpPr>
          <p:nvPr>
            <p:ph type="dt" sz="half" idx="10"/>
          </p:nvPr>
        </p:nvSpPr>
        <p:spPr bwMode="auto">
          <a:xfrm rot="5400000">
            <a:off x="7762875" y="1169988"/>
            <a:ext cx="2286000" cy="381000"/>
          </a:xfrm>
        </p:spPr>
        <p:txBody>
          <a:bodyPr/>
          <a:lstStyle>
            <a:lvl1pPr>
              <a:defRPr/>
            </a:lvl1pPr>
          </a:lstStyle>
          <a:p>
            <a:pPr>
              <a:defRPr/>
            </a:pPr>
            <a:fld id="{8D5819B6-15E3-4DAA-BC27-49EF23E8532C}" type="datetimeFigureOut">
              <a:rPr lang="ru-RU"/>
              <a:pPr>
                <a:defRPr/>
              </a:pPr>
              <a:t>11.12.2018</a:t>
            </a:fld>
            <a:endParaRPr lang="ru-RU"/>
          </a:p>
        </p:txBody>
      </p:sp>
      <p:sp>
        <p:nvSpPr>
          <p:cNvPr id="21" name="Нижний колонтитул 4"/>
          <p:cNvSpPr>
            <a:spLocks noGrp="1"/>
          </p:cNvSpPr>
          <p:nvPr>
            <p:ph type="ftr" sz="quarter" idx="11"/>
          </p:nvPr>
        </p:nvSpPr>
        <p:spPr bwMode="auto">
          <a:xfrm rot="5400000">
            <a:off x="7077076" y="4178300"/>
            <a:ext cx="3657600" cy="384175"/>
          </a:xfrm>
        </p:spPr>
        <p:txBody>
          <a:bodyPr/>
          <a:lstStyle>
            <a:lvl1pPr>
              <a:defRPr/>
            </a:lvl1pPr>
          </a:lstStyle>
          <a:p>
            <a:pPr>
              <a:defRPr/>
            </a:pPr>
            <a:endParaRPr lang="ru-RU"/>
          </a:p>
        </p:txBody>
      </p:sp>
      <p:sp>
        <p:nvSpPr>
          <p:cNvPr id="22" name="Номер слайда 5"/>
          <p:cNvSpPr>
            <a:spLocks noGrp="1"/>
          </p:cNvSpPr>
          <p:nvPr>
            <p:ph type="sldNum" sz="quarter" idx="12"/>
          </p:nvPr>
        </p:nvSpPr>
        <p:spPr bwMode="auto">
          <a:xfrm>
            <a:off x="1339850" y="4929188"/>
            <a:ext cx="609600" cy="517525"/>
          </a:xfrm>
        </p:spPr>
        <p:txBody>
          <a:bodyPr/>
          <a:lstStyle>
            <a:lvl1pPr>
              <a:defRPr/>
            </a:lvl1pPr>
          </a:lstStyle>
          <a:p>
            <a:pPr>
              <a:defRPr/>
            </a:pPr>
            <a:fld id="{40450069-4E23-4444-915E-577289F04E1B}" type="slidenum">
              <a:rPr lang="ru-RU"/>
              <a:pPr>
                <a:defRPr/>
              </a:pPr>
              <a:t>‹#›</a:t>
            </a:fld>
            <a:endParaRPr lang="ru-RU"/>
          </a:p>
        </p:txBody>
      </p:sp>
    </p:spTree>
    <p:extLst>
      <p:ext uri="{BB962C8B-B14F-4D97-AF65-F5344CB8AC3E}">
        <p14:creationId xmlns:p14="http://schemas.microsoft.com/office/powerpoint/2010/main" val="35848836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9" name="Содержимое 8"/>
          <p:cNvSpPr>
            <a:spLocks noGrp="1"/>
          </p:cNvSpPr>
          <p:nvPr>
            <p:ph sz="quarter" idx="1"/>
          </p:nvPr>
        </p:nvSpPr>
        <p:spPr>
          <a:xfrm>
            <a:off x="457200" y="1600200"/>
            <a:ext cx="36576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Содержимое 10"/>
          <p:cNvSpPr>
            <a:spLocks noGrp="1"/>
          </p:cNvSpPr>
          <p:nvPr>
            <p:ph sz="quarter" idx="2"/>
          </p:nvPr>
        </p:nvSpPr>
        <p:spPr>
          <a:xfrm>
            <a:off x="4270248" y="1600200"/>
            <a:ext cx="36576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13"/>
          <p:cNvSpPr>
            <a:spLocks noGrp="1"/>
          </p:cNvSpPr>
          <p:nvPr>
            <p:ph type="dt" sz="half" idx="10"/>
          </p:nvPr>
        </p:nvSpPr>
        <p:spPr/>
        <p:txBody>
          <a:bodyPr/>
          <a:lstStyle>
            <a:lvl1pPr>
              <a:defRPr/>
            </a:lvl1pPr>
          </a:lstStyle>
          <a:p>
            <a:pPr>
              <a:defRPr/>
            </a:pPr>
            <a:fld id="{9E2E341C-7F60-4B6A-8EF8-3FF9850D670B}" type="datetimeFigureOut">
              <a:rPr lang="ru-RU"/>
              <a:pPr>
                <a:defRPr/>
              </a:pPr>
              <a:t>11.12.2018</a:t>
            </a:fld>
            <a:endParaRPr lang="ru-RU"/>
          </a:p>
        </p:txBody>
      </p:sp>
      <p:sp>
        <p:nvSpPr>
          <p:cNvPr id="6" name="Нижний колонтитул 2"/>
          <p:cNvSpPr>
            <a:spLocks noGrp="1"/>
          </p:cNvSpPr>
          <p:nvPr>
            <p:ph type="ftr" sz="quarter" idx="11"/>
          </p:nvPr>
        </p:nvSpPr>
        <p:spPr/>
        <p:txBody>
          <a:bodyPr/>
          <a:lstStyle>
            <a:lvl1pPr>
              <a:defRPr/>
            </a:lvl1pPr>
          </a:lstStyle>
          <a:p>
            <a:pPr>
              <a:defRPr/>
            </a:pPr>
            <a:endParaRPr lang="ru-RU"/>
          </a:p>
        </p:txBody>
      </p:sp>
      <p:sp>
        <p:nvSpPr>
          <p:cNvPr id="7" name="Номер слайда 22"/>
          <p:cNvSpPr>
            <a:spLocks noGrp="1"/>
          </p:cNvSpPr>
          <p:nvPr>
            <p:ph type="sldNum" sz="quarter" idx="12"/>
          </p:nvPr>
        </p:nvSpPr>
        <p:spPr/>
        <p:txBody>
          <a:bodyPr/>
          <a:lstStyle>
            <a:lvl1pPr>
              <a:defRPr/>
            </a:lvl1pPr>
          </a:lstStyle>
          <a:p>
            <a:pPr>
              <a:defRPr/>
            </a:pPr>
            <a:fld id="{7B946A2D-D7BD-42C7-8864-0C0CD3F12F70}" type="slidenum">
              <a:rPr lang="ru-RU"/>
              <a:pPr>
                <a:defRPr/>
              </a:pPr>
              <a:t>‹#›</a:t>
            </a:fld>
            <a:endParaRPr lang="ru-RU"/>
          </a:p>
        </p:txBody>
      </p:sp>
    </p:spTree>
    <p:extLst>
      <p:ext uri="{BB962C8B-B14F-4D97-AF65-F5344CB8AC3E}">
        <p14:creationId xmlns:p14="http://schemas.microsoft.com/office/powerpoint/2010/main" val="375377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lstStyle>
            <a:lvl1pPr>
              <a:defRPr/>
            </a:lvl1pPr>
          </a:lstStyle>
          <a:p>
            <a:r>
              <a:rPr lang="ru-RU" smtClean="0"/>
              <a:t>Образец заголовка</a:t>
            </a:r>
            <a:endParaRPr lang="en-US"/>
          </a:p>
        </p:txBody>
      </p:sp>
      <p:sp>
        <p:nvSpPr>
          <p:cNvPr id="11" name="Содержимое 10"/>
          <p:cNvSpPr>
            <a:spLocks noGrp="1"/>
          </p:cNvSpPr>
          <p:nvPr>
            <p:ph sz="quarter" idx="2"/>
          </p:nvPr>
        </p:nvSpPr>
        <p:spPr>
          <a:xfrm>
            <a:off x="457200" y="2362200"/>
            <a:ext cx="3657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3" name="Содержимое 12"/>
          <p:cNvSpPr>
            <a:spLocks noGrp="1"/>
          </p:cNvSpPr>
          <p:nvPr>
            <p:ph sz="quarter" idx="4"/>
          </p:nvPr>
        </p:nvSpPr>
        <p:spPr>
          <a:xfrm>
            <a:off x="4371975" y="2362200"/>
            <a:ext cx="3657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ru-RU" smtClean="0"/>
              <a:t>Образец текста</a:t>
            </a:r>
          </a:p>
        </p:txBody>
      </p:sp>
      <p:sp>
        <p:nvSpPr>
          <p:cNvPr id="7" name="Дата 13"/>
          <p:cNvSpPr>
            <a:spLocks noGrp="1"/>
          </p:cNvSpPr>
          <p:nvPr>
            <p:ph type="dt" sz="half" idx="10"/>
          </p:nvPr>
        </p:nvSpPr>
        <p:spPr/>
        <p:txBody>
          <a:bodyPr/>
          <a:lstStyle>
            <a:lvl1pPr>
              <a:defRPr/>
            </a:lvl1pPr>
          </a:lstStyle>
          <a:p>
            <a:pPr>
              <a:defRPr/>
            </a:pPr>
            <a:fld id="{3E213278-6872-463D-9C8C-718687999FCC}" type="datetimeFigureOut">
              <a:rPr lang="ru-RU"/>
              <a:pPr>
                <a:defRPr/>
              </a:pPr>
              <a:t>11.12.2018</a:t>
            </a:fld>
            <a:endParaRPr lang="ru-RU"/>
          </a:p>
        </p:txBody>
      </p:sp>
      <p:sp>
        <p:nvSpPr>
          <p:cNvPr id="8" name="Нижний колонтитул 2"/>
          <p:cNvSpPr>
            <a:spLocks noGrp="1"/>
          </p:cNvSpPr>
          <p:nvPr>
            <p:ph type="ftr" sz="quarter" idx="11"/>
          </p:nvPr>
        </p:nvSpPr>
        <p:spPr/>
        <p:txBody>
          <a:bodyPr/>
          <a:lstStyle>
            <a:lvl1pPr>
              <a:defRPr/>
            </a:lvl1pPr>
          </a:lstStyle>
          <a:p>
            <a:pPr>
              <a:defRPr/>
            </a:pPr>
            <a:endParaRPr lang="ru-RU"/>
          </a:p>
        </p:txBody>
      </p:sp>
      <p:sp>
        <p:nvSpPr>
          <p:cNvPr id="9" name="Номер слайда 22"/>
          <p:cNvSpPr>
            <a:spLocks noGrp="1"/>
          </p:cNvSpPr>
          <p:nvPr>
            <p:ph type="sldNum" sz="quarter" idx="12"/>
          </p:nvPr>
        </p:nvSpPr>
        <p:spPr/>
        <p:txBody>
          <a:bodyPr/>
          <a:lstStyle>
            <a:lvl1pPr>
              <a:defRPr/>
            </a:lvl1pPr>
          </a:lstStyle>
          <a:p>
            <a:pPr>
              <a:defRPr/>
            </a:pPr>
            <a:fld id="{1B4ED506-9A05-4531-88E0-EEF335408CBA}" type="slidenum">
              <a:rPr lang="ru-RU"/>
              <a:pPr>
                <a:defRPr/>
              </a:pPr>
              <a:t>‹#›</a:t>
            </a:fld>
            <a:endParaRPr lang="ru-RU"/>
          </a:p>
        </p:txBody>
      </p:sp>
    </p:spTree>
    <p:extLst>
      <p:ext uri="{BB962C8B-B14F-4D97-AF65-F5344CB8AC3E}">
        <p14:creationId xmlns:p14="http://schemas.microsoft.com/office/powerpoint/2010/main" val="19488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5"/>
          <p:cNvSpPr>
            <a:spLocks noGrp="1"/>
          </p:cNvSpPr>
          <p:nvPr>
            <p:ph type="dt" sz="half" idx="10"/>
          </p:nvPr>
        </p:nvSpPr>
        <p:spPr/>
        <p:txBody>
          <a:bodyPr rtlCol="0"/>
          <a:lstStyle>
            <a:lvl1pPr>
              <a:defRPr/>
            </a:lvl1pPr>
          </a:lstStyle>
          <a:p>
            <a:pPr>
              <a:defRPr/>
            </a:pPr>
            <a:fld id="{7E378DD1-C5FC-46D2-A8BA-9EBF8DCAD6A3}" type="datetimeFigureOut">
              <a:rPr lang="ru-RU"/>
              <a:pPr>
                <a:defRPr/>
              </a:pPr>
              <a:t>11.12.2018</a:t>
            </a:fld>
            <a:endParaRPr lang="ru-RU"/>
          </a:p>
        </p:txBody>
      </p:sp>
      <p:sp>
        <p:nvSpPr>
          <p:cNvPr id="4" name="Номер слайда 6"/>
          <p:cNvSpPr>
            <a:spLocks noGrp="1"/>
          </p:cNvSpPr>
          <p:nvPr>
            <p:ph type="sldNum" sz="quarter" idx="11"/>
          </p:nvPr>
        </p:nvSpPr>
        <p:spPr/>
        <p:txBody>
          <a:bodyPr rtlCol="0"/>
          <a:lstStyle>
            <a:lvl1pPr>
              <a:defRPr/>
            </a:lvl1pPr>
          </a:lstStyle>
          <a:p>
            <a:pPr>
              <a:defRPr/>
            </a:pPr>
            <a:fld id="{5A766333-B0FD-4446-B34C-D1883A3A66DB}" type="slidenum">
              <a:rPr lang="ru-RU"/>
              <a:pPr>
                <a:defRPr/>
              </a:pPr>
              <a:t>‹#›</a:t>
            </a:fld>
            <a:endParaRPr lang="ru-RU"/>
          </a:p>
        </p:txBody>
      </p:sp>
      <p:sp>
        <p:nvSpPr>
          <p:cNvPr id="5" name="Нижний колонтитул 7"/>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2733199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3"/>
          <p:cNvSpPr>
            <a:spLocks noGrp="1"/>
          </p:cNvSpPr>
          <p:nvPr>
            <p:ph type="dt" sz="half" idx="10"/>
          </p:nvPr>
        </p:nvSpPr>
        <p:spPr/>
        <p:txBody>
          <a:bodyPr/>
          <a:lstStyle>
            <a:lvl1pPr>
              <a:defRPr/>
            </a:lvl1pPr>
          </a:lstStyle>
          <a:p>
            <a:pPr>
              <a:defRPr/>
            </a:pPr>
            <a:fld id="{F9803FFA-44FE-47BA-9C1A-51E265847401}" type="datetimeFigureOut">
              <a:rPr lang="ru-RU"/>
              <a:pPr>
                <a:defRPr/>
              </a:pPr>
              <a:t>11.12.2018</a:t>
            </a:fld>
            <a:endParaRPr lang="ru-RU"/>
          </a:p>
        </p:txBody>
      </p:sp>
      <p:sp>
        <p:nvSpPr>
          <p:cNvPr id="3" name="Нижний колонтитул 2"/>
          <p:cNvSpPr>
            <a:spLocks noGrp="1"/>
          </p:cNvSpPr>
          <p:nvPr>
            <p:ph type="ftr" sz="quarter" idx="11"/>
          </p:nvPr>
        </p:nvSpPr>
        <p:spPr/>
        <p:txBody>
          <a:bodyPr/>
          <a:lstStyle>
            <a:lvl1pPr>
              <a:defRPr/>
            </a:lvl1pPr>
          </a:lstStyle>
          <a:p>
            <a:pPr>
              <a:defRPr/>
            </a:pPr>
            <a:endParaRPr lang="ru-RU"/>
          </a:p>
        </p:txBody>
      </p:sp>
      <p:sp>
        <p:nvSpPr>
          <p:cNvPr id="4" name="Номер слайда 22"/>
          <p:cNvSpPr>
            <a:spLocks noGrp="1"/>
          </p:cNvSpPr>
          <p:nvPr>
            <p:ph type="sldNum" sz="quarter" idx="12"/>
          </p:nvPr>
        </p:nvSpPr>
        <p:spPr/>
        <p:txBody>
          <a:bodyPr/>
          <a:lstStyle>
            <a:lvl1pPr>
              <a:defRPr/>
            </a:lvl1pPr>
          </a:lstStyle>
          <a:p>
            <a:pPr>
              <a:defRPr/>
            </a:pPr>
            <a:fld id="{A0AF6C67-2760-4E7D-B9B4-4D7C92CA2D8E}" type="slidenum">
              <a:rPr lang="ru-RU"/>
              <a:pPr>
                <a:defRPr/>
              </a:pPr>
              <a:t>‹#›</a:t>
            </a:fld>
            <a:endParaRPr lang="ru-RU"/>
          </a:p>
        </p:txBody>
      </p:sp>
    </p:spTree>
    <p:extLst>
      <p:ext uri="{BB962C8B-B14F-4D97-AF65-F5344CB8AC3E}">
        <p14:creationId xmlns:p14="http://schemas.microsoft.com/office/powerpoint/2010/main" val="156959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Прямая соединительная линия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Прямая соединительная линия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Прямая соединительная линия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Прямоугольник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Прямая соединительная линия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Овал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Заголовок 1"/>
          <p:cNvSpPr>
            <a:spLocks noGrp="1"/>
          </p:cNvSpPr>
          <p:nvPr>
            <p:ph type="title"/>
          </p:nvPr>
        </p:nvSpPr>
        <p:spPr>
          <a:xfrm rot="5400000">
            <a:off x="3371850" y="3200400"/>
            <a:ext cx="6309360" cy="457200"/>
          </a:xfrm>
        </p:spPr>
        <p:txBody>
          <a:bodyPr/>
          <a:lstStyle>
            <a:lvl1pPr algn="l">
              <a:buNone/>
              <a:defRPr sz="2000" b="1" cap="small" baseline="0"/>
            </a:lvl1pPr>
          </a:lstStyle>
          <a:p>
            <a:r>
              <a:rPr lang="ru-RU" smtClean="0"/>
              <a:t>Образец заголовка</a:t>
            </a:r>
            <a:endParaRPr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ru-RU" smtClean="0"/>
              <a:t>Образец текста</a:t>
            </a:r>
          </a:p>
        </p:txBody>
      </p:sp>
      <p:sp>
        <p:nvSpPr>
          <p:cNvPr id="18" name="Содержимое 17"/>
          <p:cNvSpPr>
            <a:spLocks noGrp="1"/>
          </p:cNvSpPr>
          <p:nvPr>
            <p:ph sz="quarter" idx="1"/>
          </p:nvPr>
        </p:nvSpPr>
        <p:spPr>
          <a:xfrm>
            <a:off x="304800" y="274320"/>
            <a:ext cx="5638800" cy="632764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2" name="Дата 20"/>
          <p:cNvSpPr>
            <a:spLocks noGrp="1"/>
          </p:cNvSpPr>
          <p:nvPr>
            <p:ph type="dt" sz="half" idx="10"/>
          </p:nvPr>
        </p:nvSpPr>
        <p:spPr/>
        <p:txBody>
          <a:bodyPr rtlCol="0"/>
          <a:lstStyle>
            <a:lvl1pPr>
              <a:defRPr/>
            </a:lvl1pPr>
          </a:lstStyle>
          <a:p>
            <a:pPr>
              <a:defRPr/>
            </a:pPr>
            <a:fld id="{AE497DC6-33EC-4531-A79C-9BCD41BCA0E5}" type="datetimeFigureOut">
              <a:rPr lang="ru-RU"/>
              <a:pPr>
                <a:defRPr/>
              </a:pPr>
              <a:t>11.12.2018</a:t>
            </a:fld>
            <a:endParaRPr lang="ru-RU"/>
          </a:p>
        </p:txBody>
      </p:sp>
      <p:sp>
        <p:nvSpPr>
          <p:cNvPr id="13" name="Номер слайда 21"/>
          <p:cNvSpPr>
            <a:spLocks noGrp="1"/>
          </p:cNvSpPr>
          <p:nvPr>
            <p:ph type="sldNum" sz="quarter" idx="11"/>
          </p:nvPr>
        </p:nvSpPr>
        <p:spPr/>
        <p:txBody>
          <a:bodyPr rtlCol="0"/>
          <a:lstStyle>
            <a:lvl1pPr>
              <a:defRPr/>
            </a:lvl1pPr>
          </a:lstStyle>
          <a:p>
            <a:pPr>
              <a:defRPr/>
            </a:pPr>
            <a:fld id="{9A7ACA00-FF1A-40B1-AA01-FB5E4AE7D36F}" type="slidenum">
              <a:rPr lang="ru-RU"/>
              <a:pPr>
                <a:defRPr/>
              </a:pPr>
              <a:t>‹#›</a:t>
            </a:fld>
            <a:endParaRPr lang="ru-RU"/>
          </a:p>
        </p:txBody>
      </p:sp>
      <p:sp>
        <p:nvSpPr>
          <p:cNvPr id="14" name="Нижний колонтитул 22"/>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59885536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Овал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Прямая соединительная линия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Прямоугольник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Прямая соединительная линия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Прямая соединительная линия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Прямая соединительная линия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Заголовок 1"/>
          <p:cNvSpPr>
            <a:spLocks noGrp="1"/>
          </p:cNvSpPr>
          <p:nvPr>
            <p:ph type="title"/>
          </p:nvPr>
        </p:nvSpPr>
        <p:spPr>
          <a:xfrm rot="5400000">
            <a:off x="3350133" y="3200400"/>
            <a:ext cx="6309360" cy="457200"/>
          </a:xfrm>
        </p:spPr>
        <p:txBody>
          <a:bodyPr/>
          <a:lstStyle>
            <a:lvl1pPr algn="l">
              <a:buNone/>
              <a:defRPr sz="2000" b="1"/>
            </a:lvl1pPr>
          </a:lstStyle>
          <a:p>
            <a:r>
              <a:rPr lang="ru-RU" smtClean="0"/>
              <a:t>Образец заголовка</a:t>
            </a:r>
            <a:endParaRPr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ru-RU" noProof="0" smtClean="0"/>
              <a:t>Вставка рисунка</a:t>
            </a:r>
            <a:endParaRPr lang="en-US" noProof="0"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ru-RU" smtClean="0"/>
              <a:t>Образец текста</a:t>
            </a:r>
          </a:p>
        </p:txBody>
      </p:sp>
      <p:sp>
        <p:nvSpPr>
          <p:cNvPr id="12" name="Дата 16"/>
          <p:cNvSpPr>
            <a:spLocks noGrp="1"/>
          </p:cNvSpPr>
          <p:nvPr>
            <p:ph type="dt" sz="half" idx="10"/>
          </p:nvPr>
        </p:nvSpPr>
        <p:spPr/>
        <p:txBody>
          <a:bodyPr rtlCol="0"/>
          <a:lstStyle>
            <a:lvl1pPr>
              <a:defRPr/>
            </a:lvl1pPr>
          </a:lstStyle>
          <a:p>
            <a:pPr>
              <a:defRPr/>
            </a:pPr>
            <a:fld id="{F90AC8DE-1380-4E1E-BF50-0F76FAE02868}" type="datetimeFigureOut">
              <a:rPr lang="ru-RU"/>
              <a:pPr>
                <a:defRPr/>
              </a:pPr>
              <a:t>11.12.2018</a:t>
            </a:fld>
            <a:endParaRPr lang="ru-RU"/>
          </a:p>
        </p:txBody>
      </p:sp>
      <p:sp>
        <p:nvSpPr>
          <p:cNvPr id="13" name="Номер слайда 17"/>
          <p:cNvSpPr>
            <a:spLocks noGrp="1"/>
          </p:cNvSpPr>
          <p:nvPr>
            <p:ph type="sldNum" sz="quarter" idx="11"/>
          </p:nvPr>
        </p:nvSpPr>
        <p:spPr/>
        <p:txBody>
          <a:bodyPr rtlCol="0"/>
          <a:lstStyle>
            <a:lvl1pPr>
              <a:defRPr/>
            </a:lvl1pPr>
          </a:lstStyle>
          <a:p>
            <a:pPr>
              <a:defRPr/>
            </a:pPr>
            <a:fld id="{B00E6AFE-A6DE-48C8-9EF8-F3EC9F8CCCA7}" type="slidenum">
              <a:rPr lang="ru-RU"/>
              <a:pPr>
                <a:defRPr/>
              </a:pPr>
              <a:t>‹#›</a:t>
            </a:fld>
            <a:endParaRPr lang="ru-RU"/>
          </a:p>
        </p:txBody>
      </p:sp>
      <p:sp>
        <p:nvSpPr>
          <p:cNvPr id="14" name="Нижний колонтитул 20"/>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299635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lang="ru-RU" smtClean="0"/>
              <a:t>Образец заголовка</a:t>
            </a:r>
            <a:endParaRPr lang="en-US"/>
          </a:p>
        </p:txBody>
      </p:sp>
      <p:sp>
        <p:nvSpPr>
          <p:cNvPr id="1028" name="Текст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endParaRPr lang="en-US" altLang="ru-RU" smtClean="0"/>
          </a:p>
        </p:txBody>
      </p:sp>
      <p:sp>
        <p:nvSpPr>
          <p:cNvPr id="14" name="Дата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cs typeface="+mn-cs"/>
              </a:defRPr>
            </a:lvl1pPr>
          </a:lstStyle>
          <a:p>
            <a:pPr>
              <a:defRPr/>
            </a:pPr>
            <a:fld id="{5EAA395A-C243-41DB-B7EE-CD4D10D809F3}" type="datetimeFigureOut">
              <a:rPr lang="ru-RU"/>
              <a:pPr>
                <a:defRPr/>
              </a:pPr>
              <a:t>11.12.2018</a:t>
            </a:fld>
            <a:endParaRPr lang="ru-RU"/>
          </a:p>
        </p:txBody>
      </p:sp>
      <p:sp>
        <p:nvSpPr>
          <p:cNvPr id="3" name="Нижний колонтитул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Овал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Номер слайда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cs typeface="+mn-cs"/>
              </a:defRPr>
            </a:lvl1pPr>
          </a:lstStyle>
          <a:p>
            <a:pPr>
              <a:defRPr/>
            </a:pPr>
            <a:fld id="{1D64CF9F-8351-4C9F-A400-14603451117B}"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63" r:id="rId4"/>
    <p:sldLayoutId id="2147483764" r:id="rId5"/>
    <p:sldLayoutId id="2147483771" r:id="rId6"/>
    <p:sldLayoutId id="2147483765" r:id="rId7"/>
    <p:sldLayoutId id="2147483772" r:id="rId8"/>
    <p:sldLayoutId id="2147483773" r:id="rId9"/>
    <p:sldLayoutId id="2147483766" r:id="rId10"/>
    <p:sldLayoutId id="2147483767" r:id="rId11"/>
  </p:sldLayoutIdLst>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itchFamily="18" charset="0"/>
        </a:defRPr>
      </a:lvl2pPr>
      <a:lvl3pPr algn="l" rtl="0" eaLnBrk="0" fontAlgn="base" hangingPunct="0">
        <a:spcBef>
          <a:spcPct val="0"/>
        </a:spcBef>
        <a:spcAft>
          <a:spcPct val="0"/>
        </a:spcAft>
        <a:defRPr sz="3000">
          <a:solidFill>
            <a:schemeClr val="tx2"/>
          </a:solidFill>
          <a:latin typeface="Century Schoolbook" pitchFamily="18" charset="0"/>
        </a:defRPr>
      </a:lvl3pPr>
      <a:lvl4pPr algn="l" rtl="0" eaLnBrk="0" fontAlgn="base" hangingPunct="0">
        <a:spcBef>
          <a:spcPct val="0"/>
        </a:spcBef>
        <a:spcAft>
          <a:spcPct val="0"/>
        </a:spcAft>
        <a:defRPr sz="3000">
          <a:solidFill>
            <a:schemeClr val="tx2"/>
          </a:solidFill>
          <a:latin typeface="Century Schoolbook" pitchFamily="18" charset="0"/>
        </a:defRPr>
      </a:lvl4pPr>
      <a:lvl5pPr algn="l" rtl="0" eaLnBrk="0" fontAlgn="base" hangingPunct="0">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286000" y="3124200"/>
            <a:ext cx="6172200" cy="1893888"/>
          </a:xfrm>
        </p:spPr>
        <p:txBody>
          <a:bodyPr/>
          <a:lstStyle/>
          <a:p>
            <a:pPr algn="r" eaLnBrk="1" fontAlgn="auto" hangingPunct="1">
              <a:spcAft>
                <a:spcPts val="0"/>
              </a:spcAft>
              <a:defRPr/>
            </a:pPr>
            <a:r>
              <a:rPr lang="ru-RU" dirty="0" smtClean="0"/>
              <a:t>Основы СУБД </a:t>
            </a:r>
            <a:r>
              <a:rPr lang="en-US" dirty="0" smtClean="0"/>
              <a:t>ORACLE</a:t>
            </a:r>
            <a:endParaRPr lang="ru-RU" dirty="0"/>
          </a:p>
        </p:txBody>
      </p:sp>
      <p:sp>
        <p:nvSpPr>
          <p:cNvPr id="8195" name="Подзаголовок 2"/>
          <p:cNvSpPr>
            <a:spLocks noGrp="1"/>
          </p:cNvSpPr>
          <p:nvPr>
            <p:ph type="subTitle" idx="1"/>
          </p:nvPr>
        </p:nvSpPr>
        <p:spPr>
          <a:xfrm>
            <a:off x="2286000" y="5003800"/>
            <a:ext cx="6172200" cy="1371600"/>
          </a:xfrm>
        </p:spPr>
        <p:txBody>
          <a:bodyPr/>
          <a:lstStyle/>
          <a:p>
            <a:pPr algn="r" eaLnBrk="1" hangingPunct="1"/>
            <a:r>
              <a:rPr lang="ru-RU" altLang="ru-RU" dirty="0" smtClean="0"/>
              <a:t>Язык описания данных ORACLE. </a:t>
            </a:r>
            <a:endParaRPr lang="ru-RU" altLang="ru-RU" dirty="0" smtClean="0"/>
          </a:p>
          <a:p>
            <a:pPr algn="r" eaLnBrk="1" hangingPunct="1"/>
            <a:r>
              <a:rPr lang="ru-RU" altLang="ru-RU" dirty="0" smtClean="0"/>
              <a:t>Типы </a:t>
            </a:r>
            <a:r>
              <a:rPr lang="ru-RU" altLang="ru-RU" dirty="0" smtClean="0"/>
              <a:t>данных ORACLE.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ru-RU" dirty="0" smtClean="0"/>
              <a:t>Пример</a:t>
            </a:r>
            <a:endParaRPr lang="ru-RU" dirty="0"/>
          </a:p>
        </p:txBody>
      </p:sp>
      <p:sp>
        <p:nvSpPr>
          <p:cNvPr id="17411" name="Содержимое 2"/>
          <p:cNvSpPr>
            <a:spLocks noGrp="1"/>
          </p:cNvSpPr>
          <p:nvPr>
            <p:ph sz="quarter" idx="1"/>
          </p:nvPr>
        </p:nvSpPr>
        <p:spPr>
          <a:xfrm>
            <a:off x="457200" y="1600200"/>
            <a:ext cx="7467600" cy="4873625"/>
          </a:xfrm>
        </p:spPr>
        <p:txBody>
          <a:bodyPr/>
          <a:lstStyle/>
          <a:p>
            <a:pPr>
              <a:buFont typeface="Wingdings" pitchFamily="2" charset="2"/>
              <a:buNone/>
            </a:pPr>
            <a:r>
              <a:rPr lang="ru-RU" altLang="ru-RU" sz="2000" smtClean="0"/>
              <a:t>Например: политика, которая применяется в компании Скотта, имеет новое значение часовой оплаты в 7,25$. Таблица EMP_HOURLY должна быть изменена таким образом, чтобы отражать данную политику. Мы можем использовать вторую форму запроса ALTER TABLE, рассмотренную выше, чтобы выполнить поставленную задачу. Также выясняется, что один из менеджеров управляет всеми сотрудниками с почасовой оплатой, следовательно, нам не нужен столбец MGR в таблице EMP_HOURLY. Мы можем использовать третью форму для выполнения дополнительной задачи:</a:t>
            </a:r>
          </a:p>
          <a:p>
            <a:r>
              <a:rPr lang="en-US" altLang="ru-RU" sz="2000" smtClean="0">
                <a:latin typeface="Courier New" pitchFamily="49" charset="0"/>
                <a:cs typeface="Courier New" pitchFamily="49" charset="0"/>
              </a:rPr>
              <a:t>ALTER TABLE EMP_HOURLY MODIFY (HOURRATE NUMBER(5,2) DEFAULT 7.25);</a:t>
            </a:r>
            <a:endParaRPr lang="ru-RU" altLang="ru-RU" sz="2000" smtClean="0">
              <a:latin typeface="Courier New" pitchFamily="49" charset="0"/>
              <a:cs typeface="Courier New" pitchFamily="49" charset="0"/>
            </a:endParaRPr>
          </a:p>
          <a:p>
            <a:r>
              <a:rPr lang="en-US" altLang="ru-RU" sz="2000" smtClean="0">
                <a:latin typeface="Courier New" pitchFamily="49" charset="0"/>
                <a:cs typeface="Courier New" pitchFamily="49" charset="0"/>
              </a:rPr>
              <a:t>ALTER TABLE EMP_HOURLY DROP COLUMN MGR;</a:t>
            </a:r>
            <a:endParaRPr lang="ru-RU" altLang="ru-RU" sz="20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ru-RU" dirty="0" smtClean="0"/>
              <a:t>Ограничения</a:t>
            </a:r>
            <a:endParaRPr lang="ru-RU" dirty="0"/>
          </a:p>
        </p:txBody>
      </p:sp>
      <p:sp>
        <p:nvSpPr>
          <p:cNvPr id="18435" name="Содержимое 2"/>
          <p:cNvSpPr>
            <a:spLocks noGrp="1"/>
          </p:cNvSpPr>
          <p:nvPr>
            <p:ph sz="quarter" idx="1"/>
          </p:nvPr>
        </p:nvSpPr>
        <p:spPr>
          <a:xfrm>
            <a:off x="457200" y="1600200"/>
            <a:ext cx="7467600" cy="4873625"/>
          </a:xfrm>
        </p:spPr>
        <p:txBody>
          <a:bodyPr/>
          <a:lstStyle/>
          <a:p>
            <a:pPr>
              <a:buFont typeface="Wingdings" pitchFamily="2" charset="2"/>
              <a:buNone/>
            </a:pPr>
            <a:r>
              <a:rPr lang="ru-RU" altLang="ru-RU" sz="2000" smtClean="0"/>
              <a:t>Для добавления или удаления ограничений необходимо знать имя этого ограничения. Синтаксис команды ALTER TABLE выглядит следующим образом</a:t>
            </a:r>
            <a:r>
              <a:rPr lang="en-US" altLang="ru-RU" sz="2000" smtClean="0"/>
              <a:t>:</a:t>
            </a:r>
            <a:endParaRPr lang="ru-RU" altLang="ru-RU" sz="2000" smtClean="0"/>
          </a:p>
          <a:p>
            <a:r>
              <a:rPr lang="en-US" altLang="ru-RU" sz="2000" smtClean="0">
                <a:latin typeface="Courier New" pitchFamily="49" charset="0"/>
                <a:cs typeface="Courier New" pitchFamily="49" charset="0"/>
              </a:rPr>
              <a:t>ALTER TABLE table_name ADD CONSTRAINT constraint_name PRIMARY KEY (column [, column1, ..]);</a:t>
            </a:r>
            <a:endParaRPr lang="ru-RU" altLang="ru-RU" sz="2000" smtClean="0">
              <a:latin typeface="Courier New" pitchFamily="49" charset="0"/>
              <a:cs typeface="Courier New" pitchFamily="49" charset="0"/>
            </a:endParaRPr>
          </a:p>
          <a:p>
            <a:r>
              <a:rPr lang="en-US" altLang="ru-RU" sz="2000" smtClean="0">
                <a:latin typeface="Courier New" pitchFamily="49" charset="0"/>
                <a:cs typeface="Courier New" pitchFamily="49" charset="0"/>
              </a:rPr>
              <a:t>ALTER TABLE table_name ADD CONSTRAINT constraint_name UNIQUE (column [, column1, ..]);</a:t>
            </a:r>
            <a:endParaRPr lang="ru-RU" altLang="ru-RU" sz="2000" smtClean="0">
              <a:latin typeface="Courier New" pitchFamily="49" charset="0"/>
              <a:cs typeface="Courier New" pitchFamily="49" charset="0"/>
            </a:endParaRPr>
          </a:p>
          <a:p>
            <a:r>
              <a:rPr lang="en-US" altLang="ru-RU" sz="2000" smtClean="0">
                <a:latin typeface="Courier New" pitchFamily="49" charset="0"/>
                <a:cs typeface="Courier New" pitchFamily="49" charset="0"/>
              </a:rPr>
              <a:t>ALTER TABLE table_name ADD CONSTRAINT constraint_name FOREIGN KEY  (column [, column1, ..]) REFERENCES new_table_name (new_column [, new_column1, …]);</a:t>
            </a:r>
            <a:endParaRPr lang="ru-RU" altLang="ru-RU" sz="2000" smtClean="0">
              <a:latin typeface="Courier New" pitchFamily="49" charset="0"/>
              <a:cs typeface="Courier New" pitchFamily="49" charset="0"/>
            </a:endParaRPr>
          </a:p>
          <a:p>
            <a:pPr eaLnBrk="1" hangingPunct="1"/>
            <a:endParaRPr lang="ru-RU" altLang="ru-RU" sz="22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ru-RU" dirty="0" smtClean="0"/>
              <a:t>Ограничения</a:t>
            </a:r>
            <a:endParaRPr lang="ru-RU" dirty="0"/>
          </a:p>
        </p:txBody>
      </p:sp>
      <p:sp>
        <p:nvSpPr>
          <p:cNvPr id="19459" name="Содержимое 2"/>
          <p:cNvSpPr>
            <a:spLocks noGrp="1"/>
          </p:cNvSpPr>
          <p:nvPr>
            <p:ph sz="quarter" idx="1"/>
          </p:nvPr>
        </p:nvSpPr>
        <p:spPr>
          <a:xfrm>
            <a:off x="457200" y="1600200"/>
            <a:ext cx="7467600" cy="4873625"/>
          </a:xfrm>
        </p:spPr>
        <p:txBody>
          <a:bodyPr/>
          <a:lstStyle/>
          <a:p>
            <a:pPr>
              <a:buFont typeface="Wingdings" pitchFamily="2" charset="2"/>
              <a:buNone/>
            </a:pPr>
            <a:r>
              <a:rPr lang="ru-RU" altLang="ru-RU" sz="2000" smtClean="0"/>
              <a:t>Можно также установить ограничение CHECK.</a:t>
            </a:r>
          </a:p>
          <a:p>
            <a:r>
              <a:rPr lang="en-US" altLang="ru-RU" sz="2000" smtClean="0">
                <a:latin typeface="Courier New" pitchFamily="49" charset="0"/>
                <a:cs typeface="Courier New" pitchFamily="49" charset="0"/>
              </a:rPr>
              <a:t>ALTER TABLE table_name ADD CONSTRAINT constraint_name CHECK (column condition);</a:t>
            </a:r>
            <a:endParaRPr lang="ru-RU" altLang="ru-RU" sz="2000" smtClean="0">
              <a:latin typeface="Courier New" pitchFamily="49" charset="0"/>
              <a:cs typeface="Courier New" pitchFamily="49" charset="0"/>
            </a:endParaRPr>
          </a:p>
          <a:p>
            <a:pPr>
              <a:buFont typeface="Wingdings" pitchFamily="2" charset="2"/>
              <a:buNone/>
            </a:pPr>
            <a:r>
              <a:rPr lang="ru-RU" altLang="ru-RU" sz="2000" smtClean="0"/>
              <a:t>Где condition – условие, на которое проверятся значение столбца.</a:t>
            </a:r>
          </a:p>
          <a:p>
            <a:pPr>
              <a:buFont typeface="Wingdings" pitchFamily="2" charset="2"/>
              <a:buNone/>
            </a:pPr>
            <a:r>
              <a:rPr lang="ru-RU" altLang="ru-RU" sz="2000" smtClean="0"/>
              <a:t>Чтобы удалить ограничение используется выражение DROP CONSTRAINT:</a:t>
            </a:r>
          </a:p>
          <a:p>
            <a:r>
              <a:rPr lang="en-US" altLang="ru-RU" sz="2000" smtClean="0">
                <a:latin typeface="Courier New" pitchFamily="49" charset="0"/>
                <a:cs typeface="Courier New" pitchFamily="49" charset="0"/>
              </a:rPr>
              <a:t>ALTER TABLE table_name DROP CONSTRAINT constraint_name;</a:t>
            </a:r>
            <a:endParaRPr lang="ru-RU" altLang="ru-RU" sz="2000" smtClean="0">
              <a:latin typeface="Courier New" pitchFamily="49" charset="0"/>
              <a:cs typeface="Courier New" pitchFamily="49" charset="0"/>
            </a:endParaRPr>
          </a:p>
          <a:p>
            <a:pPr>
              <a:buFont typeface="Wingdings" pitchFamily="2" charset="2"/>
              <a:buNone/>
            </a:pPr>
            <a:r>
              <a:rPr lang="ru-RU" altLang="ru-RU" sz="2000" smtClean="0"/>
              <a:t>Ограничение на столбец, возможно отключить при помощи выражения DISABLE CONSTRAINT:</a:t>
            </a:r>
          </a:p>
          <a:p>
            <a:r>
              <a:rPr lang="en-US" altLang="ru-RU" sz="2000" smtClean="0">
                <a:latin typeface="Courier New" pitchFamily="49" charset="0"/>
                <a:cs typeface="Courier New" pitchFamily="49" charset="0"/>
              </a:rPr>
              <a:t>ALTER TABLE table_name DISABLE CONSTRAINT constraint_name;</a:t>
            </a:r>
            <a:endParaRPr lang="ru-RU" altLang="ru-RU" sz="20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ru-RU" dirty="0" smtClean="0"/>
              <a:t>Удаление таблицы</a:t>
            </a:r>
            <a:endParaRPr lang="ru-RU" dirty="0"/>
          </a:p>
        </p:txBody>
      </p:sp>
      <p:sp>
        <p:nvSpPr>
          <p:cNvPr id="20483" name="Содержимое 2"/>
          <p:cNvSpPr>
            <a:spLocks noGrp="1"/>
          </p:cNvSpPr>
          <p:nvPr>
            <p:ph sz="quarter" idx="1"/>
          </p:nvPr>
        </p:nvSpPr>
        <p:spPr>
          <a:xfrm>
            <a:off x="457200" y="1600200"/>
            <a:ext cx="7467600" cy="4873625"/>
          </a:xfrm>
        </p:spPr>
        <p:txBody>
          <a:bodyPr/>
          <a:lstStyle/>
          <a:p>
            <a:r>
              <a:rPr lang="ru-RU" altLang="ru-RU" sz="2000" smtClean="0"/>
              <a:t>Когда таблица больше не нужна, ее можно удалить. Удаляются и сама таблица и все записи, хранящиеся в ней, а пространство, выделенное для таблицы, становится доступным для других объектов базы данных. Синтаксис DROP TABLE очень прост:</a:t>
            </a:r>
          </a:p>
          <a:p>
            <a:r>
              <a:rPr lang="en-US" altLang="ru-RU" sz="2000" smtClean="0"/>
              <a:t>DROP TABLE tablename</a:t>
            </a:r>
            <a:r>
              <a:rPr lang="ru-RU" altLang="ru-RU" sz="2000" smtClean="0"/>
              <a:t>;</a:t>
            </a:r>
          </a:p>
          <a:p>
            <a:pPr>
              <a:buFont typeface="Wingdings" pitchFamily="2" charset="2"/>
              <a:buNone/>
            </a:pPr>
            <a:r>
              <a:rPr lang="ru-RU" altLang="ru-RU" sz="2000" b="1" smtClean="0"/>
              <a:t>Как и большинство </a:t>
            </a:r>
            <a:r>
              <a:rPr lang="en-US" altLang="ru-RU" sz="2000" b="1" smtClean="0"/>
              <a:t>DDL</a:t>
            </a:r>
            <a:r>
              <a:rPr lang="ru-RU" altLang="ru-RU" sz="2000" b="1" smtClean="0"/>
              <a:t> операторов, чтобы таблица была удалена, пользователь, выполняющий данную операцию, должен иметь соответствующие привилегии.</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defRPr/>
            </a:pPr>
            <a:r>
              <a:rPr lang="ru-RU" dirty="0" smtClean="0"/>
              <a:t>Операторы </a:t>
            </a:r>
            <a:r>
              <a:rPr lang="en-US" dirty="0" smtClean="0"/>
              <a:t>RENAME</a:t>
            </a:r>
            <a:r>
              <a:rPr lang="ru-RU" dirty="0" smtClean="0"/>
              <a:t> и </a:t>
            </a:r>
            <a:r>
              <a:rPr lang="en-US" dirty="0" smtClean="0"/>
              <a:t>TRUNCATE</a:t>
            </a:r>
            <a:r>
              <a:rPr lang="ru-RU" dirty="0" smtClean="0"/>
              <a:t>.</a:t>
            </a:r>
            <a:endParaRPr lang="ru-RU" dirty="0"/>
          </a:p>
        </p:txBody>
      </p:sp>
      <p:sp>
        <p:nvSpPr>
          <p:cNvPr id="21507" name="Содержимое 2"/>
          <p:cNvSpPr>
            <a:spLocks noGrp="1"/>
          </p:cNvSpPr>
          <p:nvPr>
            <p:ph sz="quarter" idx="1"/>
          </p:nvPr>
        </p:nvSpPr>
        <p:spPr>
          <a:xfrm>
            <a:off x="457200" y="1600200"/>
            <a:ext cx="7467600" cy="4873625"/>
          </a:xfrm>
        </p:spPr>
        <p:txBody>
          <a:bodyPr/>
          <a:lstStyle/>
          <a:p>
            <a:pPr>
              <a:buFont typeface="Wingdings" pitchFamily="2" charset="2"/>
              <a:buNone/>
            </a:pPr>
            <a:r>
              <a:rPr lang="ru-RU" altLang="ru-RU" sz="2000" smtClean="0"/>
              <a:t>Оператор </a:t>
            </a:r>
            <a:r>
              <a:rPr lang="en-US" altLang="ru-RU" sz="2000" smtClean="0"/>
              <a:t>RENAME </a:t>
            </a:r>
            <a:r>
              <a:rPr lang="ru-RU" altLang="ru-RU" sz="2000" smtClean="0"/>
              <a:t>очень прост. Имя таблицы должно быть изменено на новое имя при этом связи с данной таблицей других объектов, таких как индексы, автоматически корректируются. Синтаксис выглядит следующим образом:</a:t>
            </a:r>
          </a:p>
          <a:p>
            <a:pPr>
              <a:buFont typeface="Wingdings" pitchFamily="2" charset="2"/>
              <a:buNone/>
            </a:pPr>
            <a:r>
              <a:rPr lang="en-US" altLang="ru-RU" sz="2000" smtClean="0">
                <a:latin typeface="Courier New" pitchFamily="49" charset="0"/>
                <a:cs typeface="Courier New" pitchFamily="49" charset="0"/>
              </a:rPr>
              <a:t>RENAME old_tablename TO new_tablename;</a:t>
            </a:r>
          </a:p>
          <a:p>
            <a:r>
              <a:rPr lang="ru-RU" altLang="ru-RU" sz="2000" smtClean="0"/>
              <a:t>С точки зрения пользователей оператор TRUNCATE удаляет записи из таблицы. Основная разница состоит в том, что при использовании DELETE можно удалять строки выборочно. Также оператор TRUNCATE работает намного быстрее. Оператор TRUNCATE очищает все пространство удаленных строк. Пространство записей, удаленных оператором DELETE, останется распределенным за таблицей, и в будущем может быть повторно использовано операторами INSERT.</a:t>
            </a:r>
          </a:p>
          <a:p>
            <a:pPr>
              <a:buFont typeface="Wingdings" pitchFamily="2" charset="2"/>
              <a:buNone/>
            </a:pPr>
            <a:r>
              <a:rPr lang="en-US" altLang="ru-RU" sz="2000" smtClean="0">
                <a:latin typeface="Courier New" pitchFamily="49" charset="0"/>
                <a:cs typeface="Courier New" pitchFamily="49" charset="0"/>
              </a:rPr>
              <a:t>TRUNCATE TABLE tablename;</a:t>
            </a:r>
            <a:endParaRPr lang="ru-RU" altLang="ru-RU" sz="2000" smtClean="0">
              <a:latin typeface="Courier New" pitchFamily="49" charset="0"/>
              <a:cs typeface="Courier New" pitchFamily="49" charset="0"/>
            </a:endParaRPr>
          </a:p>
          <a:p>
            <a:pPr>
              <a:buFont typeface="Wingdings" pitchFamily="2" charset="2"/>
              <a:buNone/>
            </a:pPr>
            <a:endParaRPr lang="ru-RU" altLang="ru-RU" sz="20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ru-RU" dirty="0" smtClean="0"/>
              <a:t>Язык описания данных</a:t>
            </a:r>
            <a:endParaRPr lang="ru-RU" dirty="0"/>
          </a:p>
        </p:txBody>
      </p:sp>
      <p:sp>
        <p:nvSpPr>
          <p:cNvPr id="9219" name="Содержимое 2"/>
          <p:cNvSpPr>
            <a:spLocks noGrp="1"/>
          </p:cNvSpPr>
          <p:nvPr>
            <p:ph sz="quarter" idx="1"/>
          </p:nvPr>
        </p:nvSpPr>
        <p:spPr>
          <a:xfrm>
            <a:off x="457200" y="1600200"/>
            <a:ext cx="7467600" cy="4873625"/>
          </a:xfrm>
        </p:spPr>
        <p:txBody>
          <a:bodyPr/>
          <a:lstStyle/>
          <a:p>
            <a:pPr>
              <a:buFont typeface="Wingdings" pitchFamily="2" charset="2"/>
              <a:buNone/>
            </a:pPr>
            <a:r>
              <a:rPr lang="ru-RU" altLang="ru-RU" sz="2000" b="1" i="1" smtClean="0"/>
              <a:t>Data Definition Language (DDL) (язык описания данных)</a:t>
            </a:r>
            <a:r>
              <a:rPr lang="ru-RU" altLang="ru-RU" sz="2000" smtClean="0"/>
              <a:t> – это семейство компьютерных языков, используемых в компьютерных программах для описания структуры баз данных. В базах данных DDL является подмножеством SQL, используемым для определения и модификации различных структур данных.</a:t>
            </a:r>
          </a:p>
          <a:p>
            <a:pPr>
              <a:buFont typeface="Wingdings" pitchFamily="2" charset="2"/>
              <a:buNone/>
            </a:pPr>
            <a:r>
              <a:rPr lang="ru-RU" altLang="ru-RU" sz="2000" smtClean="0"/>
              <a:t>К данной группе относятся команды, предназначенные для создания, изменения и удаления различных объектов базы данных. Команды CREATE (создание), ALTER (модификация) и DROP (удаление) работают с большинством типов объектов баз данных (таблиц, представлений, процедур, триггеров, табличных областей, пользователей и др.). Также к этой группе относятся операторы </a:t>
            </a:r>
            <a:r>
              <a:rPr lang="en-US" altLang="ru-RU" sz="2000" smtClean="0"/>
              <a:t>RENAME</a:t>
            </a:r>
            <a:r>
              <a:rPr lang="ru-RU" altLang="ru-RU" sz="2000" smtClean="0"/>
              <a:t> и TRUNCATE.</a:t>
            </a:r>
            <a:endParaRPr lang="ru-RU" altLang="ru-RU"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ru-RU" dirty="0" smtClean="0"/>
              <a:t>Создание таблиц с помощью оператора </a:t>
            </a:r>
            <a:r>
              <a:rPr lang="en-US" dirty="0" smtClean="0"/>
              <a:t>CREATE</a:t>
            </a:r>
            <a:r>
              <a:rPr lang="ru-RU" dirty="0" smtClean="0"/>
              <a:t>.</a:t>
            </a:r>
            <a:endParaRPr lang="ru-RU" dirty="0"/>
          </a:p>
        </p:txBody>
      </p:sp>
      <p:sp>
        <p:nvSpPr>
          <p:cNvPr id="10243" name="Содержимое 2"/>
          <p:cNvSpPr>
            <a:spLocks noGrp="1"/>
          </p:cNvSpPr>
          <p:nvPr>
            <p:ph sz="quarter" idx="1"/>
          </p:nvPr>
        </p:nvSpPr>
        <p:spPr>
          <a:xfrm>
            <a:off x="457200" y="1600200"/>
            <a:ext cx="7467600" cy="4873625"/>
          </a:xfrm>
        </p:spPr>
        <p:txBody>
          <a:bodyPr/>
          <a:lstStyle/>
          <a:p>
            <a:pPr>
              <a:buFont typeface="Wingdings" pitchFamily="2" charset="2"/>
              <a:buNone/>
            </a:pPr>
            <a:r>
              <a:rPr lang="ru-RU" altLang="ru-RU" sz="2000" smtClean="0"/>
              <a:t>Базы данных предназначены для хранения информации, а она содержится в таблицах. Таблицы, создаваемые в </a:t>
            </a:r>
            <a:r>
              <a:rPr lang="en-US" altLang="ru-RU" sz="2000" smtClean="0"/>
              <a:t>ORACLE </a:t>
            </a:r>
            <a:r>
              <a:rPr lang="ru-RU" altLang="ru-RU" sz="2000" smtClean="0"/>
              <a:t>обычно:</a:t>
            </a:r>
          </a:p>
          <a:p>
            <a:r>
              <a:rPr lang="ru-RU" altLang="ru-RU" sz="2000" smtClean="0"/>
              <a:t>хранят данные различных типов, например, текст, числа и даты;</a:t>
            </a:r>
          </a:p>
          <a:p>
            <a:r>
              <a:rPr lang="ru-RU" altLang="ru-RU" sz="2000" smtClean="0"/>
              <a:t>ограничивают длину вводимых данных;</a:t>
            </a:r>
          </a:p>
          <a:p>
            <a:r>
              <a:rPr lang="ru-RU" altLang="ru-RU" sz="2000" smtClean="0"/>
              <a:t>запрещают ввод записей, в которых не заполнены определенные столбцы;</a:t>
            </a:r>
          </a:p>
          <a:p>
            <a:r>
              <a:rPr lang="ru-RU" altLang="ru-RU" sz="2000" smtClean="0"/>
              <a:t>гарантируют, что значения, введенные в определенные столбцы, находятся в допустимом диапазоне;</a:t>
            </a:r>
          </a:p>
          <a:p>
            <a:r>
              <a:rPr lang="ru-RU" altLang="ru-RU" sz="2000" smtClean="0"/>
              <a:t>имеют логическую связь с другими таблицами.</a:t>
            </a:r>
            <a:endParaRPr lang="ru-RU" altLang="ru-RU" sz="22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ru-RU" dirty="0" smtClean="0"/>
              <a:t>Правила именования таблиц</a:t>
            </a:r>
            <a:endParaRPr lang="ru-RU" dirty="0"/>
          </a:p>
        </p:txBody>
      </p:sp>
      <p:sp>
        <p:nvSpPr>
          <p:cNvPr id="11267" name="Содержимое 2"/>
          <p:cNvSpPr>
            <a:spLocks noGrp="1"/>
          </p:cNvSpPr>
          <p:nvPr>
            <p:ph sz="quarter" idx="1"/>
          </p:nvPr>
        </p:nvSpPr>
        <p:spPr>
          <a:xfrm>
            <a:off x="457200" y="1600200"/>
            <a:ext cx="7467600" cy="4873625"/>
          </a:xfrm>
        </p:spPr>
        <p:txBody>
          <a:bodyPr/>
          <a:lstStyle/>
          <a:p>
            <a:pPr marL="457200" indent="-457200">
              <a:buFont typeface="Century Schoolbook" pitchFamily="18" charset="0"/>
              <a:buAutoNum type="arabicPeriod"/>
            </a:pPr>
            <a:r>
              <a:rPr lang="ru-RU" altLang="ru-RU" sz="2000" smtClean="0"/>
              <a:t>Максимальная длина имени таблицы или столбца равна 30 символам.</a:t>
            </a:r>
          </a:p>
          <a:p>
            <a:pPr marL="457200" indent="-457200">
              <a:buFont typeface="Century Schoolbook" pitchFamily="18" charset="0"/>
              <a:buAutoNum type="arabicPeriod"/>
            </a:pPr>
            <a:r>
              <a:rPr lang="ru-RU" altLang="ru-RU" sz="2000" smtClean="0"/>
              <a:t>Имена таблиц и столбцов могут содержать буквы, цифры и символ подчеркивания (_). (Есть еще пара специальных символов, которые можно использовать в случае острой необходимости, но в обычной работе это не принесет ничего, кроме проблем, поэтому лучше ограничиться буквами, цифрами и символом подчеркивания.)</a:t>
            </a:r>
          </a:p>
          <a:p>
            <a:pPr marL="457200" indent="-457200">
              <a:buFont typeface="Century Schoolbook" pitchFamily="18" charset="0"/>
              <a:buAutoNum type="arabicPeriod"/>
            </a:pPr>
            <a:r>
              <a:rPr lang="ru-RU" altLang="ru-RU" sz="2000" smtClean="0"/>
              <a:t>Имена таблиц и столбцов должны начинаться с буквенного символа.</a:t>
            </a:r>
          </a:p>
          <a:p>
            <a:pPr marL="457200" indent="-457200">
              <a:buFont typeface="Century Schoolbook" pitchFamily="18" charset="0"/>
              <a:buAutoNum type="arabicPeriod"/>
            </a:pPr>
            <a:r>
              <a:rPr lang="ru-RU" altLang="ru-RU" sz="2000" smtClean="0"/>
              <a:t>Имя может содержать цифры или символы подчеркивания, но в любом случае должно начинаться с буквы.</a:t>
            </a:r>
          </a:p>
          <a:p>
            <a:pPr marL="457200" indent="-457200">
              <a:buFont typeface="Century Schoolbook" pitchFamily="18" charset="0"/>
              <a:buAutoNum type="arabicPeriod"/>
            </a:pPr>
            <a:r>
              <a:rPr lang="ru-RU" altLang="ru-RU" sz="2000" smtClean="0"/>
              <a:t>Символы верхнего и нижнего регистров в именах таблиц и столбцов считаются одинаковыми.</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ru-RU" dirty="0" smtClean="0"/>
              <a:t>Правила именования таблиц</a:t>
            </a:r>
            <a:endParaRPr lang="ru-RU" dirty="0"/>
          </a:p>
        </p:txBody>
      </p:sp>
      <p:sp>
        <p:nvSpPr>
          <p:cNvPr id="12291" name="Содержимое 2"/>
          <p:cNvSpPr>
            <a:spLocks noGrp="1"/>
          </p:cNvSpPr>
          <p:nvPr>
            <p:ph sz="quarter" idx="1"/>
          </p:nvPr>
        </p:nvSpPr>
        <p:spPr>
          <a:xfrm>
            <a:off x="457200" y="1600200"/>
            <a:ext cx="7467600" cy="4873625"/>
          </a:xfrm>
        </p:spPr>
        <p:txBody>
          <a:bodyPr/>
          <a:lstStyle/>
          <a:p>
            <a:pPr marL="457200" indent="-457200">
              <a:buFont typeface="Century Schoolbook" pitchFamily="18" charset="0"/>
              <a:buAutoNum type="arabicPeriod" startAt="6"/>
            </a:pPr>
            <a:r>
              <a:rPr lang="ru-RU" altLang="ru-RU" sz="2000" smtClean="0"/>
              <a:t>Имя таблицы или столбца не должно содержать пробелы.</a:t>
            </a:r>
          </a:p>
          <a:p>
            <a:pPr marL="457200" indent="-457200">
              <a:buFont typeface="Century Schoolbook" pitchFamily="18" charset="0"/>
              <a:buAutoNum type="arabicPeriod" startAt="6"/>
            </a:pPr>
            <a:r>
              <a:rPr lang="ru-RU" altLang="ru-RU" sz="2000" smtClean="0"/>
              <a:t>В ORACLE таблицы присваиваются пользователям; по умолчанию они присваиваются тому пользователю, который их создал. Каждая из таблиц должна иметь имя, отличное от имен других таблиц этого пользователя. Иными словами, у пользователя не может быть двух таблиц с одним и тем же именем. (Однако разные пользователи могут без проблем создавать таблицы с одинаковыми именами.) Все столбцы в пределах таблицы должны иметь уникальные имена.</a:t>
            </a:r>
          </a:p>
          <a:p>
            <a:pPr marL="457200" indent="-457200">
              <a:buFont typeface="Century Schoolbook" pitchFamily="18" charset="0"/>
              <a:buAutoNum type="arabicPeriod" startAt="6"/>
            </a:pPr>
            <a:r>
              <a:rPr lang="ru-RU" altLang="ru-RU" sz="2000" smtClean="0"/>
              <a:t>Некоторые слова представляют собой команды и параметры ORACLE, а следовательно, не могут использоваться в качестве имен таблиц или столбцов.</a:t>
            </a:r>
            <a:endParaRPr lang="ru-RU" altLang="ru-RU" sz="220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ru-RU" dirty="0" smtClean="0"/>
              <a:t>Создание таблиц</a:t>
            </a:r>
            <a:endParaRPr lang="ru-RU" dirty="0"/>
          </a:p>
        </p:txBody>
      </p:sp>
      <p:sp>
        <p:nvSpPr>
          <p:cNvPr id="13315" name="Содержимое 2"/>
          <p:cNvSpPr>
            <a:spLocks noGrp="1"/>
          </p:cNvSpPr>
          <p:nvPr>
            <p:ph sz="quarter" idx="1"/>
          </p:nvPr>
        </p:nvSpPr>
        <p:spPr>
          <a:xfrm>
            <a:off x="468313" y="1484313"/>
            <a:ext cx="7467600" cy="4873625"/>
          </a:xfrm>
        </p:spPr>
        <p:txBody>
          <a:bodyPr/>
          <a:lstStyle/>
          <a:p>
            <a:pPr>
              <a:buFont typeface="Wingdings" pitchFamily="2" charset="2"/>
              <a:buNone/>
            </a:pPr>
            <a:r>
              <a:rPr lang="en-US" altLang="ru-RU" sz="2000" smtClean="0">
                <a:latin typeface="Courier New" pitchFamily="49" charset="0"/>
                <a:cs typeface="Courier New" pitchFamily="49" charset="0"/>
              </a:rPr>
              <a:t>CREATE TABLE [schema.] table </a:t>
            </a:r>
            <a:endParaRPr lang="ru-RU" altLang="ru-RU" sz="2000" smtClean="0">
              <a:latin typeface="Courier New" pitchFamily="49" charset="0"/>
              <a:cs typeface="Courier New" pitchFamily="49" charset="0"/>
            </a:endParaRPr>
          </a:p>
          <a:p>
            <a:pPr>
              <a:buFont typeface="Wingdings" pitchFamily="2" charset="2"/>
              <a:buNone/>
            </a:pPr>
            <a:r>
              <a:rPr lang="en-US" altLang="ru-RU" sz="2000" smtClean="0">
                <a:latin typeface="Courier New" pitchFamily="49" charset="0"/>
                <a:cs typeface="Courier New" pitchFamily="49" charset="0"/>
              </a:rPr>
              <a:t>( column datatype [DEFAULT expr] [column_constraint]</a:t>
            </a:r>
            <a:endParaRPr lang="ru-RU" altLang="ru-RU" sz="2000" smtClean="0">
              <a:latin typeface="Courier New" pitchFamily="49" charset="0"/>
              <a:cs typeface="Courier New" pitchFamily="49" charset="0"/>
            </a:endParaRPr>
          </a:p>
          <a:p>
            <a:pPr>
              <a:buFont typeface="Wingdings" pitchFamily="2" charset="2"/>
              <a:buNone/>
            </a:pPr>
            <a:r>
              <a:rPr lang="en-US" altLang="ru-RU" sz="2000" smtClean="0">
                <a:latin typeface="Courier New" pitchFamily="49" charset="0"/>
                <a:cs typeface="Courier New" pitchFamily="49" charset="0"/>
              </a:rPr>
              <a:t>  [, { column datatype [DEFAULT expr] [column_constraint] ... </a:t>
            </a:r>
            <a:endParaRPr lang="ru-RU" altLang="ru-RU" sz="2000" smtClean="0">
              <a:latin typeface="Courier New" pitchFamily="49" charset="0"/>
              <a:cs typeface="Courier New" pitchFamily="49" charset="0"/>
            </a:endParaRPr>
          </a:p>
          <a:p>
            <a:pPr>
              <a:buFont typeface="Wingdings" pitchFamily="2" charset="2"/>
              <a:buNone/>
            </a:pPr>
            <a:r>
              <a:rPr lang="en-US" altLang="ru-RU" sz="2000" smtClean="0">
                <a:latin typeface="Courier New" pitchFamily="49" charset="0"/>
                <a:cs typeface="Courier New" pitchFamily="49" charset="0"/>
              </a:rPr>
              <a:t> | CONSTRAINT constraint }]...)</a:t>
            </a:r>
            <a:endParaRPr lang="ru-RU" altLang="ru-RU" sz="2000" smtClean="0">
              <a:latin typeface="Courier New" pitchFamily="49" charset="0"/>
              <a:cs typeface="Courier New" pitchFamily="49" charset="0"/>
            </a:endParaRPr>
          </a:p>
          <a:p>
            <a:pPr>
              <a:buFont typeface="Wingdings" pitchFamily="2" charset="2"/>
              <a:buNone/>
            </a:pPr>
            <a:r>
              <a:rPr lang="en-US" altLang="ru-RU" sz="2000" smtClean="0">
                <a:latin typeface="Courier New" pitchFamily="49" charset="0"/>
                <a:cs typeface="Courier New" pitchFamily="49" charset="0"/>
              </a:rPr>
              <a:t>[TABLESPACE tab_space];</a:t>
            </a:r>
            <a:endParaRPr lang="ru-RU" altLang="ru-RU" sz="2000" smtClean="0">
              <a:latin typeface="Courier New" pitchFamily="49" charset="0"/>
              <a:cs typeface="Courier New" pitchFamily="49" charset="0"/>
            </a:endParaRPr>
          </a:p>
          <a:p>
            <a:pPr>
              <a:buFont typeface="Wingdings" pitchFamily="2" charset="2"/>
              <a:buNone/>
            </a:pPr>
            <a:r>
              <a:rPr lang="ru-RU" altLang="ru-RU" sz="2000" b="1" smtClean="0"/>
              <a:t>Описание </a:t>
            </a:r>
            <a:r>
              <a:rPr lang="en-US" altLang="ru-RU" sz="2000" b="1" smtClean="0"/>
              <a:t>column_constraint:</a:t>
            </a:r>
            <a:endParaRPr lang="ru-RU" altLang="ru-RU" sz="2000" b="1" smtClean="0"/>
          </a:p>
          <a:p>
            <a:pPr>
              <a:buFont typeface="Wingdings" pitchFamily="2" charset="2"/>
              <a:buNone/>
            </a:pPr>
            <a:r>
              <a:rPr lang="en-US" altLang="ru-RU" sz="2000" smtClean="0">
                <a:latin typeface="Courier New" pitchFamily="49" charset="0"/>
                <a:cs typeface="Courier New" pitchFamily="49" charset="0"/>
              </a:rPr>
              <a:t>[NOT NULL]</a:t>
            </a:r>
            <a:endParaRPr lang="ru-RU" altLang="ru-RU" sz="2000" smtClean="0">
              <a:latin typeface="Courier New" pitchFamily="49" charset="0"/>
              <a:cs typeface="Courier New" pitchFamily="49" charset="0"/>
            </a:endParaRPr>
          </a:p>
          <a:p>
            <a:pPr>
              <a:buFont typeface="Wingdings" pitchFamily="2" charset="2"/>
              <a:buNone/>
            </a:pPr>
            <a:r>
              <a:rPr lang="en-US" altLang="ru-RU" sz="2000" smtClean="0">
                <a:latin typeface="Courier New" pitchFamily="49" charset="0"/>
                <a:cs typeface="Courier New" pitchFamily="49" charset="0"/>
              </a:rPr>
              <a:t>[PRIMARY KEY]</a:t>
            </a:r>
            <a:endParaRPr lang="ru-RU" altLang="ru-RU" sz="2000" smtClean="0">
              <a:latin typeface="Courier New" pitchFamily="49" charset="0"/>
              <a:cs typeface="Courier New" pitchFamily="49" charset="0"/>
            </a:endParaRPr>
          </a:p>
          <a:p>
            <a:pPr>
              <a:buFont typeface="Wingdings" pitchFamily="2" charset="2"/>
              <a:buNone/>
            </a:pPr>
            <a:r>
              <a:rPr lang="en-US" altLang="ru-RU" sz="2000" smtClean="0">
                <a:latin typeface="Courier New" pitchFamily="49" charset="0"/>
                <a:cs typeface="Courier New" pitchFamily="49" charset="0"/>
              </a:rPr>
              <a:t>[FOREIGN KEY (columns) REFERENCES table (columns) [ON {UPDATE | DELETE} { CASCADE | SET DEFAULT | SET NULL |NO ACTION }]]</a:t>
            </a:r>
            <a:endParaRPr lang="ru-RU" altLang="ru-RU" sz="2000" smtClean="0">
              <a:latin typeface="Courier New" pitchFamily="49" charset="0"/>
              <a:cs typeface="Courier New" pitchFamily="49" charset="0"/>
            </a:endParaRPr>
          </a:p>
          <a:p>
            <a:pPr>
              <a:buFont typeface="Wingdings" pitchFamily="2" charset="2"/>
              <a:buNone/>
            </a:pPr>
            <a:r>
              <a:rPr lang="ru-RU" altLang="ru-RU" sz="2000" smtClean="0">
                <a:latin typeface="Courier New" pitchFamily="49" charset="0"/>
                <a:cs typeface="Courier New" pitchFamily="49" charset="0"/>
              </a:rPr>
              <a:t>[UNIQUE]</a:t>
            </a:r>
          </a:p>
          <a:p>
            <a:pPr>
              <a:buFont typeface="Wingdings" pitchFamily="2" charset="2"/>
              <a:buNone/>
            </a:pPr>
            <a:r>
              <a:rPr lang="ru-RU" altLang="ru-RU" sz="2000" smtClean="0">
                <a:latin typeface="Courier New" pitchFamily="49" charset="0"/>
                <a:cs typeface="Courier New" pitchFamily="49" charset="0"/>
              </a:rPr>
              <a:t>[CHECK (condition)]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ru-RU" dirty="0" smtClean="0"/>
              <a:t>Создание таблиц</a:t>
            </a:r>
            <a:endParaRPr lang="ru-RU" dirty="0"/>
          </a:p>
        </p:txBody>
      </p:sp>
      <p:sp>
        <p:nvSpPr>
          <p:cNvPr id="14339" name="Содержимое 2"/>
          <p:cNvSpPr>
            <a:spLocks noGrp="1"/>
          </p:cNvSpPr>
          <p:nvPr>
            <p:ph sz="quarter" idx="1"/>
          </p:nvPr>
        </p:nvSpPr>
        <p:spPr>
          <a:xfrm>
            <a:off x="457200" y="1600200"/>
            <a:ext cx="7467600" cy="4873625"/>
          </a:xfrm>
        </p:spPr>
        <p:txBody>
          <a:bodyPr/>
          <a:lstStyle/>
          <a:p>
            <a:r>
              <a:rPr lang="ru-RU" altLang="ru-RU" sz="2000" smtClean="0"/>
              <a:t>Эта версия оператора CREATE TABLE включает средства определения ограничений ссылочной целостности и других ограничений. В результате выполнения этого оператора будет создана таблица, имя которой определяется параметром table, состоящая из одного или нескольких столбцов column типа datatype. </a:t>
            </a:r>
          </a:p>
          <a:p>
            <a:r>
              <a:rPr lang="ru-RU" altLang="ru-RU" sz="2000" smtClean="0"/>
              <a:t>Схема </a:t>
            </a:r>
            <a:r>
              <a:rPr lang="en-US" altLang="ru-RU" sz="2000" smtClean="0"/>
              <a:t>schema </a:t>
            </a:r>
            <a:r>
              <a:rPr lang="ru-RU" altLang="ru-RU" sz="2000" smtClean="0"/>
              <a:t>это набор таблиц и других объектов, которым владеет один пользователь, чье имя совпадает с именем схемы. Если при выполнении данного запроса не будет указана схема, то таблица будет создана в схеме пользователя, выполняющего запрос. В дополнение к этому пользователь выполняющий запрос </a:t>
            </a:r>
            <a:r>
              <a:rPr lang="en-US" altLang="ru-RU" sz="2000" smtClean="0"/>
              <a:t>CREATE TABLE </a:t>
            </a:r>
            <a:r>
              <a:rPr lang="ru-RU" altLang="ru-RU" sz="2000" smtClean="0"/>
              <a:t>должен иметь соответствующие привилегии для создания таблиц в чужих схемах.</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ru-RU" dirty="0" smtClean="0"/>
              <a:t>Создание таблиц</a:t>
            </a:r>
            <a:endParaRPr lang="ru-RU" dirty="0"/>
          </a:p>
        </p:txBody>
      </p:sp>
      <p:sp>
        <p:nvSpPr>
          <p:cNvPr id="15363" name="Содержимое 2"/>
          <p:cNvSpPr>
            <a:spLocks noGrp="1"/>
          </p:cNvSpPr>
          <p:nvPr>
            <p:ph sz="quarter" idx="1"/>
          </p:nvPr>
        </p:nvSpPr>
        <p:spPr>
          <a:xfrm>
            <a:off x="457200" y="1600200"/>
            <a:ext cx="7467600" cy="4873625"/>
          </a:xfrm>
        </p:spPr>
        <p:txBody>
          <a:bodyPr/>
          <a:lstStyle/>
          <a:p>
            <a:r>
              <a:rPr lang="ru-RU" altLang="ru-RU" sz="2000" smtClean="0"/>
              <a:t>Таблица создается в табличном пространстве tab_space, но если в запросе  опущено упоминание о табличном пространстве, то по умолчанию таблица создается табличном пространстве владельца таблицы.</a:t>
            </a:r>
          </a:p>
          <a:p>
            <a:pPr>
              <a:buFont typeface="Wingdings" pitchFamily="2" charset="2"/>
              <a:buNone/>
            </a:pPr>
            <a:r>
              <a:rPr lang="en-US" altLang="ru-RU" sz="1800" smtClean="0">
                <a:latin typeface="Courier New" pitchFamily="49" charset="0"/>
                <a:cs typeface="Courier New" pitchFamily="49" charset="0"/>
              </a:rPr>
              <a:t>CREATE TABLE EMP</a:t>
            </a:r>
            <a:r>
              <a:rPr lang="ru-RU" altLang="ru-RU" sz="1800" smtClean="0">
                <a:latin typeface="Courier New" pitchFamily="49" charset="0"/>
                <a:cs typeface="Courier New" pitchFamily="49" charset="0"/>
              </a:rPr>
              <a:t>_</a:t>
            </a:r>
            <a:r>
              <a:rPr lang="en-US" altLang="ru-RU" sz="1800" smtClean="0">
                <a:latin typeface="Courier New" pitchFamily="49" charset="0"/>
                <a:cs typeface="Courier New" pitchFamily="49" charset="0"/>
              </a:rPr>
              <a:t>HOURLY</a:t>
            </a:r>
            <a:r>
              <a:rPr lang="ru-RU" altLang="ru-RU" sz="1800" smtClean="0">
                <a:latin typeface="Courier New" pitchFamily="49" charset="0"/>
                <a:cs typeface="Courier New" pitchFamily="49" charset="0"/>
              </a:rPr>
              <a:t> (</a:t>
            </a:r>
          </a:p>
          <a:p>
            <a:pPr>
              <a:buFont typeface="Wingdings" pitchFamily="2" charset="2"/>
              <a:buNone/>
            </a:pPr>
            <a:r>
              <a:rPr lang="en-US" altLang="ru-RU" sz="1800" smtClean="0">
                <a:latin typeface="Courier New" pitchFamily="49" charset="0"/>
                <a:cs typeface="Courier New" pitchFamily="49" charset="0"/>
              </a:rPr>
              <a:t>EMPNO NUMBER (4) NOT NULL,</a:t>
            </a:r>
            <a:endParaRPr lang="ru-RU" altLang="ru-RU" sz="1800" smtClean="0">
              <a:latin typeface="Courier New" pitchFamily="49" charset="0"/>
              <a:cs typeface="Courier New" pitchFamily="49" charset="0"/>
            </a:endParaRPr>
          </a:p>
          <a:p>
            <a:pPr>
              <a:buFont typeface="Wingdings" pitchFamily="2" charset="2"/>
              <a:buNone/>
            </a:pPr>
            <a:r>
              <a:rPr lang="en-US" altLang="ru-RU" sz="1800" smtClean="0">
                <a:latin typeface="Courier New" pitchFamily="49" charset="0"/>
                <a:cs typeface="Courier New" pitchFamily="49" charset="0"/>
              </a:rPr>
              <a:t>ENAME VARCHAR2 (10),</a:t>
            </a:r>
            <a:endParaRPr lang="ru-RU" altLang="ru-RU" sz="1800" smtClean="0">
              <a:latin typeface="Courier New" pitchFamily="49" charset="0"/>
              <a:cs typeface="Courier New" pitchFamily="49" charset="0"/>
            </a:endParaRPr>
          </a:p>
          <a:p>
            <a:pPr>
              <a:buFont typeface="Wingdings" pitchFamily="2" charset="2"/>
              <a:buNone/>
            </a:pPr>
            <a:r>
              <a:rPr lang="en-US" altLang="ru-RU" sz="1800" smtClean="0">
                <a:latin typeface="Courier New" pitchFamily="49" charset="0"/>
                <a:cs typeface="Courier New" pitchFamily="49" charset="0"/>
              </a:rPr>
              <a:t>JOB VARCHAR2 (9),</a:t>
            </a:r>
            <a:endParaRPr lang="ru-RU" altLang="ru-RU" sz="1800" smtClean="0">
              <a:latin typeface="Courier New" pitchFamily="49" charset="0"/>
              <a:cs typeface="Courier New" pitchFamily="49" charset="0"/>
            </a:endParaRPr>
          </a:p>
          <a:p>
            <a:pPr>
              <a:buFont typeface="Wingdings" pitchFamily="2" charset="2"/>
              <a:buNone/>
            </a:pPr>
            <a:r>
              <a:rPr lang="en-US" altLang="ru-RU" sz="1800" smtClean="0">
                <a:latin typeface="Courier New" pitchFamily="49" charset="0"/>
                <a:cs typeface="Courier New" pitchFamily="49" charset="0"/>
              </a:rPr>
              <a:t>MGR NUMBER (4),</a:t>
            </a:r>
            <a:endParaRPr lang="ru-RU" altLang="ru-RU" sz="1800" smtClean="0">
              <a:latin typeface="Courier New" pitchFamily="49" charset="0"/>
              <a:cs typeface="Courier New" pitchFamily="49" charset="0"/>
            </a:endParaRPr>
          </a:p>
          <a:p>
            <a:pPr>
              <a:buFont typeface="Wingdings" pitchFamily="2" charset="2"/>
              <a:buNone/>
            </a:pPr>
            <a:r>
              <a:rPr lang="en-US" altLang="ru-RU" sz="1800" smtClean="0">
                <a:latin typeface="Courier New" pitchFamily="49" charset="0"/>
                <a:cs typeface="Courier New" pitchFamily="49" charset="0"/>
              </a:rPr>
              <a:t>HIREDATE DATE,</a:t>
            </a:r>
            <a:endParaRPr lang="ru-RU" altLang="ru-RU" sz="1800" smtClean="0">
              <a:latin typeface="Courier New" pitchFamily="49" charset="0"/>
              <a:cs typeface="Courier New" pitchFamily="49" charset="0"/>
            </a:endParaRPr>
          </a:p>
          <a:p>
            <a:pPr>
              <a:buFont typeface="Wingdings" pitchFamily="2" charset="2"/>
              <a:buNone/>
            </a:pPr>
            <a:r>
              <a:rPr lang="en-US" altLang="ru-RU" sz="1800" smtClean="0">
                <a:latin typeface="Courier New" pitchFamily="49" charset="0"/>
                <a:cs typeface="Courier New" pitchFamily="49" charset="0"/>
              </a:rPr>
              <a:t>HOURRATE NUMBER (5,2) NOT NULL DEFAULT 6.50,</a:t>
            </a:r>
            <a:endParaRPr lang="ru-RU" altLang="ru-RU" sz="1800" smtClean="0">
              <a:latin typeface="Courier New" pitchFamily="49" charset="0"/>
              <a:cs typeface="Courier New" pitchFamily="49" charset="0"/>
            </a:endParaRPr>
          </a:p>
          <a:p>
            <a:pPr>
              <a:buFont typeface="Wingdings" pitchFamily="2" charset="2"/>
              <a:buNone/>
            </a:pPr>
            <a:r>
              <a:rPr lang="en-US" altLang="ru-RU" sz="1800" smtClean="0">
                <a:latin typeface="Courier New" pitchFamily="49" charset="0"/>
                <a:cs typeface="Courier New" pitchFamily="49" charset="0"/>
              </a:rPr>
              <a:t>DEPTNO NUMBER (2),</a:t>
            </a:r>
            <a:endParaRPr lang="ru-RU" altLang="ru-RU" sz="1800" smtClean="0">
              <a:latin typeface="Courier New" pitchFamily="49" charset="0"/>
              <a:cs typeface="Courier New" pitchFamily="49" charset="0"/>
            </a:endParaRPr>
          </a:p>
          <a:p>
            <a:pPr>
              <a:buFont typeface="Wingdings" pitchFamily="2" charset="2"/>
              <a:buNone/>
            </a:pPr>
            <a:r>
              <a:rPr lang="en-US" altLang="ru-RU" sz="1800" smtClean="0">
                <a:latin typeface="Courier New" pitchFamily="49" charset="0"/>
                <a:cs typeface="Courier New" pitchFamily="49" charset="0"/>
              </a:rPr>
              <a:t>CONSTRAINT PK_EMP PRIMARY KEY ( EMPNO ) );</a:t>
            </a:r>
          </a:p>
          <a:p>
            <a:pPr eaLnBrk="1" hangingPunct="1"/>
            <a:r>
              <a:rPr lang="ru-RU" altLang="ru-RU" sz="2000" smtClean="0"/>
              <a:t>Для просмотра структуры таблицы очень удобно использовать команду DESCRIBE.</a:t>
            </a:r>
          </a:p>
          <a:p>
            <a:pPr eaLnBrk="1" hangingPunct="1"/>
            <a:endParaRPr lang="ru-RU" altLang="ru-RU" sz="20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eaLnBrk="1" hangingPunct="1">
              <a:defRPr/>
            </a:pPr>
            <a:r>
              <a:rPr lang="ru-RU" dirty="0" smtClean="0"/>
              <a:t>Изменения таблиц с помощью оператора </a:t>
            </a:r>
            <a:r>
              <a:rPr lang="en-US" dirty="0" smtClean="0"/>
              <a:t>ALTER TABLE</a:t>
            </a:r>
            <a:endParaRPr lang="ru-RU" dirty="0"/>
          </a:p>
        </p:txBody>
      </p:sp>
      <p:sp>
        <p:nvSpPr>
          <p:cNvPr id="16387" name="Содержимое 2"/>
          <p:cNvSpPr>
            <a:spLocks noGrp="1"/>
          </p:cNvSpPr>
          <p:nvPr>
            <p:ph sz="quarter" idx="1"/>
          </p:nvPr>
        </p:nvSpPr>
        <p:spPr>
          <a:xfrm>
            <a:off x="457200" y="1600200"/>
            <a:ext cx="7467600" cy="4873625"/>
          </a:xfrm>
        </p:spPr>
        <p:txBody>
          <a:bodyPr/>
          <a:lstStyle/>
          <a:p>
            <a:pPr>
              <a:buFont typeface="Wingdings" pitchFamily="2" charset="2"/>
              <a:buNone/>
            </a:pPr>
            <a:r>
              <a:rPr lang="ru-RU" altLang="ru-RU" sz="2000" smtClean="0"/>
              <a:t>Команда </a:t>
            </a:r>
            <a:r>
              <a:rPr lang="en-US" altLang="ru-RU" sz="2000" smtClean="0"/>
              <a:t>ALTER TABLE </a:t>
            </a:r>
            <a:r>
              <a:rPr lang="ru-RU" altLang="ru-RU" sz="2000" smtClean="0"/>
              <a:t>позволяет пользователю производить изменение объектов в базе данных. Возможности команды ALTER</a:t>
            </a:r>
            <a:r>
              <a:rPr lang="en-US" altLang="ru-RU" sz="2000" smtClean="0"/>
              <a:t> TABLE </a:t>
            </a:r>
            <a:r>
              <a:rPr lang="ru-RU" altLang="ru-RU" sz="2000" smtClean="0"/>
              <a:t>можно разделит три категории. </a:t>
            </a:r>
          </a:p>
          <a:p>
            <a:r>
              <a:rPr lang="ru-RU" altLang="ru-RU" sz="2000" smtClean="0"/>
              <a:t>Добавление изменение удаление столбца</a:t>
            </a:r>
            <a:r>
              <a:rPr lang="en-US" altLang="ru-RU" sz="2000" smtClean="0"/>
              <a:t>.</a:t>
            </a:r>
            <a:endParaRPr lang="ru-RU" altLang="ru-RU" sz="2000" smtClean="0"/>
          </a:p>
          <a:p>
            <a:r>
              <a:rPr lang="ru-RU" altLang="ru-RU" sz="2000" smtClean="0"/>
              <a:t>Добавление и удаление ограничений</a:t>
            </a:r>
            <a:r>
              <a:rPr lang="en-US" altLang="ru-RU" sz="2000" smtClean="0"/>
              <a:t>.</a:t>
            </a:r>
            <a:endParaRPr lang="ru-RU" altLang="ru-RU" sz="2000" smtClean="0"/>
          </a:p>
          <a:p>
            <a:r>
              <a:rPr lang="ru-RU" altLang="ru-RU" sz="2000" smtClean="0"/>
              <a:t>Включение и выключение ограничений.</a:t>
            </a:r>
          </a:p>
          <a:p>
            <a:pPr>
              <a:buFont typeface="Wingdings" pitchFamily="2" charset="2"/>
              <a:buNone/>
            </a:pPr>
            <a:r>
              <a:rPr lang="ru-RU" altLang="ru-RU" sz="2000" smtClean="0"/>
              <a:t>Для изменения таблицы можно упростить синтаксис до одного из трех выражений:</a:t>
            </a:r>
          </a:p>
          <a:p>
            <a:r>
              <a:rPr lang="en-US" altLang="ru-RU" sz="2000" smtClean="0">
                <a:latin typeface="Courier New" pitchFamily="49" charset="0"/>
                <a:cs typeface="Courier New" pitchFamily="49" charset="0"/>
              </a:rPr>
              <a:t>ALTER TABLE tablename ADD (column1 datatype1 [DEFAULT expression] [, ...]);</a:t>
            </a:r>
            <a:endParaRPr lang="ru-RU" altLang="ru-RU" sz="2000" smtClean="0">
              <a:latin typeface="Courier New" pitchFamily="49" charset="0"/>
              <a:cs typeface="Courier New" pitchFamily="49" charset="0"/>
            </a:endParaRPr>
          </a:p>
          <a:p>
            <a:r>
              <a:rPr lang="en-US" altLang="ru-RU" sz="2000" smtClean="0">
                <a:latin typeface="Courier New" pitchFamily="49" charset="0"/>
                <a:cs typeface="Courier New" pitchFamily="49" charset="0"/>
              </a:rPr>
              <a:t>ALTER TABLE tablename MODIFY (column1 datatype1 [DEFAULT expression] [,...]);</a:t>
            </a:r>
            <a:endParaRPr lang="ru-RU" altLang="ru-RU" sz="2000" smtClean="0">
              <a:latin typeface="Courier New" pitchFamily="49" charset="0"/>
              <a:cs typeface="Courier New" pitchFamily="49" charset="0"/>
            </a:endParaRPr>
          </a:p>
          <a:p>
            <a:r>
              <a:rPr lang="en-US" altLang="ru-RU" sz="2000" smtClean="0">
                <a:latin typeface="Courier New" pitchFamily="49" charset="0"/>
                <a:cs typeface="Courier New" pitchFamily="49" charset="0"/>
              </a:rPr>
              <a:t>ALTER TABLE tablename DROP COLUMN column1;</a:t>
            </a:r>
            <a:endParaRPr lang="ru-RU" altLang="ru-RU" sz="22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Override1.xml><?xml version="1.0" encoding="utf-8"?>
<a:themeOverride xmlns:a="http://schemas.openxmlformats.org/drawingml/2006/main">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241</TotalTime>
  <Words>1201</Words>
  <Application>Microsoft Office PowerPoint</Application>
  <PresentationFormat>On-screen Show (4:3)</PresentationFormat>
  <Paragraphs>85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Schoolbook</vt:lpstr>
      <vt:lpstr>Courier New</vt:lpstr>
      <vt:lpstr>Times New Roman</vt:lpstr>
      <vt:lpstr>Wingdings</vt:lpstr>
      <vt:lpstr>Wingdings 2</vt:lpstr>
      <vt:lpstr>Эркер</vt:lpstr>
      <vt:lpstr>Основы СУБД ORACLE</vt:lpstr>
      <vt:lpstr>Язык описания данных</vt:lpstr>
      <vt:lpstr>Создание таблиц с помощью оператора CREATE.</vt:lpstr>
      <vt:lpstr>Правила именования таблиц</vt:lpstr>
      <vt:lpstr>Правила именования таблиц</vt:lpstr>
      <vt:lpstr>Создание таблиц</vt:lpstr>
      <vt:lpstr>Создание таблиц</vt:lpstr>
      <vt:lpstr>Создание таблиц</vt:lpstr>
      <vt:lpstr>Изменения таблиц с помощью оператора ALTER TABLE</vt:lpstr>
      <vt:lpstr>Пример</vt:lpstr>
      <vt:lpstr>Ограничения</vt:lpstr>
      <vt:lpstr>Ограничения</vt:lpstr>
      <vt:lpstr>Удаление таблицы</vt:lpstr>
      <vt:lpstr>Операторы RENAME и TRUNCATE.</vt:lpstr>
    </vt:vector>
  </TitlesOfParts>
  <Company>ELEKTRON XISOBLAGICH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DEVELOPER-XP</dc:creator>
  <cp:lastModifiedBy>Rogue</cp:lastModifiedBy>
  <cp:revision>38</cp:revision>
  <dcterms:created xsi:type="dcterms:W3CDTF">2012-09-15T11:39:15Z</dcterms:created>
  <dcterms:modified xsi:type="dcterms:W3CDTF">2018-12-11T13:15:56Z</dcterms:modified>
</cp:coreProperties>
</file>