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88C41-D2B7-49CC-BD97-E15430153C9C}" type="datetimeFigureOut">
              <a:rPr lang="ru-RU"/>
              <a:pPr>
                <a:defRPr/>
              </a:pPr>
              <a:t>11.12.2018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A12BE-4EA6-41E0-879C-5F02FC23AD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689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1689-2280-4D01-B081-AF04F7848DBA}" type="datetimeFigureOut">
              <a:rPr lang="ru-RU"/>
              <a:pPr>
                <a:defRPr/>
              </a:pPr>
              <a:t>11.12.2018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EB189-819C-45D4-AE6F-3B02CA09E9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34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4F96E-1F98-4D38-A11C-838EB33A4052}" type="datetimeFigureOut">
              <a:rPr lang="ru-RU"/>
              <a:pPr>
                <a:defRPr/>
              </a:pPr>
              <a:t>11.12.2018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30F75-A5CB-4BFE-9288-AA3C0CB444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3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A7082A8-8597-4006-B95E-0407DA1D0AAD}" type="datetimeFigureOut">
              <a:rPr lang="ru-RU"/>
              <a:pPr>
                <a:defRPr/>
              </a:pPr>
              <a:t>11.12.2018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E38207B-3117-4472-899E-19AB8378A8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31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19B6-15E3-4DAA-BC27-49EF23E8532C}" type="datetimeFigureOut">
              <a:rPr lang="ru-RU"/>
              <a:pPr>
                <a:defRPr/>
              </a:pPr>
              <a:t>11.12.2018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50069-4E23-4444-915E-577289F04E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883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E341C-7F60-4B6A-8EF8-3FF9850D670B}" type="datetimeFigureOut">
              <a:rPr lang="ru-RU"/>
              <a:pPr>
                <a:defRPr/>
              </a:pPr>
              <a:t>11.12.2018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46A2D-D7BD-42C7-8864-0C0CD3F12F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77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13278-6872-463D-9C8C-718687999FCC}" type="datetimeFigureOut">
              <a:rPr lang="ru-RU"/>
              <a:pPr>
                <a:defRPr/>
              </a:pPr>
              <a:t>11.12.2018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ED506-9A05-4531-88E0-EEF335408CB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E378DD1-C5FC-46D2-A8BA-9EBF8DCAD6A3}" type="datetimeFigureOut">
              <a:rPr lang="ru-RU"/>
              <a:pPr>
                <a:defRPr/>
              </a:pPr>
              <a:t>11.12.2018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A766333-B0FD-4446-B34C-D1883A3A66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19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03FFA-44FE-47BA-9C1A-51E265847401}" type="datetimeFigureOut">
              <a:rPr lang="ru-RU"/>
              <a:pPr>
                <a:defRPr/>
              </a:pPr>
              <a:t>11.12.2018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F6C67-2760-4E7D-B9B4-4D7C92CA2D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59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97DC6-33EC-4531-A79C-9BCD41BCA0E5}" type="datetimeFigureOut">
              <a:rPr lang="ru-RU"/>
              <a:pPr>
                <a:defRPr/>
              </a:pPr>
              <a:t>11.12.2018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A7ACA00-FF1A-40B1-AA01-FB5E4AE7D3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855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90AC8DE-1380-4E1E-BF50-0F76FAE02868}" type="datetimeFigureOut">
              <a:rPr lang="ru-RU"/>
              <a:pPr>
                <a:defRPr/>
              </a:pPr>
              <a:t>11.12.2018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00E6AFE-A6DE-48C8-9EF8-F3EC9F8CCC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35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8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AA395A-C243-41DB-B7EE-CD4D10D809F3}" type="datetimeFigureOut">
              <a:rPr lang="ru-RU"/>
              <a:pPr>
                <a:defRPr/>
              </a:pPr>
              <a:t>11.12.2018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D64CF9F-8351-4C9F-A400-1460345111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63" r:id="rId4"/>
    <p:sldLayoutId id="2147483764" r:id="rId5"/>
    <p:sldLayoutId id="2147483771" r:id="rId6"/>
    <p:sldLayoutId id="2147483765" r:id="rId7"/>
    <p:sldLayoutId id="2147483772" r:id="rId8"/>
    <p:sldLayoutId id="2147483773" r:id="rId9"/>
    <p:sldLayoutId id="2147483766" r:id="rId10"/>
    <p:sldLayoutId id="21474837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Основы СУБД </a:t>
            </a:r>
            <a:r>
              <a:rPr lang="en-US" dirty="0" smtClean="0"/>
              <a:t>ORACLE</a:t>
            </a:r>
            <a:endParaRPr lang="ru-RU" dirty="0"/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algn="r" eaLnBrk="1" hangingPunct="1"/>
            <a:r>
              <a:rPr lang="ru-RU" altLang="ru-RU" dirty="0" smtClean="0"/>
              <a:t>Язык описания данных ORACLE. </a:t>
            </a:r>
            <a:endParaRPr lang="ru-RU" altLang="ru-RU" dirty="0" smtClean="0"/>
          </a:p>
          <a:p>
            <a:pPr algn="r" eaLnBrk="1" hangingPunct="1"/>
            <a:r>
              <a:rPr lang="ru-RU" altLang="ru-RU" dirty="0" smtClean="0"/>
              <a:t>Типы </a:t>
            </a:r>
            <a:r>
              <a:rPr lang="ru-RU" altLang="ru-RU" dirty="0" smtClean="0"/>
              <a:t>данных ORACLE</a:t>
            </a:r>
            <a:r>
              <a:rPr lang="ru-RU" altLang="ru-RU" dirty="0" smtClean="0"/>
              <a:t>.</a:t>
            </a:r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Представления часто используют:</a:t>
            </a:r>
            <a:endParaRPr lang="ru-RU" dirty="0"/>
          </a:p>
        </p:txBody>
      </p:sp>
      <p:sp>
        <p:nvSpPr>
          <p:cNvPr id="30723" name="Содержимое 2"/>
          <p:cNvSpPr>
            <a:spLocks noGrp="1"/>
          </p:cNvSpPr>
          <p:nvPr>
            <p:ph sz="quarter" idx="1"/>
          </p:nvPr>
        </p:nvSpPr>
        <p:spPr>
          <a:xfrm>
            <a:off x="468313" y="1412875"/>
            <a:ext cx="7632700" cy="4873625"/>
          </a:xfrm>
        </p:spPr>
        <p:txBody>
          <a:bodyPr/>
          <a:lstStyle/>
          <a:p>
            <a:r>
              <a:rPr lang="ru-RU" altLang="ru-RU" sz="2200" smtClean="0">
                <a:latin typeface="Times New Roman" pitchFamily="18" charset="0"/>
                <a:cs typeface="Times New Roman" pitchFamily="18" charset="0"/>
              </a:rPr>
              <a:t>Для упрощения использования для пользователей. Например, представления позволяют пользователям выбирать информацию из нескольких таблиц без необходимости знания как производить соединение.</a:t>
            </a:r>
          </a:p>
          <a:p>
            <a:r>
              <a:rPr lang="ru-RU" altLang="ru-RU" sz="2200" smtClean="0">
                <a:latin typeface="Times New Roman" pitchFamily="18" charset="0"/>
                <a:cs typeface="Times New Roman" pitchFamily="18" charset="0"/>
              </a:rPr>
              <a:t>Для представления данных в проекции, не так как они расположены в основной базе данных. Например, столбцы или представление могут быть переименованы, не оказывая влияния на таблицы, на основе которых создано представление.</a:t>
            </a:r>
          </a:p>
          <a:p>
            <a:r>
              <a:rPr lang="ru-RU" altLang="ru-RU" sz="2200" smtClean="0">
                <a:latin typeface="Times New Roman" pitchFamily="18" charset="0"/>
                <a:cs typeface="Times New Roman" pitchFamily="18" charset="0"/>
              </a:rPr>
              <a:t>Для изолирования приложения от возможных изменений в базовых таблицах. Например, представление определено запросом выбирающим три столбца из четырех столбцов таблицы, и в таблицу добавляется пятый столбец, на представление это не оказывает влияния и все приложения, работающие с представлением, также не меняются.  </a:t>
            </a:r>
          </a:p>
          <a:p>
            <a:endParaRPr lang="ru-RU" altLang="ru-RU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Представления часто используют:</a:t>
            </a:r>
            <a:endParaRPr lang="ru-RU" dirty="0"/>
          </a:p>
        </p:txBody>
      </p:sp>
      <p:sp>
        <p:nvSpPr>
          <p:cNvPr id="31747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ru-RU" altLang="ru-RU" sz="2200" smtClean="0">
                <a:latin typeface="Times New Roman" pitchFamily="18" charset="0"/>
                <a:cs typeface="Times New Roman" pitchFamily="18" charset="0"/>
              </a:rPr>
              <a:t>Для представления запросов, которые просто не могут быть сделаны без использования представлений. Например, представления которые соединяют представление основанное на предикате GROUP BY с таблицей, или представление которое объединяет с помощью оператора UNION представление и таблицу.</a:t>
            </a:r>
          </a:p>
          <a:p>
            <a:r>
              <a:rPr lang="ru-RU" altLang="ru-RU" sz="2200" smtClean="0">
                <a:latin typeface="Times New Roman" pitchFamily="18" charset="0"/>
                <a:cs typeface="Times New Roman" pitchFamily="18" charset="0"/>
              </a:rPr>
              <a:t>Позволяет хранить сложнее запросы. Например, запрос может производить пространственные вычисления с информацией из таблиц. Сохраняя такой запрос в качестве представления, вы производите вычисления каждый раз при запросе к представлению.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Создание и удаление представления</a:t>
            </a:r>
            <a:endParaRPr lang="ru-RU" dirty="0"/>
          </a:p>
        </p:txBody>
      </p:sp>
      <p:sp>
        <p:nvSpPr>
          <p:cNvPr id="32771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ru-RU" altLang="ru-RU" sz="2200" smtClean="0">
                <a:latin typeface="Times New Roman" pitchFamily="18" charset="0"/>
                <a:cs typeface="Times New Roman" pitchFamily="18" charset="0"/>
              </a:rPr>
              <a:t>Метод создания представления – это сама простота. Нужно указать только имя представления и оператор SELECT, который будет выполняться при обращении к представлению. Вот соответствующий синтаксис:</a:t>
            </a:r>
          </a:p>
          <a:p>
            <a:pPr>
              <a:buFont typeface="Wingdings" pitchFamily="2" charset="2"/>
              <a:buNone/>
            </a:pPr>
            <a:r>
              <a:rPr lang="en-US" altLang="ru-RU" sz="2200" smtClean="0">
                <a:latin typeface="Courier New" pitchFamily="49" charset="0"/>
                <a:cs typeface="Courier New" pitchFamily="49" charset="0"/>
              </a:rPr>
              <a:t>CREATE [OR REPLACE] VIEW view_name AS </a:t>
            </a:r>
            <a:r>
              <a:rPr lang="ru-RU" altLang="ru-RU" sz="2200" smtClean="0"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altLang="ru-RU" sz="2200" smtClean="0">
                <a:latin typeface="Courier New" pitchFamily="49" charset="0"/>
                <a:cs typeface="Courier New" pitchFamily="49" charset="0"/>
              </a:rPr>
              <a:t> SELECT;</a:t>
            </a:r>
            <a:endParaRPr lang="ru-RU" altLang="ru-RU" sz="220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altLang="ru-RU" sz="2200" smtClean="0">
                <a:latin typeface="Times New Roman" pitchFamily="18" charset="0"/>
                <a:cs typeface="Times New Roman" pitchFamily="18" charset="0"/>
              </a:rPr>
              <a:t>Удалить представление так же легко, как и таблицу (но это действие менее разрушительно, поскольку представление не содержит никаких данных; самое худшее, к чему может привести случайное удаление представления – это к необходимости создавать его заново). Команда, удаляющая представление, имеет следующий синтаксис:</a:t>
            </a:r>
          </a:p>
          <a:p>
            <a:pPr>
              <a:buFont typeface="Wingdings" pitchFamily="2" charset="2"/>
              <a:buNone/>
            </a:pPr>
            <a:r>
              <a:rPr lang="en-US" altLang="ru-RU" sz="2200" smtClean="0">
                <a:latin typeface="Courier New" pitchFamily="49" charset="0"/>
                <a:cs typeface="Courier New" pitchFamily="49" charset="0"/>
              </a:rPr>
              <a:t>DROP VIEW view</a:t>
            </a:r>
            <a:r>
              <a:rPr lang="ru-RU" altLang="ru-RU" sz="220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altLang="ru-RU" sz="220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22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ru-RU" altLang="ru-RU" sz="22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Типы данных в </a:t>
            </a:r>
            <a:r>
              <a:rPr lang="en-US" dirty="0" smtClean="0"/>
              <a:t>ORACLE </a:t>
            </a:r>
            <a:r>
              <a:rPr lang="ru-RU" dirty="0" smtClean="0"/>
              <a:t>делятся на:</a:t>
            </a:r>
            <a:endParaRPr lang="ru-RU" dirty="0"/>
          </a:p>
        </p:txBody>
      </p:sp>
      <p:sp>
        <p:nvSpPr>
          <p:cNvPr id="22531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ru-RU" altLang="ru-RU" smtClean="0"/>
              <a:t>простые</a:t>
            </a:r>
          </a:p>
          <a:p>
            <a:r>
              <a:rPr lang="ru-RU" altLang="ru-RU" smtClean="0"/>
              <a:t>комплексные</a:t>
            </a:r>
          </a:p>
          <a:p>
            <a:r>
              <a:rPr lang="ru-RU" altLang="ru-RU" smtClean="0"/>
              <a:t>объектные</a:t>
            </a:r>
          </a:p>
          <a:p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Простые типы</a:t>
            </a:r>
            <a:endParaRPr lang="ru-RU" dirty="0"/>
          </a:p>
        </p:txBody>
      </p:sp>
      <p:sp>
        <p:nvSpPr>
          <p:cNvPr id="23555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ru-RU" sz="2200" smtClean="0">
                <a:latin typeface="Times New Roman" pitchFamily="18" charset="0"/>
                <a:cs typeface="Times New Roman" pitchFamily="18" charset="0"/>
              </a:rPr>
              <a:t>VARCHAR2(size [BYTE | CHAR])</a:t>
            </a:r>
            <a:endParaRPr lang="ru-RU" altLang="ru-RU" sz="22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2200" smtClean="0">
                <a:latin typeface="Times New Roman" pitchFamily="18" charset="0"/>
                <a:cs typeface="Times New Roman" pitchFamily="18" charset="0"/>
              </a:rPr>
              <a:t>NVARCHAR2(size)</a:t>
            </a:r>
            <a:endParaRPr lang="ru-RU" altLang="ru-RU" sz="22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2200" smtClean="0">
                <a:latin typeface="Times New Roman" pitchFamily="18" charset="0"/>
                <a:cs typeface="Times New Roman" pitchFamily="18" charset="0"/>
              </a:rPr>
              <a:t>NUMBER [ (p [, s]) ]</a:t>
            </a:r>
            <a:endParaRPr lang="ru-RU" altLang="ru-RU" sz="22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2200" smtClean="0">
                <a:latin typeface="Times New Roman" pitchFamily="18" charset="0"/>
                <a:cs typeface="Times New Roman" pitchFamily="18" charset="0"/>
              </a:rPr>
              <a:t>FLOAT [(p)]</a:t>
            </a:r>
            <a:endParaRPr lang="ru-RU" altLang="ru-RU" sz="22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2200" smtClean="0">
                <a:latin typeface="Times New Roman" pitchFamily="18" charset="0"/>
                <a:cs typeface="Times New Roman" pitchFamily="18" charset="0"/>
              </a:rPr>
              <a:t>DATE</a:t>
            </a:r>
            <a:endParaRPr lang="ru-RU" altLang="ru-RU" sz="22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2200" smtClean="0">
                <a:latin typeface="Times New Roman" pitchFamily="18" charset="0"/>
                <a:cs typeface="Times New Roman" pitchFamily="18" charset="0"/>
              </a:rPr>
              <a:t>BINARY_FLOAT</a:t>
            </a:r>
            <a:endParaRPr lang="ru-RU" altLang="ru-RU" sz="22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2200" smtClean="0">
                <a:latin typeface="Times New Roman" pitchFamily="18" charset="0"/>
                <a:cs typeface="Times New Roman" pitchFamily="18" charset="0"/>
              </a:rPr>
              <a:t>BINARY_DOUBLE</a:t>
            </a:r>
            <a:endParaRPr lang="ru-RU" altLang="ru-RU" sz="22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2200" smtClean="0">
                <a:latin typeface="Times New Roman" pitchFamily="18" charset="0"/>
                <a:cs typeface="Times New Roman" pitchFamily="18" charset="0"/>
              </a:rPr>
              <a:t>TIMESTAMP [(fractional_seconds_precision)]</a:t>
            </a:r>
            <a:endParaRPr lang="ru-RU" altLang="ru-RU" sz="22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2200" smtClean="0">
                <a:latin typeface="Times New Roman" pitchFamily="18" charset="0"/>
                <a:cs typeface="Times New Roman" pitchFamily="18" charset="0"/>
              </a:rPr>
              <a:t>TIMESTAMP [(fractional_ seconds)] WITH TIME ZONE</a:t>
            </a:r>
            <a:endParaRPr lang="ru-RU" altLang="ru-RU" sz="22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2200" smtClean="0">
                <a:latin typeface="Times New Roman" pitchFamily="18" charset="0"/>
                <a:cs typeface="Times New Roman" pitchFamily="18" charset="0"/>
              </a:rPr>
              <a:t>TIMESTAMP [(fractional_ seconds)] WITH LOCAL TIME ZONE</a:t>
            </a:r>
            <a:endParaRPr lang="ru-RU" altLang="ru-RU" sz="22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Простые типы</a:t>
            </a:r>
            <a:endParaRPr lang="ru-RU" dirty="0"/>
          </a:p>
        </p:txBody>
      </p:sp>
      <p:sp>
        <p:nvSpPr>
          <p:cNvPr id="24579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ru-RU" sz="2200" smtClean="0">
                <a:latin typeface="Times New Roman" pitchFamily="18" charset="0"/>
                <a:cs typeface="Times New Roman" pitchFamily="18" charset="0"/>
              </a:rPr>
              <a:t>INTERVAL YEAR [(year_ precision)] TO MONTH</a:t>
            </a:r>
            <a:endParaRPr lang="ru-RU" altLang="ru-RU" sz="22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2200" smtClean="0">
                <a:latin typeface="Times New Roman" pitchFamily="18" charset="0"/>
                <a:cs typeface="Times New Roman" pitchFamily="18" charset="0"/>
              </a:rPr>
              <a:t>INTERVAL DAY [(day_precision)] TO SECOND [(fractional_ seconds)]</a:t>
            </a:r>
            <a:endParaRPr lang="ru-RU" altLang="ru-RU" sz="22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2200" smtClean="0">
                <a:latin typeface="Times New Roman" pitchFamily="18" charset="0"/>
                <a:cs typeface="Times New Roman" pitchFamily="18" charset="0"/>
              </a:rPr>
              <a:t>ROWID</a:t>
            </a:r>
            <a:endParaRPr lang="ru-RU" altLang="ru-RU" sz="22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2200" smtClean="0">
                <a:latin typeface="Times New Roman" pitchFamily="18" charset="0"/>
                <a:cs typeface="Times New Roman" pitchFamily="18" charset="0"/>
              </a:rPr>
              <a:t>UROWID [(size)]</a:t>
            </a:r>
            <a:endParaRPr lang="ru-RU" altLang="ru-RU" sz="22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2200" smtClean="0">
                <a:latin typeface="Times New Roman" pitchFamily="18" charset="0"/>
                <a:cs typeface="Times New Roman" pitchFamily="18" charset="0"/>
              </a:rPr>
              <a:t>CHAR [(size [BYTE | CHAR])]</a:t>
            </a:r>
            <a:endParaRPr lang="ru-RU" altLang="ru-RU" sz="22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2200" smtClean="0">
                <a:latin typeface="Times New Roman" pitchFamily="18" charset="0"/>
                <a:cs typeface="Times New Roman" pitchFamily="18" charset="0"/>
              </a:rPr>
              <a:t>NCHAR[(size)]</a:t>
            </a:r>
            <a:endParaRPr lang="ru-RU" altLang="ru-RU" sz="22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2200" smtClean="0">
                <a:latin typeface="Times New Roman" pitchFamily="18" charset="0"/>
                <a:cs typeface="Times New Roman" pitchFamily="18" charset="0"/>
              </a:rPr>
              <a:t>BFILE</a:t>
            </a:r>
            <a:endParaRPr lang="ru-RU" altLang="ru-RU" sz="2200" smtClean="0">
              <a:latin typeface="Times New Roman" pitchFamily="18" charset="0"/>
              <a:cs typeface="Times New Roman" pitchFamily="18" charset="0"/>
            </a:endParaRPr>
          </a:p>
          <a:p>
            <a:endParaRPr lang="ru-RU" altLang="ru-RU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Составные типы</a:t>
            </a:r>
            <a:endParaRPr lang="ru-RU" dirty="0"/>
          </a:p>
        </p:txBody>
      </p:sp>
      <p:sp>
        <p:nvSpPr>
          <p:cNvPr id="2560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ru-RU" smtClean="0"/>
              <a:t>LONG</a:t>
            </a:r>
            <a:endParaRPr lang="ru-RU" altLang="ru-RU" smtClean="0"/>
          </a:p>
          <a:p>
            <a:r>
              <a:rPr lang="en-US" altLang="ru-RU" smtClean="0"/>
              <a:t>CLOB</a:t>
            </a:r>
            <a:endParaRPr lang="ru-RU" altLang="ru-RU" smtClean="0"/>
          </a:p>
          <a:p>
            <a:r>
              <a:rPr lang="en-US" altLang="ru-RU" smtClean="0"/>
              <a:t>NCLOB</a:t>
            </a:r>
            <a:endParaRPr lang="ru-RU" altLang="ru-RU" smtClean="0"/>
          </a:p>
          <a:p>
            <a:r>
              <a:rPr lang="en-US" altLang="ru-RU" smtClean="0"/>
              <a:t>BLOB</a:t>
            </a:r>
            <a:endParaRPr lang="ru-RU" altLang="ru-RU" smtClean="0"/>
          </a:p>
          <a:p>
            <a:r>
              <a:rPr lang="en-US" altLang="ru-RU" smtClean="0"/>
              <a:t>RAW(size)</a:t>
            </a:r>
            <a:endParaRPr lang="ru-RU" altLang="ru-RU" smtClean="0"/>
          </a:p>
          <a:p>
            <a:r>
              <a:rPr lang="en-US" altLang="ru-RU" smtClean="0"/>
              <a:t>LONG RAW</a:t>
            </a:r>
            <a:endParaRPr lang="ru-RU" altLang="ru-RU" smtClean="0"/>
          </a:p>
          <a:p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Таблицы</a:t>
            </a:r>
            <a:endParaRPr lang="ru-RU" dirty="0"/>
          </a:p>
        </p:txBody>
      </p:sp>
      <p:sp>
        <p:nvSpPr>
          <p:cNvPr id="26627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sz="2200" b="1" i="1" smtClean="0">
                <a:latin typeface="Times New Roman" pitchFamily="18" charset="0"/>
                <a:cs typeface="Times New Roman" pitchFamily="18" charset="0"/>
              </a:rPr>
              <a:t>Таблицы</a:t>
            </a:r>
            <a:r>
              <a:rPr lang="ru-RU" altLang="ru-RU" sz="2200" smtClean="0">
                <a:latin typeface="Times New Roman" pitchFamily="18" charset="0"/>
                <a:cs typeface="Times New Roman" pitchFamily="18" charset="0"/>
              </a:rPr>
              <a:t> представляют собой механизм сохранения информации в базе данных ORACLE. Они содержат фиксированный набор столбцов, в которых описываются атрибуты объекта, с которым эта таблица работает. У каждого столбца есть имя и уникальные характеристики.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Временные таблицы</a:t>
            </a:r>
            <a:endParaRPr lang="ru-RU" dirty="0"/>
          </a:p>
        </p:txBody>
      </p:sp>
      <p:sp>
        <p:nvSpPr>
          <p:cNvPr id="27651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sz="2200" smtClean="0">
                <a:latin typeface="Times New Roman" pitchFamily="18" charset="0"/>
                <a:cs typeface="Times New Roman" pitchFamily="18" charset="0"/>
              </a:rPr>
              <a:t>Подобно регулярной таблице временная таблица является механизмом хранения данных в базе данных ORACLE. Временная таблица состоит из столбцов, имеющих типы данных и длину. В отличие от регулярной таблицы описание временной таблицы сохраняется, но данные, внесенные в таблицу, остаются в ней во время сеанса или во время транзакции. Создание временной таблицы в качестве глобальной временной таблицы обеспечивает для всех сеансов, поддерживающих соединение с базой данных, возможность видеть данную таблицу и пользоваться ею. Во время коллективных сеансов во временные таблицы можно вставлять строки данных. Однако каждая строка данных в таблице видна только для того сеанса, который вставил эту строку.</a:t>
            </a:r>
          </a:p>
          <a:p>
            <a:endParaRPr lang="ru-RU" altLang="ru-RU" sz="22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Представления в </a:t>
            </a:r>
            <a:r>
              <a:rPr lang="en-US" dirty="0" smtClean="0"/>
              <a:t>ORACLE</a:t>
            </a:r>
            <a:endParaRPr lang="ru-RU" dirty="0"/>
          </a:p>
        </p:txBody>
      </p:sp>
      <p:sp>
        <p:nvSpPr>
          <p:cNvPr id="28675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sz="2200" smtClean="0">
                <a:latin typeface="Times New Roman" pitchFamily="18" charset="0"/>
                <a:cs typeface="Times New Roman" pitchFamily="18" charset="0"/>
              </a:rPr>
              <a:t>Идея представления (</a:t>
            </a:r>
            <a:r>
              <a:rPr lang="en-US" altLang="ru-RU" sz="2200" smtClean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ru-RU" altLang="ru-RU" sz="2200" smtClean="0">
                <a:latin typeface="Times New Roman" pitchFamily="18" charset="0"/>
                <a:cs typeface="Times New Roman" pitchFamily="18" charset="0"/>
              </a:rPr>
              <a:t>) проста: определить запрос, который предполагается часто использовать, сохранить его в базе данных </a:t>
            </a:r>
            <a:r>
              <a:rPr lang="en-US" altLang="ru-RU" sz="2200" smtClean="0">
                <a:latin typeface="Times New Roman" pitchFamily="18" charset="0"/>
                <a:cs typeface="Times New Roman" pitchFamily="18" charset="0"/>
              </a:rPr>
              <a:t>Oracle</a:t>
            </a:r>
            <a:r>
              <a:rPr lang="ru-RU" altLang="ru-RU" sz="2200" smtClean="0">
                <a:latin typeface="Times New Roman" pitchFamily="18" charset="0"/>
                <a:cs typeface="Times New Roman" pitchFamily="18" charset="0"/>
              </a:rPr>
              <a:t> и разрешить пользователям обращаться к нему по имени, как к обычной таблице. Когда пользователь выбирает данные из представления, </a:t>
            </a:r>
            <a:r>
              <a:rPr lang="en-US" altLang="ru-RU" sz="2200" smtClean="0">
                <a:latin typeface="Times New Roman" pitchFamily="18" charset="0"/>
                <a:cs typeface="Times New Roman" pitchFamily="18" charset="0"/>
              </a:rPr>
              <a:t>Oracle</a:t>
            </a:r>
            <a:r>
              <a:rPr lang="ru-RU" altLang="ru-RU" sz="2200" smtClean="0">
                <a:latin typeface="Times New Roman" pitchFamily="18" charset="0"/>
                <a:cs typeface="Times New Roman" pitchFamily="18" charset="0"/>
              </a:rPr>
              <a:t> выполняет соответствующий запрос, организует результаты так, как определено в представлении, и выдает их пользователю. Для пользователя представление выглядит как таблица, из которой поступают данные. Однако на самом деле данные поступают через представление, из одного или нескольких других источников.</a:t>
            </a:r>
          </a:p>
          <a:p>
            <a:endParaRPr lang="ru-RU" altLang="ru-RU" sz="22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Представления часто используют:</a:t>
            </a:r>
            <a:endParaRPr lang="ru-RU" dirty="0"/>
          </a:p>
        </p:txBody>
      </p:sp>
      <p:sp>
        <p:nvSpPr>
          <p:cNvPr id="29699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ru-RU" altLang="ru-RU" sz="2200" smtClean="0">
                <a:latin typeface="Times New Roman" pitchFamily="18" charset="0"/>
                <a:cs typeface="Times New Roman" pitchFamily="18" charset="0"/>
              </a:rPr>
              <a:t>Чтобы поддерживать безопасность, поскольку ни позволяют ограничивать диапазон строк и столбцов, возвращаемых пользователям. Если вы не хотите, чтобы пользователи видели столбец с зарплатой из таблицы личных данных, просто не включайте его в определение представления. Для пользователей представления этот столбец не будет существовать. То же самое справедливо и для строк: включите в представление конструкцию WHERE, и возвращаемые записи будут отфильтрованы любым нужным вам образом.</a:t>
            </a:r>
          </a:p>
          <a:p>
            <a:r>
              <a:rPr lang="ru-RU" altLang="ru-RU" sz="2200" smtClean="0">
                <a:latin typeface="Times New Roman" pitchFamily="18" charset="0"/>
                <a:cs typeface="Times New Roman" pitchFamily="18" charset="0"/>
              </a:rPr>
              <a:t>Чтобы скрывать сложность данных. Например, представление может быть определено соединением – количеством столбцов или строк в различных таблицах. Однако представление скрывает тот факт, что информация на самом деле происходит из нескольких таблиц.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240</TotalTime>
  <Words>768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Schoolbook</vt:lpstr>
      <vt:lpstr>Courier New</vt:lpstr>
      <vt:lpstr>Times New Roman</vt:lpstr>
      <vt:lpstr>Wingdings</vt:lpstr>
      <vt:lpstr>Wingdings 2</vt:lpstr>
      <vt:lpstr>Эркер</vt:lpstr>
      <vt:lpstr>Основы СУБД ORACLE</vt:lpstr>
      <vt:lpstr>Типы данных в ORACLE делятся на:</vt:lpstr>
      <vt:lpstr>Простые типы</vt:lpstr>
      <vt:lpstr>Простые типы</vt:lpstr>
      <vt:lpstr>Составные типы</vt:lpstr>
      <vt:lpstr>Таблицы</vt:lpstr>
      <vt:lpstr>Временные таблицы</vt:lpstr>
      <vt:lpstr>Представления в ORACLE</vt:lpstr>
      <vt:lpstr>Представления часто используют:</vt:lpstr>
      <vt:lpstr>Представления часто используют:</vt:lpstr>
      <vt:lpstr>Представления часто используют:</vt:lpstr>
      <vt:lpstr>Создание и удаление представления</vt:lpstr>
    </vt:vector>
  </TitlesOfParts>
  <Company>ELEKTRON XISOBLAGICH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DEVELOPER-XP</dc:creator>
  <cp:lastModifiedBy>Rogue</cp:lastModifiedBy>
  <cp:revision>39</cp:revision>
  <dcterms:created xsi:type="dcterms:W3CDTF">2012-09-15T11:39:15Z</dcterms:created>
  <dcterms:modified xsi:type="dcterms:W3CDTF">2018-12-11T13:17:52Z</dcterms:modified>
</cp:coreProperties>
</file>