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389B-F077-4967-82CE-0B16261E2508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D8F6-72DC-4E8F-BD7C-137E48BD8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19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389B-F077-4967-82CE-0B16261E2508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D8F6-72DC-4E8F-BD7C-137E48BD8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69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389B-F077-4967-82CE-0B16261E2508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D8F6-72DC-4E8F-BD7C-137E48BD8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11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389B-F077-4967-82CE-0B16261E2508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D8F6-72DC-4E8F-BD7C-137E48BD8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03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389B-F077-4967-82CE-0B16261E2508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D8F6-72DC-4E8F-BD7C-137E48BD8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45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389B-F077-4967-82CE-0B16261E2508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D8F6-72DC-4E8F-BD7C-137E48BD8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19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389B-F077-4967-82CE-0B16261E2508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D8F6-72DC-4E8F-BD7C-137E48BD8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74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389B-F077-4967-82CE-0B16261E2508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D8F6-72DC-4E8F-BD7C-137E48BD8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19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389B-F077-4967-82CE-0B16261E2508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D8F6-72DC-4E8F-BD7C-137E48BD8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707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389B-F077-4967-82CE-0B16261E2508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D8F6-72DC-4E8F-BD7C-137E48BD8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41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389B-F077-4967-82CE-0B16261E2508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D8F6-72DC-4E8F-BD7C-137E48BD8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27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3389B-F077-4967-82CE-0B16261E2508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7D8F6-72DC-4E8F-BD7C-137E48BD8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41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b="1" dirty="0" smtClean="0"/>
              <a:t>Раздел 1.</a:t>
            </a:r>
            <a:r>
              <a:rPr lang="ru-RU" dirty="0" smtClean="0"/>
              <a:t>  </a:t>
            </a:r>
            <a:br>
              <a:rPr lang="ru-RU" dirty="0" smtClean="0"/>
            </a:br>
            <a:r>
              <a:rPr lang="ru-RU" b="1" dirty="0" smtClean="0"/>
              <a:t>Экономическое </a:t>
            </a:r>
            <a:r>
              <a:rPr lang="ru-RU" b="1" dirty="0"/>
              <a:t>и правовое содержание предпринимательской деятельности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86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Действие нормативных правовых </a:t>
            </a:r>
            <a:r>
              <a:rPr lang="ru-RU" b="1" dirty="0" smtClean="0"/>
              <a:t>актов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Действие </a:t>
            </a:r>
            <a:r>
              <a:rPr lang="ru-RU" dirty="0"/>
              <a:t>нормативного правового акта </a:t>
            </a:r>
            <a:r>
              <a:rPr lang="ru-RU" b="1" dirty="0"/>
              <a:t>во времени</a:t>
            </a:r>
            <a:r>
              <a:rPr lang="ru-RU" dirty="0"/>
              <a:t> </a:t>
            </a:r>
            <a:r>
              <a:rPr lang="ru-RU" dirty="0" smtClean="0"/>
              <a:t>.</a:t>
            </a:r>
          </a:p>
          <a:p>
            <a:pPr marL="514350" indent="-514350">
              <a:buAutoNum type="arabicPeriod"/>
            </a:pPr>
            <a:r>
              <a:rPr lang="ru-RU" dirty="0"/>
              <a:t>Действие нормативных правовых актов </a:t>
            </a:r>
            <a:r>
              <a:rPr lang="ru-RU" b="1" dirty="0"/>
              <a:t>в </a:t>
            </a:r>
            <a:r>
              <a:rPr lang="ru-RU" b="1" dirty="0" smtClean="0"/>
              <a:t>пространстве</a:t>
            </a:r>
            <a:r>
              <a:rPr lang="ru-RU" dirty="0" smtClean="0"/>
              <a:t>.</a:t>
            </a:r>
          </a:p>
          <a:p>
            <a:pPr marL="514350" indent="-514350">
              <a:buAutoNum type="arabicPeriod"/>
            </a:pPr>
            <a:r>
              <a:rPr lang="ru-RU" b="1" dirty="0"/>
              <a:t>Прекращение действия</a:t>
            </a:r>
            <a:r>
              <a:rPr lang="ru-RU" dirty="0"/>
              <a:t> нормативного правового акта. 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/>
              <a:t>Действие нормативного правового акта </a:t>
            </a:r>
            <a:r>
              <a:rPr lang="ru-RU" b="1" dirty="0"/>
              <a:t>по кругу лиц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5827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ОПФ юридических лиц в РБ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94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ООО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ОДО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ЧУП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ЗАО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ОАО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Размер уставного фонда</a:t>
                      </a:r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Определяется самостоятельно юридическим лицом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 БВ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 БВ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Местона-хождение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Нежилое помещение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Нежилое и жилое помещение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Нежилое помещение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Порядок </a:t>
                      </a:r>
                      <a:r>
                        <a:rPr lang="ru-RU" sz="18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формиро-вания</a:t>
                      </a:r>
                      <a:r>
                        <a:rPr lang="ru-RU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уставного фонда</a:t>
                      </a:r>
                      <a:endParaRPr lang="ru-RU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На момент осуществления государственной регистрации уставный фонд коммерческой организации может быть сформирован в полном объеме либо в течение 12 месяцев со дня регистрации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Количество участников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Не менее 1-го и не более 50-ти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1-ин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Не менее 1-го и не более 50-ти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Не менее 1-го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82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Государство: понятие, признаки и </a:t>
            </a:r>
            <a:r>
              <a:rPr lang="ru-RU" b="1" dirty="0" smtClean="0"/>
              <a:t>происхождение, функции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44500" algn="just">
              <a:buNone/>
            </a:pPr>
            <a:r>
              <a:rPr lang="ru-RU" b="1" dirty="0"/>
              <a:t>Государство</a:t>
            </a:r>
            <a:r>
              <a:rPr lang="ru-RU" dirty="0"/>
              <a:t> – единая политическая организация общества, которая распространяет свою власть на всю территорию страны и ее население, располагает для этого специальным аппаратом управления, издает обязательные для всех веления и обладает суверенитетом </a:t>
            </a:r>
          </a:p>
        </p:txBody>
      </p:sp>
    </p:spTree>
    <p:extLst>
      <p:ext uri="{BB962C8B-B14F-4D97-AF65-F5344CB8AC3E}">
        <p14:creationId xmlns:p14="http://schemas.microsoft.com/office/powerpoint/2010/main" val="203803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Государство: понятие, признаки и </a:t>
            </a:r>
            <a:r>
              <a:rPr lang="ru-RU" b="1" dirty="0" smtClean="0"/>
              <a:t>происхождение, функции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44500" algn="just">
              <a:buNone/>
            </a:pPr>
            <a:r>
              <a:rPr lang="ru-RU" b="1" dirty="0" smtClean="0"/>
              <a:t>Признаки государства:</a:t>
            </a:r>
          </a:p>
          <a:p>
            <a:pPr marL="0" indent="444500" algn="just"/>
            <a:r>
              <a:rPr lang="ru-RU" dirty="0"/>
              <a:t>наличие публичной власти </a:t>
            </a:r>
            <a:r>
              <a:rPr lang="ru-RU" dirty="0" smtClean="0"/>
              <a:t>;</a:t>
            </a:r>
          </a:p>
          <a:p>
            <a:pPr marL="0" indent="444500" algn="just"/>
            <a:r>
              <a:rPr lang="ru-RU" dirty="0"/>
              <a:t>разделение населения по территориальным </a:t>
            </a:r>
            <a:r>
              <a:rPr lang="ru-RU" dirty="0" smtClean="0"/>
              <a:t>единицам;</a:t>
            </a:r>
          </a:p>
          <a:p>
            <a:pPr marL="0" indent="444500" algn="just"/>
            <a:r>
              <a:rPr lang="ru-RU" dirty="0" smtClean="0"/>
              <a:t>суверенитет;</a:t>
            </a:r>
          </a:p>
          <a:p>
            <a:pPr marL="0" indent="444500" algn="just"/>
            <a:r>
              <a:rPr lang="ru-RU" dirty="0" smtClean="0"/>
              <a:t>займы;</a:t>
            </a:r>
          </a:p>
          <a:p>
            <a:pPr marL="0" indent="444500" algn="just"/>
            <a:r>
              <a:rPr lang="ru-RU" dirty="0" smtClean="0"/>
              <a:t>налоги.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413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Государство: понятие, признаки и </a:t>
            </a:r>
            <a:r>
              <a:rPr lang="ru-RU" b="1" dirty="0" smtClean="0"/>
              <a:t>происхождение, функции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44500" algn="just">
              <a:buNone/>
            </a:pPr>
            <a:endParaRPr lang="ru-RU" b="1" dirty="0" smtClean="0"/>
          </a:p>
          <a:p>
            <a:pPr marL="0" indent="444500" algn="just">
              <a:buNone/>
            </a:pPr>
            <a:r>
              <a:rPr lang="ru-RU" b="1" dirty="0" smtClean="0"/>
              <a:t>Теории возникновения государства:</a:t>
            </a:r>
          </a:p>
          <a:p>
            <a:pPr marL="0" indent="444500" algn="just"/>
            <a:r>
              <a:rPr lang="ru-RU" dirty="0" smtClean="0"/>
              <a:t>теологическая;</a:t>
            </a:r>
          </a:p>
          <a:p>
            <a:pPr marL="0" indent="444500" algn="just"/>
            <a:r>
              <a:rPr lang="ru-RU" dirty="0" smtClean="0"/>
              <a:t>патриархальная;</a:t>
            </a:r>
          </a:p>
          <a:p>
            <a:pPr marL="0" indent="444500" algn="just"/>
            <a:r>
              <a:rPr lang="ru-RU" dirty="0" smtClean="0"/>
              <a:t>договорная и т.д.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812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Государство: понятие, признаки и </a:t>
            </a:r>
            <a:r>
              <a:rPr lang="ru-RU" b="1" dirty="0" smtClean="0"/>
              <a:t>происхождение, функции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44500" algn="just">
              <a:buNone/>
            </a:pPr>
            <a:endParaRPr lang="ru-RU" b="1" dirty="0" smtClean="0"/>
          </a:p>
          <a:p>
            <a:pPr marL="0" indent="444500" algn="just">
              <a:buNone/>
            </a:pPr>
            <a:r>
              <a:rPr lang="ru-RU" b="1" dirty="0" smtClean="0"/>
              <a:t>Функции государства:</a:t>
            </a:r>
          </a:p>
          <a:p>
            <a:pPr marL="0" indent="444500" algn="just"/>
            <a:r>
              <a:rPr lang="ru-RU" dirty="0" smtClean="0"/>
              <a:t>внутренние;</a:t>
            </a:r>
          </a:p>
          <a:p>
            <a:pPr marL="0" indent="444500" algn="just"/>
            <a:r>
              <a:rPr lang="ru-RU" dirty="0" smtClean="0"/>
              <a:t>внешние.</a:t>
            </a:r>
          </a:p>
        </p:txBody>
      </p:sp>
    </p:spTree>
    <p:extLst>
      <p:ext uri="{BB962C8B-B14F-4D97-AF65-F5344CB8AC3E}">
        <p14:creationId xmlns:p14="http://schemas.microsoft.com/office/powerpoint/2010/main" val="78228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Формы государства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Три основных элемента:</a:t>
            </a:r>
          </a:p>
          <a:p>
            <a:pPr>
              <a:buNone/>
            </a:pPr>
            <a:endParaRPr lang="ru-RU" dirty="0"/>
          </a:p>
          <a:p>
            <a:r>
              <a:rPr lang="ru-RU" dirty="0" smtClean="0"/>
              <a:t>форма правления;</a:t>
            </a:r>
          </a:p>
          <a:p>
            <a:r>
              <a:rPr lang="ru-RU" dirty="0" smtClean="0"/>
              <a:t>форма территориального устройства;</a:t>
            </a:r>
          </a:p>
          <a:p>
            <a:r>
              <a:rPr lang="ru-RU" dirty="0" smtClean="0"/>
              <a:t>политический режим.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780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Формы государства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Формы правления:</a:t>
            </a:r>
          </a:p>
          <a:p>
            <a:pPr>
              <a:buNone/>
            </a:pPr>
            <a:endParaRPr lang="ru-RU" dirty="0"/>
          </a:p>
          <a:p>
            <a:r>
              <a:rPr lang="ru-RU" dirty="0" smtClean="0"/>
              <a:t>монархия;</a:t>
            </a:r>
          </a:p>
          <a:p>
            <a:r>
              <a:rPr lang="ru-RU" dirty="0" smtClean="0"/>
              <a:t>республика.</a:t>
            </a:r>
          </a:p>
        </p:txBody>
      </p:sp>
    </p:spTree>
    <p:extLst>
      <p:ext uri="{BB962C8B-B14F-4D97-AF65-F5344CB8AC3E}">
        <p14:creationId xmlns:p14="http://schemas.microsoft.com/office/powerpoint/2010/main" val="1387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Формы государства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pPr>
              <a:buNone/>
            </a:pPr>
            <a:r>
              <a:rPr lang="ru-RU" dirty="0" smtClean="0"/>
              <a:t>Формы территориального устройства:</a:t>
            </a:r>
          </a:p>
          <a:p>
            <a:pPr>
              <a:buNone/>
            </a:pPr>
            <a:endParaRPr lang="ru-RU" dirty="0"/>
          </a:p>
          <a:p>
            <a:r>
              <a:rPr lang="ru-RU" dirty="0" smtClean="0"/>
              <a:t>унитарное государство;</a:t>
            </a:r>
          </a:p>
          <a:p>
            <a:r>
              <a:rPr lang="ru-RU" dirty="0" smtClean="0"/>
              <a:t>федерация;</a:t>
            </a:r>
          </a:p>
          <a:p>
            <a:r>
              <a:rPr lang="ru-RU" dirty="0" smtClean="0"/>
              <a:t>конфедерация.</a:t>
            </a:r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50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Формы государства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 smtClean="0"/>
          </a:p>
          <a:p>
            <a:pPr marL="0" indent="444500" algn="just">
              <a:buNone/>
            </a:pPr>
            <a:r>
              <a:rPr lang="ru-RU" b="1" dirty="0" smtClean="0"/>
              <a:t>Политический режим</a:t>
            </a:r>
            <a:r>
              <a:rPr lang="ru-RU" dirty="0" smtClean="0"/>
              <a:t> - </a:t>
            </a:r>
            <a:r>
              <a:rPr lang="ru-RU" dirty="0"/>
              <a:t>это совокупность методов и способов осуществления в стране государственной власти и управления, выражающих ее содержание </a:t>
            </a:r>
            <a:r>
              <a:rPr lang="ru-RU" dirty="0" smtClean="0"/>
              <a:t> и особенности. </a:t>
            </a:r>
          </a:p>
        </p:txBody>
      </p:sp>
    </p:spTree>
    <p:extLst>
      <p:ext uri="{BB962C8B-B14F-4D97-AF65-F5344CB8AC3E}">
        <p14:creationId xmlns:p14="http://schemas.microsoft.com/office/powerpoint/2010/main" val="229551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Принципы правового государства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разделение властей;</a:t>
            </a:r>
          </a:p>
          <a:p>
            <a:r>
              <a:rPr lang="ru-RU" dirty="0" smtClean="0"/>
              <a:t>независимость судебной власти;</a:t>
            </a:r>
          </a:p>
          <a:p>
            <a:r>
              <a:rPr lang="ru-RU" dirty="0" smtClean="0"/>
              <a:t>политический плюрализм;</a:t>
            </a:r>
          </a:p>
          <a:p>
            <a:r>
              <a:rPr lang="ru-RU" dirty="0" smtClean="0"/>
              <a:t>приоритет прав и свобод человека и гражданина.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33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  <a:p>
            <a:pPr algn="ctr">
              <a:buNone/>
            </a:pPr>
            <a:r>
              <a:rPr lang="ru-RU" sz="4800" b="1" dirty="0" smtClean="0"/>
              <a:t>Тема 1. Теоретические основы права и государства.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34546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  <a:p>
            <a:pPr algn="ctr">
              <a:buNone/>
            </a:pPr>
            <a:r>
              <a:rPr lang="ru-RU" sz="4800" b="1" dirty="0" smtClean="0"/>
              <a:t>Тема 2. Гражданское право Республики Беларусь.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420576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44500" algn="just">
              <a:buNone/>
            </a:pPr>
            <a:endParaRPr lang="ru-RU" b="1" dirty="0" smtClean="0"/>
          </a:p>
          <a:p>
            <a:pPr marL="0" indent="444500" algn="just">
              <a:buNone/>
            </a:pPr>
            <a:r>
              <a:rPr lang="ru-RU" b="1" dirty="0" smtClean="0"/>
              <a:t>ГРАЖДАНСКОЕ </a:t>
            </a:r>
            <a:r>
              <a:rPr lang="ru-RU" b="1" dirty="0"/>
              <a:t>ПРАВО</a:t>
            </a:r>
            <a:r>
              <a:rPr lang="ru-RU" dirty="0"/>
              <a:t> – отрасль права, нормы которой регулируют имущественные и связанные с ними личные неимущественные отношения. </a:t>
            </a:r>
          </a:p>
        </p:txBody>
      </p:sp>
    </p:spTree>
    <p:extLst>
      <p:ext uri="{BB962C8B-B14F-4D97-AF65-F5344CB8AC3E}">
        <p14:creationId xmlns:p14="http://schemas.microsoft.com/office/powerpoint/2010/main" val="2351820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Субъекты гражданского права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Физические лица.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Юридические лица.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Республика Беларусь и административно-территориальные единицы.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3320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Объекты гражданского права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• </a:t>
            </a:r>
            <a:r>
              <a:rPr lang="ru-RU" dirty="0"/>
              <a:t>вещи, включая деньги и ценные бумаги, иное имущество, в том числе имущественные права; </a:t>
            </a:r>
          </a:p>
          <a:p>
            <a:pPr>
              <a:buNone/>
            </a:pPr>
            <a:r>
              <a:rPr lang="ru-RU" dirty="0"/>
              <a:t>• работы и услуги;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• нераскрытая информация;</a:t>
            </a:r>
          </a:p>
          <a:p>
            <a:pPr>
              <a:buNone/>
            </a:pPr>
            <a:r>
              <a:rPr lang="ru-RU" dirty="0" smtClean="0"/>
              <a:t>• исключительные права на результаты интеллектуальной деятельности и средства индивидуализации участников гражданского оборота, товаров, работ или услуг; </a:t>
            </a:r>
            <a:endParaRPr lang="ru-RU" dirty="0"/>
          </a:p>
          <a:p>
            <a:pPr>
              <a:buNone/>
            </a:pPr>
            <a:r>
              <a:rPr lang="ru-RU" dirty="0"/>
              <a:t>• </a:t>
            </a:r>
            <a:r>
              <a:rPr lang="ru-RU" dirty="0" smtClean="0"/>
              <a:t>нематериальные блага.</a:t>
            </a:r>
            <a:endParaRPr lang="ru-RU" dirty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103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Понятие и виды сделок. Гражданско-правовой </a:t>
            </a:r>
            <a:r>
              <a:rPr lang="ru-RU" b="1" dirty="0" smtClean="0"/>
              <a:t>договор.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pPr marL="0" indent="444500" algn="just">
              <a:buNone/>
              <a:tabLst>
                <a:tab pos="0" algn="l"/>
              </a:tabLst>
            </a:pPr>
            <a:r>
              <a:rPr lang="ru-RU" b="1" dirty="0" smtClean="0"/>
              <a:t>Сделка</a:t>
            </a:r>
            <a:r>
              <a:rPr lang="ru-RU" dirty="0" smtClean="0"/>
              <a:t> - </a:t>
            </a:r>
            <a:r>
              <a:rPr lang="ru-RU" dirty="0"/>
              <a:t>действия граждан и юридических лиц, направленные на установление, изменение или прекращение гражданских прав и </a:t>
            </a:r>
            <a:r>
              <a:rPr lang="ru-RU" dirty="0" smtClean="0"/>
              <a:t>обязанностей.</a:t>
            </a:r>
          </a:p>
          <a:p>
            <a:pPr marL="0" indent="444500" algn="just">
              <a:buNone/>
              <a:tabLst>
                <a:tab pos="0" algn="l"/>
              </a:tabLst>
            </a:pPr>
            <a:endParaRPr lang="ru-RU" dirty="0" smtClean="0"/>
          </a:p>
          <a:p>
            <a:pPr marL="0" indent="444500" algn="just">
              <a:buNone/>
              <a:tabLst>
                <a:tab pos="0" algn="l"/>
              </a:tabLst>
            </a:pPr>
            <a:r>
              <a:rPr lang="ru-RU" b="1" dirty="0" smtClean="0"/>
              <a:t>Виды сделок:</a:t>
            </a:r>
          </a:p>
          <a:p>
            <a:pPr marL="0" indent="444500" algn="just">
              <a:tabLst>
                <a:tab pos="0" algn="l"/>
              </a:tabLst>
            </a:pPr>
            <a:r>
              <a:rPr lang="ru-RU" dirty="0" smtClean="0"/>
              <a:t>односторонняя;</a:t>
            </a:r>
          </a:p>
          <a:p>
            <a:pPr marL="0" indent="444500" algn="just">
              <a:tabLst>
                <a:tab pos="0" algn="l"/>
              </a:tabLst>
            </a:pPr>
            <a:r>
              <a:rPr lang="ru-RU" dirty="0" smtClean="0"/>
              <a:t>двухсторонняя;</a:t>
            </a:r>
          </a:p>
          <a:p>
            <a:pPr marL="0" indent="444500" algn="just">
              <a:tabLst>
                <a:tab pos="0" algn="l"/>
              </a:tabLst>
            </a:pPr>
            <a:r>
              <a:rPr lang="ru-RU" dirty="0" smtClean="0"/>
              <a:t>многосторонняя.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7800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Понятие и виды сделок. Гражданско-правовой </a:t>
            </a:r>
            <a:r>
              <a:rPr lang="ru-RU" b="1" dirty="0" smtClean="0"/>
              <a:t>договор.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pPr marL="0" indent="444500" algn="just">
              <a:buNone/>
              <a:tabLst>
                <a:tab pos="0" algn="l"/>
              </a:tabLst>
            </a:pPr>
            <a:endParaRPr lang="ru-RU" dirty="0" smtClean="0"/>
          </a:p>
          <a:p>
            <a:pPr marL="0" indent="444500" algn="just">
              <a:buNone/>
              <a:tabLst>
                <a:tab pos="0" algn="l"/>
              </a:tabLst>
            </a:pPr>
            <a:r>
              <a:rPr lang="ru-RU" b="1" dirty="0" smtClean="0"/>
              <a:t>Формы сделок:</a:t>
            </a:r>
          </a:p>
          <a:p>
            <a:pPr marL="0" indent="444500" algn="just">
              <a:tabLst>
                <a:tab pos="0" algn="l"/>
              </a:tabLst>
            </a:pPr>
            <a:r>
              <a:rPr lang="ru-RU" dirty="0" smtClean="0"/>
              <a:t>устная;</a:t>
            </a:r>
          </a:p>
          <a:p>
            <a:pPr marL="0" indent="444500" algn="just">
              <a:tabLst>
                <a:tab pos="0" algn="l"/>
              </a:tabLst>
            </a:pPr>
            <a:r>
              <a:rPr lang="ru-RU" dirty="0" smtClean="0"/>
              <a:t>письменная.</a:t>
            </a:r>
          </a:p>
        </p:txBody>
      </p:sp>
    </p:spTree>
    <p:extLst>
      <p:ext uri="{BB962C8B-B14F-4D97-AF65-F5344CB8AC3E}">
        <p14:creationId xmlns:p14="http://schemas.microsoft.com/office/powerpoint/2010/main" val="12406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Понятие и виды сделок. Гражданско-правовой </a:t>
            </a:r>
            <a:r>
              <a:rPr lang="ru-RU" b="1" dirty="0" smtClean="0"/>
              <a:t>договор.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pPr marL="0" indent="444500" algn="just">
              <a:buNone/>
              <a:tabLst>
                <a:tab pos="0" algn="l"/>
              </a:tabLst>
            </a:pPr>
            <a:endParaRPr lang="ru-RU" dirty="0" smtClean="0"/>
          </a:p>
          <a:p>
            <a:pPr marL="0" indent="444500" algn="just">
              <a:buNone/>
              <a:tabLst>
                <a:tab pos="0" algn="l"/>
              </a:tabLst>
            </a:pPr>
            <a:r>
              <a:rPr lang="ru-RU" b="1" dirty="0"/>
              <a:t>Договором </a:t>
            </a:r>
            <a:r>
              <a:rPr lang="ru-RU" dirty="0"/>
              <a:t>признается соглашение двух или нескольких лиц об установлении, изменении или прекращении гражданских прав и </a:t>
            </a:r>
            <a:r>
              <a:rPr lang="ru-RU" dirty="0" smtClean="0"/>
              <a:t>обязанностей</a:t>
            </a:r>
            <a:r>
              <a:rPr lang="ru-RU" b="1" dirty="0"/>
              <a:t>. </a:t>
            </a:r>
            <a:endParaRPr lang="ru-RU" b="1" dirty="0" smtClean="0"/>
          </a:p>
          <a:p>
            <a:pPr marL="0" indent="444500" algn="just">
              <a:buNone/>
              <a:tabLst>
                <a:tab pos="0" algn="l"/>
              </a:tabLst>
            </a:pPr>
            <a:endParaRPr lang="ru-RU" b="1" dirty="0"/>
          </a:p>
          <a:p>
            <a:pPr marL="0" indent="444500" algn="just">
              <a:buNone/>
              <a:tabLst>
                <a:tab pos="0" algn="l"/>
              </a:tabLst>
            </a:pPr>
            <a:r>
              <a:rPr lang="ru-RU" b="1" dirty="0" smtClean="0"/>
              <a:t>Виды договоров:</a:t>
            </a:r>
          </a:p>
          <a:p>
            <a:pPr marL="0" indent="444500" algn="just">
              <a:tabLst>
                <a:tab pos="0" algn="l"/>
              </a:tabLst>
            </a:pPr>
            <a:r>
              <a:rPr lang="ru-RU" dirty="0" smtClean="0"/>
              <a:t>возмездный;</a:t>
            </a:r>
          </a:p>
          <a:p>
            <a:pPr marL="0" indent="444500" algn="just">
              <a:tabLst>
                <a:tab pos="0" algn="l"/>
              </a:tabLst>
            </a:pPr>
            <a:r>
              <a:rPr lang="ru-RU" dirty="0" err="1" smtClean="0"/>
              <a:t>безводмездный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050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Представительство. Доверенность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44500" algn="just">
              <a:buNone/>
            </a:pPr>
            <a:r>
              <a:rPr lang="ru-RU" b="1" dirty="0" smtClean="0"/>
              <a:t>Представительство -  </a:t>
            </a:r>
            <a:r>
              <a:rPr lang="ru-RU" dirty="0" smtClean="0"/>
              <a:t>сделка, совершенная одним лицом (представителем) от имени другого лица (представляемого) в силу полномочия, основанного на:</a:t>
            </a:r>
          </a:p>
          <a:p>
            <a:pPr marL="0" indent="444500" algn="just">
              <a:buNone/>
            </a:pPr>
            <a:r>
              <a:rPr lang="ru-RU" dirty="0" smtClean="0"/>
              <a:t> доверенности, </a:t>
            </a:r>
          </a:p>
          <a:p>
            <a:pPr marL="0" indent="444500" algn="just">
              <a:buNone/>
            </a:pPr>
            <a:r>
              <a:rPr lang="ru-RU" dirty="0" smtClean="0"/>
              <a:t>законодательстве, </a:t>
            </a:r>
          </a:p>
          <a:p>
            <a:pPr marL="0" indent="444500" algn="just">
              <a:buNone/>
            </a:pPr>
            <a:r>
              <a:rPr lang="ru-RU" dirty="0" smtClean="0"/>
              <a:t>акте госорганов либо органов местного самоуправления.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88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Представительство. Доверенность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44500" algn="just">
              <a:buNone/>
            </a:pPr>
            <a:endParaRPr lang="ru-RU" b="1" dirty="0" smtClean="0"/>
          </a:p>
          <a:p>
            <a:pPr marL="0" indent="444500" algn="just">
              <a:buNone/>
            </a:pPr>
            <a:r>
              <a:rPr lang="ru-RU" b="1" dirty="0" smtClean="0"/>
              <a:t>Коммерческий представитель </a:t>
            </a:r>
            <a:r>
              <a:rPr lang="ru-RU" dirty="0" smtClean="0"/>
              <a:t>- лицо, постоянно и самостоятельно представительствующее от имени предпринимателей при заключении ими договоров в сфере предпринимательской деятельности.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293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Представительство. Доверенность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44500" algn="just">
              <a:buNone/>
            </a:pPr>
            <a:endParaRPr lang="ru-RU" b="1" dirty="0" smtClean="0"/>
          </a:p>
          <a:p>
            <a:pPr marL="0" indent="444500" algn="just">
              <a:buNone/>
            </a:pPr>
            <a:r>
              <a:rPr lang="ru-RU" b="1" dirty="0" smtClean="0"/>
              <a:t>Доверенность</a:t>
            </a:r>
            <a:r>
              <a:rPr lang="ru-RU" dirty="0" smtClean="0"/>
              <a:t> - письменное уполномочие, выдаваемое одним лицом другому для представительства перед третьими лицами, удостоверенное в предусмотренном законодательством порядке.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300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 </a:t>
            </a:r>
            <a:r>
              <a:rPr lang="ru-RU" b="1" dirty="0"/>
              <a:t>Право: понятие, </a:t>
            </a:r>
            <a:r>
              <a:rPr lang="ru-RU" b="1" dirty="0" smtClean="0"/>
              <a:t>концепции, </a:t>
            </a:r>
            <a:r>
              <a:rPr lang="ru-RU" b="1" dirty="0"/>
              <a:t>сущность, функции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054485"/>
          </a:xfrm>
        </p:spPr>
        <p:txBody>
          <a:bodyPr/>
          <a:lstStyle/>
          <a:p>
            <a:pPr marL="0" indent="444500" algn="just">
              <a:buNone/>
              <a:tabLst>
                <a:tab pos="0" algn="l"/>
              </a:tabLst>
            </a:pPr>
            <a:r>
              <a:rPr lang="ru-RU" dirty="0" smtClean="0"/>
              <a:t>1. </a:t>
            </a:r>
            <a:r>
              <a:rPr lang="ru-RU" b="1" dirty="0" smtClean="0"/>
              <a:t>Право</a:t>
            </a:r>
            <a:r>
              <a:rPr lang="ru-RU" dirty="0" smtClean="0"/>
              <a:t> – это  </a:t>
            </a:r>
            <a:r>
              <a:rPr lang="ru-RU" dirty="0"/>
              <a:t>система общеобязательных формально определенных норм, выражающих меру свободы человека, принятых или санкционированных государством и охраняемых им от </a:t>
            </a:r>
            <a:r>
              <a:rPr lang="ru-RU" dirty="0" smtClean="0"/>
              <a:t>нарушений.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481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Право собственности и другие вещные права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44500" algn="just">
              <a:buNone/>
            </a:pPr>
            <a:endParaRPr lang="ru-RU" b="1" dirty="0" smtClean="0"/>
          </a:p>
          <a:p>
            <a:pPr marL="0" indent="444500" algn="just">
              <a:buNone/>
            </a:pPr>
            <a:r>
              <a:rPr lang="ru-RU" b="1" dirty="0" smtClean="0"/>
              <a:t>Собственнику</a:t>
            </a:r>
            <a:r>
              <a:rPr lang="ru-RU" dirty="0" smtClean="0"/>
              <a:t> принадлежат права владения, пользования и распоряжения своим имуществом. </a:t>
            </a:r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876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Право собственности и другие вещные права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44500" algn="just">
              <a:buNone/>
            </a:pPr>
            <a:endParaRPr lang="ru-RU" b="1" dirty="0" smtClean="0"/>
          </a:p>
          <a:p>
            <a:pPr marL="0" indent="444500">
              <a:buNone/>
            </a:pPr>
            <a:endParaRPr lang="ru-RU" dirty="0" smtClean="0"/>
          </a:p>
          <a:p>
            <a:pPr marL="0" indent="444500">
              <a:buNone/>
            </a:pPr>
            <a:r>
              <a:rPr lang="ru-RU" b="1" dirty="0" smtClean="0"/>
              <a:t>Собственность может быть :</a:t>
            </a:r>
          </a:p>
          <a:p>
            <a:pPr marL="444500" indent="0"/>
            <a:r>
              <a:rPr lang="ru-RU" dirty="0" smtClean="0"/>
              <a:t> государственной, </a:t>
            </a:r>
          </a:p>
          <a:p>
            <a:pPr marL="444500" indent="0"/>
            <a:r>
              <a:rPr lang="ru-RU" dirty="0" smtClean="0"/>
              <a:t> частной.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578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Защита гражданских прав. Судебная защита гражданских прав.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472" y="2428868"/>
            <a:ext cx="8229600" cy="3811583"/>
          </a:xfrm>
        </p:spPr>
        <p:txBody>
          <a:bodyPr/>
          <a:lstStyle/>
          <a:p>
            <a:pPr marL="0" indent="444500" algn="just">
              <a:buNone/>
            </a:pPr>
            <a:r>
              <a:rPr lang="ru-RU" dirty="0" smtClean="0"/>
              <a:t>Защиту нарушенных или оспоренных гражданских прав осуществляет суд.</a:t>
            </a:r>
          </a:p>
          <a:p>
            <a:pPr marL="0" indent="444500" algn="just">
              <a:buNone/>
            </a:pPr>
            <a:endParaRPr lang="ru-RU" dirty="0" smtClean="0"/>
          </a:p>
          <a:p>
            <a:pPr marL="0" indent="444500" algn="just">
              <a:buNone/>
            </a:pPr>
            <a:r>
              <a:rPr lang="ru-RU" dirty="0" smtClean="0"/>
              <a:t>Защита гражданских прав в административном порядке осуществляется лишь в случаях, предусмотренных законодательством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404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Защита гражданских прав. Способы защиты гражданских прав.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1) признания права; </a:t>
            </a:r>
          </a:p>
          <a:p>
            <a:pPr marL="0" indent="0" algn="just">
              <a:buNone/>
            </a:pPr>
            <a:r>
              <a:rPr lang="ru-RU" dirty="0" smtClean="0"/>
              <a:t>2) признания </a:t>
            </a:r>
            <a:r>
              <a:rPr lang="ru-RU" dirty="0" err="1" smtClean="0"/>
              <a:t>оспоримой</a:t>
            </a:r>
            <a:r>
              <a:rPr lang="ru-RU" dirty="0" smtClean="0"/>
              <a:t> сделки недействительной; </a:t>
            </a:r>
          </a:p>
          <a:p>
            <a:pPr marL="0" indent="0" algn="just">
              <a:buNone/>
            </a:pPr>
            <a:r>
              <a:rPr lang="ru-RU" dirty="0" smtClean="0"/>
              <a:t>3) возмещения убытков; </a:t>
            </a:r>
          </a:p>
          <a:p>
            <a:pPr marL="0" indent="0" algn="just">
              <a:buNone/>
            </a:pPr>
            <a:r>
              <a:rPr lang="ru-RU" dirty="0" smtClean="0"/>
              <a:t>4 взыскания неустойки; </a:t>
            </a:r>
          </a:p>
          <a:p>
            <a:pPr marL="0" indent="0" algn="just">
              <a:buNone/>
            </a:pPr>
            <a:r>
              <a:rPr lang="ru-RU" dirty="0" smtClean="0"/>
              <a:t>5) компенсации морального вреда; </a:t>
            </a:r>
          </a:p>
          <a:p>
            <a:pPr marL="0" indent="0" algn="just">
              <a:buNone/>
            </a:pPr>
            <a:r>
              <a:rPr lang="ru-RU" dirty="0" smtClean="0"/>
              <a:t>6) прекращения или изменения правоотношения; </a:t>
            </a:r>
          </a:p>
          <a:p>
            <a:pPr marL="0" indent="0" algn="just">
              <a:buNone/>
            </a:pPr>
            <a:r>
              <a:rPr lang="ru-RU" dirty="0" smtClean="0"/>
              <a:t>7) иными способами, предусмотренными законодательством.</a:t>
            </a:r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483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Обязательства : </a:t>
            </a:r>
            <a:r>
              <a:rPr lang="ru-RU" b="1" u="sng" dirty="0" smtClean="0"/>
              <a:t>понятие</a:t>
            </a:r>
            <a:r>
              <a:rPr lang="ru-RU" b="1" dirty="0" smtClean="0"/>
              <a:t>, виды, </a:t>
            </a:r>
            <a:r>
              <a:rPr lang="ru-RU" b="1" u="sng" dirty="0" smtClean="0"/>
              <a:t>стороны</a:t>
            </a:r>
            <a:r>
              <a:rPr lang="ru-RU" b="1" dirty="0" smtClean="0"/>
              <a:t>, исполнение, обеспечение исполнения, прекращение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197361"/>
          </a:xfrm>
        </p:spPr>
        <p:txBody>
          <a:bodyPr>
            <a:normAutofit fontScale="85000" lnSpcReduction="20000"/>
          </a:bodyPr>
          <a:lstStyle/>
          <a:p>
            <a:pPr marL="0" indent="444500" algn="just">
              <a:buNone/>
              <a:tabLst>
                <a:tab pos="0" algn="l"/>
              </a:tabLst>
            </a:pPr>
            <a:r>
              <a:rPr lang="ru-RU" b="1" dirty="0" smtClean="0"/>
              <a:t>Обязательство</a:t>
            </a:r>
            <a:r>
              <a:rPr lang="ru-RU" dirty="0" smtClean="0"/>
              <a:t> – относительное гражданское правоотношение в силу которого одно лицо (должник) обязано совершить в пользу другого лица (кредитора) определенное действие, как-то: </a:t>
            </a:r>
          </a:p>
          <a:p>
            <a:r>
              <a:rPr lang="ru-RU" dirty="0" smtClean="0"/>
              <a:t>передать имущество, </a:t>
            </a:r>
          </a:p>
          <a:p>
            <a:r>
              <a:rPr lang="ru-RU" dirty="0" smtClean="0"/>
              <a:t>выполнить работу, </a:t>
            </a:r>
          </a:p>
          <a:p>
            <a:r>
              <a:rPr lang="ru-RU" dirty="0" smtClean="0"/>
              <a:t>уплатить деньги и т.п., </a:t>
            </a:r>
          </a:p>
          <a:p>
            <a:r>
              <a:rPr lang="ru-RU" dirty="0" smtClean="0"/>
              <a:t>либо воздержаться от определенного действия, </a:t>
            </a:r>
          </a:p>
          <a:p>
            <a:pPr marL="0" indent="0">
              <a:buNone/>
            </a:pPr>
            <a:r>
              <a:rPr lang="ru-RU" dirty="0" smtClean="0"/>
              <a:t>а кредитор имеет право требовать от должника исполнения его обязанности (ст. 288 ГК Беларуси).</a:t>
            </a:r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846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Обязательства : понятие, </a:t>
            </a:r>
            <a:r>
              <a:rPr lang="ru-RU" b="1" u="sng" dirty="0" smtClean="0"/>
              <a:t>виды</a:t>
            </a:r>
            <a:r>
              <a:rPr lang="ru-RU" b="1" dirty="0" smtClean="0"/>
              <a:t>, стороны, исполнение, обеспечение исполнения, прекращение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928802"/>
            <a:ext cx="8715436" cy="4786346"/>
          </a:xfrm>
        </p:spPr>
        <p:txBody>
          <a:bodyPr>
            <a:normAutofit lnSpcReduction="10000"/>
          </a:bodyPr>
          <a:lstStyle/>
          <a:p>
            <a:pPr marL="0" indent="444500" algn="just">
              <a:buNone/>
            </a:pPr>
            <a:r>
              <a:rPr lang="ru-RU" dirty="0" smtClean="0"/>
              <a:t>В общей классификации обязательства делятся:</a:t>
            </a:r>
          </a:p>
          <a:p>
            <a:r>
              <a:rPr lang="ru-RU" dirty="0" smtClean="0"/>
              <a:t>регулятивные;</a:t>
            </a:r>
          </a:p>
          <a:p>
            <a:r>
              <a:rPr lang="ru-RU" dirty="0" smtClean="0"/>
              <a:t>охранительные.</a:t>
            </a:r>
          </a:p>
          <a:p>
            <a:pPr marL="0" indent="444500">
              <a:buNone/>
            </a:pPr>
            <a:endParaRPr lang="ru-RU" dirty="0" smtClean="0"/>
          </a:p>
          <a:p>
            <a:pPr marL="0" indent="444500">
              <a:buNone/>
            </a:pPr>
            <a:r>
              <a:rPr lang="ru-RU" dirty="0" smtClean="0"/>
              <a:t>В зависимости от возникновения обязательства делятся на:</a:t>
            </a:r>
          </a:p>
          <a:p>
            <a:r>
              <a:rPr lang="ru-RU" dirty="0" smtClean="0"/>
              <a:t>договорные;</a:t>
            </a:r>
          </a:p>
          <a:p>
            <a:r>
              <a:rPr lang="ru-RU" dirty="0" smtClean="0"/>
              <a:t>внедоговорные.</a:t>
            </a:r>
          </a:p>
          <a:p>
            <a:pPr marL="0" indent="44450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162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Обязательства : понятие, виды, стороны, </a:t>
            </a:r>
            <a:r>
              <a:rPr lang="ru-RU" b="1" u="sng" dirty="0" smtClean="0"/>
              <a:t>исполнение</a:t>
            </a:r>
            <a:r>
              <a:rPr lang="ru-RU" b="1" dirty="0" smtClean="0"/>
              <a:t>, обеспечение исполнения, прекращение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928802"/>
            <a:ext cx="8715436" cy="4786346"/>
          </a:xfrm>
        </p:spPr>
        <p:txBody>
          <a:bodyPr>
            <a:normAutofit/>
          </a:bodyPr>
          <a:lstStyle/>
          <a:p>
            <a:pPr marL="0" indent="444500" algn="just">
              <a:buNone/>
            </a:pPr>
            <a:endParaRPr lang="ru-RU" dirty="0" smtClean="0"/>
          </a:p>
          <a:p>
            <a:pPr marL="0" indent="444500" algn="just">
              <a:buNone/>
            </a:pPr>
            <a:r>
              <a:rPr lang="ru-RU" dirty="0" smtClean="0"/>
              <a:t>Обязательства должны исполняться надлежащим образом в соответствии с условиями обязательства и требованиями законодательства, а при отсутствии таких условий и требований – в соответствии с обычно предъявляемыми требованиями. </a:t>
            </a:r>
          </a:p>
          <a:p>
            <a:pPr marL="0" indent="44450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664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Обязательства : понятие, виды, стороны, исполнение, </a:t>
            </a:r>
            <a:r>
              <a:rPr lang="ru-RU" b="1" u="sng" dirty="0" smtClean="0"/>
              <a:t>обеспечение исполнения</a:t>
            </a:r>
            <a:r>
              <a:rPr lang="ru-RU" b="1" dirty="0" smtClean="0"/>
              <a:t>, прекращение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928802"/>
            <a:ext cx="8715436" cy="4786346"/>
          </a:xfrm>
        </p:spPr>
        <p:txBody>
          <a:bodyPr>
            <a:normAutofit fontScale="92500" lnSpcReduction="20000"/>
          </a:bodyPr>
          <a:lstStyle/>
          <a:p>
            <a:pPr marL="0" indent="444500" algn="just">
              <a:buNone/>
            </a:pPr>
            <a:r>
              <a:rPr lang="ru-RU" dirty="0" smtClean="0"/>
              <a:t>Исполнение обязательств может обеспечиваться:</a:t>
            </a:r>
          </a:p>
          <a:p>
            <a:pPr marL="0" indent="444500" algn="just"/>
            <a:r>
              <a:rPr lang="ru-RU" dirty="0" smtClean="0"/>
              <a:t> неустойкой, </a:t>
            </a:r>
          </a:p>
          <a:p>
            <a:pPr marL="0" indent="444500" algn="just"/>
            <a:r>
              <a:rPr lang="ru-RU" dirty="0" smtClean="0"/>
              <a:t>залогом, </a:t>
            </a:r>
          </a:p>
          <a:p>
            <a:pPr marL="0" indent="444500" algn="just"/>
            <a:r>
              <a:rPr lang="ru-RU" dirty="0" smtClean="0"/>
              <a:t>удержанием имущества должника,</a:t>
            </a:r>
          </a:p>
          <a:p>
            <a:pPr marL="0" indent="444500" algn="just"/>
            <a:r>
              <a:rPr lang="ru-RU" dirty="0" smtClean="0"/>
              <a:t>поручительством, </a:t>
            </a:r>
          </a:p>
          <a:p>
            <a:pPr marL="0" indent="444500" algn="just"/>
            <a:r>
              <a:rPr lang="ru-RU" dirty="0" smtClean="0"/>
              <a:t>гарантией, </a:t>
            </a:r>
          </a:p>
          <a:p>
            <a:pPr marL="0" indent="444500" algn="just"/>
            <a:r>
              <a:rPr lang="ru-RU" dirty="0" smtClean="0"/>
              <a:t>банковской гарантией, </a:t>
            </a:r>
          </a:p>
          <a:p>
            <a:pPr marL="0" indent="444500" algn="just"/>
            <a:r>
              <a:rPr lang="ru-RU" dirty="0" smtClean="0"/>
              <a:t>задатком </a:t>
            </a:r>
          </a:p>
          <a:p>
            <a:pPr marL="0" indent="444500" algn="just"/>
            <a:r>
              <a:rPr lang="ru-RU" dirty="0" smtClean="0"/>
              <a:t>и другими способами, предусмотренными законодательством или договором. </a:t>
            </a:r>
          </a:p>
          <a:p>
            <a:pPr marL="0" indent="44450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198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Обязательства : понятие, виды, стороны, исполнение, обеспечение исполнения, </a:t>
            </a:r>
            <a:r>
              <a:rPr lang="ru-RU" b="1" u="sng" dirty="0" smtClean="0"/>
              <a:t>прекращение</a:t>
            </a:r>
            <a:endParaRPr lang="ru-RU" u="sng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928802"/>
            <a:ext cx="8715436" cy="4786346"/>
          </a:xfrm>
        </p:spPr>
        <p:txBody>
          <a:bodyPr>
            <a:normAutofit fontScale="92500"/>
          </a:bodyPr>
          <a:lstStyle/>
          <a:p>
            <a:pPr marL="0" indent="444500">
              <a:buNone/>
            </a:pPr>
            <a:r>
              <a:rPr lang="ru-RU" b="1" dirty="0" smtClean="0"/>
              <a:t>Основания прекращения обязательств:</a:t>
            </a:r>
          </a:p>
          <a:p>
            <a:pPr marL="0" indent="444500" algn="just"/>
            <a:r>
              <a:rPr lang="ru-RU" dirty="0" smtClean="0"/>
              <a:t>надлежащее исполнение;</a:t>
            </a:r>
          </a:p>
          <a:p>
            <a:pPr marL="0" indent="444500" algn="just"/>
            <a:r>
              <a:rPr lang="ru-RU" dirty="0" smtClean="0"/>
              <a:t>по соглашению сторон обязательство может быть прекращено предоставлением взамен исполнения отступного;</a:t>
            </a:r>
          </a:p>
          <a:p>
            <a:pPr marL="0" indent="444500" algn="just"/>
            <a:r>
              <a:rPr lang="ru-RU" dirty="0" smtClean="0"/>
              <a:t>обязательство прекращается соглашением сторон о замене первоначального обязательства;</a:t>
            </a:r>
          </a:p>
          <a:p>
            <a:pPr marL="0" indent="444500" algn="just"/>
            <a:r>
              <a:rPr lang="ru-RU" dirty="0" smtClean="0"/>
              <a:t>обязательство прекращается ликвидацией юридического лица (должника или кредитора).</a:t>
            </a:r>
          </a:p>
          <a:p>
            <a:pPr marL="0" indent="44450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249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Гражданско-правовая ответственность : </a:t>
            </a:r>
            <a:r>
              <a:rPr lang="ru-RU" b="1" u="sng" dirty="0" smtClean="0"/>
              <a:t>понятие</a:t>
            </a:r>
            <a:r>
              <a:rPr lang="ru-RU" b="1" dirty="0" smtClean="0"/>
              <a:t>, функции, формы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054485"/>
          </a:xfrm>
        </p:spPr>
        <p:txBody>
          <a:bodyPr/>
          <a:lstStyle/>
          <a:p>
            <a:pPr marL="0" indent="444500" algn="just">
              <a:buNone/>
            </a:pPr>
            <a:r>
              <a:rPr lang="ru-RU" b="1" dirty="0" smtClean="0"/>
              <a:t>Гражданско-правовая ответственность</a:t>
            </a:r>
            <a:r>
              <a:rPr lang="ru-RU" dirty="0" smtClean="0"/>
              <a:t> - это </a:t>
            </a:r>
            <a:r>
              <a:rPr lang="ru-RU" dirty="0" err="1" smtClean="0"/>
              <a:t>претерпевание</a:t>
            </a:r>
            <a:r>
              <a:rPr lang="ru-RU" dirty="0" smtClean="0"/>
              <a:t> лицом, совершившим гражданское правонарушение неблагоприятных имущественных последствий своего поведения в формах, предусмотренных законом в силу государственного принуждения или под угрозой его применения.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969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 </a:t>
            </a:r>
            <a:r>
              <a:rPr lang="ru-RU" b="1" dirty="0"/>
              <a:t>Право: понятие, </a:t>
            </a:r>
            <a:r>
              <a:rPr lang="ru-RU" b="1" dirty="0" smtClean="0"/>
              <a:t>концепции, </a:t>
            </a:r>
            <a:r>
              <a:rPr lang="ru-RU" b="1" dirty="0"/>
              <a:t>сущность, функции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786346"/>
          </a:xfrm>
        </p:spPr>
        <p:txBody>
          <a:bodyPr/>
          <a:lstStyle/>
          <a:p>
            <a:pPr marL="0" indent="444500" algn="just">
              <a:buNone/>
              <a:tabLst>
                <a:tab pos="0" algn="l"/>
              </a:tabLst>
            </a:pPr>
            <a:r>
              <a:rPr lang="ru-RU" dirty="0" smtClean="0"/>
              <a:t>2. </a:t>
            </a:r>
            <a:r>
              <a:rPr lang="ru-RU" b="1" dirty="0" smtClean="0"/>
              <a:t>Концепции понимания права: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4" name="Рисунок 3" descr="http://www.grandars.ru/images/1/review/id/2563/a85fabc1d0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428868"/>
            <a:ext cx="6912768" cy="431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870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Гражданско-правовая ответственность : понятие, </a:t>
            </a:r>
            <a:r>
              <a:rPr lang="ru-RU" b="1" u="sng" dirty="0" smtClean="0"/>
              <a:t>функци</a:t>
            </a:r>
            <a:r>
              <a:rPr lang="ru-RU" b="1" dirty="0" smtClean="0"/>
              <a:t>и, формы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2071678"/>
            <a:ext cx="8286808" cy="4054485"/>
          </a:xfrm>
        </p:spPr>
        <p:txBody>
          <a:bodyPr/>
          <a:lstStyle/>
          <a:p>
            <a:pPr marL="0" indent="444500">
              <a:buNone/>
            </a:pPr>
            <a:r>
              <a:rPr lang="ru-RU" u="sng" dirty="0" smtClean="0"/>
              <a:t>Функции гражданско-правовой ответственности:</a:t>
            </a:r>
          </a:p>
          <a:p>
            <a:pPr marL="0" indent="444500">
              <a:buNone/>
            </a:pPr>
            <a:endParaRPr lang="ru-RU" u="sng" dirty="0" smtClean="0"/>
          </a:p>
          <a:p>
            <a:pPr marL="0" indent="0">
              <a:buNone/>
            </a:pPr>
            <a:r>
              <a:rPr lang="ru-RU" dirty="0" smtClean="0"/>
              <a:t>1)компенсационная</a:t>
            </a:r>
            <a:br>
              <a:rPr lang="ru-RU" dirty="0" smtClean="0"/>
            </a:br>
            <a:r>
              <a:rPr lang="ru-RU" dirty="0" smtClean="0"/>
              <a:t>2)штрафная</a:t>
            </a:r>
            <a:br>
              <a:rPr lang="ru-RU" dirty="0" smtClean="0"/>
            </a:br>
            <a:r>
              <a:rPr lang="ru-RU" dirty="0" smtClean="0"/>
              <a:t>3)воспитательная </a:t>
            </a:r>
            <a:br>
              <a:rPr lang="ru-RU" dirty="0" smtClean="0"/>
            </a:br>
            <a:r>
              <a:rPr lang="ru-RU" dirty="0" smtClean="0"/>
              <a:t>4) стимулирующая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076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Гражданско-правовая ответственность : понятие, функции, </a:t>
            </a:r>
            <a:r>
              <a:rPr lang="ru-RU" b="1" u="sng" dirty="0" smtClean="0"/>
              <a:t>формы</a:t>
            </a:r>
            <a:r>
              <a:rPr lang="ru-RU" b="1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2071678"/>
            <a:ext cx="8286808" cy="4054485"/>
          </a:xfrm>
        </p:spPr>
        <p:txBody>
          <a:bodyPr>
            <a:normAutofit/>
          </a:bodyPr>
          <a:lstStyle/>
          <a:p>
            <a:pPr marL="0" indent="444500">
              <a:buNone/>
            </a:pPr>
            <a:r>
              <a:rPr lang="ru-RU" b="1" dirty="0" smtClean="0"/>
              <a:t>Форма гражданско-правовой ответственности</a:t>
            </a:r>
            <a:r>
              <a:rPr lang="ru-RU" dirty="0" smtClean="0"/>
              <a:t> :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1) возмещение убытков</a:t>
            </a:r>
            <a:br>
              <a:rPr lang="ru-RU" dirty="0" smtClean="0"/>
            </a:br>
            <a:r>
              <a:rPr lang="ru-RU" dirty="0" smtClean="0"/>
              <a:t>2) уплата неустойки</a:t>
            </a:r>
            <a:br>
              <a:rPr lang="ru-RU" dirty="0" smtClean="0"/>
            </a:br>
            <a:r>
              <a:rPr lang="ru-RU" dirty="0" smtClean="0"/>
              <a:t>3) уплата процентов за пользование чужим денежными средствами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099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r>
              <a:rPr lang="ru-RU" b="1" dirty="0" smtClean="0"/>
              <a:t>Тема 3</a:t>
            </a:r>
            <a:r>
              <a:rPr lang="en-US" b="1" dirty="0" smtClean="0"/>
              <a:t>.</a:t>
            </a:r>
            <a:r>
              <a:rPr lang="ru-RU" b="1" dirty="0" smtClean="0"/>
              <a:t> Экономическая сущность предпринимательской деятельности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675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Сущность предпринимательства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7675" algn="just">
              <a:buNone/>
            </a:pPr>
            <a:r>
              <a:rPr lang="ru-RU" b="1" dirty="0" smtClean="0"/>
              <a:t>«Предпринимательство» (</a:t>
            </a:r>
            <a:r>
              <a:rPr lang="ru-RU" b="1" dirty="0" err="1" smtClean="0"/>
              <a:t>предпринима</a:t>
            </a:r>
            <a:r>
              <a:rPr lang="en-US" b="1" dirty="0" smtClean="0"/>
              <a:t>-</a:t>
            </a:r>
            <a:r>
              <a:rPr lang="ru-RU" b="1" dirty="0" err="1" smtClean="0"/>
              <a:t>тельская</a:t>
            </a:r>
            <a:r>
              <a:rPr lang="ru-RU" b="1" dirty="0" smtClean="0"/>
              <a:t> деятельность) – </a:t>
            </a:r>
            <a:r>
              <a:rPr lang="ru-RU" dirty="0" smtClean="0"/>
              <a:t>самостоятельная, инициативная деятельность граждан, </a:t>
            </a:r>
            <a:r>
              <a:rPr lang="ru-RU" i="1" dirty="0" smtClean="0"/>
              <a:t>направленная</a:t>
            </a:r>
            <a:r>
              <a:rPr lang="ru-RU" dirty="0" smtClean="0"/>
              <a:t> на получение прибыли или личного дохода и осуществляемая от своего имени, на свой риск и под свою имущественную ответственность или от имени и под имущественную ответственность юридического лица (предприятия)»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95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Сущность предпринимательства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447675" algn="just">
              <a:buNone/>
            </a:pPr>
            <a:r>
              <a:rPr lang="ru-RU" dirty="0" smtClean="0"/>
              <a:t>Предпринимательская деятельность осуществляется :</a:t>
            </a:r>
          </a:p>
          <a:p>
            <a:pPr marL="0" indent="447675" algn="just"/>
            <a:r>
              <a:rPr lang="ru-RU" b="1" dirty="0" smtClean="0"/>
              <a:t>физическими лицами – </a:t>
            </a:r>
            <a:r>
              <a:rPr lang="ru-RU" dirty="0" smtClean="0"/>
              <a:t>это индивидуальные предприниматели, правовое положение которых регулируется соответствующими законами;</a:t>
            </a:r>
          </a:p>
          <a:p>
            <a:pPr marL="0" indent="447675" algn="just"/>
            <a:r>
              <a:rPr lang="ru-RU" b="1" dirty="0" smtClean="0"/>
              <a:t>юридическими лицами -  </a:t>
            </a:r>
            <a:r>
              <a:rPr lang="ru-RU" dirty="0" smtClean="0"/>
              <a:t>в предпринимательской деятельности к юридическими лицами  являются все виды предприятий;</a:t>
            </a:r>
          </a:p>
          <a:p>
            <a:pPr marL="0" indent="447675" algn="just"/>
            <a:r>
              <a:rPr lang="ru-RU" b="1" dirty="0" smtClean="0"/>
              <a:t>без образования юридического лица</a:t>
            </a:r>
            <a:r>
              <a:rPr lang="en-US" b="1" dirty="0" smtClean="0"/>
              <a:t> (</a:t>
            </a:r>
            <a:r>
              <a:rPr lang="ru-RU" b="1" dirty="0" smtClean="0"/>
              <a:t>регистрации индивидуального предпринимателя</a:t>
            </a:r>
            <a:r>
              <a:rPr lang="en-US" b="1" dirty="0" smtClean="0"/>
              <a:t>)</a:t>
            </a:r>
            <a:r>
              <a:rPr lang="ru-RU" dirty="0" smtClean="0"/>
              <a:t>. 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684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Сущность предпринимательства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4948"/>
          </a:xfrm>
        </p:spPr>
        <p:txBody>
          <a:bodyPr>
            <a:normAutofit fontScale="70000" lnSpcReduction="20000"/>
          </a:bodyPr>
          <a:lstStyle/>
          <a:p>
            <a:pPr marL="0" indent="447675" algn="just">
              <a:buNone/>
            </a:pPr>
            <a:r>
              <a:rPr lang="ru-RU" b="1" dirty="0" smtClean="0"/>
              <a:t>Без образования юридического лица</a:t>
            </a:r>
            <a:r>
              <a:rPr lang="en-US" b="1" dirty="0" smtClean="0"/>
              <a:t> (</a:t>
            </a:r>
            <a:r>
              <a:rPr lang="ru-RU" b="1" dirty="0" smtClean="0"/>
              <a:t>индивидуального предпринимателя</a:t>
            </a:r>
            <a:r>
              <a:rPr lang="en-US" b="1" dirty="0" smtClean="0"/>
              <a:t>)</a:t>
            </a:r>
            <a:r>
              <a:rPr lang="ru-RU" b="1" dirty="0" smtClean="0"/>
              <a:t>:</a:t>
            </a:r>
          </a:p>
          <a:p>
            <a:pPr marL="0" indent="447675" algn="just">
              <a:buNone/>
            </a:pPr>
            <a:endParaRPr lang="ru-RU" b="1" dirty="0" smtClean="0"/>
          </a:p>
          <a:p>
            <a:r>
              <a:rPr lang="ru-RU" sz="3300" dirty="0" smtClean="0"/>
              <a:t>продажа реализация самостоятельно изготовленных кулинарных изделий;</a:t>
            </a:r>
          </a:p>
          <a:p>
            <a:r>
              <a:rPr lang="ru-RU" sz="3300" dirty="0" smtClean="0"/>
              <a:t>предоставление мест для краткосрочного проживания; </a:t>
            </a:r>
          </a:p>
          <a:p>
            <a:r>
              <a:rPr lang="ru-RU" sz="3300" dirty="0" smtClean="0"/>
              <a:t>выполнение по заказам потребителей работ по ремонту мебели, часов и обуви, пошиву одежды, настройке музыкальных инструментов, распиловке дров, погрузке грузов, кладке печей и каминов;</a:t>
            </a:r>
          </a:p>
          <a:p>
            <a:r>
              <a:rPr lang="ru-RU" sz="3300" dirty="0" smtClean="0"/>
              <a:t>выполнение отделочных работ и оказание услуг по разработке </a:t>
            </a:r>
            <a:r>
              <a:rPr lang="ru-RU" sz="3300" dirty="0" err="1" smtClean="0"/>
              <a:t>веб-сайтов</a:t>
            </a:r>
            <a:r>
              <a:rPr lang="ru-RU" sz="3300" dirty="0" smtClean="0"/>
              <a:t>, обслуживанию компьютерного и периферийного оборудования;</a:t>
            </a:r>
          </a:p>
          <a:p>
            <a:r>
              <a:rPr lang="ru-RU" sz="3300" dirty="0" smtClean="0"/>
              <a:t>услуги по дизайну помещений, интерьера, мебели, одежды и обуви, графическому дизайну;</a:t>
            </a:r>
          </a:p>
          <a:p>
            <a:r>
              <a:rPr lang="ru-RU" sz="3300" dirty="0" smtClean="0"/>
              <a:t>парикмахерские и косметические услуги.</a:t>
            </a:r>
          </a:p>
          <a:p>
            <a:pPr marL="0" indent="447675" algn="just">
              <a:buNone/>
            </a:pP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268653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Сущность предпринимательства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7675" algn="just">
              <a:buNone/>
            </a:pPr>
            <a:endParaRPr lang="ru-RU" b="1" dirty="0" smtClean="0"/>
          </a:p>
          <a:p>
            <a:pPr marL="0" indent="447675" algn="just">
              <a:buNone/>
            </a:pPr>
            <a:r>
              <a:rPr lang="ru-RU" b="1" dirty="0" smtClean="0"/>
              <a:t>Основной задачей предпринимательской деятельности является </a:t>
            </a:r>
            <a:r>
              <a:rPr lang="ru-RU" dirty="0" smtClean="0"/>
              <a:t>обеспечение эффективного функционирования организации или деятельности индивидуального предпринимателя.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253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Сущность предпринимательства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endParaRPr lang="ru-RU" dirty="0" smtClean="0"/>
          </a:p>
          <a:p>
            <a:pPr algn="ctr">
              <a:buNone/>
            </a:pPr>
            <a:r>
              <a:rPr lang="ru-RU" u="sng" dirty="0" smtClean="0"/>
              <a:t>Основные признаки предпринимательства:</a:t>
            </a:r>
          </a:p>
          <a:p>
            <a:pPr>
              <a:buNone/>
            </a:pPr>
            <a:r>
              <a:rPr lang="ru-RU" dirty="0" smtClean="0"/>
              <a:t> </a:t>
            </a:r>
          </a:p>
          <a:p>
            <a:pPr>
              <a:buNone/>
            </a:pPr>
            <a:r>
              <a:rPr lang="ru-RU" dirty="0" smtClean="0"/>
              <a:t>• самостоятельность и независимость хозяйствующих субъектов; </a:t>
            </a:r>
          </a:p>
          <a:p>
            <a:pPr>
              <a:buNone/>
            </a:pPr>
            <a:r>
              <a:rPr lang="ru-RU" dirty="0" smtClean="0"/>
              <a:t>• экономическая заинтересованность; </a:t>
            </a:r>
          </a:p>
          <a:p>
            <a:pPr>
              <a:buNone/>
            </a:pPr>
            <a:r>
              <a:rPr lang="ru-RU" dirty="0" smtClean="0"/>
              <a:t>• хозяйственный риск и ответственность.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8405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Сущность предпринимательства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u="sng" dirty="0" smtClean="0"/>
              <a:t>Виды предпринимательской деятельности:</a:t>
            </a:r>
            <a:r>
              <a:rPr lang="ru-RU" dirty="0" smtClean="0"/>
              <a:t> 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• производственная; </a:t>
            </a:r>
          </a:p>
          <a:p>
            <a:pPr>
              <a:buNone/>
            </a:pPr>
            <a:r>
              <a:rPr lang="ru-RU" dirty="0" smtClean="0"/>
              <a:t>• коммерческая; </a:t>
            </a:r>
          </a:p>
          <a:p>
            <a:pPr>
              <a:buNone/>
            </a:pPr>
            <a:r>
              <a:rPr lang="ru-RU" dirty="0" smtClean="0"/>
              <a:t>• финансовая.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71280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Права и обязанности предпринимателя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b="1" dirty="0" smtClean="0"/>
              <a:t>Права предпринимателя: </a:t>
            </a:r>
          </a:p>
          <a:p>
            <a:pPr marL="0" indent="0" algn="just">
              <a:buNone/>
            </a:pPr>
            <a:r>
              <a:rPr lang="ru-RU" dirty="0" smtClean="0"/>
              <a:t>1. Заниматься любой хозяйственной деятельностью, т.е. не запрещенной законодательством. </a:t>
            </a:r>
          </a:p>
          <a:p>
            <a:pPr marL="0" indent="0" algn="just">
              <a:buNone/>
            </a:pPr>
            <a:r>
              <a:rPr lang="ru-RU" dirty="0" smtClean="0"/>
              <a:t>2. Создавать любые предприятия. </a:t>
            </a:r>
          </a:p>
          <a:p>
            <a:pPr marL="0" indent="0" algn="just">
              <a:buNone/>
            </a:pPr>
            <a:r>
              <a:rPr lang="ru-RU" dirty="0" smtClean="0"/>
              <a:t>3. Привлекать на договорных началах имущество, денежные средств и отдельные имущественные права других граждан, предприятий и организаций. </a:t>
            </a:r>
          </a:p>
          <a:p>
            <a:pPr marL="0" indent="0" algn="just">
              <a:buNone/>
            </a:pPr>
            <a:r>
              <a:rPr lang="ru-RU" dirty="0" smtClean="0"/>
              <a:t>4. Участвовать своим имуществом и имуществом, полученным на законных основаниях, в деятельности других хозяйственных субъектов. </a:t>
            </a:r>
            <a:endParaRPr lang="en-US" dirty="0" smtClean="0"/>
          </a:p>
          <a:p>
            <a:pPr marL="0" indent="0" algn="just">
              <a:buNone/>
            </a:pPr>
            <a:r>
              <a:rPr lang="ru-RU" dirty="0" smtClean="0"/>
              <a:t>5. Самостоятельно формировать программу хозяйственной деятельности. </a:t>
            </a:r>
          </a:p>
          <a:p>
            <a:pPr marL="0" indent="0" algn="just">
              <a:buNone/>
            </a:pPr>
            <a:r>
              <a:rPr lang="ru-RU" dirty="0" smtClean="0"/>
              <a:t>6. Самостоятельно нанимать и увольнять работников. </a:t>
            </a:r>
          </a:p>
          <a:p>
            <a:pPr marL="0" indent="0" algn="just">
              <a:buNone/>
            </a:pPr>
            <a:r>
              <a:rPr lang="ru-RU" dirty="0" smtClean="0"/>
              <a:t>7. Устанавливать формы, системы и размеры оплаты труда и другие доходы лиц, работающих по найму. </a:t>
            </a:r>
          </a:p>
          <a:p>
            <a:pPr marL="0" indent="0" algn="just">
              <a:buNone/>
            </a:pPr>
            <a:r>
              <a:rPr lang="ru-RU" dirty="0" smtClean="0"/>
              <a:t>8. Открывать счета в банках. </a:t>
            </a:r>
          </a:p>
          <a:p>
            <a:pPr marL="0" indent="0" algn="just">
              <a:buNone/>
            </a:pPr>
            <a:r>
              <a:rPr lang="ru-RU" dirty="0" smtClean="0"/>
              <a:t>9. Пользоваться государственной системой социального обеспечения и социального страхования. </a:t>
            </a:r>
          </a:p>
          <a:p>
            <a:pPr marL="0" indent="0" algn="just">
              <a:buNone/>
            </a:pPr>
            <a:r>
              <a:rPr lang="ru-RU" dirty="0" smtClean="0"/>
              <a:t>10. Получать любой, не ограниченный по размерам личный доход. </a:t>
            </a:r>
          </a:p>
          <a:p>
            <a:pPr marL="0" indent="0" algn="just">
              <a:buNone/>
            </a:pPr>
            <a:r>
              <a:rPr lang="ru-RU" dirty="0" smtClean="0"/>
              <a:t>11. Выступать истцом и ответчиком в судах. </a:t>
            </a:r>
          </a:p>
          <a:p>
            <a:pPr marL="0" indent="0" algn="just">
              <a:buNone/>
            </a:pPr>
            <a:r>
              <a:rPr lang="ru-RU" dirty="0" smtClean="0"/>
              <a:t>12. Приобретать иностранную валюту и самостоятельно осуществлять внешнеэкономическую деятельность. </a:t>
            </a:r>
          </a:p>
          <a:p>
            <a:pPr marL="0" indent="447675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7992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 </a:t>
            </a:r>
            <a:r>
              <a:rPr lang="ru-RU" b="1" dirty="0"/>
              <a:t>Право: понятие, </a:t>
            </a:r>
            <a:r>
              <a:rPr lang="ru-RU" b="1" dirty="0" smtClean="0"/>
              <a:t>концепции, </a:t>
            </a:r>
            <a:r>
              <a:rPr lang="ru-RU" b="1" dirty="0"/>
              <a:t>сущность, функции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054485"/>
          </a:xfrm>
        </p:spPr>
        <p:txBody>
          <a:bodyPr/>
          <a:lstStyle/>
          <a:p>
            <a:pPr marL="0" indent="444500" algn="just">
              <a:buNone/>
              <a:tabLst>
                <a:tab pos="0" algn="l"/>
              </a:tabLst>
            </a:pPr>
            <a:r>
              <a:rPr lang="ru-RU" dirty="0" smtClean="0"/>
              <a:t>2. </a:t>
            </a:r>
            <a:r>
              <a:rPr lang="ru-RU" b="1" dirty="0" smtClean="0"/>
              <a:t>Концепции понимания права:</a:t>
            </a:r>
          </a:p>
          <a:p>
            <a:endParaRPr lang="ru-RU" dirty="0"/>
          </a:p>
          <a:p>
            <a:pPr>
              <a:buNone/>
            </a:pPr>
            <a:r>
              <a:rPr lang="ru-RU" dirty="0" smtClean="0"/>
              <a:t>• естественно-правовая теория </a:t>
            </a:r>
            <a:r>
              <a:rPr lang="ru-RU" dirty="0"/>
              <a:t>права; </a:t>
            </a:r>
          </a:p>
          <a:p>
            <a:pPr>
              <a:buNone/>
            </a:pPr>
            <a:r>
              <a:rPr lang="ru-RU" dirty="0"/>
              <a:t>• </a:t>
            </a:r>
            <a:r>
              <a:rPr lang="ru-RU" dirty="0" smtClean="0"/>
              <a:t>позитивистская теория </a:t>
            </a:r>
            <a:r>
              <a:rPr lang="ru-RU" dirty="0"/>
              <a:t>права. 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299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Права и обязанности предпринимателя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400" b="1" dirty="0" smtClean="0"/>
              <a:t>Обязанности предпринимателя: </a:t>
            </a:r>
          </a:p>
          <a:p>
            <a:pPr marL="0" indent="0" algn="just">
              <a:buNone/>
            </a:pPr>
            <a:r>
              <a:rPr lang="ru-RU" sz="1300" dirty="0" smtClean="0"/>
              <a:t>1.Выполнять все обязательства, вытекающие из действующего законодательства и заключенных им договоров. </a:t>
            </a:r>
          </a:p>
          <a:p>
            <a:pPr marL="0" indent="0" algn="just">
              <a:buNone/>
            </a:pPr>
            <a:r>
              <a:rPr lang="ru-RU" sz="1300" dirty="0" smtClean="0"/>
              <a:t>2.Заключать договоры или контракты с гражданами, принимаемыми на работу по найму, а также в необходимых случаях коллективные договора. </a:t>
            </a:r>
          </a:p>
          <a:p>
            <a:pPr marL="0" indent="0" algn="just">
              <a:buNone/>
            </a:pPr>
            <a:r>
              <a:rPr lang="ru-RU" sz="1300" dirty="0" smtClean="0"/>
              <a:t>3.Предусматривать в трудовых договорах оплату труда работников, не ниже установленного минимального уровня, а также другие социально-экономические гарантии. </a:t>
            </a:r>
          </a:p>
          <a:p>
            <a:pPr marL="0" indent="0" algn="just">
              <a:buNone/>
            </a:pPr>
            <a:r>
              <a:rPr lang="ru-RU" sz="1300" dirty="0" smtClean="0"/>
              <a:t>4. Вносить в государственный фонд социального страхования отчисления по страхованию лиц, работающих по найму. </a:t>
            </a:r>
          </a:p>
          <a:p>
            <a:pPr marL="0" indent="0" algn="just">
              <a:buNone/>
            </a:pPr>
            <a:r>
              <a:rPr lang="ru-RU" sz="1300" dirty="0" smtClean="0"/>
              <a:t>5. Осуществлять меры по обеспечению экологической безопасности, охраны труда, техники безопасности, производственной гигиены и санитарии. </a:t>
            </a:r>
          </a:p>
          <a:p>
            <a:pPr marL="0" indent="0" algn="just">
              <a:buNone/>
            </a:pPr>
            <a:r>
              <a:rPr lang="ru-RU" sz="1300" dirty="0" smtClean="0"/>
              <a:t>6. Производить расчеты со всеми работниками, привлеченными для работы согласно заключенным договорам, независимо от своего финансового состояния. </a:t>
            </a:r>
          </a:p>
          <a:p>
            <a:pPr marL="0" indent="0" algn="just">
              <a:buNone/>
            </a:pPr>
            <a:r>
              <a:rPr lang="ru-RU" sz="1300" dirty="0" smtClean="0"/>
              <a:t>7. Соблюдать права и законные интересы потребителей. </a:t>
            </a:r>
          </a:p>
          <a:p>
            <a:pPr marL="0" indent="0" algn="just">
              <a:buNone/>
            </a:pPr>
            <a:r>
              <a:rPr lang="ru-RU" sz="1300" dirty="0" smtClean="0"/>
              <a:t>8. Получать в установленном порядке лицензию на деятельность в сферах, которые подлежат лицензированию. </a:t>
            </a:r>
          </a:p>
          <a:p>
            <a:pPr marL="0" indent="0" algn="just">
              <a:buNone/>
            </a:pPr>
            <a:r>
              <a:rPr lang="ru-RU" sz="1300" dirty="0" smtClean="0"/>
              <a:t>9. Выполнять решения государственных органов и иных субъектов права, уполномоченных Президентом Республики Беларусь, осуществляющих регулирование и контроль за ценообразованием. </a:t>
            </a:r>
          </a:p>
          <a:p>
            <a:pPr marL="0" indent="0" algn="just">
              <a:buNone/>
            </a:pPr>
            <a:r>
              <a:rPr lang="ru-RU" sz="1300" dirty="0" smtClean="0"/>
              <a:t>10. Соблюдать установленный порядок ценообразования, а также порядок исчисления затрат, относимых на себестоимость, учитывать в полном объеме включаемые в цену (тариф) налоги и другие обязательные платежи. </a:t>
            </a:r>
          </a:p>
          <a:p>
            <a:pPr marL="0" indent="0" algn="just">
              <a:buNone/>
            </a:pPr>
            <a:r>
              <a:rPr lang="ru-RU" sz="1300" dirty="0" smtClean="0"/>
              <a:t>11. Предоставлять соответствующим государственным органам и иным субъектам права, уполномоченным Президентом Республики Беларусь, осуществляющим регулирование ценообразование, полную и достоверную информацию, необходимую для установления регулируемых цен (тарифов) и контроля за соблюдением установленного порядка ценообразования. </a:t>
            </a:r>
            <a:endParaRPr lang="ru-RU" sz="1300" dirty="0"/>
          </a:p>
        </p:txBody>
      </p:sp>
    </p:spTree>
    <p:extLst>
      <p:ext uri="{BB962C8B-B14F-4D97-AF65-F5344CB8AC3E}">
        <p14:creationId xmlns:p14="http://schemas.microsoft.com/office/powerpoint/2010/main" val="4286598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Ответственность предпринимателя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447675" algn="just">
              <a:buNone/>
            </a:pPr>
            <a:r>
              <a:rPr lang="ru-RU" dirty="0" smtClean="0"/>
              <a:t>Предприниматель, осуществляющий свою деятельность </a:t>
            </a:r>
            <a:r>
              <a:rPr lang="ru-RU" b="1" dirty="0" smtClean="0"/>
              <a:t>без образования юридического лица</a:t>
            </a:r>
            <a:r>
              <a:rPr lang="ru-RU" dirty="0" smtClean="0"/>
              <a:t>, отвечает по обязательствам, связанным с этой деятельностью, имуществом, принадлежащим ему на праве собственности.</a:t>
            </a:r>
          </a:p>
          <a:p>
            <a:pPr marL="0" indent="447675" algn="just">
              <a:buNone/>
            </a:pPr>
            <a:r>
              <a:rPr lang="ru-RU" dirty="0" smtClean="0"/>
              <a:t>Предприниматель, осуществляющий свою деятельность </a:t>
            </a:r>
            <a:r>
              <a:rPr lang="ru-RU" b="1" dirty="0" smtClean="0"/>
              <a:t>с образованием юридического лица</a:t>
            </a:r>
            <a:r>
              <a:rPr lang="ru-RU" dirty="0" smtClean="0"/>
              <a:t>, отвечает по обязательствам, связанным с этой деятельностью, имуществом, принадлежащим юридическому лицу на праве собственности.</a:t>
            </a:r>
          </a:p>
          <a:p>
            <a:pPr marL="0" indent="447675" algn="just">
              <a:buNone/>
            </a:pPr>
            <a:endParaRPr lang="ru-RU" dirty="0" smtClean="0"/>
          </a:p>
          <a:p>
            <a:pPr marL="0" indent="447675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85831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Ответственность предпринимателя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/>
              <a:t>Имущественная ответственность наступает в случаях:</a:t>
            </a:r>
          </a:p>
          <a:p>
            <a:pPr>
              <a:buNone/>
            </a:pPr>
            <a:endParaRPr lang="ru-RU" dirty="0" smtClean="0"/>
          </a:p>
          <a:p>
            <a:pPr lvl="0"/>
            <a:r>
              <a:rPr lang="ru-RU" dirty="0" smtClean="0"/>
              <a:t>нарушения действующего законодательства;</a:t>
            </a:r>
          </a:p>
          <a:p>
            <a:pPr lvl="0"/>
            <a:r>
              <a:rPr lang="ru-RU" dirty="0" smtClean="0"/>
              <a:t>невыполнения заключенных договоров;</a:t>
            </a:r>
          </a:p>
          <a:p>
            <a:pPr lvl="0"/>
            <a:r>
              <a:rPr lang="ru-RU" dirty="0" smtClean="0"/>
              <a:t>обмана потребителя в отношении качества товара;</a:t>
            </a:r>
          </a:p>
          <a:p>
            <a:pPr lvl="0"/>
            <a:r>
              <a:rPr lang="ru-RU" dirty="0" smtClean="0"/>
              <a:t>выпуска товаров с внешним оформлением, применяемым другими производителями;</a:t>
            </a:r>
          </a:p>
          <a:p>
            <a:pPr lvl="0"/>
            <a:r>
              <a:rPr lang="ru-RU" dirty="0" smtClean="0"/>
              <a:t>незаконного доступа к коммерческой тайне конкурента или ее разглашения;</a:t>
            </a:r>
          </a:p>
          <a:p>
            <a:pPr lvl="0"/>
            <a:r>
              <a:rPr lang="ru-RU" dirty="0" smtClean="0"/>
              <a:t>использования чужого товарного знака, фирменного и т.д.;</a:t>
            </a:r>
          </a:p>
          <a:p>
            <a:pPr lvl="0"/>
            <a:r>
              <a:rPr lang="ru-RU" dirty="0" smtClean="0"/>
              <a:t>получения дополнительного дохода в результате создания искусственного дефицита товаров путем ограничения их поступления на рынок с последующим повышением цен;</a:t>
            </a:r>
          </a:p>
          <a:p>
            <a:pPr lvl="0"/>
            <a:r>
              <a:rPr lang="ru-RU" dirty="0" smtClean="0"/>
              <a:t>заключения договоров, когда известно о невозможности их выполнения, и в других случаях недобросовестного предпринимательства.</a:t>
            </a:r>
          </a:p>
          <a:p>
            <a:pPr marL="0" indent="447675" algn="just">
              <a:buNone/>
            </a:pPr>
            <a:endParaRPr lang="ru-RU" dirty="0" smtClean="0"/>
          </a:p>
          <a:p>
            <a:pPr marL="0" indent="447675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88935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Анализ возможностей ресурсов и рисков в предпринимательстве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Внешние факторы при выборе деятельности:</a:t>
            </a:r>
          </a:p>
          <a:p>
            <a:r>
              <a:rPr lang="ru-RU" dirty="0" smtClean="0"/>
              <a:t>Учесть входные барьеры. </a:t>
            </a:r>
          </a:p>
          <a:p>
            <a:r>
              <a:rPr lang="ru-RU" dirty="0" smtClean="0"/>
              <a:t>Оценить конъюнктуру.</a:t>
            </a:r>
          </a:p>
          <a:p>
            <a:r>
              <a:rPr lang="ru-RU" dirty="0" smtClean="0"/>
              <a:t>Определить возможности предприятия: внутренние и внешние.</a:t>
            </a:r>
          </a:p>
          <a:p>
            <a:r>
              <a:rPr lang="ru-RU" dirty="0" smtClean="0"/>
              <a:t>Изучить рынок товара.</a:t>
            </a:r>
          </a:p>
          <a:p>
            <a:r>
              <a:rPr lang="ru-RU" dirty="0" smtClean="0"/>
              <a:t>Определить рыночную стратегию предприятия.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16535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Анализ возможностей ресурсов и рисков в предпринимательстве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b="1" dirty="0" smtClean="0"/>
              <a:t>Выделяют два вида рисков:</a:t>
            </a:r>
            <a:endParaRPr lang="en-US" b="1" dirty="0" smtClean="0"/>
          </a:p>
          <a:p>
            <a:pPr>
              <a:buNone/>
            </a:pPr>
            <a:endParaRPr lang="en-US" dirty="0"/>
          </a:p>
          <a:p>
            <a:pPr algn="just">
              <a:buFontTx/>
              <a:buChar char="-"/>
            </a:pPr>
            <a:r>
              <a:rPr lang="ru-RU" dirty="0" smtClean="0"/>
              <a:t>риск</a:t>
            </a:r>
            <a:r>
              <a:rPr lang="ru-RU" dirty="0"/>
              <a:t>, связанный с возможным техническим провалом </a:t>
            </a:r>
            <a:r>
              <a:rPr lang="ru-RU" dirty="0" smtClean="0"/>
              <a:t>производства( </a:t>
            </a:r>
            <a:r>
              <a:rPr lang="ru-RU" dirty="0"/>
              <a:t>сюда же относится также опасность потери благ, порожденная стихийными </a:t>
            </a:r>
            <a:r>
              <a:rPr lang="ru-RU" dirty="0" smtClean="0"/>
              <a:t>бедствиями);</a:t>
            </a:r>
          </a:p>
          <a:p>
            <a:pPr marL="0" indent="0" algn="just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/>
              <a:t>- риск, сопряженный с отсутствием коммерческого успеха.</a:t>
            </a:r>
          </a:p>
        </p:txBody>
      </p:sp>
    </p:spTree>
    <p:extLst>
      <p:ext uri="{BB962C8B-B14F-4D97-AF65-F5344CB8AC3E}">
        <p14:creationId xmlns:p14="http://schemas.microsoft.com/office/powerpoint/2010/main" val="422633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Организация собственного бизнеса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Основные стадии организационного процесса:</a:t>
            </a:r>
          </a:p>
          <a:p>
            <a:pPr marL="514350" indent="-514350">
              <a:buAutoNum type="arabicPeriod"/>
            </a:pPr>
            <a:r>
              <a:rPr lang="ru-RU" dirty="0" smtClean="0"/>
              <a:t>Разработка </a:t>
            </a:r>
            <a:r>
              <a:rPr lang="ru-RU" dirty="0"/>
              <a:t>основной концепции </a:t>
            </a:r>
            <a:r>
              <a:rPr lang="ru-RU" dirty="0" smtClean="0"/>
              <a:t>предприятия</a:t>
            </a:r>
          </a:p>
          <a:p>
            <a:pPr marL="514350" indent="-514350">
              <a:buAutoNum type="arabicPeriod"/>
            </a:pPr>
            <a:r>
              <a:rPr lang="ru-RU" dirty="0"/>
              <a:t>Разработка для ЮЛ пакета учредительных </a:t>
            </a:r>
            <a:r>
              <a:rPr lang="ru-RU" dirty="0" smtClean="0"/>
              <a:t>документов.</a:t>
            </a:r>
          </a:p>
          <a:p>
            <a:pPr marL="514350" indent="-514350">
              <a:buAutoNum type="arabicPeriod"/>
            </a:pPr>
            <a:r>
              <a:rPr lang="ru-RU" dirty="0"/>
              <a:t>Государственная  регистрация  ЮЛ  или  </a:t>
            </a:r>
            <a:r>
              <a:rPr lang="ru-RU" dirty="0" smtClean="0"/>
              <a:t>индивидуального предпринимателя </a:t>
            </a:r>
            <a:r>
              <a:rPr lang="ru-RU" dirty="0"/>
              <a:t>и открытие расчетного счета в банке</a:t>
            </a:r>
            <a:r>
              <a:rPr lang="ru-RU" dirty="0" smtClean="0"/>
              <a:t>.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Решение </a:t>
            </a:r>
            <a:r>
              <a:rPr lang="ru-RU" dirty="0"/>
              <a:t>организационных </a:t>
            </a:r>
            <a:r>
              <a:rPr lang="ru-RU" dirty="0" smtClean="0"/>
              <a:t>вопросов.</a:t>
            </a:r>
          </a:p>
        </p:txBody>
      </p:sp>
    </p:spTree>
    <p:extLst>
      <p:ext uri="{BB962C8B-B14F-4D97-AF65-F5344CB8AC3E}">
        <p14:creationId xmlns:p14="http://schemas.microsoft.com/office/powerpoint/2010/main" val="211122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ru-RU" sz="4800" b="1" dirty="0" smtClean="0"/>
              <a:t>Организационно-правовые формы предпринимательства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3092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Создание хозяйственных товариществ и обществ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5043510"/>
          </a:xfrm>
        </p:spPr>
        <p:txBody>
          <a:bodyPr>
            <a:normAutofit fontScale="92500"/>
          </a:bodyPr>
          <a:lstStyle/>
          <a:p>
            <a:pPr marL="0" indent="450850">
              <a:buNone/>
            </a:pPr>
            <a:r>
              <a:rPr lang="ru-RU" dirty="0" smtClean="0"/>
              <a:t>Хозяйственные товарищества могут создаваться в форме </a:t>
            </a:r>
            <a:endParaRPr lang="en-US" dirty="0" smtClean="0"/>
          </a:p>
          <a:p>
            <a:pPr marL="0" indent="450850"/>
            <a:r>
              <a:rPr lang="ru-RU" b="1" dirty="0" smtClean="0"/>
              <a:t>полного товарищества;</a:t>
            </a:r>
          </a:p>
          <a:p>
            <a:pPr marL="0" indent="450850"/>
            <a:r>
              <a:rPr lang="ru-RU" b="1" dirty="0" smtClean="0"/>
              <a:t>коммандитного товарищества</a:t>
            </a:r>
            <a:r>
              <a:rPr lang="ru-RU" b="1" i="1" dirty="0" smtClean="0"/>
              <a:t>. </a:t>
            </a:r>
          </a:p>
          <a:p>
            <a:pPr marL="0" indent="450850">
              <a:buNone/>
            </a:pPr>
            <a:r>
              <a:rPr lang="ru-RU" dirty="0" smtClean="0"/>
              <a:t>Хозяйственные общества могут создаваться в форме :</a:t>
            </a:r>
          </a:p>
          <a:p>
            <a:pPr marL="0" indent="450850"/>
            <a:r>
              <a:rPr lang="ru-RU" b="1" dirty="0" smtClean="0"/>
              <a:t>акционерного общества; </a:t>
            </a:r>
          </a:p>
          <a:p>
            <a:pPr marL="0" indent="450850"/>
            <a:r>
              <a:rPr lang="ru-RU" b="1" dirty="0" smtClean="0"/>
              <a:t>общества с ограниченной ответственностью;</a:t>
            </a:r>
          </a:p>
          <a:p>
            <a:pPr marL="0" indent="450850"/>
            <a:r>
              <a:rPr lang="ru-RU" b="1" dirty="0" smtClean="0"/>
              <a:t>общества с дополнительной ответственностью</a:t>
            </a:r>
            <a:r>
              <a:rPr lang="ru-RU" dirty="0" smtClean="0"/>
              <a:t>. </a:t>
            </a:r>
            <a:endParaRPr lang="ru-RU" b="1" i="1" dirty="0" smtClean="0"/>
          </a:p>
          <a:p>
            <a:pPr marL="0" indent="45085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26178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Образование и ведение дел полного товарищества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0850" algn="just">
              <a:buNone/>
            </a:pPr>
            <a:r>
              <a:rPr lang="ru-RU" dirty="0" smtClean="0"/>
              <a:t>Полным признается товарищество, участники которого (полные товарищи) в соответствии с заключенным между ними договором занимаются предпринимательской деятельностью от имени товарищества и </a:t>
            </a:r>
            <a:r>
              <a:rPr lang="ru-RU" b="1" dirty="0" smtClean="0"/>
              <a:t>солидарно друг с другом несут субсидиарную ответственность своим имуществом по обязательствам товарищества.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30692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Образование и ведение дел полного товарищества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450850" algn="just">
              <a:buNone/>
            </a:pP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Полное товарищество создается и действует на основании учредительного договора, включающего:</a:t>
            </a:r>
          </a:p>
          <a:p>
            <a:pPr>
              <a:buNone/>
            </a:pP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1) наименование ЮЛ; </a:t>
            </a:r>
          </a:p>
          <a:p>
            <a:pPr>
              <a:buNone/>
            </a:pP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2) местонахождение; </a:t>
            </a:r>
          </a:p>
          <a:p>
            <a:pPr>
              <a:buNone/>
            </a:pP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3) цели деятельности; </a:t>
            </a:r>
          </a:p>
          <a:p>
            <a:pPr>
              <a:buNone/>
            </a:pP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4) условия о размере и составе уставного фонда; </a:t>
            </a:r>
          </a:p>
          <a:p>
            <a:pPr>
              <a:buNone/>
            </a:pP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5) о порядке изменения долей каждого из участников в уставном фонде; </a:t>
            </a:r>
          </a:p>
          <a:p>
            <a:pPr>
              <a:buNone/>
            </a:pP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6) о размере, составе, сроках и порядке внесения ими вкладов; </a:t>
            </a:r>
          </a:p>
          <a:p>
            <a:pPr>
              <a:buNone/>
            </a:pP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7) об ответственности участников за нарушение обязанностей по внесению вкладов; </a:t>
            </a:r>
          </a:p>
          <a:p>
            <a:pPr>
              <a:buNone/>
            </a:pP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8) порядок управления деятельностью. </a:t>
            </a:r>
            <a:endParaRPr lang="ru-RU" sz="23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939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 </a:t>
            </a:r>
            <a:r>
              <a:rPr lang="ru-RU" b="1" dirty="0"/>
              <a:t>Право: понятие, </a:t>
            </a:r>
            <a:r>
              <a:rPr lang="ru-RU" b="1" dirty="0" smtClean="0"/>
              <a:t>концепции, </a:t>
            </a:r>
            <a:r>
              <a:rPr lang="ru-RU" b="1" dirty="0"/>
              <a:t>сущность, функции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054485"/>
          </a:xfrm>
        </p:spPr>
        <p:txBody>
          <a:bodyPr/>
          <a:lstStyle/>
          <a:p>
            <a:pPr marL="0" indent="444500" algn="just">
              <a:buNone/>
              <a:tabLst>
                <a:tab pos="0" algn="l"/>
              </a:tabLst>
            </a:pPr>
            <a:r>
              <a:rPr lang="ru-RU" dirty="0" smtClean="0"/>
              <a:t>3. </a:t>
            </a:r>
            <a:r>
              <a:rPr lang="ru-RU" b="1" dirty="0" smtClean="0"/>
              <a:t>Признаки права:</a:t>
            </a:r>
          </a:p>
          <a:p>
            <a:r>
              <a:rPr lang="ru-RU" dirty="0" smtClean="0"/>
              <a:t>состоять из норм;</a:t>
            </a:r>
          </a:p>
          <a:p>
            <a:r>
              <a:rPr lang="ru-RU" dirty="0" smtClean="0"/>
              <a:t>обязательность исполнения;</a:t>
            </a:r>
          </a:p>
          <a:p>
            <a:r>
              <a:rPr lang="ru-RU" dirty="0" smtClean="0"/>
              <a:t>утверждение и гарантированность государством;</a:t>
            </a:r>
          </a:p>
          <a:p>
            <a:r>
              <a:rPr lang="ru-RU" dirty="0"/>
              <a:t>м</a:t>
            </a:r>
            <a:r>
              <a:rPr lang="ru-RU" dirty="0" smtClean="0"/>
              <a:t>ногократность применения.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346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Образование и ведение дел коммандитного товарищества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450850" algn="just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Коммандитным товариществом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признается товарищество, в котором наряду с участниками, осуществляющими от имени товарищества предпринимательскую деятельность и отвечающими по обязательствам товарищества всем своим имуществом (полными товарищами), имеется один или несколько участников (вкладчиков,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коммандитов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), которые несут риск убытков, связанных с деятельностью товарищества, в пределах сумм внесенных ими вкладов и не принимают участия в осуществлении товариществом предпринимательской деятельности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3495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Образование и ведение дел коммандитного товарищества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085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Коммандитное товарищество создается и действует на основании учредительного договора, который подписывается всеми полными товарищами. </a:t>
            </a:r>
          </a:p>
          <a:p>
            <a:pPr marL="0" indent="450850" algn="just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085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Управление деятельностью коммандитного товарищества осуществляется полными товарищами.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9368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858280" cy="1143000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Образование, реорганизация и ликвидация ООО (ОДО)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197361"/>
          </a:xfrm>
        </p:spPr>
        <p:txBody>
          <a:bodyPr>
            <a:normAutofit/>
          </a:bodyPr>
          <a:lstStyle/>
          <a:p>
            <a:pPr marL="0" indent="450850" algn="just">
              <a:buNone/>
            </a:pPr>
            <a:r>
              <a:rPr lang="ru-RU" b="1" dirty="0" smtClean="0"/>
              <a:t>Обществом с ограниченной ответственностью </a:t>
            </a:r>
            <a:r>
              <a:rPr lang="ru-RU" dirty="0" smtClean="0"/>
              <a:t>признается учрежденное одним и более лицами общество, уставный фонд которого разделен</a:t>
            </a:r>
            <a:r>
              <a:rPr lang="en-US" dirty="0" smtClean="0"/>
              <a:t> (</a:t>
            </a:r>
            <a:r>
              <a:rPr lang="ru-RU" dirty="0" smtClean="0"/>
              <a:t>если участников общества более одного</a:t>
            </a:r>
            <a:r>
              <a:rPr lang="en-US" dirty="0" smtClean="0"/>
              <a:t>)</a:t>
            </a:r>
            <a:r>
              <a:rPr lang="ru-RU" dirty="0" smtClean="0"/>
              <a:t> на доли определенных размеров.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061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858280" cy="1143000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Образование, реорганизация и ликвидация ООО (ОДО)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197361"/>
          </a:xfrm>
        </p:spPr>
        <p:txBody>
          <a:bodyPr>
            <a:normAutofit/>
          </a:bodyPr>
          <a:lstStyle/>
          <a:p>
            <a:pPr marL="0" indent="450850" algn="just">
              <a:buNone/>
            </a:pPr>
            <a:r>
              <a:rPr lang="ru-RU" b="1" dirty="0" smtClean="0"/>
              <a:t>Общество с дополнительной ответственностью</a:t>
            </a:r>
            <a:r>
              <a:rPr lang="ru-RU" dirty="0" smtClean="0"/>
              <a:t> - коммерческая организация, с числом участников не более пятидесяти, уставный фонд которого разделен на доли, размеры которых определены учредительными документами.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77767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858280" cy="1143000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Образование, реорганизация и ликвидация ООО (ОДО)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197361"/>
          </a:xfrm>
        </p:spPr>
        <p:txBody>
          <a:bodyPr>
            <a:normAutofit fontScale="70000" lnSpcReduction="20000"/>
          </a:bodyPr>
          <a:lstStyle/>
          <a:p>
            <a:pPr marL="0" indent="45085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Процедура открытия ООО (ОДО) включает:</a:t>
            </a:r>
          </a:p>
          <a:p>
            <a:pPr marL="0" indent="450850" algn="just"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Согласование наименования;</a:t>
            </a:r>
          </a:p>
          <a:p>
            <a:pPr marL="0" indent="450850" algn="just"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Юридический адрес;</a:t>
            </a:r>
          </a:p>
          <a:p>
            <a:pPr marL="0" indent="450850" algn="just"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Определиться с  размером уставного фонда;</a:t>
            </a:r>
          </a:p>
          <a:p>
            <a:pPr marL="0" indent="450850" algn="just"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Подготовить учредительные документы;</a:t>
            </a:r>
          </a:p>
          <a:p>
            <a:pPr marL="0" indent="450850" algn="just"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Оплатить государственную пошлину;</a:t>
            </a:r>
          </a:p>
          <a:p>
            <a:pPr marL="0" indent="450850" algn="just"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Зарегистрировать общество в регистрирующем органе;</a:t>
            </a:r>
          </a:p>
          <a:p>
            <a:pPr marL="0" indent="450850" algn="just"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Получение извещения о присвоении УНН, о постановке на учет в органы соцзащиты,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Белгосстрах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статистику.</a:t>
            </a:r>
          </a:p>
          <a:p>
            <a:pPr marL="0" indent="450850" algn="just"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Оформить прием на работу руководителя;</a:t>
            </a:r>
          </a:p>
          <a:p>
            <a:pPr marL="0" indent="450850" algn="just"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Изготовить печать;</a:t>
            </a:r>
          </a:p>
          <a:p>
            <a:pPr marL="0" indent="450850" algn="just"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Открыть расчетный счет.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5968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858280" cy="1143000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Образование, реорганизация и ликвидация ООО (ОДО)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54551"/>
          </a:xfrm>
        </p:spPr>
        <p:txBody>
          <a:bodyPr>
            <a:noAutofit/>
          </a:bodyPr>
          <a:lstStyle/>
          <a:p>
            <a:pPr marL="0" indent="444500" algn="just">
              <a:buNone/>
            </a:pP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Комплект документов для самостоятельной государственной регистрации ООО (ОДО) включает в себя:</a:t>
            </a:r>
            <a:endParaRPr lang="ru-RU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44500">
              <a:buNone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1) Заявление о государственной регистрации ООО (ОДО);</a:t>
            </a:r>
          </a:p>
          <a:p>
            <a:pPr marL="0" indent="444500">
              <a:buNone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2) Устав ООО (ОДО) в 2-х экземплярах и его электронная копия на диске;</a:t>
            </a:r>
          </a:p>
          <a:p>
            <a:pPr marL="0" indent="444500">
              <a:buNone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3) Протокол собрания учредителей ООО (ОДО), в котором отражается решение о создании ООО (ОДО);</a:t>
            </a:r>
          </a:p>
          <a:p>
            <a:pPr marL="0" indent="444500">
              <a:buNone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4) Протокол учредительного собрания ООО (ОДО);</a:t>
            </a:r>
          </a:p>
          <a:p>
            <a:pPr marL="0" indent="444500">
              <a:buNone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5) Контракт (трудового договора) с руководителем ООО (ОДО) в 2-х экземплярах;</a:t>
            </a:r>
          </a:p>
          <a:p>
            <a:pPr marL="0" indent="444500">
              <a:buNone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6) Приказ о вступлении руководителя в должность;</a:t>
            </a:r>
            <a:br>
              <a:rPr lang="ru-RU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      7) Образец гарантийного письма о предоставлении помещения в аренду после государственной регистрации ООО (ОДО) (при необходимости).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1546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858280" cy="1143000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Образование, реорганизация и ликвидация ООО (ОДО)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197361"/>
          </a:xfrm>
        </p:spPr>
        <p:txBody>
          <a:bodyPr>
            <a:normAutofit fontScale="70000" lnSpcReduction="20000"/>
          </a:bodyPr>
          <a:lstStyle/>
          <a:p>
            <a:pPr marL="0" indent="45085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предоставления юридических услуг по регистрации  ООО(ОДО)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физическому лицу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необходимо предоставить:</a:t>
            </a:r>
          </a:p>
          <a:p>
            <a:pPr marL="0" indent="450850" algn="just"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копия паспортов учредителей ООО (ОДО) либо учредителя УП (ЧУП) (с. 31, 32 и адрес прописки), контактный телефон;</a:t>
            </a:r>
          </a:p>
          <a:p>
            <a:pPr marL="0" indent="450850" algn="just"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наименование организации (или несколько);</a:t>
            </a:r>
          </a:p>
          <a:p>
            <a:pPr marL="0" indent="450850" algn="just"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определиться с размером уставного фонда (капитала) создаваемой компании;</a:t>
            </a:r>
          </a:p>
          <a:p>
            <a:pPr marL="0" indent="450850" algn="just"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определиться с размерами долей учредителей ;</a:t>
            </a:r>
          </a:p>
          <a:p>
            <a:pPr marL="0" indent="450850" algn="just"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предоставить сведения о юридическом адресе создаваемой фирмы;</a:t>
            </a:r>
          </a:p>
          <a:p>
            <a:pPr marL="0" indent="450850" algn="just"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предоставить информацию по кандидатуре руководителя (копия паспорта — с. 31, 32 и прописка), его контактные телефоны.</a:t>
            </a:r>
          </a:p>
        </p:txBody>
      </p:sp>
    </p:spTree>
    <p:extLst>
      <p:ext uri="{BB962C8B-B14F-4D97-AF65-F5344CB8AC3E}">
        <p14:creationId xmlns:p14="http://schemas.microsoft.com/office/powerpoint/2010/main" val="18649775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858280" cy="1143000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Образование, реорганизация и ликвидация ООО (ОДО)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197361"/>
          </a:xfrm>
        </p:spPr>
        <p:txBody>
          <a:bodyPr>
            <a:noAutofit/>
          </a:bodyPr>
          <a:lstStyle/>
          <a:p>
            <a:pPr marL="0" indent="450850"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Для предоставления юридических услуг по регистрации  ООО (ОДО)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юридическому лицу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необходимо дополнительно к предыдущему списку предоставить:</a:t>
            </a:r>
          </a:p>
          <a:p>
            <a:pPr marL="0" indent="450850" algn="just">
              <a:buAutoNum type="arabicPeriod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копию свидетельства о государственной регистрации, устава, приложений к ним (при наличии) без какого-либо заверения (обычная ксерокопия);</a:t>
            </a:r>
          </a:p>
          <a:p>
            <a:pPr marL="0" indent="450850" algn="just">
              <a:buAutoNum type="arabicPeriod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иную информацию (исходя из конкретной ситуации).</a:t>
            </a:r>
          </a:p>
        </p:txBody>
      </p:sp>
    </p:spTree>
    <p:extLst>
      <p:ext uri="{BB962C8B-B14F-4D97-AF65-F5344CB8AC3E}">
        <p14:creationId xmlns:p14="http://schemas.microsoft.com/office/powerpoint/2010/main" val="26907678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858280" cy="1143000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Образование, реорганизация и ликвидация ООО (ОДО)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19736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dirty="0" smtClean="0"/>
              <a:t>Ответственность участников ООО</a:t>
            </a:r>
            <a:r>
              <a:rPr lang="ru-RU" dirty="0" smtClean="0"/>
              <a:t>.  </a:t>
            </a:r>
          </a:p>
          <a:p>
            <a:pPr marL="0" indent="45085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Участники общества с ограниченной ответственностью не отвечают по его обязательствам и несут риск убытков, связанных с деятельностью общества, в пределах стоимости внесенных ими вкладов (п. 3 ст. 52 ГК РБ).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6832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858280" cy="1143000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Образование, реорганизация и ликвидация ООО (ОДО)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19736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Ответственность участников ОДО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Участники общества с дополнительной ответственностью солидарно несут субсидиарную ответственность по его обязательствам своим имуществом в пределах, определяемых уставом, но не менее чем в сумме, эквивалентной 50 базовых величин.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981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 </a:t>
            </a:r>
            <a:r>
              <a:rPr lang="ru-RU" b="1" dirty="0"/>
              <a:t>Право: понятие, </a:t>
            </a:r>
            <a:r>
              <a:rPr lang="ru-RU" b="1" dirty="0" smtClean="0"/>
              <a:t>концепции, </a:t>
            </a:r>
            <a:r>
              <a:rPr lang="ru-RU" b="1" dirty="0"/>
              <a:t>сущность, функции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054485"/>
          </a:xfrm>
        </p:spPr>
        <p:txBody>
          <a:bodyPr/>
          <a:lstStyle/>
          <a:p>
            <a:pPr marL="0" indent="444500" algn="just">
              <a:buNone/>
              <a:tabLst>
                <a:tab pos="0" algn="l"/>
              </a:tabLst>
            </a:pPr>
            <a:r>
              <a:rPr lang="ru-RU" dirty="0" smtClean="0"/>
              <a:t>4. </a:t>
            </a:r>
            <a:r>
              <a:rPr lang="ru-RU" b="1" dirty="0" smtClean="0"/>
              <a:t>Две группы функции права:</a:t>
            </a:r>
          </a:p>
          <a:p>
            <a:r>
              <a:rPr lang="ru-RU" dirty="0" err="1" smtClean="0"/>
              <a:t>общесоциальная</a:t>
            </a:r>
            <a:r>
              <a:rPr lang="ru-RU" dirty="0" smtClean="0"/>
              <a:t>;</a:t>
            </a:r>
          </a:p>
          <a:p>
            <a:r>
              <a:rPr lang="ru-RU" smtClean="0"/>
              <a:t>специально-юридическая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253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858280" cy="1143000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Образование, реорганизация и ликвидация ООО (ОДО)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197361"/>
          </a:xfrm>
        </p:spPr>
        <p:txBody>
          <a:bodyPr>
            <a:normAutofit fontScale="77500" lnSpcReduction="20000"/>
          </a:bodyPr>
          <a:lstStyle/>
          <a:p>
            <a:pPr marL="0" indent="45085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 исключительной компетенции учредителя или общего собрания участников относятся: </a:t>
            </a:r>
          </a:p>
          <a:p>
            <a:pPr marL="0" indent="447675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1. Изменение устава общества и размера его уставного фонда. </a:t>
            </a:r>
          </a:p>
          <a:p>
            <a:pPr marL="0" indent="447675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2. Образование исполнительных органов общества и досрочное прекращение их полномочий. </a:t>
            </a:r>
          </a:p>
          <a:p>
            <a:pPr marL="0" indent="447675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3. Утверждение годовых отчетов и бухгалтерских балансов общества и распределение его прибыли и убытков. </a:t>
            </a:r>
          </a:p>
          <a:p>
            <a:pPr marL="0" indent="447675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4. Решение о реорганизации или ликвидации общества. </a:t>
            </a:r>
          </a:p>
          <a:p>
            <a:pPr marL="0" indent="447675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5. Избрание ревизионной комиссии (ревизора).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7023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858280" cy="1143000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Образование, реорганизация и ликвидация ООО (ОДО)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197361"/>
          </a:xfrm>
        </p:spPr>
        <p:txBody>
          <a:bodyPr>
            <a:normAutofit/>
          </a:bodyPr>
          <a:lstStyle/>
          <a:p>
            <a:pPr marL="0" indent="450850" algn="just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085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ООО может быть реорганизовано или ликвидировано добровольно по единогласному решению его участников, а также по иным основаниям по законодательству.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793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858280" cy="1143000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Образование, реорганизация и ликвидация </a:t>
            </a:r>
            <a:br>
              <a:rPr lang="ru-RU" sz="3200" b="1" dirty="0" smtClean="0"/>
            </a:br>
            <a:r>
              <a:rPr lang="ru-RU" sz="3200" b="1" dirty="0" smtClean="0"/>
              <a:t>ЧУП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197361"/>
          </a:xfrm>
        </p:spPr>
        <p:txBody>
          <a:bodyPr>
            <a:normAutofit fontScale="92500" lnSpcReduction="10000"/>
          </a:bodyPr>
          <a:lstStyle/>
          <a:p>
            <a:pPr marL="0" indent="450850" algn="just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0850" algn="just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Унитарное предприятие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это предприятие, созданное одним собственником, которому принадлежит имущество предприятия. </a:t>
            </a:r>
          </a:p>
          <a:p>
            <a:pPr marL="0" indent="450850" algn="just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085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Частным унитарным предприятием (ЧУП) признается коммерческая организация, 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не наделенная правом собственности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на закрепленное за ней имущество.</a:t>
            </a:r>
          </a:p>
          <a:p>
            <a:pPr marL="0" indent="450850" algn="just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0850" algn="just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7373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858280" cy="1143000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Образование, реорганизация и ликвидация </a:t>
            </a:r>
            <a:br>
              <a:rPr lang="ru-RU" sz="3200" b="1" dirty="0" smtClean="0"/>
            </a:br>
            <a:r>
              <a:rPr lang="ru-RU" sz="3200" b="1" dirty="0" smtClean="0"/>
              <a:t>ЧУП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197361"/>
          </a:xfrm>
        </p:spPr>
        <p:txBody>
          <a:bodyPr>
            <a:normAutofit fontScale="70000" lnSpcReduction="20000"/>
          </a:bodyPr>
          <a:lstStyle/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Процедура открытия аналогична ООО (ОДО).</a:t>
            </a:r>
          </a:p>
          <a:p>
            <a:pPr marL="0" indent="0" algn="just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44500">
              <a:buNone/>
            </a:pPr>
            <a:r>
              <a:rPr lang="ru-RU" sz="3400" b="1" dirty="0" smtClean="0">
                <a:latin typeface="Times New Roman" pitchFamily="18" charset="0"/>
                <a:cs typeface="Times New Roman" pitchFamily="18" charset="0"/>
              </a:rPr>
              <a:t>Комплект документов для государственной регистрации УП (ЧУП) самостоятельно состоит из:</a:t>
            </a:r>
            <a:endParaRPr lang="ru-RU" sz="3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44500">
              <a:buNone/>
            </a:pP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1) заявления о государственной регистрации УП;</a:t>
            </a:r>
          </a:p>
          <a:p>
            <a:pPr marL="0" indent="444500">
              <a:buNone/>
            </a:pP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2) Устава ЧУП в 2-х экземплярах и электронной копии устава на диске;</a:t>
            </a:r>
          </a:p>
          <a:p>
            <a:pPr marL="0" indent="444500">
              <a:buNone/>
            </a:pP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3) решения учредителя о создании УП и назначении руководителя (директора) ЧУП;</a:t>
            </a:r>
          </a:p>
          <a:p>
            <a:pPr marL="0" indent="444500">
              <a:buNone/>
            </a:pP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5) Контракта (трудового соглашения) с директором ЧУП;</a:t>
            </a:r>
          </a:p>
          <a:p>
            <a:pPr marL="0" indent="444500">
              <a:buNone/>
            </a:pP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6) Приказа о вступлении в должность директора ЧУП.</a:t>
            </a:r>
          </a:p>
          <a:p>
            <a:pPr marL="0" indent="0" algn="just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0850" algn="just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09502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858280" cy="1143000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Образование, реорганизация и ликвидация </a:t>
            </a:r>
            <a:br>
              <a:rPr lang="ru-RU" sz="3200" b="1" dirty="0" smtClean="0"/>
            </a:br>
            <a:r>
              <a:rPr lang="ru-RU" sz="3200" b="1" dirty="0" smtClean="0"/>
              <a:t>ЧУП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19736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Ответственность ЧУП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ЧУП отвечает по своим обязательствам всем принадлежащим ему имуществом и не несет ответственности по обязательствам собственника его имущества, за исключением случаев, предусмотренных Гражданским Кодексом. </a:t>
            </a:r>
          </a:p>
          <a:p>
            <a:pPr marL="0" indent="0" algn="just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0850" algn="just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27329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858280" cy="1143000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Образование, реорганизация и ликвидация </a:t>
            </a:r>
            <a:br>
              <a:rPr lang="ru-RU" sz="3200" b="1" dirty="0" smtClean="0"/>
            </a:br>
            <a:r>
              <a:rPr lang="ru-RU" sz="3200" b="1" dirty="0" smtClean="0"/>
              <a:t>ЧУП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197361"/>
          </a:xfrm>
        </p:spPr>
        <p:txBody>
          <a:bodyPr>
            <a:normAutofit/>
          </a:bodyPr>
          <a:lstStyle/>
          <a:p>
            <a:pPr marL="0" indent="444500" algn="just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ЧУП  может быть реорганизовано или ликвидировано добровольно по решению собственника, а также по иным основаниям по законодательству</a:t>
            </a:r>
          </a:p>
          <a:p>
            <a:pPr marL="0" indent="0" algn="just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0850" algn="just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20583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Образование и деятельность акционерного общества (АО)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47675" algn="just">
              <a:buNone/>
            </a:pPr>
            <a:endParaRPr lang="ru-RU" dirty="0" smtClean="0"/>
          </a:p>
          <a:p>
            <a:pPr marL="0" indent="447675" algn="just">
              <a:buNone/>
            </a:pPr>
            <a:endParaRPr lang="ru-RU" b="1" dirty="0" smtClean="0"/>
          </a:p>
          <a:p>
            <a:pPr marL="0" indent="447675" algn="just">
              <a:buNone/>
            </a:pPr>
            <a:r>
              <a:rPr lang="ru-RU" b="1" dirty="0" smtClean="0"/>
              <a:t>АО признается общество</a:t>
            </a:r>
            <a:r>
              <a:rPr lang="ru-RU" dirty="0" smtClean="0"/>
              <a:t>, уставный фонд которого разделен на определенное число акций, имеющих одинаковую номинальную стоимость.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366394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Образование и деятельность акционерного общества (АО)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47675" algn="just">
              <a:buNone/>
            </a:pPr>
            <a:endParaRPr lang="ru-RU" dirty="0" smtClean="0"/>
          </a:p>
          <a:p>
            <a:pPr marL="0" indent="447675" algn="just">
              <a:buNone/>
            </a:pPr>
            <a:endParaRPr lang="ru-RU" b="1" dirty="0" smtClean="0"/>
          </a:p>
          <a:p>
            <a:pPr marL="0" indent="447675" algn="just">
              <a:buNone/>
            </a:pPr>
            <a:r>
              <a:rPr lang="ru-RU" b="1" dirty="0" smtClean="0"/>
              <a:t>Открытым АО</a:t>
            </a:r>
            <a:r>
              <a:rPr lang="ru-RU" dirty="0" smtClean="0"/>
              <a:t> признается АО, участник которого может отчуждать принадлежащие ему акции без согласия других акционеров неограниченному кругу лиц.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535706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Образование и деятельность акционерного общества (АО)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7675" algn="just">
              <a:buNone/>
            </a:pPr>
            <a:endParaRPr lang="ru-RU" dirty="0" smtClean="0"/>
          </a:p>
          <a:p>
            <a:pPr marL="0" indent="447675" algn="just">
              <a:buNone/>
            </a:pPr>
            <a:r>
              <a:rPr lang="ru-RU" b="1" dirty="0" smtClean="0"/>
              <a:t>Закрытым АО</a:t>
            </a:r>
            <a:r>
              <a:rPr lang="ru-RU" dirty="0" smtClean="0"/>
              <a:t> признается АО, участник которого может отчуждать принадлежащие ему акции с согласия других акционеров и (или) ограниченному кругу лиц. ЗАО не вправе проводить открытую подписку на выпускаемые им акции.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747264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Образование и деятельность акционерного общества (АО)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447675" algn="just">
              <a:buNone/>
            </a:pPr>
            <a:endParaRPr lang="ru-RU" dirty="0" smtClean="0"/>
          </a:p>
          <a:p>
            <a:pPr marL="0" indent="447675" algn="just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Порядок образования АО: </a:t>
            </a:r>
          </a:p>
          <a:p>
            <a:pPr marL="0" indent="447675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1. Учредители АО заключают между собой договор, определяющий порядок осуществления ими совместной деятельности по созданию общества, размер уставного фонда, категории выпускаемых акций, порядок размещения и др. </a:t>
            </a:r>
          </a:p>
          <a:p>
            <a:pPr marL="0" indent="447675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2. Учредители АО несут солидарную ответственность по обязательствам, возникшим до регистрации общества. </a:t>
            </a:r>
          </a:p>
          <a:p>
            <a:pPr marL="0" indent="447675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3. Учредительным документом АО является его устав. </a:t>
            </a:r>
          </a:p>
          <a:p>
            <a:pPr marL="0" indent="447675" algn="just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Устав АО должен содержать: </a:t>
            </a:r>
          </a:p>
          <a:p>
            <a:pPr marL="0" indent="447675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1. Условия о категориях выпускаемых акций, их номинальной стоимости и количестве. </a:t>
            </a:r>
          </a:p>
          <a:p>
            <a:pPr marL="0" indent="447675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2. О размере уставного фонда общества. </a:t>
            </a:r>
          </a:p>
          <a:p>
            <a:pPr marL="0" indent="447675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3. О правах акционеров. </a:t>
            </a:r>
          </a:p>
          <a:p>
            <a:pPr marL="0" indent="447675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4. О составе и компетенции органов управления.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3017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 </a:t>
            </a:r>
            <a:r>
              <a:rPr lang="ru-RU" b="1" dirty="0"/>
              <a:t>Норма права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 smtClean="0"/>
          </a:p>
          <a:p>
            <a:pPr marL="0" indent="444500" algn="just">
              <a:buNone/>
            </a:pPr>
            <a:r>
              <a:rPr lang="ru-RU" dirty="0" smtClean="0"/>
              <a:t>Основная форма существования </a:t>
            </a:r>
            <a:r>
              <a:rPr lang="ru-RU" b="1" dirty="0" smtClean="0"/>
              <a:t>нормы права – нормативно-правовой акт.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8209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Образование и деятельность акционерного общества (АО)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447675" algn="just">
              <a:buNone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Ограничения на выпуск ценных бумаг и выплату дивидендов АО: 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47675"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1. Доля привилегированных акций в общем объеме уставного фонда (УФ) АО не должна превышать 25%. </a:t>
            </a:r>
          </a:p>
          <a:p>
            <a:pPr marL="0" indent="447675"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2. Ограничения на выпуск АО облигаций могут быть установлены законодательными актами. </a:t>
            </a:r>
          </a:p>
          <a:p>
            <a:pPr marL="0" indent="447675"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3. АО не вправе объявлять и выплачивать дивиденды: </a:t>
            </a:r>
          </a:p>
          <a:p>
            <a:pPr marL="0" indent="447675"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– до полной оплаты всего УФ, </a:t>
            </a:r>
          </a:p>
          <a:p>
            <a:pPr marL="0" indent="447675"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– если стоимость чистых активов АО меньше УФ и резервного фонда либо станет меньше их размера в результате выплаты дивидендов.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184900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Дочерние и зависимые общества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7675" algn="just">
              <a:buNone/>
            </a:pPr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47675" algn="just">
              <a:buNone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Хозяйственное общество признается дочерним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, если другое (основное) хозяйственное общество или товарищество в силу преобладающего участия в его уставном фонде, либо в соответствии с заключенным между ними договором, либо иным образом имеет возможность определять решения, принимаемые таким образом 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801270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8596" y="2214554"/>
            <a:ext cx="8286808" cy="1785950"/>
          </a:xfrm>
        </p:spPr>
        <p:txBody>
          <a:bodyPr>
            <a:noAutofit/>
          </a:bodyPr>
          <a:lstStyle/>
          <a:p>
            <a:r>
              <a:rPr lang="ru-RU" sz="4800" dirty="0" smtClean="0"/>
              <a:t>Индивидуальное предпринимательство в Республике Беларусь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68580662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Кто имеет право открывать ИП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44500" algn="just">
              <a:buNone/>
            </a:pPr>
            <a:endParaRPr lang="ru-RU" dirty="0" smtClean="0"/>
          </a:p>
          <a:p>
            <a:pPr marL="0" indent="444500" algn="just">
              <a:buNone/>
            </a:pPr>
            <a:r>
              <a:rPr lang="ru-RU" dirty="0" smtClean="0"/>
              <a:t>Любой гражданин </a:t>
            </a:r>
            <a:r>
              <a:rPr lang="ru-RU" smtClean="0"/>
              <a:t>РБ либо </a:t>
            </a:r>
            <a:r>
              <a:rPr lang="ru-RU" dirty="0" smtClean="0"/>
              <a:t>иностранный гражданин с видом на жительство, кроме лиц, которым запрещено открытие ИП в соответствии с законодательством РБ.</a:t>
            </a:r>
          </a:p>
          <a:p>
            <a:pPr marL="0" indent="444500" algn="just">
              <a:buNone/>
            </a:pPr>
            <a:endParaRPr lang="ru-RU" dirty="0" smtClean="0"/>
          </a:p>
          <a:p>
            <a:pPr marL="0" indent="444500" algn="just">
              <a:buNone/>
            </a:pPr>
            <a:endParaRPr lang="ru-RU" dirty="0"/>
          </a:p>
          <a:p>
            <a:pPr marL="514350" indent="-514350">
              <a:buNone/>
            </a:pPr>
            <a:endParaRPr lang="ru-RU" dirty="0" smtClean="0"/>
          </a:p>
          <a:p>
            <a:pPr marL="514350" indent="-51435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880361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Сколько стоит открывать ИП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44500" algn="just">
              <a:buNone/>
            </a:pPr>
            <a:endParaRPr lang="ru-RU" dirty="0" smtClean="0"/>
          </a:p>
          <a:p>
            <a:pPr marL="0" indent="444500" algn="just">
              <a:buNone/>
            </a:pPr>
            <a:endParaRPr lang="ru-RU" dirty="0" smtClean="0"/>
          </a:p>
          <a:p>
            <a:pPr marL="0" indent="444500" algn="just">
              <a:buNone/>
            </a:pPr>
            <a:r>
              <a:rPr lang="ru-RU" dirty="0" smtClean="0"/>
              <a:t>Стоимость открытия ИН – 0,5 базовой величины (в настоящее время 1</a:t>
            </a:r>
            <a:r>
              <a:rPr lang="en-US" dirty="0" smtClean="0"/>
              <a:t>2</a:t>
            </a:r>
            <a:r>
              <a:rPr lang="ru-RU" dirty="0" smtClean="0"/>
              <a:t>,</a:t>
            </a:r>
            <a:r>
              <a:rPr lang="en-US" dirty="0" smtClean="0"/>
              <a:t>25</a:t>
            </a:r>
            <a:r>
              <a:rPr lang="ru-RU" dirty="0" smtClean="0"/>
              <a:t> руб. ).</a:t>
            </a:r>
          </a:p>
          <a:p>
            <a:pPr marL="0" indent="444500" algn="just">
              <a:buNone/>
            </a:pPr>
            <a:endParaRPr lang="ru-RU" dirty="0" smtClean="0"/>
          </a:p>
          <a:p>
            <a:pPr marL="0" indent="444500" algn="just">
              <a:buNone/>
            </a:pPr>
            <a:endParaRPr lang="ru-RU" dirty="0"/>
          </a:p>
          <a:p>
            <a:pPr marL="514350" indent="-514350">
              <a:buNone/>
            </a:pPr>
            <a:endParaRPr lang="ru-RU" dirty="0" smtClean="0"/>
          </a:p>
          <a:p>
            <a:pPr marL="514350" indent="-51435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820746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Сколько стоит открывать ИП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444500" algn="just">
              <a:buNone/>
            </a:pPr>
            <a:r>
              <a:rPr lang="ru-RU" b="1" dirty="0" smtClean="0"/>
              <a:t>Для освобождения от уплаты госп</a:t>
            </a:r>
            <a:r>
              <a:rPr lang="ru-RU" dirty="0" smtClean="0"/>
              <a:t>ошлины в регистрирующий орган необходимо </a:t>
            </a:r>
            <a:r>
              <a:rPr lang="ru-RU" b="1" dirty="0" smtClean="0"/>
              <a:t>предоставить</a:t>
            </a:r>
            <a:r>
              <a:rPr lang="ru-RU" dirty="0" smtClean="0"/>
              <a:t> один из следующих документов:</a:t>
            </a:r>
          </a:p>
          <a:p>
            <a:r>
              <a:rPr lang="ru-RU" dirty="0" smtClean="0"/>
              <a:t>оригинал и копия пенсионного удостоверения, выдаваемого органами социальной защиты;</a:t>
            </a:r>
          </a:p>
          <a:p>
            <a:r>
              <a:rPr lang="ru-RU" dirty="0" smtClean="0"/>
              <a:t>справка о том, что гражданин состоит на учете в органах по труду, занятости и социальной защиты;</a:t>
            </a:r>
          </a:p>
          <a:p>
            <a:r>
              <a:rPr lang="ru-RU" dirty="0" smtClean="0"/>
              <a:t>справка из учебного учреждения о получении образования в дневной форме обучения.</a:t>
            </a:r>
          </a:p>
          <a:p>
            <a:pPr marL="0" indent="444500" algn="just">
              <a:buNone/>
            </a:pPr>
            <a:endParaRPr lang="ru-RU" dirty="0" smtClean="0"/>
          </a:p>
          <a:p>
            <a:pPr marL="0" indent="444500" algn="just">
              <a:buNone/>
            </a:pPr>
            <a:endParaRPr lang="ru-RU" dirty="0" smtClean="0"/>
          </a:p>
          <a:p>
            <a:pPr marL="0" indent="444500" algn="just">
              <a:buNone/>
            </a:pPr>
            <a:endParaRPr lang="ru-RU" dirty="0"/>
          </a:p>
          <a:p>
            <a:pPr marL="514350" indent="-514350">
              <a:buNone/>
            </a:pPr>
            <a:endParaRPr lang="ru-RU" dirty="0" smtClean="0"/>
          </a:p>
          <a:p>
            <a:pPr marL="514350" indent="-51435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72229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Регистрация ИП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Обратиться в исполком по месту жительства.</a:t>
            </a:r>
          </a:p>
          <a:p>
            <a:pPr marL="514350" indent="-514350">
              <a:buAutoNum type="arabicPeriod"/>
            </a:pPr>
            <a:r>
              <a:rPr lang="ru-RU" dirty="0" smtClean="0"/>
              <a:t>Предоставить следующие документы:</a:t>
            </a:r>
          </a:p>
          <a:p>
            <a:pPr marL="514350" indent="-514350">
              <a:buNone/>
            </a:pPr>
            <a:r>
              <a:rPr lang="ru-RU" dirty="0" smtClean="0"/>
              <a:t>2.1 </a:t>
            </a:r>
            <a:r>
              <a:rPr lang="ru-RU" dirty="0"/>
              <a:t>паспорт гражданина РБ, вид на жительство в </a:t>
            </a:r>
            <a:r>
              <a:rPr lang="ru-RU" dirty="0" smtClean="0"/>
              <a:t>РБ;</a:t>
            </a:r>
          </a:p>
          <a:p>
            <a:pPr marL="514350" indent="-514350">
              <a:buNone/>
            </a:pPr>
            <a:r>
              <a:rPr lang="ru-RU" dirty="0" smtClean="0"/>
              <a:t>2.2 фотографию </a:t>
            </a:r>
            <a:r>
              <a:rPr lang="ru-RU" dirty="0"/>
              <a:t>3 </a:t>
            </a:r>
            <a:r>
              <a:rPr lang="ru-RU" dirty="0" err="1"/>
              <a:t>х</a:t>
            </a:r>
            <a:r>
              <a:rPr lang="ru-RU" dirty="0"/>
              <a:t> </a:t>
            </a:r>
            <a:r>
              <a:rPr lang="ru-RU" dirty="0" smtClean="0"/>
              <a:t>4;</a:t>
            </a:r>
          </a:p>
          <a:p>
            <a:pPr marL="514350" indent="-514350">
              <a:buNone/>
            </a:pPr>
            <a:r>
              <a:rPr lang="ru-RU" dirty="0" smtClean="0"/>
              <a:t>2.3 квитанция об уплате государственной пошлины за регистрацию ИП.</a:t>
            </a:r>
            <a:endParaRPr lang="ru-RU" dirty="0"/>
          </a:p>
          <a:p>
            <a:pPr marL="514350" indent="-514350">
              <a:buNone/>
            </a:pPr>
            <a:endParaRPr lang="ru-RU" dirty="0"/>
          </a:p>
          <a:p>
            <a:pPr marL="514350" indent="-514350">
              <a:buNone/>
            </a:pPr>
            <a:endParaRPr lang="ru-RU" dirty="0" smtClean="0"/>
          </a:p>
          <a:p>
            <a:pPr marL="514350" indent="-51435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159500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Что дальше?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Включение в единый </a:t>
            </a:r>
            <a:r>
              <a:rPr lang="ru-RU" dirty="0"/>
              <a:t>государственный регистр юридических лиц и индивидуальных предпринимателей о регистрации </a:t>
            </a:r>
            <a:r>
              <a:rPr lang="ru-RU" dirty="0" smtClean="0"/>
              <a:t>ИП;</a:t>
            </a:r>
          </a:p>
          <a:p>
            <a:r>
              <a:rPr lang="ru-RU" dirty="0" smtClean="0"/>
              <a:t>Регистрация </a:t>
            </a:r>
            <a:r>
              <a:rPr lang="ru-RU" dirty="0"/>
              <a:t>ИП в налоговой и </a:t>
            </a:r>
            <a:r>
              <a:rPr lang="ru-RU" dirty="0" smtClean="0"/>
              <a:t>ФСЗН;</a:t>
            </a:r>
          </a:p>
          <a:p>
            <a:r>
              <a:rPr lang="ru-RU" dirty="0" smtClean="0"/>
              <a:t>Получение свидетельства;</a:t>
            </a:r>
          </a:p>
          <a:p>
            <a:r>
              <a:rPr lang="ru-RU" dirty="0" smtClean="0"/>
              <a:t>Изготовление печати;</a:t>
            </a:r>
          </a:p>
          <a:p>
            <a:r>
              <a:rPr lang="ru-RU" dirty="0" smtClean="0"/>
              <a:t>Открытие расчетного счета.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565026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Выбор системы налогообложения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предприниматель может применять общую систему </a:t>
            </a:r>
            <a:r>
              <a:rPr lang="ru-RU" dirty="0" smtClean="0"/>
              <a:t>налогообложения;</a:t>
            </a:r>
          </a:p>
          <a:p>
            <a:r>
              <a:rPr lang="ru-RU" dirty="0"/>
              <a:t>предприниматель может применять упрощенную систему </a:t>
            </a:r>
            <a:r>
              <a:rPr lang="ru-RU" dirty="0" smtClean="0"/>
              <a:t>налогообложения;</a:t>
            </a:r>
          </a:p>
          <a:p>
            <a:r>
              <a:rPr lang="ru-RU" dirty="0"/>
              <a:t>предприниматель может уплачивать единый </a:t>
            </a:r>
            <a:r>
              <a:rPr lang="ru-RU" dirty="0" smtClean="0"/>
              <a:t>налог;</a:t>
            </a:r>
          </a:p>
          <a:p>
            <a:pPr marL="0" indent="0">
              <a:buNone/>
            </a:pPr>
            <a:r>
              <a:rPr lang="ru-RU" dirty="0" smtClean="0"/>
              <a:t>Предприниматель обязан платить взносы в ФСЗН.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317230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Общая система </a:t>
            </a:r>
            <a:r>
              <a:rPr lang="ru-RU" b="1" dirty="0" smtClean="0"/>
              <a:t>налогообложения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налог на добавленную стоимость - НДС, ставка 20% от оборота по реализации товаров, работ или услуг</a:t>
            </a:r>
          </a:p>
          <a:p>
            <a:r>
              <a:rPr lang="ru-RU" dirty="0"/>
              <a:t>налог на прибыль, ставка 18 % от налогооблагаемой прибыли</a:t>
            </a:r>
          </a:p>
          <a:p>
            <a:r>
              <a:rPr lang="ru-RU" dirty="0"/>
              <a:t>страховые взносы на обязательное социальное страхование наёмных работников, соцстрах, ставка 34% от фонда оплаты труда</a:t>
            </a:r>
          </a:p>
          <a:p>
            <a:r>
              <a:rPr lang="ru-RU" dirty="0"/>
              <a:t>обязательное страхование от несчастных случаев на производстве, ставка </a:t>
            </a:r>
            <a:r>
              <a:rPr lang="ru-RU" dirty="0" smtClean="0"/>
              <a:t>до 1,0% </a:t>
            </a:r>
            <a:r>
              <a:rPr lang="ru-RU" dirty="0"/>
              <a:t>от фонда оплаты труда</a:t>
            </a:r>
          </a:p>
          <a:p>
            <a:r>
              <a:rPr lang="ru-RU" dirty="0"/>
              <a:t>кроме того если это требует законодательство РБ</a:t>
            </a:r>
          </a:p>
          <a:p>
            <a:pPr lvl="1"/>
            <a:r>
              <a:rPr lang="ru-RU" dirty="0"/>
              <a:t>налог на недвижимость</a:t>
            </a:r>
          </a:p>
          <a:p>
            <a:pPr lvl="1"/>
            <a:r>
              <a:rPr lang="ru-RU" dirty="0"/>
              <a:t>земельный налог</a:t>
            </a:r>
          </a:p>
          <a:p>
            <a:pPr lvl="1"/>
            <a:r>
              <a:rPr lang="ru-RU" dirty="0"/>
              <a:t>акцизы</a:t>
            </a:r>
          </a:p>
          <a:p>
            <a:pPr lvl="1"/>
            <a:r>
              <a:rPr lang="ru-RU" dirty="0"/>
              <a:t>экологический налог</a:t>
            </a:r>
          </a:p>
          <a:p>
            <a:pPr lvl="1"/>
            <a:r>
              <a:rPr lang="ru-RU" dirty="0"/>
              <a:t>налог за добычу (изъятие) природных ресурсов</a:t>
            </a:r>
          </a:p>
          <a:p>
            <a:pPr lvl="1"/>
            <a:r>
              <a:rPr lang="ru-RU" dirty="0"/>
              <a:t>оффшорный сбор</a:t>
            </a:r>
          </a:p>
          <a:p>
            <a:pPr lvl="1"/>
            <a:r>
              <a:rPr lang="ru-RU" dirty="0"/>
              <a:t>гербовый сбор</a:t>
            </a:r>
          </a:p>
          <a:p>
            <a:pPr lvl="1"/>
            <a:r>
              <a:rPr lang="ru-RU" dirty="0"/>
              <a:t>другие налоги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87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Источники права</a:t>
            </a:r>
            <a:endParaRPr lang="ru-RU" b="1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32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Виды источников права: 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Виды источников права в Республике Беларусь: 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3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нормативно-правовые акты 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нормативно-правовые акты 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3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юридические прецеденты 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нормативные договоры 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3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правовые обычаи 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правовые обычаи 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19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500" b="1" dirty="0" smtClean="0"/>
              <a:t>Условия для применения УСН</a:t>
            </a:r>
            <a:endParaRPr lang="ru-RU" sz="45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средняя численность работников организации составляет не более 100 человек,</a:t>
            </a:r>
          </a:p>
          <a:p>
            <a:pPr lvl="0"/>
            <a:r>
              <a:rPr lang="ru-RU" dirty="0"/>
              <a:t>размер валовой выручки нарастающим итогом не превышает </a:t>
            </a:r>
            <a:r>
              <a:rPr lang="ru-RU" dirty="0" smtClean="0"/>
              <a:t>126700 </a:t>
            </a:r>
            <a:r>
              <a:rPr lang="ru-RU" dirty="0"/>
              <a:t>рублей </a:t>
            </a:r>
            <a:r>
              <a:rPr lang="ru-RU" dirty="0" smtClean="0"/>
              <a:t>за предыдущий год.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843231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500" b="1" dirty="0" smtClean="0"/>
              <a:t>Упрощенная система налогообложения</a:t>
            </a:r>
            <a:endParaRPr lang="ru-RU" sz="45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85000" lnSpcReduction="10000"/>
          </a:bodyPr>
          <a:lstStyle/>
          <a:p>
            <a:pPr marL="0" indent="447675" algn="just">
              <a:buNone/>
            </a:pPr>
            <a:r>
              <a:rPr lang="ru-RU" dirty="0"/>
              <a:t>Действующие </a:t>
            </a:r>
            <a:r>
              <a:rPr lang="ru-RU" b="1" dirty="0"/>
              <a:t>в </a:t>
            </a:r>
            <a:r>
              <a:rPr lang="ru-RU" b="1" dirty="0" smtClean="0"/>
              <a:t>2017 </a:t>
            </a:r>
            <a:r>
              <a:rPr lang="ru-RU" b="1" dirty="0"/>
              <a:t>году ставки УСН</a:t>
            </a:r>
            <a:r>
              <a:rPr lang="ru-RU" dirty="0"/>
              <a:t> составляют:</a:t>
            </a:r>
          </a:p>
          <a:p>
            <a:pPr algn="just"/>
            <a:r>
              <a:rPr lang="ru-RU" dirty="0"/>
              <a:t>5% - для организаций и индивидуальных предпринимателей, не являющихся плательщиками НДС;</a:t>
            </a:r>
          </a:p>
          <a:p>
            <a:pPr algn="just"/>
            <a:r>
              <a:rPr lang="ru-RU" dirty="0"/>
              <a:t>3% - для тех же плательщиков при уплате НДС</a:t>
            </a:r>
            <a:r>
              <a:rPr lang="ru-RU" dirty="0" smtClean="0"/>
              <a:t>;</a:t>
            </a:r>
          </a:p>
          <a:p>
            <a:pPr algn="just"/>
            <a:r>
              <a:rPr lang="ru-RU" dirty="0" smtClean="0"/>
              <a:t>16 % в отношении </a:t>
            </a:r>
            <a:r>
              <a:rPr lang="ru-RU" b="1" dirty="0" err="1" smtClean="0"/>
              <a:t>внереализационных</a:t>
            </a:r>
            <a:r>
              <a:rPr lang="ru-RU" b="1" dirty="0" smtClean="0"/>
              <a:t> доходо</a:t>
            </a:r>
            <a:r>
              <a:rPr lang="ru-RU" dirty="0" smtClean="0"/>
              <a:t>в, в виде стоимости безвозмездно полученного имущества (товаров), имущественных прав, работ (услуг), выполненных (оказанных) на безвозмездной основе в интересах индивидуального предпринимателя (нотариуса, адвоката).</a:t>
            </a:r>
          </a:p>
          <a:p>
            <a:pPr algn="just"/>
            <a:endParaRPr lang="ru-RU" dirty="0"/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387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Преимущества УСН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возможность отчитываться и уплачивать налог раз в квартал (за исключением плательщиков по УСН с уплатой НДС);</a:t>
            </a:r>
          </a:p>
          <a:p>
            <a:r>
              <a:rPr lang="ru-RU" dirty="0"/>
              <a:t>уменьшение количества уплачиваемых </a:t>
            </a:r>
            <a:r>
              <a:rPr lang="ru-RU" dirty="0" smtClean="0"/>
              <a:t>налогов;</a:t>
            </a:r>
            <a:endParaRPr lang="ru-RU" dirty="0"/>
          </a:p>
          <a:p>
            <a:r>
              <a:rPr lang="ru-RU" dirty="0"/>
              <a:t>сравнительную простоту </a:t>
            </a:r>
            <a:r>
              <a:rPr lang="ru-RU" dirty="0" smtClean="0"/>
              <a:t>начисления;</a:t>
            </a:r>
            <a:endParaRPr lang="ru-RU" dirty="0"/>
          </a:p>
          <a:p>
            <a:r>
              <a:rPr lang="ru-RU" dirty="0"/>
              <a:t>упрощение </a:t>
            </a:r>
            <a:r>
              <a:rPr lang="ru-RU" dirty="0" smtClean="0"/>
              <a:t>документооборота.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385125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ФСЗН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Каждый год в феврале по итогам деятельности ФСЗН выставляет счет за предыдущий год.</a:t>
            </a:r>
          </a:p>
          <a:p>
            <a:endParaRPr lang="ru-RU" dirty="0" smtClean="0"/>
          </a:p>
          <a:p>
            <a:r>
              <a:rPr lang="ru-RU" dirty="0" smtClean="0"/>
              <a:t>Формула суммы взносов следующая - 35% </a:t>
            </a:r>
            <a:r>
              <a:rPr lang="ru-RU" dirty="0" err="1" smtClean="0"/>
              <a:t>x</a:t>
            </a:r>
            <a:r>
              <a:rPr lang="ru-RU" dirty="0" smtClean="0"/>
              <a:t> минимальная зарплата по региону за каждый месяц </a:t>
            </a:r>
            <a:r>
              <a:rPr lang="ru-RU" dirty="0" err="1" smtClean="0"/>
              <a:t>x</a:t>
            </a:r>
            <a:r>
              <a:rPr lang="ru-RU" dirty="0" smtClean="0"/>
              <a:t> 12 месяцев.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283263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ФСЗН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ИП </a:t>
            </a:r>
            <a:r>
              <a:rPr lang="ru-RU" u="sng" dirty="0" smtClean="0"/>
              <a:t>не является</a:t>
            </a:r>
            <a:r>
              <a:rPr lang="ru-RU" dirty="0" smtClean="0"/>
              <a:t> плательщиком взносов в ФСЗН: </a:t>
            </a:r>
          </a:p>
          <a:p>
            <a:pPr>
              <a:buNone/>
            </a:pPr>
            <a:r>
              <a:rPr lang="ru-RU" dirty="0" smtClean="0"/>
              <a:t>1) Состоит в трудовых отношениях;</a:t>
            </a:r>
          </a:p>
          <a:p>
            <a:pPr>
              <a:buNone/>
            </a:pPr>
            <a:r>
              <a:rPr lang="ru-RU" dirty="0" smtClean="0"/>
              <a:t>2) Является получателем пенсии;</a:t>
            </a:r>
          </a:p>
          <a:p>
            <a:pPr>
              <a:buNone/>
            </a:pPr>
            <a:r>
              <a:rPr lang="ru-RU" dirty="0" smtClean="0"/>
              <a:t>3) Является студентом </a:t>
            </a:r>
            <a:r>
              <a:rPr lang="ru-RU" dirty="0" err="1" smtClean="0"/>
              <a:t>средне-специального</a:t>
            </a:r>
            <a:r>
              <a:rPr lang="ru-RU" dirty="0" smtClean="0"/>
              <a:t>, высшего учебного заведения дневной формы получения образования;</a:t>
            </a:r>
          </a:p>
          <a:p>
            <a:pPr>
              <a:buNone/>
            </a:pPr>
            <a:r>
              <a:rPr lang="ru-RU" dirty="0" smtClean="0"/>
              <a:t>4) Имеет право на пособие по уходу за ребенком в возрасте до 3 лет.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740122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Открытие расчетного счета в банке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заявление на открытие счета (форму заявления лучше уточнить в конкретном банке);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копию (без нотариального засвидетельствования) свидетельства о государственной регистрации;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карточку с образцами подписей должностных лиц индивидуального предпринимателя, имеющих право подписи документов для проведения расчетов, и оттиска печати (свидетельствование подлинности подписей осуществляется сотрудниками банка).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582988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Учетная политика ИП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4500" algn="just">
              <a:buNone/>
            </a:pPr>
            <a:r>
              <a:rPr lang="ru-RU" b="1" dirty="0" smtClean="0"/>
              <a:t>Учетная политика</a:t>
            </a:r>
            <a:r>
              <a:rPr lang="ru-RU" dirty="0" smtClean="0"/>
              <a:t> – это документ, в котором ИП в порядке, определенном налоговым законодательством, выбирает один из возможных вариантов действий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064193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Отличия в деятельности ИП и других форм ведения бизнеса</a:t>
            </a:r>
            <a:endParaRPr lang="ru-RU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626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Calibri"/>
                          <a:cs typeface="Times New Roman"/>
                        </a:rPr>
                        <a:t>Критерии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Calibri"/>
                          <a:cs typeface="Times New Roman"/>
                        </a:rPr>
                        <a:t>Индивидуальный предприниматель (ИП)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Calibri"/>
                          <a:cs typeface="Times New Roman"/>
                        </a:rPr>
                        <a:t>Предприятие или фирма (ЧУП, ООО, ОДО, ЗАО)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latin typeface="Times New Roman"/>
                          <a:ea typeface="Calibri"/>
                          <a:cs typeface="Times New Roman"/>
                        </a:rPr>
                        <a:t>Юридический статус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Calibri"/>
                          <a:cs typeface="Times New Roman"/>
                        </a:rPr>
                        <a:t>Субъект хозяйствования без образования юридического лица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Calibri"/>
                          <a:cs typeface="Times New Roman"/>
                        </a:rPr>
                        <a:t>Субъект хозяйствования юридическое лицо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latin typeface="Times New Roman"/>
                          <a:ea typeface="Calibri"/>
                          <a:cs typeface="Times New Roman"/>
                        </a:rPr>
                        <a:t>Система налогообложения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УСН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Подоходный налог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Единый налог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Calibri"/>
                          <a:cs typeface="Times New Roman"/>
                        </a:rPr>
                        <a:t>УСН 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Calibri"/>
                          <a:cs typeface="Times New Roman"/>
                        </a:rPr>
                        <a:t>Подоходный налог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latin typeface="Times New Roman"/>
                          <a:ea typeface="Calibri"/>
                          <a:cs typeface="Times New Roman"/>
                        </a:rPr>
                        <a:t>Заработная плата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Такого понятия у ИП нет. ИП может снимать личный доход в любое время при условии уплаты налога. Минимальных требований по размеру личного дохода нет.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Calibri"/>
                          <a:cs typeface="Times New Roman"/>
                        </a:rPr>
                        <a:t>Заработная плата выплачивается обязательно. Минимальный размер оплаты труда устанавливается законодательством.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latin typeface="Times New Roman"/>
                          <a:ea typeface="Calibri"/>
                          <a:cs typeface="Times New Roman"/>
                        </a:rPr>
                        <a:t>Дивиденды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Такого понятия у ИП нет. Снимает личный доход после уплаты налогов в соответствии с применяемой системой налогообложения.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Calibri"/>
                          <a:cs typeface="Times New Roman"/>
                        </a:rPr>
                        <a:t>Выплачиваются из чистой прибыли в порядке, установленном уставом и законодательством.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/>
                          <a:ea typeface="Calibri"/>
                          <a:cs typeface="Times New Roman"/>
                        </a:rPr>
                        <a:t>Подоходный налог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Не уплачивается при УСН и уплате единого налога. При наличии наемных работников уплачивается в размере 13% от фонда оплаты труда. Налог удерживается из заработной платы работника.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Calibri"/>
                          <a:cs typeface="Times New Roman"/>
                        </a:rPr>
                        <a:t>13% от фонда оплаты труда. Налог удерживается из заработной платы работника.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7551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Отличия в деятельности ИП и других форм ведения бизнеса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5047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Критерии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Индивидуальный предприниматель (ИП)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Calibri"/>
                          <a:cs typeface="Times New Roman"/>
                        </a:rPr>
                        <a:t>Предприятие или фирма (ЧУП, ООО, ОДО, ЗАО)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/>
                          <a:ea typeface="Calibri"/>
                          <a:cs typeface="Times New Roman"/>
                        </a:rPr>
                        <a:t>Отчисления в ФСЗН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Не менее 35% от минимальной заработной платы. Уплачивается раз в год. При наличии наемных работников оплачивается 35% от фонда оплаты труда. При этом 34% от фонда оплаты труда оплачивает наниматель, 1% из заработной платы удерживается с работника. Уплачивается при выплате заработной платы.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35% от фонда оплаты труда. При этом 34% от фонда оплаты труда оплачивает наниматель, 1% из заработной платы удерживается с работника. Уплачивается при выплате заработной платы. Организации со средней численностью работников до 100 человек вправе уплачивать раз в квартал.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latin typeface="Times New Roman"/>
                          <a:ea typeface="Calibri"/>
                          <a:cs typeface="Times New Roman"/>
                        </a:rPr>
                        <a:t>Отчисления в Белгосстрах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Уплачивается при наличии наемных работников % с фонда оплаты труда.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% с фонда оплаты труда.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latin typeface="Times New Roman"/>
                          <a:ea typeface="Calibri"/>
                          <a:cs typeface="Times New Roman"/>
                        </a:rPr>
                        <a:t>Налоги на дивиденды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Не уплачивается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С суммы выплачиваемых дивидендов удерживается подоходный налог в размере 13%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latin typeface="Times New Roman"/>
                          <a:ea typeface="Calibri"/>
                          <a:cs typeface="Times New Roman"/>
                        </a:rPr>
                        <a:t>Юридический адрес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Не требуется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Требуется. Для обществ обязательно наличие административного помещения, для унитарных предприятий допускается регистрация в жилом фонде (при соблюдении определенных условий)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latin typeface="Times New Roman"/>
                          <a:ea typeface="Calibri"/>
                          <a:cs typeface="Times New Roman"/>
                        </a:rPr>
                        <a:t>Уставный фонд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Отсутствует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Calibri"/>
                          <a:cs typeface="Times New Roman"/>
                        </a:rPr>
                        <a:t>Имеется и формируется в порядке, установленном законодательством.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55381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Отличия в деятельности ИП и других форм ведения бизнеса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475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Calibri"/>
                          <a:cs typeface="Times New Roman"/>
                        </a:rPr>
                        <a:t>Критерии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Индивидуальный предприниматель (ИП)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Calibri"/>
                          <a:cs typeface="Times New Roman"/>
                        </a:rPr>
                        <a:t>Предприятие или фирма (ЧУП, ООО, ОДО, ЗАО)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/>
                          <a:ea typeface="Calibri"/>
                          <a:cs typeface="Times New Roman"/>
                        </a:rPr>
                        <a:t>Способ пополнения оборотных средств (пополнение расчетного счета)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Свободно путем внесения денег на расчетный счет через объявление о взносе наличными.	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Договор займа Увеличение размера уставного фонда. Исключение: частное унитарное предприятие – возможно внесение денег на расчетный счет через объявление о взносе наличными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latin typeface="Times New Roman"/>
                          <a:ea typeface="Calibri"/>
                          <a:cs typeface="Times New Roman"/>
                        </a:rPr>
                        <a:t>Внешнеэкономическая деятельность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Без ограничений	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Без ограничений	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latin typeface="Times New Roman"/>
                          <a:ea typeface="Calibri"/>
                          <a:cs typeface="Times New Roman"/>
                        </a:rPr>
                        <a:t>Виды деятельности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Любые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Любые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latin typeface="Times New Roman"/>
                          <a:ea typeface="Calibri"/>
                          <a:cs typeface="Times New Roman"/>
                        </a:rPr>
                        <a:t>Пошлина за государственную регистрации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0,5 базовой величины	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latin typeface="Times New Roman"/>
                          <a:ea typeface="Calibri"/>
                          <a:cs typeface="Times New Roman"/>
                        </a:rPr>
                        <a:t>1 базовая величина</a:t>
                      </a:r>
                      <a:r>
                        <a:rPr lang="ru-RU" sz="1200" dirty="0">
                          <a:latin typeface="Times New Roman"/>
                          <a:ea typeface="Calibri"/>
                          <a:cs typeface="Times New Roman"/>
                        </a:rPr>
                        <a:t>	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latin typeface="Times New Roman"/>
                          <a:ea typeface="Calibri"/>
                          <a:cs typeface="Times New Roman"/>
                        </a:rPr>
                        <a:t>Регистрирующий орган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Times New Roman"/>
                        </a:rPr>
                        <a:t>Администрация (исполком) по месту жительства	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Calibri"/>
                          <a:cs typeface="Times New Roman"/>
                        </a:rPr>
                        <a:t>Администрация (исполком) по месту нахождения юридического адреса за исключением случаев, установленных законодательством.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7761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4181</Words>
  <Application>Microsoft Office PowerPoint</Application>
  <PresentationFormat>Экран (4:3)</PresentationFormat>
  <Paragraphs>591</Paragraphs>
  <Slides>100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100</vt:i4>
      </vt:variant>
    </vt:vector>
  </HeadingPairs>
  <TitlesOfParts>
    <vt:vector size="101" baseType="lpstr">
      <vt:lpstr>Тема Office</vt:lpstr>
      <vt:lpstr> Раздел 1.   Экономическое и правовое содержание предпринимательской деятельности </vt:lpstr>
      <vt:lpstr>Презентация PowerPoint</vt:lpstr>
      <vt:lpstr>  Право: понятие, концепции, сущность, функции </vt:lpstr>
      <vt:lpstr>  Право: понятие, концепции, сущность, функции </vt:lpstr>
      <vt:lpstr>  Право: понятие, концепции, сущность, функции </vt:lpstr>
      <vt:lpstr>  Право: понятие, концепции, сущность, функции </vt:lpstr>
      <vt:lpstr>  Право: понятие, концепции, сущность, функции </vt:lpstr>
      <vt:lpstr>  Норма права </vt:lpstr>
      <vt:lpstr>Источники права</vt:lpstr>
      <vt:lpstr>Действие нормативных правовых актов</vt:lpstr>
      <vt:lpstr>Государство: понятие, признаки и происхождение, функции </vt:lpstr>
      <vt:lpstr>Государство: понятие, признаки и происхождение, функции </vt:lpstr>
      <vt:lpstr>Государство: понятие, признаки и происхождение, функции </vt:lpstr>
      <vt:lpstr>Государство: понятие, признаки и происхождение, функции </vt:lpstr>
      <vt:lpstr>Формы государства </vt:lpstr>
      <vt:lpstr>Формы государства </vt:lpstr>
      <vt:lpstr>Формы государства </vt:lpstr>
      <vt:lpstr>Формы государства </vt:lpstr>
      <vt:lpstr>Принципы правового государства</vt:lpstr>
      <vt:lpstr>Презентация PowerPoint</vt:lpstr>
      <vt:lpstr>Понятие</vt:lpstr>
      <vt:lpstr>Субъекты гражданского права</vt:lpstr>
      <vt:lpstr>Объекты гражданского права</vt:lpstr>
      <vt:lpstr>Понятие и виды сделок. Гражданско-правовой договор. </vt:lpstr>
      <vt:lpstr>Понятие и виды сделок. Гражданско-правовой договор. </vt:lpstr>
      <vt:lpstr>Понятие и виды сделок. Гражданско-правовой договор. </vt:lpstr>
      <vt:lpstr>Представительство. Доверенность</vt:lpstr>
      <vt:lpstr>Представительство. Доверенность</vt:lpstr>
      <vt:lpstr>Представительство. Доверенность</vt:lpstr>
      <vt:lpstr> Право собственности и другие вещные права </vt:lpstr>
      <vt:lpstr> Право собственности и другие вещные права </vt:lpstr>
      <vt:lpstr>  Защита гражданских прав. Судебная защита гражданских прав.  </vt:lpstr>
      <vt:lpstr>Защита гражданских прав. Способы защиты гражданских прав. </vt:lpstr>
      <vt:lpstr>Обязательства : понятие, виды, стороны, исполнение, обеспечение исполнения, прекращение</vt:lpstr>
      <vt:lpstr>Обязательства : понятие, виды, стороны, исполнение, обеспечение исполнения, прекращение</vt:lpstr>
      <vt:lpstr>Обязательства : понятие, виды, стороны, исполнение, обеспечение исполнения, прекращение</vt:lpstr>
      <vt:lpstr>Обязательства : понятие, виды, стороны, исполнение, обеспечение исполнения, прекращение</vt:lpstr>
      <vt:lpstr>Обязательства : понятие, виды, стороны, исполнение, обеспечение исполнения, прекращение</vt:lpstr>
      <vt:lpstr>Гражданско-правовая ответственность : понятие, функции, формы </vt:lpstr>
      <vt:lpstr>Гражданско-правовая ответственность : понятие, функции, формы </vt:lpstr>
      <vt:lpstr>Гражданско-правовая ответственность : понятие, функции, формы </vt:lpstr>
      <vt:lpstr>Презентация PowerPoint</vt:lpstr>
      <vt:lpstr>Сущность предпринимательства </vt:lpstr>
      <vt:lpstr>Сущность предпринимательства </vt:lpstr>
      <vt:lpstr>Сущность предпринимательства </vt:lpstr>
      <vt:lpstr>Сущность предпринимательства </vt:lpstr>
      <vt:lpstr>Сущность предпринимательства </vt:lpstr>
      <vt:lpstr>Сущность предпринимательства </vt:lpstr>
      <vt:lpstr>Права и обязанности предпринимателя</vt:lpstr>
      <vt:lpstr>Права и обязанности предпринимателя</vt:lpstr>
      <vt:lpstr>Ответственность предпринимателя</vt:lpstr>
      <vt:lpstr>Ответственность предпринимателя</vt:lpstr>
      <vt:lpstr>Анализ возможностей ресурсов и рисков в предпринимательстве </vt:lpstr>
      <vt:lpstr>Анализ возможностей ресурсов и рисков в предпринимательстве </vt:lpstr>
      <vt:lpstr>Организация собственного бизнеса</vt:lpstr>
      <vt:lpstr>Презентация PowerPoint</vt:lpstr>
      <vt:lpstr>Создание хозяйственных товариществ и обществ </vt:lpstr>
      <vt:lpstr>Образование и ведение дел полного товарищества </vt:lpstr>
      <vt:lpstr>Образование и ведение дел полного товарищества </vt:lpstr>
      <vt:lpstr>Образование и ведение дел коммандитного товарищества </vt:lpstr>
      <vt:lpstr>Образование и ведение дел коммандитного товарищества </vt:lpstr>
      <vt:lpstr>Образование, реорганизация и ликвидация ООО (ОДО)</vt:lpstr>
      <vt:lpstr>Образование, реорганизация и ликвидация ООО (ОДО)</vt:lpstr>
      <vt:lpstr>Образование, реорганизация и ликвидация ООО (ОДО)</vt:lpstr>
      <vt:lpstr>Образование, реорганизация и ликвидация ООО (ОДО)</vt:lpstr>
      <vt:lpstr>Образование, реорганизация и ликвидация ООО (ОДО)</vt:lpstr>
      <vt:lpstr>Образование, реорганизация и ликвидация ООО (ОДО)</vt:lpstr>
      <vt:lpstr>Образование, реорганизация и ликвидация ООО (ОДО)</vt:lpstr>
      <vt:lpstr>Образование, реорганизация и ликвидация ООО (ОДО)</vt:lpstr>
      <vt:lpstr>Образование, реорганизация и ликвидация ООО (ОДО)</vt:lpstr>
      <vt:lpstr>Образование, реорганизация и ликвидация ООО (ОДО)</vt:lpstr>
      <vt:lpstr>Образование, реорганизация и ликвидация  ЧУП</vt:lpstr>
      <vt:lpstr>Образование, реорганизация и ликвидация  ЧУП</vt:lpstr>
      <vt:lpstr>Образование, реорганизация и ликвидация  ЧУП</vt:lpstr>
      <vt:lpstr>Образование, реорганизация и ликвидация  ЧУП</vt:lpstr>
      <vt:lpstr>Образование и деятельность акционерного общества (АО) </vt:lpstr>
      <vt:lpstr>Образование и деятельность акционерного общества (АО) </vt:lpstr>
      <vt:lpstr>Образование и деятельность акционерного общества (АО) </vt:lpstr>
      <vt:lpstr>Образование и деятельность акционерного общества (АО) </vt:lpstr>
      <vt:lpstr>Образование и деятельность акционерного общества (АО) </vt:lpstr>
      <vt:lpstr>Дочерние и зависимые общества </vt:lpstr>
      <vt:lpstr>Индивидуальное предпринимательство в Республике Беларусь</vt:lpstr>
      <vt:lpstr>Кто имеет право открывать ИП</vt:lpstr>
      <vt:lpstr>Сколько стоит открывать ИП</vt:lpstr>
      <vt:lpstr>Сколько стоит открывать ИП</vt:lpstr>
      <vt:lpstr>Регистрация ИП</vt:lpstr>
      <vt:lpstr>Что дальше?</vt:lpstr>
      <vt:lpstr>Выбор системы налогообложения</vt:lpstr>
      <vt:lpstr>Общая система налогообложения</vt:lpstr>
      <vt:lpstr>Условия для применения УСН</vt:lpstr>
      <vt:lpstr>Упрощенная система налогообложения</vt:lpstr>
      <vt:lpstr>Преимущества УСН</vt:lpstr>
      <vt:lpstr>ФСЗН</vt:lpstr>
      <vt:lpstr>ФСЗН</vt:lpstr>
      <vt:lpstr>Открытие расчетного счета в банке</vt:lpstr>
      <vt:lpstr>Учетная политика ИП</vt:lpstr>
      <vt:lpstr>Отличия в деятельности ИП и других форм ведения бизнеса</vt:lpstr>
      <vt:lpstr>Отличия в деятельности ИП и других форм ведения бизнеса</vt:lpstr>
      <vt:lpstr>Отличия в деятельности ИП и других форм ведения бизнеса</vt:lpstr>
      <vt:lpstr>ОПФ юридических лиц в РБ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Раздел 1.   Экономическое и правовое содержание предпринимательской деятельности </dc:title>
  <dc:creator>Маклакова О.М.</dc:creator>
  <cp:lastModifiedBy>Маклакова О.М.</cp:lastModifiedBy>
  <cp:revision>1</cp:revision>
  <dcterms:created xsi:type="dcterms:W3CDTF">2018-11-26T13:59:21Z</dcterms:created>
  <dcterms:modified xsi:type="dcterms:W3CDTF">2018-11-26T13:59:44Z</dcterms:modified>
</cp:coreProperties>
</file>