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9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0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6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9A3-0A91-4E3F-929B-535842269490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355D-A43E-42EE-8318-37E76D46AE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8000" dirty="0" smtClean="0"/>
          </a:p>
          <a:p>
            <a:pPr marL="0" indent="0" algn="ctr">
              <a:buNone/>
            </a:pPr>
            <a:r>
              <a:rPr lang="ru-RU" sz="8000" dirty="0" smtClean="0"/>
              <a:t>       </a:t>
            </a:r>
            <a:r>
              <a:rPr lang="ru-RU" sz="8000" b="1" dirty="0" smtClean="0"/>
              <a:t>Маркетинг </a:t>
            </a:r>
            <a:r>
              <a:rPr lang="ru-RU" dirty="0" smtClean="0"/>
              <a:t>	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62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Функции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>
              <a:buNone/>
            </a:pPr>
            <a:r>
              <a:rPr lang="ru-RU" dirty="0" smtClean="0"/>
              <a:t>1)Аналитическая;</a:t>
            </a:r>
          </a:p>
          <a:p>
            <a:pPr marL="0" indent="447675">
              <a:buNone/>
            </a:pPr>
            <a:r>
              <a:rPr lang="ru-RU" dirty="0" smtClean="0"/>
              <a:t>2) Производственная ;</a:t>
            </a:r>
          </a:p>
          <a:p>
            <a:pPr marL="0" indent="447675">
              <a:buNone/>
            </a:pPr>
            <a:r>
              <a:rPr lang="ru-RU" dirty="0" smtClean="0"/>
              <a:t>3)Сбытовая ;</a:t>
            </a:r>
          </a:p>
          <a:p>
            <a:pPr marL="0" indent="447675">
              <a:buNone/>
            </a:pPr>
            <a:r>
              <a:rPr lang="ru-RU" dirty="0" smtClean="0"/>
              <a:t>4)Управленческая;</a:t>
            </a:r>
          </a:p>
          <a:p>
            <a:pPr marL="0" indent="447675">
              <a:buNone/>
            </a:pPr>
            <a:r>
              <a:rPr lang="ru-RU" dirty="0" smtClean="0"/>
              <a:t>5)Контрольная.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1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Концепции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1. Совершенствование производства;</a:t>
            </a:r>
          </a:p>
          <a:p>
            <a:pPr>
              <a:buNone/>
            </a:pPr>
            <a:r>
              <a:rPr lang="ru-RU" dirty="0" smtClean="0"/>
              <a:t>2. Совершенствование товара;</a:t>
            </a:r>
          </a:p>
          <a:p>
            <a:pPr>
              <a:buNone/>
            </a:pPr>
            <a:r>
              <a:rPr lang="ru-RU" dirty="0" smtClean="0"/>
              <a:t>3. Интенсификация коммерческих усилий;</a:t>
            </a:r>
          </a:p>
          <a:p>
            <a:pPr>
              <a:buNone/>
            </a:pPr>
            <a:r>
              <a:rPr lang="ru-RU" dirty="0" smtClean="0"/>
              <a:t>4. Концепция целевого маркетинга;</a:t>
            </a:r>
          </a:p>
          <a:p>
            <a:pPr>
              <a:buNone/>
            </a:pPr>
            <a:r>
              <a:rPr lang="ru-RU" dirty="0" smtClean="0"/>
              <a:t>5. Концепция социально-этического маркетинга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33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 smtClean="0"/>
              <a:t>Основная </a:t>
            </a:r>
            <a:r>
              <a:rPr lang="ru-RU" b="1" dirty="0" smtClean="0"/>
              <a:t>классификация маркетинга по приоритетным задачам:</a:t>
            </a:r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AutoNum type="arabicPeriod"/>
            </a:pPr>
            <a:r>
              <a:rPr lang="ru-RU" b="1" dirty="0" smtClean="0"/>
              <a:t>Дифференцированный;</a:t>
            </a:r>
          </a:p>
          <a:p>
            <a:pPr marL="0" indent="447675" algn="just">
              <a:buAutoNum type="arabicPeriod"/>
            </a:pPr>
            <a:r>
              <a:rPr lang="ru-RU" b="1" dirty="0" smtClean="0"/>
              <a:t>Недифференцированный;</a:t>
            </a:r>
          </a:p>
          <a:p>
            <a:pPr marL="0" indent="447675" algn="just">
              <a:buAutoNum type="arabicPeriod"/>
            </a:pPr>
            <a:r>
              <a:rPr lang="ru-RU" b="1" dirty="0" smtClean="0"/>
              <a:t>Концентрированный.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82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Классификация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b="1" dirty="0" smtClean="0"/>
              <a:t>В зависимости от широты охвата рынка выделяют :</a:t>
            </a:r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AutoNum type="arabicPeriod"/>
            </a:pPr>
            <a:r>
              <a:rPr lang="ru-RU" b="1" dirty="0" smtClean="0"/>
              <a:t>Массовый маркетинг;</a:t>
            </a:r>
          </a:p>
          <a:p>
            <a:pPr marL="0" indent="447675" algn="just">
              <a:buAutoNum type="arabicPeriod"/>
            </a:pPr>
            <a:r>
              <a:rPr lang="ru-RU" b="1" dirty="0" smtClean="0"/>
              <a:t>Вертикальный маркетинг;</a:t>
            </a:r>
          </a:p>
          <a:p>
            <a:pPr marL="0" indent="447675" algn="just">
              <a:buAutoNum type="arabicPeriod"/>
            </a:pPr>
            <a:r>
              <a:rPr lang="ru-RU" b="1" dirty="0" smtClean="0"/>
              <a:t>Горизонтальный маркетинг.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42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Субъекты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 smtClean="0"/>
              <a:t>1. </a:t>
            </a:r>
            <a:r>
              <a:rPr lang="ru-RU" b="1" dirty="0" smtClean="0"/>
              <a:t>Производитель или обслуживающие предприятия</a:t>
            </a:r>
            <a:r>
              <a:rPr lang="en-US" b="1" dirty="0" smtClean="0"/>
              <a:t>.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2. </a:t>
            </a:r>
            <a:r>
              <a:rPr lang="ru-RU" b="1" dirty="0" smtClean="0"/>
              <a:t>Оптовые организации</a:t>
            </a:r>
            <a:r>
              <a:rPr lang="en-US" b="1" dirty="0" smtClean="0"/>
              <a:t>.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3. Различные организации осуществляют продажу товаров конечным потребителям.</a:t>
            </a:r>
          </a:p>
          <a:p>
            <a:pPr marL="0" indent="447675" algn="just">
              <a:buNone/>
            </a:pPr>
            <a:r>
              <a:rPr lang="ru-RU" dirty="0" smtClean="0"/>
              <a:t>4. </a:t>
            </a:r>
            <a:r>
              <a:rPr lang="ru-RU" b="1" dirty="0" smtClean="0"/>
              <a:t>Специалисты по маркетингу</a:t>
            </a:r>
            <a:r>
              <a:rPr lang="ru-RU" dirty="0" smtClean="0"/>
              <a:t>.</a:t>
            </a:r>
          </a:p>
          <a:p>
            <a:pPr marL="0" indent="447675" algn="just">
              <a:buNone/>
            </a:pPr>
            <a:r>
              <a:rPr lang="ru-RU" dirty="0" smtClean="0"/>
              <a:t>5. </a:t>
            </a:r>
            <a:r>
              <a:rPr lang="ru-RU" b="1" dirty="0" smtClean="0"/>
              <a:t>Потребитель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72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Объекты маркетинга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47675">
              <a:buNone/>
            </a:pPr>
            <a:r>
              <a:rPr lang="ru-RU" dirty="0" smtClean="0"/>
              <a:t>1. Товар (услуга);</a:t>
            </a:r>
          </a:p>
          <a:p>
            <a:pPr marL="0" indent="447675">
              <a:buNone/>
            </a:pPr>
            <a:r>
              <a:rPr lang="ru-RU" dirty="0" smtClean="0"/>
              <a:t>2. Спрос;</a:t>
            </a:r>
          </a:p>
          <a:p>
            <a:pPr marL="0" indent="447675">
              <a:buNone/>
            </a:pPr>
            <a:r>
              <a:rPr lang="ru-RU" dirty="0" smtClean="0"/>
              <a:t>3. Предложение;</a:t>
            </a:r>
          </a:p>
          <a:p>
            <a:pPr marL="0" indent="447675">
              <a:buNone/>
            </a:pPr>
            <a:r>
              <a:rPr lang="ru-RU" dirty="0" smtClean="0"/>
              <a:t>4. Рынок;</a:t>
            </a:r>
          </a:p>
          <a:p>
            <a:pPr marL="0" indent="447675">
              <a:buNone/>
            </a:pPr>
            <a:r>
              <a:rPr lang="ru-RU" dirty="0" smtClean="0"/>
              <a:t>5. Сбыт;</a:t>
            </a:r>
          </a:p>
          <a:p>
            <a:pPr marL="0" indent="447675">
              <a:buNone/>
            </a:pPr>
            <a:r>
              <a:rPr lang="ru-RU" dirty="0" smtClean="0"/>
              <a:t>6. Потребитель;</a:t>
            </a:r>
          </a:p>
          <a:p>
            <a:pPr marL="0" indent="447675">
              <a:buNone/>
            </a:pPr>
            <a:r>
              <a:rPr lang="ru-RU" dirty="0" smtClean="0"/>
              <a:t>7. Продавец;</a:t>
            </a:r>
          </a:p>
          <a:p>
            <a:pPr marL="0" indent="447675">
              <a:buNone/>
            </a:pPr>
            <a:r>
              <a:rPr lang="ru-RU" dirty="0" smtClean="0"/>
              <a:t>8. Сделка;</a:t>
            </a:r>
          </a:p>
          <a:p>
            <a:pPr marL="0" indent="447675">
              <a:buNone/>
            </a:pPr>
            <a:r>
              <a:rPr lang="ru-RU" dirty="0" smtClean="0"/>
              <a:t>9. Нужда, потребность.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42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Конверсионный.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Стимулирующий.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Развивающий.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Ремаркетинг.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Синхромаркетинг.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Поддерживающий.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Демаркетинг.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Противодействующий.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07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Элементы комплекса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Комплекс маркетинга </a:t>
            </a:r>
            <a:r>
              <a:rPr lang="ru-RU" dirty="0" smtClean="0"/>
              <a:t>– это система рыночных отношений и потоков информации, которые объединяют организацию с рынками сбыта ее продукцию.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0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Элементы комплекса маркетинга</a:t>
            </a:r>
            <a:endParaRPr lang="ru-RU" dirty="0"/>
          </a:p>
        </p:txBody>
      </p:sp>
      <p:pic>
        <p:nvPicPr>
          <p:cNvPr id="4" name="Содержимое 3" descr="4p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3071810"/>
            <a:ext cx="5010150" cy="2409825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64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Модель 4Р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818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Элементы комплекса маркетинга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643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Модель 7Р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Содержимое 6" descr="7p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0625" y="2643981"/>
            <a:ext cx="6762750" cy="2438400"/>
          </a:xfrm>
        </p:spPr>
      </p:pic>
    </p:spTree>
    <p:extLst>
      <p:ext uri="{BB962C8B-B14F-4D97-AF65-F5344CB8AC3E}">
        <p14:creationId xmlns:p14="http://schemas.microsoft.com/office/powerpoint/2010/main" val="838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Этапы развития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Первый этап - </a:t>
            </a:r>
            <a:r>
              <a:rPr lang="ru-RU" dirty="0" smtClean="0"/>
              <a:t>связан с ориентацией на производство.</a:t>
            </a:r>
          </a:p>
          <a:p>
            <a:pPr marL="0" indent="447675" algn="just">
              <a:buNone/>
            </a:pPr>
            <a:r>
              <a:rPr lang="ru-RU" b="1" dirty="0" smtClean="0"/>
              <a:t>Второй этап </a:t>
            </a:r>
            <a:r>
              <a:rPr lang="ru-RU" dirty="0" smtClean="0"/>
              <a:t>связан с ориентацией на сбыт.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61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маркетинговой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447675" algn="just">
              <a:buNone/>
            </a:pPr>
            <a:r>
              <a:rPr lang="ru-RU" dirty="0" smtClean="0"/>
              <a:t>Маркетинговая деятельность представляет собой комплекс мероприятий, ставящих целью исследование таких вопросов, как:</a:t>
            </a:r>
          </a:p>
          <a:p>
            <a:pPr marL="0" indent="447675" algn="just">
              <a:buNone/>
            </a:pPr>
            <a:r>
              <a:rPr lang="ru-RU" dirty="0" smtClean="0"/>
              <a:t>• изучение потребителя;</a:t>
            </a:r>
          </a:p>
          <a:p>
            <a:pPr marL="0" indent="447675" algn="just">
              <a:buNone/>
            </a:pPr>
            <a:r>
              <a:rPr lang="ru-RU" dirty="0" smtClean="0"/>
              <a:t>• исследование мотивов его поведения на рынке;</a:t>
            </a:r>
          </a:p>
          <a:p>
            <a:pPr marL="0" indent="447675" algn="just">
              <a:buNone/>
            </a:pPr>
            <a:r>
              <a:rPr lang="ru-RU" dirty="0" smtClean="0"/>
              <a:t>• анализ рынка предприятия;</a:t>
            </a:r>
          </a:p>
          <a:p>
            <a:pPr marL="0" indent="447675" algn="just">
              <a:buNone/>
            </a:pPr>
            <a:r>
              <a:rPr lang="ru-RU" dirty="0" smtClean="0"/>
              <a:t>• исследование продукта (изделия или вида услуг);</a:t>
            </a:r>
          </a:p>
          <a:p>
            <a:pPr marL="0" indent="447675" algn="just">
              <a:buNone/>
            </a:pPr>
            <a:r>
              <a:rPr lang="ru-RU" dirty="0" smtClean="0"/>
              <a:t>• анализ форм и каналов сбыта;</a:t>
            </a:r>
          </a:p>
          <a:p>
            <a:pPr marL="0" indent="447675" algn="just">
              <a:buNone/>
            </a:pPr>
            <a:r>
              <a:rPr lang="ru-RU" dirty="0" smtClean="0"/>
              <a:t>• анализ объема товарооборота предприятия;</a:t>
            </a:r>
          </a:p>
          <a:p>
            <a:pPr marL="0" indent="447675" algn="just">
              <a:buNone/>
            </a:pPr>
            <a:r>
              <a:rPr lang="ru-RU" dirty="0" smtClean="0"/>
              <a:t>• изучение конкурентов, определение форм и уровня конкуренции;</a:t>
            </a:r>
          </a:p>
          <a:p>
            <a:pPr marL="0" indent="447675" algn="just">
              <a:buNone/>
            </a:pPr>
            <a:r>
              <a:rPr lang="ru-RU" dirty="0" smtClean="0"/>
              <a:t>• исследование рекламной деятельности;</a:t>
            </a:r>
          </a:p>
          <a:p>
            <a:pPr marL="0" indent="447675" algn="just">
              <a:buNone/>
            </a:pPr>
            <a:r>
              <a:rPr lang="ru-RU" dirty="0" smtClean="0"/>
              <a:t>• определение наиболее эффективных способов продвижения товаров на рынке;</a:t>
            </a:r>
          </a:p>
          <a:p>
            <a:pPr marL="0" indent="447675" algn="just">
              <a:buNone/>
            </a:pPr>
            <a:r>
              <a:rPr lang="ru-RU" dirty="0" smtClean="0"/>
              <a:t>• изучение "ниши" рынка.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8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Понятие маркетинговой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Задача маркетинговой деятельности </a:t>
            </a:r>
            <a:r>
              <a:rPr lang="ru-RU" dirty="0" smtClean="0"/>
              <a:t>– отражать и постоянно усиливать тенденции к совершенствованию производства с целью увеличения эффективности функционирования фирмы.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25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Методы маркетинговой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Метод ориентации на продукт, услугу.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Метод ориентации на потребителя.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Интегрированный маркетинг.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Маркетинг открытых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92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маркетинговой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Структура маркетинговой деятельности </a:t>
            </a:r>
            <a:r>
              <a:rPr lang="ru-RU" dirty="0" smtClean="0"/>
              <a:t>– это комплекс элементов для достижения поставленных целей и удовлетворения целевого рынка.</a:t>
            </a:r>
          </a:p>
        </p:txBody>
      </p:sp>
    </p:spTree>
    <p:extLst>
      <p:ext uri="{BB962C8B-B14F-4D97-AF65-F5344CB8AC3E}">
        <p14:creationId xmlns:p14="http://schemas.microsoft.com/office/powerpoint/2010/main" val="184525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маркетинговой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/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Структура маркетинговой деятельности  </a:t>
            </a:r>
            <a:r>
              <a:rPr lang="ru-RU" dirty="0" smtClean="0"/>
              <a:t>включает в себя:</a:t>
            </a:r>
          </a:p>
          <a:p>
            <a:pPr marL="0" indent="447675" algn="just"/>
            <a:r>
              <a:rPr lang="ru-RU" dirty="0" smtClean="0"/>
              <a:t> товар (услугу); </a:t>
            </a:r>
          </a:p>
          <a:p>
            <a:pPr marL="0" indent="447675" algn="just"/>
            <a:r>
              <a:rPr lang="ru-RU" dirty="0" smtClean="0"/>
              <a:t>товародвижение (сбыт); </a:t>
            </a:r>
          </a:p>
          <a:p>
            <a:pPr marL="0" indent="447675" algn="just"/>
            <a:r>
              <a:rPr lang="ru-RU" dirty="0" smtClean="0"/>
              <a:t>продвижение;</a:t>
            </a:r>
          </a:p>
          <a:p>
            <a:pPr marL="0" indent="447675" algn="just"/>
            <a:r>
              <a:rPr lang="ru-RU" dirty="0" smtClean="0"/>
              <a:t>ценообразование.</a:t>
            </a:r>
          </a:p>
          <a:p>
            <a:pPr marL="0" indent="447675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8868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Внешняя и внутренняя маркетинговая среда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 marL="0" indent="447675" algn="just">
              <a:buNone/>
            </a:pPr>
            <a:r>
              <a:rPr lang="ru-RU" b="1" dirty="0" smtClean="0"/>
              <a:t>Маркетинговая среда фирмы</a:t>
            </a:r>
            <a:r>
              <a:rPr lang="ru-RU" dirty="0" smtClean="0"/>
              <a:t> — совокупность субъектов и сил, действующих за пределами предприятия и влияющих на возможности предприятия устанавливать и поддерживать с целевыми клиентами успешные взаимовыгодные отношения сотрудничества.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93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Внешняя и внутренняя маркетинговая среда</a:t>
            </a:r>
            <a:endParaRPr lang="ru-RU" b="1" dirty="0"/>
          </a:p>
        </p:txBody>
      </p:sp>
      <p:pic>
        <p:nvPicPr>
          <p:cNvPr id="4" name="Содержимое 3" descr="1fa30e1c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8934" y="1341421"/>
            <a:ext cx="5074834" cy="5159414"/>
          </a:xfrm>
        </p:spPr>
      </p:pic>
    </p:spTree>
    <p:extLst>
      <p:ext uri="{BB962C8B-B14F-4D97-AF65-F5344CB8AC3E}">
        <p14:creationId xmlns:p14="http://schemas.microsoft.com/office/powerpoint/2010/main" val="3228767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 и система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7675">
              <a:buNone/>
            </a:pPr>
            <a:r>
              <a:rPr lang="ru-RU" b="1" dirty="0" smtClean="0"/>
              <a:t>Система маркетинга</a:t>
            </a:r>
            <a:r>
              <a:rPr lang="ru-RU" dirty="0" smtClean="0"/>
              <a:t> представляет собой единство процессов, связанных с внешней и внутренней средой.</a:t>
            </a:r>
          </a:p>
          <a:p>
            <a:pPr marL="0" indent="447675" algn="just">
              <a:buNone/>
            </a:pPr>
            <a:r>
              <a:rPr lang="ru-RU" b="1" dirty="0" smtClean="0"/>
              <a:t>Выделяют основные процессы маркетинга: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1) получение маркетинговой информации;</a:t>
            </a:r>
          </a:p>
          <a:p>
            <a:pPr marL="0" indent="447675" algn="just">
              <a:buNone/>
            </a:pPr>
            <a:r>
              <a:rPr lang="ru-RU" dirty="0" smtClean="0"/>
              <a:t>2) анализ полученной информации с помощью различных приемов и методов;</a:t>
            </a:r>
          </a:p>
          <a:p>
            <a:pPr marL="0" indent="447675" algn="just">
              <a:buNone/>
            </a:pPr>
            <a:r>
              <a:rPr lang="ru-RU" dirty="0" smtClean="0"/>
              <a:t>3) формирование результатов в проекты управленческих решений.</a:t>
            </a:r>
          </a:p>
          <a:p>
            <a:pPr marL="0" indent="44767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283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 и система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Цель маркетинговой системы </a:t>
            </a:r>
            <a:r>
              <a:rPr lang="ru-RU" dirty="0" smtClean="0"/>
              <a:t>– это достижение максимально высокой точности маркетинговых прогнозов и планов. </a:t>
            </a:r>
          </a:p>
          <a:p>
            <a:pPr marL="0" indent="44767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6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 и система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Этапы маркетинговой деятельности</a:t>
            </a:r>
            <a:r>
              <a:rPr lang="ru-RU" dirty="0" smtClean="0"/>
              <a:t>:</a:t>
            </a:r>
          </a:p>
          <a:p>
            <a:pPr marL="0" indent="447675" algn="just">
              <a:buNone/>
            </a:pPr>
            <a:r>
              <a:rPr lang="ru-RU" dirty="0" smtClean="0"/>
              <a:t>1.Идентификация объектов управления системы маркетинга. </a:t>
            </a:r>
          </a:p>
          <a:p>
            <a:pPr marL="0" indent="447675" algn="just">
              <a:buNone/>
            </a:pPr>
            <a:r>
              <a:rPr lang="ru-RU" dirty="0" smtClean="0"/>
              <a:t>2.Определение параметров объектов управления. </a:t>
            </a:r>
          </a:p>
          <a:p>
            <a:pPr marL="0" indent="447675" algn="just">
              <a:buNone/>
            </a:pPr>
            <a:r>
              <a:rPr lang="ru-RU" dirty="0" smtClean="0"/>
              <a:t>3. Отражение технологий управления в системе маркетинга. </a:t>
            </a:r>
          </a:p>
          <a:p>
            <a:pPr marL="0" indent="44767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09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и сущность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Маркетинг </a:t>
            </a:r>
            <a:r>
              <a:rPr lang="ru-RU" dirty="0" smtClean="0"/>
              <a:t>(от англ. </a:t>
            </a:r>
            <a:r>
              <a:rPr lang="ru-RU" dirty="0" err="1" smtClean="0"/>
              <a:t>market</a:t>
            </a:r>
            <a:r>
              <a:rPr lang="ru-RU" dirty="0" smtClean="0"/>
              <a:t> – «рынок») – это оригинальное единство строгой науки и умение эффективно работать на рынке.</a:t>
            </a:r>
          </a:p>
          <a:p>
            <a:r>
              <a:rPr lang="ru-RU" b="1" dirty="0" smtClean="0"/>
              <a:t>Маркетинг </a:t>
            </a:r>
            <a:r>
              <a:rPr lang="ru-RU" dirty="0" smtClean="0"/>
              <a:t>– это единый комплекс организации производства и сбыта товара (услуги), направленный на выявление и удовлетворение потребностей конкретной группы потребителей с целью получения прибыли.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197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Управление маркетингом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 smtClean="0"/>
              <a:t>1) анализ рыночных возможностей;</a:t>
            </a:r>
          </a:p>
          <a:p>
            <a:pPr marL="0" indent="447675" algn="just">
              <a:buNone/>
            </a:pPr>
            <a:r>
              <a:rPr lang="ru-RU" dirty="0" smtClean="0"/>
              <a:t>2) отбор целевых рынков;</a:t>
            </a:r>
          </a:p>
          <a:p>
            <a:pPr marL="0" indent="447675" algn="just">
              <a:buNone/>
            </a:pPr>
            <a:r>
              <a:rPr lang="ru-RU" dirty="0" smtClean="0"/>
              <a:t>3) разработка маркетинговой политики;</a:t>
            </a:r>
          </a:p>
          <a:p>
            <a:pPr marL="0" indent="447675" algn="just">
              <a:buNone/>
            </a:pPr>
            <a:r>
              <a:rPr lang="ru-RU" dirty="0" smtClean="0"/>
              <a:t>4</a:t>
            </a:r>
            <a:r>
              <a:rPr lang="ru-RU" smtClean="0"/>
              <a:t>) реализация </a:t>
            </a:r>
            <a:r>
              <a:rPr lang="ru-RU" dirty="0" smtClean="0"/>
              <a:t>маркетинговых разработок.</a:t>
            </a:r>
          </a:p>
          <a:p>
            <a:pPr marL="0" indent="447675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12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Роль маркетинга в деятельности предприятия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514350" indent="-514350" algn="just">
              <a:buAutoNum type="arabicParenR"/>
            </a:pPr>
            <a:r>
              <a:rPr lang="ru-RU" dirty="0" smtClean="0"/>
              <a:t>Анализ разных сторон рынка, с которыми предприятие взаимодействует.</a:t>
            </a:r>
          </a:p>
          <a:p>
            <a:pPr marL="514350" indent="-514350" algn="just">
              <a:buAutoNum type="arabicParenR"/>
            </a:pPr>
            <a:r>
              <a:rPr lang="ru-RU" dirty="0" smtClean="0"/>
              <a:t>Разработка и воплощение тактики поведения фирмы на рынке.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2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Служба маркетинга на предприятии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b="1" dirty="0" smtClean="0"/>
              <a:t>Структура маркетинговых служб может быть:</a:t>
            </a:r>
            <a:endParaRPr lang="ru-RU" dirty="0" smtClean="0"/>
          </a:p>
          <a:p>
            <a:r>
              <a:rPr lang="ru-RU" dirty="0" smtClean="0"/>
              <a:t>Функциональной;</a:t>
            </a:r>
          </a:p>
          <a:p>
            <a:r>
              <a:rPr lang="ru-RU" dirty="0" smtClean="0"/>
              <a:t>Дивизионной;</a:t>
            </a:r>
          </a:p>
          <a:p>
            <a:r>
              <a:rPr lang="ru-RU" dirty="0" smtClean="0"/>
              <a:t>Проблемной;</a:t>
            </a:r>
          </a:p>
          <a:p>
            <a:r>
              <a:rPr lang="ru-RU" dirty="0" smtClean="0"/>
              <a:t>Смешанной.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5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Проектирование и развитие товара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Товар</a:t>
            </a:r>
            <a:r>
              <a:rPr lang="ru-RU" dirty="0" smtClean="0"/>
              <a:t> - любое благо, созданное для удовлетворения конкретных потребностей и имеющее потребительскую стоимость.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8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Проектирование и развитие товара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Стадии проектирования товара</a:t>
            </a:r>
            <a:r>
              <a:rPr lang="ru-RU" dirty="0" smtClean="0"/>
              <a:t>: </a:t>
            </a:r>
          </a:p>
          <a:p>
            <a:pPr marL="0" indent="447675" algn="just">
              <a:buFont typeface="+mj-lt"/>
              <a:buAutoNum type="arabicPeriod"/>
            </a:pPr>
            <a:r>
              <a:rPr lang="ru-RU" dirty="0" smtClean="0"/>
              <a:t>поиск предпринимательской идеи, </a:t>
            </a:r>
          </a:p>
          <a:p>
            <a:pPr marL="0" indent="447675" algn="just">
              <a:buFont typeface="+mj-lt"/>
              <a:buAutoNum type="arabicPeriod"/>
            </a:pPr>
            <a:r>
              <a:rPr lang="ru-RU" dirty="0" smtClean="0"/>
              <a:t>проектирование базового уровня товара,</a:t>
            </a:r>
          </a:p>
          <a:p>
            <a:pPr marL="0" indent="447675" algn="just">
              <a:buFont typeface="+mj-lt"/>
              <a:buAutoNum type="arabicPeriod"/>
            </a:pPr>
            <a:r>
              <a:rPr lang="ru-RU" dirty="0" smtClean="0"/>
              <a:t> проектирование характеристик товара, составляющих уникальное торговое предложение (УТП) 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81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 технологии развертывания функций качества (QFD/HOQ).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Метод используется для трансформации фактических клиентских заявлений и потребностей («голос клиента») в действия, процессы и дизайны для создания качественного продукта. </a:t>
            </a:r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Ценность этого метода</a:t>
            </a:r>
            <a:r>
              <a:rPr lang="ru-RU" dirty="0" smtClean="0"/>
              <a:t> заключается в том, что он позволяет объединить знания </a:t>
            </a:r>
            <a:r>
              <a:rPr lang="ru-RU" dirty="0" err="1" smtClean="0"/>
              <a:t>маркетологов</a:t>
            </a:r>
            <a:r>
              <a:rPr lang="ru-RU" dirty="0" smtClean="0"/>
              <a:t>, технологов, инженеров, дизайнеров</a:t>
            </a:r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440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 технологии развертывания функций качества (QFD/HOQ).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992" y="1600200"/>
            <a:ext cx="54860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708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Метод технологии развертывания функций качества (QFD/HOQ).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матриц используются для принятия решений в следующих областях: </a:t>
            </a:r>
          </a:p>
          <a:p>
            <a:pPr marL="0" indent="447675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новой продукции, соответствующей требованиям потребителей;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совершенствование производимой продукции с учетом требований и ожиданий потребителя;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совершенствование технологии производства; а также готовые постановки задач для решения и технологических изобретений на основе ТРИЗ (теория решения изобретательских задач).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46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Тактика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Тактика </a:t>
            </a:r>
            <a:r>
              <a:rPr lang="ru-RU" b="1" dirty="0"/>
              <a:t>маркетинга </a:t>
            </a:r>
            <a:r>
              <a:rPr lang="ru-RU" dirty="0" smtClean="0"/>
              <a:t>– система продвижения отвечающая </a:t>
            </a:r>
            <a:r>
              <a:rPr lang="ru-RU" dirty="0"/>
              <a:t>на вопросы какую информацию и каким образом донести </a:t>
            </a:r>
            <a:r>
              <a:rPr lang="ru-RU" dirty="0" smtClean="0"/>
              <a:t>до потребителя </a:t>
            </a:r>
            <a:r>
              <a:rPr lang="ru-RU" dirty="0"/>
              <a:t>и других групп общественности, чтобы добиться </a:t>
            </a:r>
            <a:r>
              <a:rPr lang="ru-RU" dirty="0" smtClean="0"/>
              <a:t>запланированного отклика </a:t>
            </a:r>
            <a:r>
              <a:rPr lang="ru-RU" dirty="0"/>
              <a:t>целевой аудитории</a:t>
            </a:r>
          </a:p>
        </p:txBody>
      </p:sp>
    </p:spTree>
    <p:extLst>
      <p:ext uri="{BB962C8B-B14F-4D97-AF65-F5344CB8AC3E}">
        <p14:creationId xmlns:p14="http://schemas.microsoft.com/office/powerpoint/2010/main" val="44960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Тактика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Тактика </a:t>
            </a:r>
            <a:r>
              <a:rPr lang="ru-RU" b="1" dirty="0"/>
              <a:t>маркетинга </a:t>
            </a:r>
            <a:r>
              <a:rPr lang="ru-RU" dirty="0" smtClean="0"/>
              <a:t>включает:</a:t>
            </a:r>
          </a:p>
          <a:p>
            <a:pPr algn="just">
              <a:buFontTx/>
              <a:buChar char="-"/>
            </a:pPr>
            <a:r>
              <a:rPr lang="ru-RU" dirty="0" smtClean="0"/>
              <a:t>Особенности создания рекламных сообщений;</a:t>
            </a:r>
          </a:p>
          <a:p>
            <a:pPr algn="just">
              <a:buFontTx/>
              <a:buChar char="-"/>
            </a:pPr>
            <a:r>
              <a:rPr lang="ru-RU" dirty="0" smtClean="0"/>
              <a:t>Цена и ценовая политика;</a:t>
            </a:r>
          </a:p>
          <a:p>
            <a:pPr algn="just">
              <a:buFontTx/>
              <a:buChar char="-"/>
            </a:pPr>
            <a:r>
              <a:rPr lang="ru-RU" dirty="0" smtClean="0"/>
              <a:t>Политика распределения.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22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и сущность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47675" algn="just">
              <a:buNone/>
            </a:pPr>
            <a:r>
              <a:rPr lang="ru-RU" b="1" dirty="0" smtClean="0"/>
              <a:t>Внешние и внутренние факторы, оказавшие влияние на развитие маркетинга: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а) возросший уровень жизни;</a:t>
            </a:r>
          </a:p>
          <a:p>
            <a:pPr marL="0" indent="447675" algn="just">
              <a:buNone/>
            </a:pPr>
            <a:r>
              <a:rPr lang="ru-RU" dirty="0" smtClean="0"/>
              <a:t>б) увеличение части располагаемого дохода;</a:t>
            </a:r>
          </a:p>
          <a:p>
            <a:pPr marL="0" indent="447675" algn="just">
              <a:buNone/>
            </a:pPr>
            <a:r>
              <a:rPr lang="ru-RU" dirty="0" smtClean="0"/>
              <a:t>в) повышение качества предоставляемых услуг социальной сферы;</a:t>
            </a:r>
          </a:p>
          <a:p>
            <a:pPr marL="0" indent="447675" algn="just">
              <a:buNone/>
            </a:pPr>
            <a:r>
              <a:rPr lang="ru-RU" dirty="0" smtClean="0"/>
              <a:t>г) развитие систем сообщения (люди активно начинают путешествовать, привозя с собой не только новые товары, но и новые потребности);</a:t>
            </a:r>
          </a:p>
          <a:p>
            <a:pPr marL="0" indent="447675" algn="just">
              <a:buNone/>
            </a:pPr>
            <a:r>
              <a:rPr lang="ru-RU" dirty="0" err="1" smtClean="0"/>
              <a:t>д</a:t>
            </a:r>
            <a:r>
              <a:rPr lang="ru-RU" dirty="0" smtClean="0"/>
              <a:t>) желание с пользой для себя проводить свое свободное время.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98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Тактика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452596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Особенности и правила создания рекламных сообщений :</a:t>
            </a:r>
          </a:p>
          <a:p>
            <a:pPr algn="just">
              <a:buFontTx/>
              <a:buChar char="-"/>
            </a:pPr>
            <a:r>
              <a:rPr lang="en-US" dirty="0" smtClean="0"/>
              <a:t>AIDA </a:t>
            </a:r>
            <a:r>
              <a:rPr lang="en-US" dirty="0"/>
              <a:t>(</a:t>
            </a:r>
            <a:r>
              <a:rPr lang="en-US" dirty="0" smtClean="0"/>
              <a:t>Attention</a:t>
            </a:r>
            <a:r>
              <a:rPr lang="en-US" dirty="0"/>
              <a:t>, I</a:t>
            </a:r>
            <a:r>
              <a:rPr lang="ru-RU" dirty="0"/>
              <a:t>п</a:t>
            </a:r>
            <a:r>
              <a:rPr lang="en-US" dirty="0" err="1"/>
              <a:t>terest</a:t>
            </a:r>
            <a:r>
              <a:rPr lang="en-US" dirty="0"/>
              <a:t>, Desire, Action</a:t>
            </a:r>
            <a:r>
              <a:rPr lang="en-US" dirty="0" smtClean="0"/>
              <a:t>)</a:t>
            </a:r>
            <a:endParaRPr lang="ru-RU" dirty="0" smtClean="0"/>
          </a:p>
          <a:p>
            <a:pPr algn="just">
              <a:buFontTx/>
              <a:buChar char="-"/>
            </a:pPr>
            <a:r>
              <a:rPr lang="en-US" dirty="0"/>
              <a:t>PAPA (Promise, Amplify, </a:t>
            </a:r>
            <a:r>
              <a:rPr lang="ru-RU" dirty="0"/>
              <a:t>Р</a:t>
            </a:r>
            <a:r>
              <a:rPr lang="en-US" dirty="0"/>
              <a:t>r</a:t>
            </a:r>
            <a:r>
              <a:rPr lang="ru-RU" dirty="0" err="1"/>
              <a:t>оо</a:t>
            </a:r>
            <a:r>
              <a:rPr lang="en-US" dirty="0" smtClean="0"/>
              <a:t>f, Action)</a:t>
            </a:r>
            <a:endParaRPr lang="ru-RU" dirty="0" smtClean="0"/>
          </a:p>
          <a:p>
            <a:pPr algn="just">
              <a:buFontTx/>
              <a:buChar char="-"/>
            </a:pPr>
            <a:r>
              <a:rPr lang="ru-RU" dirty="0" smtClean="0"/>
              <a:t>формула Джо </a:t>
            </a:r>
            <a:r>
              <a:rPr lang="ru-RU" dirty="0" err="1" smtClean="0"/>
              <a:t>Витале</a:t>
            </a:r>
            <a:r>
              <a:rPr lang="en-US" dirty="0" smtClean="0"/>
              <a:t> (Attention, I</a:t>
            </a:r>
            <a:r>
              <a:rPr lang="ru-RU" dirty="0" err="1" smtClean="0"/>
              <a:t>п</a:t>
            </a:r>
            <a:r>
              <a:rPr lang="en-US" dirty="0" err="1" smtClean="0"/>
              <a:t>terest</a:t>
            </a:r>
            <a:r>
              <a:rPr lang="en-US" dirty="0" smtClean="0"/>
              <a:t> , </a:t>
            </a:r>
            <a:r>
              <a:rPr lang="ru-RU" dirty="0" smtClean="0"/>
              <a:t>Р</a:t>
            </a:r>
            <a:r>
              <a:rPr lang="en-US" dirty="0" smtClean="0"/>
              <a:t>r</a:t>
            </a:r>
            <a:r>
              <a:rPr lang="ru-RU" dirty="0" err="1" smtClean="0"/>
              <a:t>оо</a:t>
            </a:r>
            <a:r>
              <a:rPr lang="en-US" dirty="0" smtClean="0"/>
              <a:t>f, Warranty, Action, PS)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116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Тактика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49263" algn="just">
              <a:buNone/>
            </a:pPr>
            <a:r>
              <a:rPr lang="ru-RU" b="1" dirty="0"/>
              <a:t>Цена</a:t>
            </a:r>
            <a:r>
              <a:rPr lang="ru-RU" dirty="0"/>
              <a:t> - это наиболее гибкий инструмент, она может изменяться мгновенно, после принятия </a:t>
            </a:r>
            <a:r>
              <a:rPr lang="ru-RU" dirty="0" smtClean="0"/>
              <a:t>решения.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назначении цен на товар следуют правилам:</a:t>
            </a:r>
          </a:p>
          <a:p>
            <a:pPr marL="0" indent="0">
              <a:buNone/>
            </a:pPr>
            <a:r>
              <a:rPr lang="ru-RU" dirty="0"/>
              <a:t>• цена должна соответствовать воспринимаемой потребителем ценности товара;</a:t>
            </a:r>
          </a:p>
          <a:p>
            <a:pPr marL="0" indent="0">
              <a:buNone/>
            </a:pPr>
            <a:r>
              <a:rPr lang="ru-RU" dirty="0"/>
              <a:t>• цена должна «возвращать» в фирму денежный ресурс, затраченный </a:t>
            </a:r>
            <a:r>
              <a:rPr lang="ru-RU" dirty="0" smtClean="0"/>
              <a:t>на создание </a:t>
            </a:r>
            <a:r>
              <a:rPr lang="ru-RU" dirty="0"/>
              <a:t>и реализацию товара, </a:t>
            </a:r>
          </a:p>
          <a:p>
            <a:pPr marL="0" indent="0">
              <a:buNone/>
            </a:pPr>
            <a:r>
              <a:rPr lang="ru-RU" dirty="0"/>
              <a:t>• цена должна </a:t>
            </a:r>
            <a:r>
              <a:rPr lang="ru-RU" dirty="0" smtClean="0"/>
              <a:t>создавать </a:t>
            </a:r>
            <a:r>
              <a:rPr lang="ru-RU" dirty="0"/>
              <a:t>необходимый для развития бизнеса прирост капитала.</a:t>
            </a:r>
          </a:p>
          <a:p>
            <a:pPr marL="0" indent="449263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Тактика маркетинга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Каналы распределения и участники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7812360" cy="332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плана маркетинга: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99015"/>
              </p:ext>
            </p:extLst>
          </p:nvPr>
        </p:nvGraphicFramePr>
        <p:xfrm>
          <a:off x="611560" y="2276872"/>
          <a:ext cx="777686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Пункт плана маркетинга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Краткое пояснение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Управленческое резюме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Цели,  миссия,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видение развития бизнеса.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товара: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назначение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классификационные особенности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дополнительные товары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направления развития товара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Ситуационный анализ: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среды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PEST/STEP, QUEST -анализ отрасли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конкурентов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SWOT -анализ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маркетинговой активности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(если требуется)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687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плана маркетинга: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82999"/>
              </p:ext>
            </p:extLst>
          </p:nvPr>
        </p:nvGraphicFramePr>
        <p:xfrm>
          <a:off x="467544" y="1700808"/>
          <a:ext cx="7776864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Пункт плана маркетинга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Краткое пояснение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 рынка: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прямого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общие данные о рынке оценка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емкости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оценка концентрации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оценка динамики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оценка привлекательности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ценовая политика на рынке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факторы, влияющие на цену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связанных рынков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качественная характеристика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размер и динамика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анализ потребителей сегментация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оценка и профиль целевого сегмента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модель принятия решения о покупке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620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плана маркетинга: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34281"/>
              </p:ext>
            </p:extLst>
          </p:nvPr>
        </p:nvGraphicFramePr>
        <p:xfrm>
          <a:off x="539552" y="2060848"/>
          <a:ext cx="777686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Пункт плана маркетинга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Краткое пояснение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Цели реализации плана: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общекорпоративные цели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цели в области маркетинга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82190" algn="l"/>
                        </a:tabLst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Маркетинговая стратегия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Указываются  цели  в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с разбивкой плана на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период до 5 лет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2190" algn="l"/>
                        </a:tabLst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План-прогноз продаж: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282190" algn="l"/>
                        </a:tabLs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сезонность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плановая доля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прогноз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по товарным группам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по регионам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по менеджерам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15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плана маркетинга: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9680"/>
              </p:ext>
            </p:extLst>
          </p:nvPr>
        </p:nvGraphicFramePr>
        <p:xfrm>
          <a:off x="539552" y="2060848"/>
          <a:ext cx="7776864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Пункт плана маркетинга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Краткое пояснение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Маркетинговые программы: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товарная политика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политика распределения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коммуникационная политика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ценовая политика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программы лояльности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сервис и поддержка клиента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стимулирование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план-график реализации комплекса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маркетинговых программ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Бюджет плана маркетинга: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бюджет на продвижение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бюджет на исследование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бюджет на поддерживающие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процессы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прогноз продаж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37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плана маркетинга: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81179"/>
              </p:ext>
            </p:extLst>
          </p:nvPr>
        </p:nvGraphicFramePr>
        <p:xfrm>
          <a:off x="539552" y="2060848"/>
          <a:ext cx="777686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Пункт плана маркетинга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Краткое пояснение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Показатели оценки плана: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объем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доля рынка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прогноз продаж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основания для прекращения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реализации плана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механизм контроля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Организационно-ролевая схема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реализации плана: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профиль требований к персоналу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основные процессы плана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документооборот плана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организационно-ролевая карта плана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213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 smtClean="0"/>
              <a:t>Исключительные </a:t>
            </a:r>
            <a:r>
              <a:rPr lang="ru-RU" sz="4400" b="1" dirty="0"/>
              <a:t>права на результаты </a:t>
            </a:r>
            <a:r>
              <a:rPr lang="ru-RU" sz="4400" b="1" dirty="0" smtClean="0"/>
              <a:t>интеллектуальной деятельности </a:t>
            </a:r>
            <a:r>
              <a:rPr lang="ru-RU" sz="4400" b="1" dirty="0"/>
              <a:t>(интеллектуальная собственность)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25765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Общие положения об интеллектуальной собственности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9263" algn="just">
              <a:buNone/>
            </a:pPr>
            <a:r>
              <a:rPr lang="ru-RU" b="1" dirty="0" smtClean="0"/>
              <a:t>Интеллектуальная собственность</a:t>
            </a:r>
            <a:r>
              <a:rPr lang="ru-RU" dirty="0" smtClean="0"/>
              <a:t> - это совокупность </a:t>
            </a:r>
            <a:r>
              <a:rPr lang="ru-RU" dirty="0"/>
              <a:t>исключительных </a:t>
            </a:r>
            <a:r>
              <a:rPr lang="ru-RU" dirty="0" smtClean="0"/>
              <a:t>прав как </a:t>
            </a:r>
            <a:r>
              <a:rPr lang="ru-RU" dirty="0"/>
              <a:t>личного, так и имущественного характера на результаты интеллектуальной и </a:t>
            </a:r>
            <a:r>
              <a:rPr lang="ru-RU" dirty="0" smtClean="0"/>
              <a:t>в первую </a:t>
            </a:r>
            <a:r>
              <a:rPr lang="ru-RU" dirty="0"/>
              <a:t>очередь творческой деятельности, </a:t>
            </a:r>
            <a:endParaRPr lang="ru-RU" dirty="0" smtClean="0"/>
          </a:p>
          <a:p>
            <a:pPr marL="0" indent="449263" algn="just">
              <a:buNone/>
            </a:pPr>
            <a:r>
              <a:rPr lang="ru-RU" dirty="0" smtClean="0"/>
              <a:t>а </a:t>
            </a:r>
            <a:r>
              <a:rPr lang="ru-RU" dirty="0"/>
              <a:t>также на некоторые иные приравненные </a:t>
            </a:r>
            <a:r>
              <a:rPr lang="ru-RU" dirty="0" smtClean="0"/>
              <a:t>к ним </a:t>
            </a:r>
            <a:r>
              <a:rPr lang="ru-RU" dirty="0"/>
              <a:t>объекты, конкретный перечень которых устанавливается </a:t>
            </a:r>
            <a:r>
              <a:rPr lang="ru-RU" dirty="0" smtClean="0"/>
              <a:t>законодательством соответствующей </a:t>
            </a:r>
            <a:r>
              <a:rPr lang="ru-RU" dirty="0"/>
              <a:t>страны с учетом принятых ею международных </a:t>
            </a:r>
            <a:r>
              <a:rPr lang="ru-RU" dirty="0" smtClean="0"/>
              <a:t>обязательств.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3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и сущность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dirty="0" smtClean="0"/>
              <a:t>В сущности маркетинга заложены следующие понятия: </a:t>
            </a:r>
          </a:p>
          <a:p>
            <a:pPr marL="0" indent="447675" algn="just"/>
            <a:r>
              <a:rPr lang="ru-RU" dirty="0" smtClean="0"/>
              <a:t>потребность (нужда); </a:t>
            </a:r>
          </a:p>
          <a:p>
            <a:pPr marL="0" indent="447675" algn="just"/>
            <a:r>
              <a:rPr lang="ru-RU" dirty="0" smtClean="0"/>
              <a:t>запрос (спрос); </a:t>
            </a:r>
          </a:p>
          <a:p>
            <a:pPr marL="0" indent="447675" algn="just"/>
            <a:r>
              <a:rPr lang="ru-RU" dirty="0" smtClean="0"/>
              <a:t>товар;</a:t>
            </a:r>
          </a:p>
          <a:p>
            <a:pPr marL="0" indent="447675" algn="just"/>
            <a:r>
              <a:rPr lang="ru-RU" dirty="0" smtClean="0"/>
              <a:t>обмен.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874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Общие положения об интеллектуальной собственности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449263" algn="just">
              <a:buNone/>
            </a:pPr>
            <a:r>
              <a:rPr lang="ru-RU" b="1" dirty="0"/>
              <a:t>Объекты интеллектуальной </a:t>
            </a:r>
            <a:r>
              <a:rPr lang="ru-RU" b="1" dirty="0" smtClean="0"/>
              <a:t>собственности</a:t>
            </a:r>
            <a:r>
              <a:rPr lang="ru-RU" dirty="0" smtClean="0"/>
              <a:t>:</a:t>
            </a:r>
          </a:p>
          <a:p>
            <a:pPr marL="514350" indent="-514350" algn="just">
              <a:buAutoNum type="arabicParenR"/>
            </a:pPr>
            <a:r>
              <a:rPr lang="ru-RU" dirty="0" smtClean="0"/>
              <a:t>результаты </a:t>
            </a:r>
            <a:r>
              <a:rPr lang="ru-RU" dirty="0"/>
              <a:t>интеллектуальной </a:t>
            </a:r>
            <a:r>
              <a:rPr lang="ru-RU" dirty="0" smtClean="0"/>
              <a:t>деятельности;</a:t>
            </a:r>
          </a:p>
          <a:p>
            <a:pPr marL="514350" indent="-514350">
              <a:buAutoNum type="arabicParenR"/>
            </a:pPr>
            <a:r>
              <a:rPr lang="ru-RU" dirty="0"/>
              <a:t>средства индивидуализации участников гражданского оборота, товаров, работ </a:t>
            </a:r>
            <a:r>
              <a:rPr lang="ru-RU" dirty="0" smtClean="0"/>
              <a:t>или услуг;</a:t>
            </a:r>
          </a:p>
          <a:p>
            <a:pPr marL="514350" indent="-514350">
              <a:buAutoNum type="arabicParenR"/>
            </a:pPr>
            <a:r>
              <a:rPr lang="ru-RU" dirty="0"/>
              <a:t>д</a:t>
            </a:r>
            <a:r>
              <a:rPr lang="ru-RU" dirty="0" smtClean="0"/>
              <a:t>ругие результаты </a:t>
            </a:r>
            <a:r>
              <a:rPr lang="ru-RU" dirty="0"/>
              <a:t>интеллектуальной </a:t>
            </a:r>
            <a:r>
              <a:rPr lang="ru-RU" dirty="0" smtClean="0"/>
              <a:t>деятельности и средств индивидуализации, предусмотренные ГК и другими законодательными актами.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117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ru-RU" dirty="0"/>
              <a:t> Общие положения об интеллектуальной </a:t>
            </a:r>
            <a:r>
              <a:rPr lang="ru-RU" dirty="0" smtClean="0"/>
              <a:t>собственности. Авторское право на компьютерную программу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420888"/>
            <a:ext cx="8363272" cy="3705275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924944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600" b="1" dirty="0" smtClean="0"/>
              <a:t>Компьютерная программа</a:t>
            </a:r>
            <a:r>
              <a:rPr lang="ru-RU" sz="2600" dirty="0" smtClean="0"/>
              <a:t> – представленная в объективной форме упорядоченная совокупность команд и данных, предназначенных для использования на компьютере и в иных системах и устройствах в целях обработки, передачи и хранения информации, производства вычислений, получения аудиовизуальных изображений и других результатов.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2610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ru-RU" dirty="0"/>
              <a:t> Общие положения об интеллектуальной </a:t>
            </a:r>
            <a:r>
              <a:rPr lang="ru-RU" dirty="0" smtClean="0"/>
              <a:t>собственности. Авторское право на компьютерную программу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420888"/>
            <a:ext cx="8363272" cy="3705275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708920"/>
            <a:ext cx="79928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600" b="1" dirty="0" smtClean="0"/>
              <a:t>Особенности :</a:t>
            </a:r>
          </a:p>
          <a:p>
            <a:pPr indent="447675" algn="just"/>
            <a:r>
              <a:rPr lang="ru-RU" sz="2800" dirty="0" smtClean="0"/>
              <a:t>1. Проектировочные материалы, полученные в ходе разработки компьютерной программы, но не включенные в созданную компьютерную программу, не являются частью компьютерной программы.</a:t>
            </a:r>
          </a:p>
          <a:p>
            <a:pPr indent="447675" algn="just"/>
            <a:r>
              <a:rPr lang="ru-RU" sz="2800" dirty="0" smtClean="0"/>
              <a:t>2. Охрана, предоставляемая базе данных, не распространяется на содержащиеся в ней данные или другую информацию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21497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положения о праве промышленной собственности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9263" algn="just">
              <a:buNone/>
            </a:pPr>
            <a:r>
              <a:rPr lang="ru-RU" dirty="0"/>
              <a:t>Отношения, возникающие в связи с созданием и использованием </a:t>
            </a:r>
            <a:r>
              <a:rPr lang="ru-RU" i="1" dirty="0" smtClean="0"/>
              <a:t>изобретений, полезных </a:t>
            </a:r>
            <a:r>
              <a:rPr lang="ru-RU" i="1" dirty="0"/>
              <a:t>моделей, промышленных образцов, </a:t>
            </a:r>
            <a:r>
              <a:rPr lang="ru-RU" i="1" dirty="0" smtClean="0"/>
              <a:t>селекционных </a:t>
            </a:r>
            <a:r>
              <a:rPr lang="ru-RU" i="1" dirty="0"/>
              <a:t>достижений и с </a:t>
            </a:r>
            <a:r>
              <a:rPr lang="ru-RU" i="1" dirty="0" smtClean="0"/>
              <a:t>охраной секретов  </a:t>
            </a:r>
            <a:r>
              <a:rPr lang="ru-RU" i="1" dirty="0"/>
              <a:t>произв</a:t>
            </a:r>
            <a:r>
              <a:rPr lang="ru-RU" dirty="0"/>
              <a:t>одства  (ноу-хау),  </a:t>
            </a:r>
            <a:r>
              <a:rPr lang="ru-RU" i="1" dirty="0"/>
              <a:t>средств  </a:t>
            </a:r>
            <a:r>
              <a:rPr lang="ru-RU" i="1" dirty="0" smtClean="0"/>
              <a:t>индивидуализации участников </a:t>
            </a:r>
            <a:r>
              <a:rPr lang="ru-RU" i="1" dirty="0"/>
              <a:t>гражданского оборота, товаров, работ, услуг </a:t>
            </a:r>
            <a:r>
              <a:rPr lang="ru-RU" dirty="0"/>
              <a:t>(фирменных </a:t>
            </a:r>
            <a:r>
              <a:rPr lang="ru-RU" dirty="0" smtClean="0"/>
              <a:t>наименований, товарных </a:t>
            </a:r>
            <a:r>
              <a:rPr lang="ru-RU" dirty="0"/>
              <a:t>знаков и знаков обслуживания, географических указаний).</a:t>
            </a:r>
          </a:p>
        </p:txBody>
      </p:sp>
    </p:spTree>
    <p:extLst>
      <p:ext uri="{BB962C8B-B14F-4D97-AF65-F5344CB8AC3E}">
        <p14:creationId xmlns:p14="http://schemas.microsoft.com/office/powerpoint/2010/main" val="1194259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положения о праве промышленной собственности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2800" dirty="0"/>
              <a:t>Объекты права промышленной </a:t>
            </a:r>
            <a:r>
              <a:rPr lang="ru-RU" sz="2800" dirty="0" smtClean="0"/>
              <a:t>собственности:</a:t>
            </a:r>
          </a:p>
          <a:p>
            <a:pPr marL="0" indent="449263" algn="just">
              <a:buNone/>
            </a:pPr>
            <a:endParaRPr lang="ru-RU" sz="2800" dirty="0" smtClean="0"/>
          </a:p>
          <a:p>
            <a:pPr marL="0" indent="449263" algn="just">
              <a:buNone/>
            </a:pPr>
            <a:r>
              <a:rPr lang="ru-RU" sz="1700" dirty="0" smtClean="0"/>
              <a:t>1</a:t>
            </a:r>
            <a:r>
              <a:rPr lang="ru-RU" sz="1700" dirty="0"/>
              <a:t>) изобретения;</a:t>
            </a:r>
          </a:p>
          <a:p>
            <a:pPr marL="0" indent="449263" algn="just">
              <a:buNone/>
            </a:pPr>
            <a:r>
              <a:rPr lang="ru-RU" sz="1700" dirty="0"/>
              <a:t>2) полезные модели;</a:t>
            </a:r>
          </a:p>
          <a:p>
            <a:pPr marL="0" indent="449263" algn="just">
              <a:buNone/>
            </a:pPr>
            <a:r>
              <a:rPr lang="ru-RU" sz="1700" dirty="0"/>
              <a:t>3) промышленные образцы;</a:t>
            </a:r>
          </a:p>
          <a:p>
            <a:pPr marL="0" indent="449263" algn="just">
              <a:buNone/>
            </a:pPr>
            <a:r>
              <a:rPr lang="ru-RU" sz="1700" dirty="0"/>
              <a:t>4) селекционные достижения;</a:t>
            </a:r>
          </a:p>
          <a:p>
            <a:pPr marL="0" indent="449263" algn="just">
              <a:buNone/>
            </a:pPr>
            <a:r>
              <a:rPr lang="ru-RU" sz="1700" dirty="0"/>
              <a:t>5) топологии интегральных </a:t>
            </a:r>
            <a:r>
              <a:rPr lang="ru-RU" sz="1700" dirty="0" smtClean="0"/>
              <a:t>микросхем;</a:t>
            </a:r>
            <a:endParaRPr lang="ru-RU" sz="1700" dirty="0"/>
          </a:p>
          <a:p>
            <a:pPr marL="0" indent="449263" algn="just">
              <a:buNone/>
            </a:pPr>
            <a:r>
              <a:rPr lang="ru-RU" sz="1700" dirty="0"/>
              <a:t>6) секреты производства (ноу-хау);</a:t>
            </a:r>
          </a:p>
          <a:p>
            <a:pPr marL="0" indent="449263" algn="just">
              <a:buNone/>
            </a:pPr>
            <a:r>
              <a:rPr lang="ru-RU" sz="1700" dirty="0"/>
              <a:t>7) фирменные наименования;</a:t>
            </a:r>
          </a:p>
          <a:p>
            <a:pPr marL="0" indent="449263" algn="just">
              <a:buNone/>
            </a:pPr>
            <a:r>
              <a:rPr lang="ru-RU" sz="1700" dirty="0"/>
              <a:t>8) товарные знаки и знаки обслуживания;</a:t>
            </a:r>
          </a:p>
          <a:p>
            <a:pPr marL="0" indent="449263" algn="just">
              <a:buNone/>
            </a:pPr>
            <a:r>
              <a:rPr lang="ru-RU" sz="1700" dirty="0"/>
              <a:t>9) географические указания</a:t>
            </a:r>
            <a:r>
              <a:rPr lang="ru-RU" sz="1700" dirty="0" smtClean="0"/>
              <a:t>;</a:t>
            </a:r>
          </a:p>
          <a:p>
            <a:pPr marL="0" indent="449263" algn="just">
              <a:buNone/>
            </a:pPr>
            <a:r>
              <a:rPr lang="ru-RU" sz="1700" dirty="0"/>
              <a:t>10) другие объекты промышленной собственности и средства индивидуализации</a:t>
            </a:r>
          </a:p>
          <a:p>
            <a:pPr marL="0" indent="449263" algn="just">
              <a:buNone/>
            </a:pPr>
            <a:r>
              <a:rPr lang="ru-RU" sz="1700" dirty="0"/>
              <a:t>участников  гражданского оборота,  товаров,  работ  или  услуг  в  случаях,</a:t>
            </a:r>
          </a:p>
          <a:p>
            <a:pPr marL="0" indent="449263" algn="just">
              <a:buNone/>
            </a:pPr>
            <a:r>
              <a:rPr lang="ru-RU" sz="1700" dirty="0"/>
              <a:t>предусмотренных законодательством.</a:t>
            </a:r>
          </a:p>
        </p:txBody>
      </p:sp>
    </p:spTree>
    <p:extLst>
      <p:ext uri="{BB962C8B-B14F-4D97-AF65-F5344CB8AC3E}">
        <p14:creationId xmlns:p14="http://schemas.microsoft.com/office/powerpoint/2010/main" val="314439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индивидуализации участников гражданского оборота,</a:t>
            </a:r>
            <a:br>
              <a:rPr lang="ru-RU" dirty="0"/>
            </a:br>
            <a:r>
              <a:rPr lang="ru-RU" dirty="0"/>
              <a:t>товаров, работ или </a:t>
            </a:r>
            <a:r>
              <a:rPr lang="ru-RU" dirty="0" smtClean="0"/>
              <a:t>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dirty="0"/>
              <a:t>Фирменное наименование</a:t>
            </a:r>
            <a:r>
              <a:rPr lang="ru-RU" dirty="0" smtClean="0"/>
              <a:t>.</a:t>
            </a:r>
          </a:p>
          <a:p>
            <a:r>
              <a:rPr lang="ru-RU" dirty="0"/>
              <a:t>Товарный знак и знак обслуживания</a:t>
            </a:r>
            <a:r>
              <a:rPr lang="ru-RU" dirty="0" smtClean="0"/>
              <a:t>.</a:t>
            </a:r>
          </a:p>
          <a:p>
            <a:r>
              <a:rPr lang="ru-RU" dirty="0"/>
              <a:t>Географическое </a:t>
            </a:r>
            <a:r>
              <a:rPr lang="ru-RU" dirty="0" smtClean="0"/>
              <a:t>указание и право пользование географическим указанием.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424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Интернете существуют несколько типов рекламы :</a:t>
            </a:r>
          </a:p>
          <a:p>
            <a:pPr marL="0" indent="0"/>
            <a:r>
              <a:rPr lang="ru-RU" dirty="0" smtClean="0"/>
              <a:t> </a:t>
            </a:r>
            <a:r>
              <a:rPr lang="ru-RU" dirty="0" err="1" smtClean="0"/>
              <a:t>медийная</a:t>
            </a:r>
            <a:r>
              <a:rPr lang="ru-RU" dirty="0" smtClean="0"/>
              <a:t> (</a:t>
            </a:r>
            <a:r>
              <a:rPr lang="ru-RU" dirty="0" err="1" smtClean="0"/>
              <a:t>баннерная</a:t>
            </a:r>
            <a:r>
              <a:rPr lang="ru-RU" dirty="0" smtClean="0"/>
              <a:t>); </a:t>
            </a:r>
          </a:p>
          <a:p>
            <a:pPr marL="0" indent="0"/>
            <a:r>
              <a:rPr lang="ru-RU" dirty="0" smtClean="0"/>
              <a:t> контекстная.</a:t>
            </a:r>
          </a:p>
        </p:txBody>
      </p:sp>
    </p:spTree>
    <p:extLst>
      <p:ext uri="{BB962C8B-B14F-4D97-AF65-F5344CB8AC3E}">
        <p14:creationId xmlns:p14="http://schemas.microsoft.com/office/powerpoint/2010/main" val="3967155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endParaRPr lang="ru-RU" dirty="0" smtClean="0"/>
          </a:p>
          <a:p>
            <a:pPr marL="0" indent="447675">
              <a:buNone/>
            </a:pPr>
            <a:r>
              <a:rPr lang="ru-RU" dirty="0" smtClean="0"/>
              <a:t>Три вида </a:t>
            </a:r>
            <a:r>
              <a:rPr lang="ru-RU" dirty="0" err="1" smtClean="0"/>
              <a:t>медийной</a:t>
            </a:r>
            <a:r>
              <a:rPr lang="ru-RU" dirty="0" smtClean="0"/>
              <a:t> рекламы: </a:t>
            </a:r>
          </a:p>
          <a:p>
            <a:pPr marL="0" indent="447675">
              <a:buNone/>
            </a:pPr>
            <a:r>
              <a:rPr lang="ru-RU" dirty="0" smtClean="0"/>
              <a:t>а) </a:t>
            </a:r>
            <a:r>
              <a:rPr lang="ru-RU" dirty="0" err="1" smtClean="0"/>
              <a:t>имиджевая</a:t>
            </a:r>
            <a:r>
              <a:rPr lang="ru-RU" dirty="0" smtClean="0"/>
              <a:t> ;</a:t>
            </a:r>
          </a:p>
          <a:p>
            <a:pPr marL="0" indent="447675">
              <a:buNone/>
            </a:pPr>
            <a:r>
              <a:rPr lang="ru-RU" dirty="0" smtClean="0"/>
              <a:t> б) продуктовая (товарная); </a:t>
            </a:r>
          </a:p>
          <a:p>
            <a:pPr marL="0" indent="447675">
              <a:buNone/>
            </a:pPr>
            <a:r>
              <a:rPr lang="ru-RU" dirty="0" smtClean="0"/>
              <a:t>в) торговая.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921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pPr marL="0" indent="447675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Главной особенностью </a:t>
            </a:r>
            <a:r>
              <a:rPr lang="ru-RU" b="1" dirty="0" err="1" smtClean="0"/>
              <a:t>видеорекламы</a:t>
            </a:r>
            <a:r>
              <a:rPr lang="ru-RU" b="1" dirty="0" smtClean="0"/>
              <a:t> в Интернете</a:t>
            </a:r>
            <a:r>
              <a:rPr lang="ru-RU" dirty="0" smtClean="0"/>
              <a:t> является система оплаты за полный просмотр.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003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r>
              <a:rPr lang="ru-RU" sz="2400" dirty="0" smtClean="0"/>
              <a:t>Высокая эффективность рекламы на мобильных устройствах объясняется следующими факторами: </a:t>
            </a:r>
          </a:p>
          <a:p>
            <a:pPr marL="0" indent="447675" algn="just">
              <a:buNone/>
            </a:pPr>
            <a:r>
              <a:rPr lang="ru-RU" sz="2400" dirty="0" smtClean="0"/>
              <a:t>1) мобильное устройство «всегда под рукой»; </a:t>
            </a:r>
          </a:p>
          <a:p>
            <a:pPr marL="0" indent="447675" algn="just">
              <a:buNone/>
            </a:pPr>
            <a:r>
              <a:rPr lang="ru-RU" sz="2400" dirty="0" smtClean="0"/>
              <a:t>2) высокая степень вовлеченности пользователей; </a:t>
            </a:r>
          </a:p>
          <a:p>
            <a:pPr marL="0" indent="447675" algn="just">
              <a:buNone/>
            </a:pPr>
            <a:r>
              <a:rPr lang="ru-RU" sz="2400" dirty="0" smtClean="0"/>
              <a:t>3) широкие возможности </a:t>
            </a:r>
            <a:r>
              <a:rPr lang="ru-RU" sz="2400" dirty="0" err="1" smtClean="0"/>
              <a:t>таргетинга</a:t>
            </a:r>
            <a:r>
              <a:rPr lang="ru-RU" sz="2400" dirty="0" smtClean="0"/>
              <a:t> по географии с точностью до 50 м, по марке и модели смартфона или планшета, по используемой операционной системе и сотовому оператору; </a:t>
            </a:r>
          </a:p>
          <a:p>
            <a:pPr marL="0" indent="447675" algn="just">
              <a:buNone/>
            </a:pPr>
            <a:r>
              <a:rPr lang="ru-RU" sz="2400" dirty="0" smtClean="0"/>
              <a:t>4) </a:t>
            </a:r>
            <a:r>
              <a:rPr lang="ru-RU" sz="2400" dirty="0" err="1" smtClean="0"/>
              <a:t>неперегруженность</a:t>
            </a:r>
            <a:r>
              <a:rPr lang="ru-RU" sz="2400" dirty="0" smtClean="0"/>
              <a:t> рекламой мобильного Интернета;</a:t>
            </a:r>
          </a:p>
          <a:p>
            <a:pPr marL="0" indent="447675" algn="just">
              <a:buNone/>
            </a:pPr>
            <a:r>
              <a:rPr lang="ru-RU" sz="2400" dirty="0" smtClean="0"/>
              <a:t>5) интерактивная коммуникация с аудиторией (есть возможность сразу позвонить, перейти на карту, создать напоминание, событие в календаре).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860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и сущность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b="1" dirty="0" smtClean="0"/>
              <a:t>Для совершения сделки необходимо наличие следующих условий: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а) наличие объектов сделки;</a:t>
            </a:r>
          </a:p>
          <a:p>
            <a:pPr marL="0" indent="447675" algn="just">
              <a:buNone/>
            </a:pPr>
            <a:r>
              <a:rPr lang="ru-RU" dirty="0" smtClean="0"/>
              <a:t>б) наличие субъектов сделки;</a:t>
            </a:r>
          </a:p>
          <a:p>
            <a:pPr marL="0" indent="447675" algn="just">
              <a:buNone/>
            </a:pPr>
            <a:r>
              <a:rPr lang="ru-RU" dirty="0" smtClean="0"/>
              <a:t>в) определение условий совершения сделки;</a:t>
            </a:r>
          </a:p>
          <a:p>
            <a:pPr marL="0" indent="447675" algn="just">
              <a:buNone/>
            </a:pPr>
            <a:r>
              <a:rPr lang="ru-RU" dirty="0" smtClean="0"/>
              <a:t>г) определение времени и места совершения сделки.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9379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endParaRPr lang="ru-RU" sz="2400" dirty="0" smtClean="0"/>
          </a:p>
          <a:p>
            <a:pPr marL="0" indent="447675" algn="just">
              <a:buNone/>
            </a:pPr>
            <a:r>
              <a:rPr lang="ru-RU" sz="2400" dirty="0" smtClean="0"/>
              <a:t>Два механизма контекстной рекламы:</a:t>
            </a:r>
          </a:p>
          <a:p>
            <a:pPr marL="0" indent="447675" algn="just">
              <a:buNone/>
            </a:pPr>
            <a:endParaRPr lang="ru-RU" sz="2400" dirty="0" smtClean="0"/>
          </a:p>
          <a:p>
            <a:pPr marL="0" indent="447675" algn="just">
              <a:buAutoNum type="arabicPeriod"/>
            </a:pPr>
            <a:r>
              <a:rPr lang="ru-RU" sz="2400" dirty="0" smtClean="0"/>
              <a:t>Отображение в соответствии с поисковым запросом пользователя;</a:t>
            </a:r>
          </a:p>
          <a:p>
            <a:pPr marL="0" indent="447675" algn="just">
              <a:buAutoNum type="arabicPeriod"/>
            </a:pPr>
            <a:r>
              <a:rPr lang="ru-RU" sz="2400" dirty="0" smtClean="0"/>
              <a:t>Отображается в соответствии с пользовательскими запросами на сайтах разной тематики.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21818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endParaRPr lang="ru-RU" sz="2400" dirty="0" smtClean="0"/>
          </a:p>
          <a:p>
            <a:pPr marL="0" indent="447675" algn="just">
              <a:buNone/>
            </a:pPr>
            <a:r>
              <a:rPr lang="ru-RU" sz="2400" dirty="0" smtClean="0"/>
              <a:t>Виды маркетинга в интернете:</a:t>
            </a:r>
          </a:p>
          <a:p>
            <a:pPr marL="0" indent="447675" algn="just">
              <a:buNone/>
            </a:pPr>
            <a:endParaRPr lang="ru-RU" sz="2400" dirty="0" smtClean="0"/>
          </a:p>
          <a:p>
            <a:pPr marL="0" indent="447675" algn="just"/>
            <a:r>
              <a:rPr lang="en-US" sz="2400" dirty="0" smtClean="0"/>
              <a:t>email-</a:t>
            </a:r>
            <a:r>
              <a:rPr lang="ru-RU" sz="2400" dirty="0" smtClean="0"/>
              <a:t>маркетинг;</a:t>
            </a:r>
          </a:p>
          <a:p>
            <a:pPr marL="0" indent="447675" algn="just"/>
            <a:r>
              <a:rPr lang="ru-RU" sz="2400" dirty="0" smtClean="0"/>
              <a:t>партнерский маркетинг.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3078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endParaRPr lang="ru-RU" sz="2400" dirty="0" smtClean="0"/>
          </a:p>
          <a:p>
            <a:pPr marL="0" indent="447675" algn="just">
              <a:buNone/>
            </a:pPr>
            <a:r>
              <a:rPr lang="ru-RU" sz="2400" dirty="0" smtClean="0"/>
              <a:t>Существуют следующие типы сообщений при использовании </a:t>
            </a:r>
            <a:r>
              <a:rPr lang="en-US" sz="2400" dirty="0" smtClean="0"/>
              <a:t>email-</a:t>
            </a:r>
            <a:r>
              <a:rPr lang="ru-RU" sz="2400" dirty="0" smtClean="0"/>
              <a:t>маркетинга:</a:t>
            </a:r>
          </a:p>
          <a:p>
            <a:pPr marL="0" indent="447675" algn="just">
              <a:buAutoNum type="arabicParenR"/>
            </a:pPr>
            <a:r>
              <a:rPr lang="ru-RU" sz="2400" dirty="0" smtClean="0"/>
              <a:t>образовательная коммуникация;</a:t>
            </a:r>
          </a:p>
          <a:p>
            <a:pPr marL="0" indent="447675" algn="just">
              <a:buAutoNum type="arabicParenR"/>
            </a:pPr>
            <a:r>
              <a:rPr lang="ru-RU" sz="2400" dirty="0" smtClean="0"/>
              <a:t>новостная коммуникация;</a:t>
            </a:r>
          </a:p>
          <a:p>
            <a:pPr marL="0" indent="447675" algn="just">
              <a:buAutoNum type="arabicParenR"/>
            </a:pPr>
            <a:r>
              <a:rPr lang="ru-RU" sz="2400" dirty="0" smtClean="0"/>
              <a:t>прямая рекламная коммуникация;</a:t>
            </a:r>
          </a:p>
          <a:p>
            <a:pPr marL="0" indent="447675" algn="just">
              <a:buAutoNum type="arabicParenR"/>
            </a:pPr>
            <a:r>
              <a:rPr lang="ru-RU" sz="2400" dirty="0" smtClean="0"/>
              <a:t>выстраивание отношений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2028602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Реклама в Интернете и правовое регулирование отношений, связанных с рекламой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648072"/>
          </a:xfrm>
        </p:spPr>
        <p:txBody>
          <a:bodyPr>
            <a:noAutofit/>
          </a:bodyPr>
          <a:lstStyle/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r>
              <a:rPr lang="ru-RU" sz="2400" dirty="0" smtClean="0"/>
              <a:t>Схема работы партнерского маркетинга</a:t>
            </a:r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  <a:p>
            <a:pPr marL="0" indent="447675" algn="ctr">
              <a:buNone/>
            </a:pP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8067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152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Правовое  регулирование  отношений,  связанных  с</a:t>
            </a:r>
            <a:br>
              <a:rPr lang="ru-RU" dirty="0"/>
            </a:br>
            <a:r>
              <a:rPr lang="ru-RU" dirty="0"/>
              <a:t>ценообразованием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Субъектами ценообразования в Республике Беларусь являются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 smtClean="0"/>
              <a:t>Президент </a:t>
            </a:r>
            <a:r>
              <a:rPr lang="ru-RU" b="1" dirty="0"/>
              <a:t>Республики Беларусь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государственные органы </a:t>
            </a:r>
            <a:r>
              <a:rPr lang="ru-RU" dirty="0"/>
              <a:t>(организации), осуществляющие регулирование </a:t>
            </a:r>
            <a:r>
              <a:rPr lang="ru-RU" dirty="0" smtClean="0"/>
              <a:t>цен (тарифов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•  </a:t>
            </a:r>
            <a:r>
              <a:rPr lang="ru-RU" b="1" dirty="0"/>
              <a:t>юридические  лиц</a:t>
            </a:r>
            <a:r>
              <a:rPr lang="ru-RU" dirty="0"/>
              <a:t>а,  не  являющиеся  государственными  органами</a:t>
            </a:r>
          </a:p>
          <a:p>
            <a:pPr marL="0" indent="0">
              <a:buNone/>
            </a:pPr>
            <a:r>
              <a:rPr lang="ru-RU" dirty="0"/>
              <a:t>(организациями),  осуществляющими  регулирование  цен  (тарифов) 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индивидуальные предприниматели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b="1" dirty="0"/>
              <a:t>иные физические лица</a:t>
            </a:r>
            <a:r>
              <a:rPr lang="ru-RU" dirty="0"/>
              <a:t>, имеющие право в соответствии с </a:t>
            </a:r>
            <a:r>
              <a:rPr lang="ru-RU" dirty="0" smtClean="0"/>
              <a:t>законодательством осуществлять </a:t>
            </a:r>
            <a:r>
              <a:rPr lang="ru-RU" dirty="0"/>
              <a:t>определенные виды деятельности, не относимые </a:t>
            </a:r>
            <a:r>
              <a:rPr lang="ru-RU" dirty="0" smtClean="0"/>
              <a:t>законодательными актами </a:t>
            </a:r>
            <a:r>
              <a:rPr lang="ru-RU" dirty="0"/>
              <a:t>к предпринимательской деятельности, на товары (работы, услуги) </a:t>
            </a:r>
            <a:r>
              <a:rPr lang="ru-RU" dirty="0" smtClean="0"/>
              <a:t>которых применяются </a:t>
            </a:r>
            <a:r>
              <a:rPr lang="ru-RU" dirty="0"/>
              <a:t>регулируемые цены (тарифы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939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Правовое  регулирование  отношений,  связанных  с</a:t>
            </a:r>
            <a:br>
              <a:rPr lang="ru-RU" dirty="0"/>
            </a:br>
            <a:r>
              <a:rPr lang="ru-RU" dirty="0"/>
              <a:t>ценообразованием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Основными принципами ценообразования являются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• определение основ государственной политики в области ценообразования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сочетание свободных и регулируемых цен (тарифов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установление регулируемых цен (тарифов) на товары (работы, услуги) </a:t>
            </a:r>
            <a:r>
              <a:rPr lang="ru-RU" dirty="0" smtClean="0"/>
              <a:t>на уровне</a:t>
            </a:r>
            <a:r>
              <a:rPr lang="ru-RU" dirty="0"/>
              <a:t>,  обеспечивающем  субъектам  хозяйствования  покрытие  </a:t>
            </a:r>
            <a:r>
              <a:rPr lang="ru-RU" dirty="0" smtClean="0"/>
              <a:t>экономически обоснованных </a:t>
            </a:r>
            <a:r>
              <a:rPr lang="ru-RU" dirty="0"/>
              <a:t>затрат и получение достаточной для расширенного </a:t>
            </a:r>
            <a:r>
              <a:rPr lang="ru-RU" dirty="0" smtClean="0"/>
              <a:t>воспроизводства прибыли </a:t>
            </a:r>
            <a:r>
              <a:rPr lang="ru-RU" dirty="0"/>
              <a:t>с учетом субсидий и других мер государственной </a:t>
            </a:r>
            <a:r>
              <a:rPr lang="ru-RU" dirty="0" smtClean="0"/>
              <a:t>поддержки.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1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Правовое  регулирование  отношений,  связанных  с</a:t>
            </a:r>
            <a:br>
              <a:rPr lang="ru-RU" dirty="0"/>
            </a:br>
            <a:r>
              <a:rPr lang="ru-RU" dirty="0"/>
              <a:t>ценообразованием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Способы регулирования цен (тарифов</a:t>
            </a:r>
            <a:r>
              <a:rPr lang="ru-RU" b="1" dirty="0" smtClean="0"/>
              <a:t>):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установления:</a:t>
            </a:r>
          </a:p>
          <a:p>
            <a:pPr marL="0" indent="0">
              <a:buNone/>
            </a:pPr>
            <a:r>
              <a:rPr lang="ru-RU" dirty="0"/>
              <a:t>• фиксированных цен (тарифов);</a:t>
            </a:r>
          </a:p>
          <a:p>
            <a:pPr marL="0" indent="0">
              <a:buNone/>
            </a:pPr>
            <a:r>
              <a:rPr lang="ru-RU" dirty="0"/>
              <a:t>• предельных цен (тарифов);</a:t>
            </a:r>
          </a:p>
          <a:p>
            <a:pPr marL="0" indent="0">
              <a:buNone/>
            </a:pPr>
            <a:r>
              <a:rPr lang="ru-RU" dirty="0"/>
              <a:t>• предельных надбавок (скидок, наценок);</a:t>
            </a:r>
          </a:p>
          <a:p>
            <a:pPr marL="0" indent="0">
              <a:buNone/>
            </a:pPr>
            <a:r>
              <a:rPr lang="ru-RU" dirty="0"/>
              <a:t>• предельных нормативов рентабельности, используемых для определения</a:t>
            </a:r>
          </a:p>
          <a:p>
            <a:pPr marL="0" indent="0">
              <a:buNone/>
            </a:pPr>
            <a:r>
              <a:rPr lang="ru-RU" dirty="0"/>
              <a:t>суммы прибыли, подлежащей включению в регулируемую цену (тариф);</a:t>
            </a:r>
          </a:p>
          <a:p>
            <a:pPr marL="0" indent="0">
              <a:buNone/>
            </a:pPr>
            <a:r>
              <a:rPr lang="ru-RU" dirty="0"/>
              <a:t>• порядка установления и применения цен (тарифов);</a:t>
            </a:r>
          </a:p>
          <a:p>
            <a:pPr marL="0" indent="0">
              <a:buNone/>
            </a:pPr>
            <a:r>
              <a:rPr lang="ru-RU" dirty="0"/>
              <a:t>• индексации цен (тарифов);</a:t>
            </a:r>
          </a:p>
          <a:p>
            <a:pPr marL="0" indent="0">
              <a:buNone/>
            </a:pPr>
            <a:r>
              <a:rPr lang="ru-RU" dirty="0"/>
              <a:t>• декларирования цен (тарифов).</a:t>
            </a:r>
          </a:p>
        </p:txBody>
      </p:sp>
    </p:spTree>
    <p:extLst>
      <p:ext uri="{BB962C8B-B14F-4D97-AF65-F5344CB8AC3E}">
        <p14:creationId xmlns:p14="http://schemas.microsoft.com/office/powerpoint/2010/main" val="280683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Принципы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47675" algn="just">
              <a:buNone/>
            </a:pPr>
            <a:r>
              <a:rPr lang="ru-RU" dirty="0" smtClean="0"/>
              <a:t>1) достижение конечного оправданного результата деятельности фирмы;</a:t>
            </a:r>
          </a:p>
          <a:p>
            <a:pPr marL="0" indent="447675" algn="just">
              <a:buNone/>
            </a:pPr>
            <a:r>
              <a:rPr lang="ru-RU" dirty="0" smtClean="0"/>
              <a:t>2) завоевание и удержание в долговременном периоде определенной доли рынка;</a:t>
            </a:r>
          </a:p>
          <a:p>
            <a:pPr marL="0" indent="447675" algn="just">
              <a:buNone/>
            </a:pPr>
            <a:r>
              <a:rPr lang="ru-RU" dirty="0" smtClean="0"/>
              <a:t>3) эффективная реализация товара;</a:t>
            </a:r>
          </a:p>
          <a:p>
            <a:pPr marL="0" indent="447675" algn="just">
              <a:buNone/>
            </a:pPr>
            <a:r>
              <a:rPr lang="ru-RU" dirty="0" smtClean="0"/>
              <a:t>4) создание товаров рыночной новизны, позволяющих фирме быть рентабельной;</a:t>
            </a:r>
          </a:p>
          <a:p>
            <a:pPr marL="0" indent="447675" algn="just">
              <a:buNone/>
            </a:pPr>
            <a:r>
              <a:rPr lang="ru-RU" dirty="0" smtClean="0"/>
              <a:t>5) постоянно проводить исследования рынка с целью изучения спроса для дальнейшего активного приспособления к требованиям потенциальных покупателей;</a:t>
            </a:r>
          </a:p>
          <a:p>
            <a:pPr marL="0" indent="447675" algn="just">
              <a:buNone/>
            </a:pPr>
            <a:r>
              <a:rPr lang="ru-RU" dirty="0" smtClean="0"/>
              <a:t>6) поиск новых путей фирмы для повышения эффективности производственной линии, творческой инициативности персонала по внедрению нововведений;</a:t>
            </a:r>
          </a:p>
          <a:p>
            <a:pPr marL="0" indent="447675" algn="just">
              <a:buNone/>
            </a:pPr>
            <a:r>
              <a:rPr lang="ru-RU" dirty="0" smtClean="0"/>
              <a:t>7) повышение качества продукции;</a:t>
            </a:r>
          </a:p>
          <a:p>
            <a:pPr marL="0" indent="447675" algn="just">
              <a:buNone/>
            </a:pPr>
            <a:r>
              <a:rPr lang="ru-RU" dirty="0" smtClean="0"/>
              <a:t>8) сокращение издержек;</a:t>
            </a:r>
          </a:p>
          <a:p>
            <a:pPr marL="0" indent="447675" algn="just">
              <a:buNone/>
            </a:pPr>
            <a:r>
              <a:rPr lang="ru-RU" dirty="0" smtClean="0"/>
              <a:t>9) добиваться преимуществ в борьбе с конкурентами.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80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и задачи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b="1" dirty="0" smtClean="0"/>
              <a:t>Основными целями маркетинга являются следующие</a:t>
            </a:r>
            <a:r>
              <a:rPr lang="ru-RU" dirty="0" smtClean="0"/>
              <a:t>:</a:t>
            </a:r>
          </a:p>
          <a:p>
            <a:pPr marL="0" indent="447675" algn="just">
              <a:buNone/>
            </a:pPr>
            <a:r>
              <a:rPr lang="ru-RU" b="1" dirty="0" smtClean="0"/>
              <a:t>1. </a:t>
            </a:r>
            <a:r>
              <a:rPr lang="ru-RU" dirty="0" smtClean="0"/>
              <a:t>Максимизация</a:t>
            </a:r>
            <a:r>
              <a:rPr lang="ru-RU" b="1" dirty="0" smtClean="0"/>
              <a:t> </a:t>
            </a:r>
            <a:r>
              <a:rPr lang="ru-RU" dirty="0" smtClean="0"/>
              <a:t>возможно высокого уровня потребления.</a:t>
            </a:r>
          </a:p>
          <a:p>
            <a:pPr marL="0" indent="447675" algn="just">
              <a:buNone/>
            </a:pPr>
            <a:r>
              <a:rPr lang="ru-RU" b="1" dirty="0" smtClean="0"/>
              <a:t>2. </a:t>
            </a:r>
            <a:r>
              <a:rPr lang="ru-RU" dirty="0" smtClean="0"/>
              <a:t>Максимизация</a:t>
            </a:r>
            <a:r>
              <a:rPr lang="ru-RU" b="1" dirty="0" smtClean="0"/>
              <a:t> </a:t>
            </a:r>
            <a:r>
              <a:rPr lang="ru-RU" dirty="0" smtClean="0"/>
              <a:t>потребительской удовлетворенности.</a:t>
            </a:r>
          </a:p>
          <a:p>
            <a:pPr marL="0" indent="447675" algn="just">
              <a:buNone/>
            </a:pPr>
            <a:r>
              <a:rPr lang="ru-RU" b="1" dirty="0" smtClean="0"/>
              <a:t>3. </a:t>
            </a:r>
            <a:r>
              <a:rPr lang="ru-RU" dirty="0" smtClean="0"/>
              <a:t>Максимизация выбора</a:t>
            </a:r>
            <a:r>
              <a:rPr lang="ru-RU" b="1" dirty="0" smtClean="0"/>
              <a:t>. </a:t>
            </a: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4. </a:t>
            </a:r>
            <a:r>
              <a:rPr lang="ru-RU" dirty="0" smtClean="0"/>
              <a:t>Максимизация качества жизни</a:t>
            </a:r>
            <a:r>
              <a:rPr lang="ru-RU" b="1" dirty="0" smtClean="0"/>
              <a:t>. 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9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и задачи маркетинга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0000" lnSpcReduction="20000"/>
          </a:bodyPr>
          <a:lstStyle/>
          <a:p>
            <a:pPr marL="0" indent="447675">
              <a:buNone/>
            </a:pPr>
            <a:r>
              <a:rPr lang="ru-RU" b="1" dirty="0" smtClean="0"/>
              <a:t>Задачи маркетинга:</a:t>
            </a:r>
            <a:endParaRPr lang="ru-RU" dirty="0" smtClean="0"/>
          </a:p>
          <a:p>
            <a:pPr marL="0" indent="447675">
              <a:buNone/>
            </a:pPr>
            <a:r>
              <a:rPr lang="ru-RU" sz="3300" dirty="0" smtClean="0"/>
              <a:t>1) исследование, анализ, оценка потребностей реальных и потенциальных покупателей;</a:t>
            </a:r>
          </a:p>
          <a:p>
            <a:pPr marL="0" indent="447675">
              <a:buNone/>
            </a:pPr>
            <a:r>
              <a:rPr lang="ru-RU" sz="3300" dirty="0" smtClean="0"/>
              <a:t>2) помощь в разработке нового товара (услуги);</a:t>
            </a:r>
          </a:p>
          <a:p>
            <a:pPr marL="0" indent="447675">
              <a:buNone/>
            </a:pPr>
            <a:r>
              <a:rPr lang="ru-RU" sz="3300" dirty="0" smtClean="0"/>
              <a:t>3) обеспечение сервисного обслуживания;</a:t>
            </a:r>
          </a:p>
          <a:p>
            <a:pPr marL="0" indent="447675">
              <a:buNone/>
            </a:pPr>
            <a:r>
              <a:rPr lang="ru-RU" sz="3300" dirty="0" smtClean="0"/>
              <a:t>4) маркетинговые коммуникации;</a:t>
            </a:r>
          </a:p>
          <a:p>
            <a:pPr marL="0" indent="447675">
              <a:buNone/>
            </a:pPr>
            <a:r>
              <a:rPr lang="ru-RU" sz="3300" dirty="0" smtClean="0"/>
              <a:t>5) исследование, анализ, оценка и прогнозирование состояния реальных и потенциальных рынков;</a:t>
            </a:r>
          </a:p>
          <a:p>
            <a:pPr marL="0" indent="447675">
              <a:buNone/>
            </a:pPr>
            <a:r>
              <a:rPr lang="ru-RU" sz="3300" dirty="0" smtClean="0"/>
              <a:t>6) исследование деятельности конкурентов;</a:t>
            </a:r>
          </a:p>
          <a:p>
            <a:pPr marL="0" indent="447675">
              <a:buNone/>
            </a:pPr>
            <a:r>
              <a:rPr lang="ru-RU" sz="3300" dirty="0" smtClean="0"/>
              <a:t>7) сбыт товара (услуги);</a:t>
            </a:r>
          </a:p>
          <a:p>
            <a:pPr marL="0" indent="447675">
              <a:buNone/>
            </a:pPr>
            <a:r>
              <a:rPr lang="ru-RU" sz="3300" dirty="0" smtClean="0"/>
              <a:t>8) формирование ассортиментной политики;</a:t>
            </a:r>
          </a:p>
          <a:p>
            <a:pPr marL="0" indent="447675">
              <a:buNone/>
            </a:pPr>
            <a:r>
              <a:rPr lang="ru-RU" sz="3300" dirty="0" smtClean="0"/>
              <a:t>9) формирование и реализация ценовой политики фирмы;</a:t>
            </a:r>
          </a:p>
          <a:p>
            <a:pPr marL="0" indent="447675">
              <a:buNone/>
            </a:pPr>
            <a:r>
              <a:rPr lang="ru-RU" sz="3300" dirty="0" smtClean="0"/>
              <a:t>10) формирование стратегии поведения фирмы.</a:t>
            </a:r>
          </a:p>
          <a:p>
            <a:pPr marL="0" indent="447675" algn="just"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48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Microsoft Office PowerPoint</Application>
  <PresentationFormat>Экран (4:3)</PresentationFormat>
  <Paragraphs>436</Paragraphs>
  <Slides>66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Тема Office</vt:lpstr>
      <vt:lpstr>Раздел 2</vt:lpstr>
      <vt:lpstr>Этапы развития маркетинга</vt:lpstr>
      <vt:lpstr>Понятие и сущность маркетинга</vt:lpstr>
      <vt:lpstr>Понятие и сущность маркетинга</vt:lpstr>
      <vt:lpstr>Понятие и сущность маркетинга</vt:lpstr>
      <vt:lpstr>Понятие и сущность маркетинга</vt:lpstr>
      <vt:lpstr>Принципы маркетинга</vt:lpstr>
      <vt:lpstr>Цели и задачи маркетинга</vt:lpstr>
      <vt:lpstr>Цели и задачи маркетинга</vt:lpstr>
      <vt:lpstr>Функции маркетинга</vt:lpstr>
      <vt:lpstr>Концепции маркетинга</vt:lpstr>
      <vt:lpstr>Классификация маркетинга</vt:lpstr>
      <vt:lpstr>Классификация маркетинга</vt:lpstr>
      <vt:lpstr>Субъекты маркетинга</vt:lpstr>
      <vt:lpstr>Объекты маркетинга</vt:lpstr>
      <vt:lpstr>Виды маркетинга</vt:lpstr>
      <vt:lpstr>Элементы комплекса маркетинга</vt:lpstr>
      <vt:lpstr>Элементы комплекса маркетинга</vt:lpstr>
      <vt:lpstr>Элементы комплекса маркетинга</vt:lpstr>
      <vt:lpstr>Понятие маркетинговой деятельности</vt:lpstr>
      <vt:lpstr>Понятие маркетинговой деятельности</vt:lpstr>
      <vt:lpstr>Методы маркетинговой деятельности</vt:lpstr>
      <vt:lpstr>Структура маркетинговой деятельности</vt:lpstr>
      <vt:lpstr>Структура маркетинговой деятельности</vt:lpstr>
      <vt:lpstr>Внешняя и внутренняя маркетинговая среда</vt:lpstr>
      <vt:lpstr>Внешняя и внутренняя маркетинговая среда</vt:lpstr>
      <vt:lpstr>Процесс и система маркетинга</vt:lpstr>
      <vt:lpstr>Процесс и система маркетинга</vt:lpstr>
      <vt:lpstr>Процесс и система маркетинга</vt:lpstr>
      <vt:lpstr>Управление маркетингом</vt:lpstr>
      <vt:lpstr>Роль маркетинга в деятельности предприятия</vt:lpstr>
      <vt:lpstr>Служба маркетинга на предприятии</vt:lpstr>
      <vt:lpstr>Проектирование и развитие товара </vt:lpstr>
      <vt:lpstr>Проектирование и развитие товара </vt:lpstr>
      <vt:lpstr>Метод технологии развертывания функций качества (QFD/HOQ).</vt:lpstr>
      <vt:lpstr>Метод технологии развертывания функций качества (QFD/HOQ).</vt:lpstr>
      <vt:lpstr>Метод технологии развертывания функций качества (QFD/HOQ).</vt:lpstr>
      <vt:lpstr>Тактика маркетинга</vt:lpstr>
      <vt:lpstr>Тактика маркетинга</vt:lpstr>
      <vt:lpstr>Тактика маркетинга</vt:lpstr>
      <vt:lpstr>Тактика маркетинга</vt:lpstr>
      <vt:lpstr>Тактика маркетинга</vt:lpstr>
      <vt:lpstr>План маркетинга</vt:lpstr>
      <vt:lpstr>План маркетинга</vt:lpstr>
      <vt:lpstr>План маркетинга</vt:lpstr>
      <vt:lpstr>План маркетинга</vt:lpstr>
      <vt:lpstr>План маркетинга</vt:lpstr>
      <vt:lpstr>Презентация PowerPoint</vt:lpstr>
      <vt:lpstr> Общие положения об интеллектуальной собственности</vt:lpstr>
      <vt:lpstr> Общие положения об интеллектуальной собственности</vt:lpstr>
      <vt:lpstr> Общие положения об интеллектуальной собственности. Авторское право на компьютерную программу </vt:lpstr>
      <vt:lpstr> Общие положения об интеллектуальной собственности. Авторское право на компьютерную программу </vt:lpstr>
      <vt:lpstr>Общие положения о праве промышленной собственности</vt:lpstr>
      <vt:lpstr>Общие положения о праве промышленной собственности</vt:lpstr>
      <vt:lpstr>Средства индивидуализации участников гражданского оборота, товаров, работ или услуг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Реклама в Интернете и правовое регулирование отношений, связанных с рекламой</vt:lpstr>
      <vt:lpstr>Правовое  регулирование  отношений,  связанных  с ценообразованием</vt:lpstr>
      <vt:lpstr>Правовое  регулирование  отношений,  связанных  с ценообразованием</vt:lpstr>
      <vt:lpstr>Правовое  регулирование  отношений,  связанных  с ценообразованием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2</dc:title>
  <dc:creator>Маклакова О.М.</dc:creator>
  <cp:lastModifiedBy>Маклакова О.М.</cp:lastModifiedBy>
  <cp:revision>1</cp:revision>
  <dcterms:created xsi:type="dcterms:W3CDTF">2018-11-26T14:00:10Z</dcterms:created>
  <dcterms:modified xsi:type="dcterms:W3CDTF">2018-11-26T14:00:25Z</dcterms:modified>
</cp:coreProperties>
</file>