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6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76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6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0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8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2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3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7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77E8-87A3-48B2-8289-AD593E3E5DEE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A56E-F1BF-495B-8C0D-D42DB3DA88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6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 </a:t>
            </a:r>
            <a:r>
              <a:rPr lang="ru-RU" sz="5400" b="1" dirty="0" smtClean="0"/>
              <a:t>Раздел 3 </a:t>
            </a:r>
          </a:p>
          <a:p>
            <a:pPr algn="ctr">
              <a:buNone/>
            </a:pPr>
            <a:r>
              <a:rPr lang="ru-RU" sz="5400" b="1" dirty="0" smtClean="0"/>
              <a:t>Финансы организации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02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Факторы, влияющие на формирование денежных ресурсов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Первый вариант:</a:t>
            </a:r>
          </a:p>
          <a:p>
            <a:pPr lvl="0"/>
            <a:r>
              <a:rPr lang="ru-RU" dirty="0" smtClean="0"/>
              <a:t>Внутренние (производственные и непроизводственные);</a:t>
            </a:r>
          </a:p>
          <a:p>
            <a:pPr lvl="0"/>
            <a:r>
              <a:rPr lang="ru-RU" dirty="0" smtClean="0"/>
              <a:t>Внешние.</a:t>
            </a:r>
          </a:p>
          <a:p>
            <a:pPr lvl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7229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Факторы, влияющие на формирование денежных ресурсов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Второй вариант:</a:t>
            </a:r>
          </a:p>
          <a:p>
            <a:pPr lvl="0"/>
            <a:r>
              <a:rPr lang="ru-RU" dirty="0" smtClean="0"/>
              <a:t>Факторы, зависящие от усилий предприятия;</a:t>
            </a:r>
          </a:p>
          <a:p>
            <a:pPr lvl="0"/>
            <a:r>
              <a:rPr lang="ru-RU" dirty="0" smtClean="0"/>
              <a:t>Факторы, не зависящие от усилий предприятия.</a:t>
            </a:r>
          </a:p>
          <a:p>
            <a:pPr lvl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9589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Основные направления использования финансовых ресурсов предприятия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ru-RU" b="1" dirty="0" smtClean="0"/>
              <a:t>Финансовые ресурсы предприятий могут направляться на следующие цели: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финансирование затрат на производство и реализацию продукции, работ, услуг; </a:t>
            </a:r>
          </a:p>
          <a:p>
            <a:r>
              <a:rPr lang="ru-RU" dirty="0" smtClean="0"/>
              <a:t>реальные и финансовые инвестиции; </a:t>
            </a:r>
          </a:p>
          <a:p>
            <a:r>
              <a:rPr lang="ru-RU" dirty="0" smtClean="0"/>
              <a:t>платежи в бюджет и внебюджетные фонды;</a:t>
            </a:r>
          </a:p>
          <a:p>
            <a:r>
              <a:rPr lang="ru-RU" dirty="0" smtClean="0"/>
              <a:t>погашение кредитов и ссуд; </a:t>
            </a:r>
          </a:p>
          <a:p>
            <a:r>
              <a:rPr lang="ru-RU" dirty="0" smtClean="0"/>
              <a:t>направление финансовых ресурсов на образование денежных фондов поощрительного и социального характера; </a:t>
            </a:r>
          </a:p>
          <a:p>
            <a:r>
              <a:rPr lang="ru-RU" dirty="0" smtClean="0"/>
              <a:t>использование финансовых ресурсов на благотворительные цели, спонсорство и т. п.; </a:t>
            </a:r>
          </a:p>
          <a:p>
            <a:r>
              <a:rPr lang="ru-RU" dirty="0" smtClean="0"/>
              <a:t>распределение прибыли между собственниками организации. 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77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Основные направления использования финансовых ресурсов предприятия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b="1" dirty="0" smtClean="0"/>
              <a:t>Основные направления эффективного использования финансовых ресурсов: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финансовое воспроизводственного процесса; </a:t>
            </a:r>
          </a:p>
          <a:p>
            <a:r>
              <a:rPr lang="ru-RU" dirty="0" smtClean="0"/>
              <a:t>использование финансов в системе платежно-расчетных отношений; </a:t>
            </a:r>
          </a:p>
          <a:p>
            <a:r>
              <a:rPr lang="ru-RU" dirty="0" smtClean="0"/>
              <a:t>использование финансов как инструмента экономического стимулирования труда;</a:t>
            </a:r>
          </a:p>
          <a:p>
            <a:r>
              <a:rPr lang="ru-RU" dirty="0" smtClean="0"/>
              <a:t>финансирование бюджетных расходов государства. 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2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Денежные расходы организации и их финансирование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r>
              <a:rPr lang="ru-RU" dirty="0" smtClean="0"/>
              <a:t>В процессе производства и реализации продукции на предприятии используются:</a:t>
            </a:r>
          </a:p>
          <a:p>
            <a:pPr marL="0" indent="444500" algn="just"/>
            <a:r>
              <a:rPr lang="ru-RU" dirty="0" smtClean="0"/>
              <a:t> материальные, </a:t>
            </a:r>
          </a:p>
          <a:p>
            <a:pPr marL="0" indent="444500" algn="just"/>
            <a:r>
              <a:rPr lang="ru-RU" dirty="0" smtClean="0"/>
              <a:t>трудовые, </a:t>
            </a:r>
          </a:p>
          <a:p>
            <a:pPr marL="0" indent="444500" algn="just"/>
            <a:r>
              <a:rPr lang="ru-RU" dirty="0" smtClean="0"/>
              <a:t>нематериальные (интеллектуальные и информационные) </a:t>
            </a:r>
          </a:p>
          <a:p>
            <a:pPr marL="0" indent="444500" algn="just"/>
            <a:r>
              <a:rPr lang="ru-RU" dirty="0" smtClean="0"/>
              <a:t>финансовые ресурсы.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34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Денежные расходы организации и их финансирование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smtClean="0"/>
              <a:t>Затраты характеризуются:</a:t>
            </a:r>
          </a:p>
          <a:p>
            <a:pPr marL="514350" indent="-514350">
              <a:buAutoNum type="arabicParenR"/>
            </a:pPr>
            <a:r>
              <a:rPr lang="ru-RU" dirty="0" smtClean="0"/>
              <a:t>денежной оценкой ресурсов; </a:t>
            </a:r>
          </a:p>
          <a:p>
            <a:pPr marL="514350" indent="-514350">
              <a:buAutoNum type="arabicParenR"/>
            </a:pPr>
            <a:r>
              <a:rPr lang="ru-RU" dirty="0" smtClean="0"/>
              <a:t>целевой установкой; </a:t>
            </a:r>
          </a:p>
          <a:p>
            <a:pPr>
              <a:buNone/>
            </a:pPr>
            <a:r>
              <a:rPr lang="ru-RU" dirty="0" smtClean="0"/>
              <a:t>3) определенным периодом времени. 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64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Денежные расходы организации и их финансирование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dirty="0" smtClean="0"/>
              <a:t>Показателями, характеризующими размер и величину затрат на производство и реализацию продукции, являются: </a:t>
            </a:r>
          </a:p>
          <a:p>
            <a:pPr>
              <a:buNone/>
            </a:pPr>
            <a:r>
              <a:rPr lang="ru-RU" dirty="0" smtClean="0"/>
              <a:t>• себестоимость продукции; </a:t>
            </a:r>
          </a:p>
          <a:p>
            <a:pPr>
              <a:buNone/>
            </a:pPr>
            <a:r>
              <a:rPr lang="ru-RU" dirty="0" smtClean="0"/>
              <a:t>• смета затрат на производство и реализацию продукции; </a:t>
            </a:r>
          </a:p>
          <a:p>
            <a:pPr>
              <a:buNone/>
            </a:pPr>
            <a:r>
              <a:rPr lang="ru-RU" dirty="0" smtClean="0"/>
              <a:t>• затраты на 1 р. произведенной и реализованной продукции.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40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Денежные расходы организации и их финансирование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44500" algn="just">
              <a:buNone/>
            </a:pPr>
            <a:r>
              <a:rPr lang="ru-RU" b="1" dirty="0" smtClean="0"/>
              <a:t>Себестоимость продукции (работ, услуг)</a:t>
            </a:r>
            <a:r>
              <a:rPr lang="ru-RU" dirty="0" smtClean="0"/>
              <a:t> – это стоимостная оценка потребленных в процессе производства и реализации продукции экономических ресурсов .</a:t>
            </a:r>
          </a:p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r>
              <a:rPr lang="ru-RU" b="1" dirty="0" smtClean="0"/>
              <a:t>Экономическое назначение себестоимости</a:t>
            </a:r>
            <a:r>
              <a:rPr lang="ru-RU" dirty="0" smtClean="0"/>
              <a:t> – возместить предприятию затраты на производство и реализацию продукции и обеспечить простое воспроизводство материальных и нематериальных ресурсов, основных средств и рабочей силы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86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Классификация затрат, относимых на себестоимость продукции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Расходы, в зависимости от их характера:</a:t>
            </a:r>
          </a:p>
          <a:p>
            <a:pPr marL="514350" indent="-514350">
              <a:buAutoNum type="arabicParenR"/>
            </a:pPr>
            <a:r>
              <a:rPr lang="ru-RU" dirty="0" smtClean="0"/>
              <a:t>расходы по текущей деятельности; </a:t>
            </a:r>
          </a:p>
          <a:p>
            <a:pPr marL="514350" indent="-514350">
              <a:buNone/>
            </a:pPr>
            <a:r>
              <a:rPr lang="ru-RU" dirty="0" smtClean="0"/>
              <a:t>2) расходы по инвестиционной деятельности; </a:t>
            </a:r>
          </a:p>
          <a:p>
            <a:pPr>
              <a:buNone/>
            </a:pPr>
            <a:r>
              <a:rPr lang="ru-RU" dirty="0" smtClean="0"/>
              <a:t>3) расходы по финансовой деятельности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5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Классификация затрат, относимых на себестоимость продукции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dirty="0" smtClean="0"/>
              <a:t>Расходы по </a:t>
            </a:r>
            <a:r>
              <a:rPr lang="ru-RU" b="1" dirty="0" smtClean="0"/>
              <a:t>текущей деятельности </a:t>
            </a:r>
            <a:r>
              <a:rPr lang="ru-RU" dirty="0" smtClean="0"/>
              <a:t>включают в себя затраты, формирующие: </a:t>
            </a:r>
          </a:p>
          <a:p>
            <a:pPr algn="just">
              <a:buNone/>
            </a:pPr>
            <a:r>
              <a:rPr lang="ru-RU" dirty="0" smtClean="0"/>
              <a:t>• себестоимость реализованной продукции, товаров, работ, услуг; </a:t>
            </a:r>
          </a:p>
          <a:p>
            <a:pPr algn="just">
              <a:buNone/>
            </a:pPr>
            <a:r>
              <a:rPr lang="ru-RU" dirty="0" smtClean="0"/>
              <a:t>• управленческие расходы; </a:t>
            </a:r>
          </a:p>
          <a:p>
            <a:pPr algn="just">
              <a:buNone/>
            </a:pPr>
            <a:r>
              <a:rPr lang="ru-RU" dirty="0" smtClean="0"/>
              <a:t>• расходы на реализацию; </a:t>
            </a:r>
          </a:p>
          <a:p>
            <a:pPr algn="just">
              <a:buNone/>
            </a:pPr>
            <a:r>
              <a:rPr lang="ru-RU" dirty="0" smtClean="0"/>
              <a:t>• прочие расходы по текущей деятельности.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00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Финансовые ресурсы и капитал коммерческих организаций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 </a:t>
            </a:r>
            <a:r>
              <a:rPr lang="ru-RU" b="1" dirty="0" smtClean="0"/>
              <a:t>Финансовые ресурсы организации </a:t>
            </a:r>
            <a:r>
              <a:rPr lang="ru-RU" dirty="0" smtClean="0"/>
              <a:t>– это совокупность собственных денежных средств в наличной и безналичной форме, поступлений извне (привлеченных и заемных), аккумулируемых для выполнения финансовых обязательств, финансирования текущих затрат и затрат, связанных с развитием производства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77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Классификация затрат, относимых на себестоимость продукции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В состав расходов по инвестиционной деятельности включаются:</a:t>
            </a:r>
          </a:p>
          <a:p>
            <a:pPr>
              <a:buNone/>
            </a:pPr>
            <a:r>
              <a:rPr lang="ru-RU" b="1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• расходы, связанные с реализацией инвестиционных активов, реализацией (погашением) финансовых вложений; </a:t>
            </a:r>
          </a:p>
          <a:p>
            <a:pPr>
              <a:buNone/>
            </a:pPr>
            <a:r>
              <a:rPr lang="ru-RU" dirty="0" smtClean="0"/>
              <a:t>• расходы, связанные с участием в уставных фондах других организаций; </a:t>
            </a:r>
          </a:p>
          <a:p>
            <a:pPr>
              <a:buNone/>
            </a:pPr>
            <a:r>
              <a:rPr lang="ru-RU" dirty="0" smtClean="0"/>
              <a:t>• расходы по договорам о совместной деятельности; </a:t>
            </a:r>
          </a:p>
          <a:p>
            <a:pPr>
              <a:buNone/>
            </a:pPr>
            <a:r>
              <a:rPr lang="ru-RU" dirty="0" smtClean="0"/>
              <a:t>• расходы по финансовым вложениям в долговые ценные бумаги других организаций; </a:t>
            </a:r>
          </a:p>
          <a:p>
            <a:pPr>
              <a:buNone/>
            </a:pPr>
            <a:r>
              <a:rPr lang="ru-RU" dirty="0" smtClean="0"/>
              <a:t>• расходы, связанные с предоставлением во временное пользование (временное владение и пользование) инвестиционной недвижимости; </a:t>
            </a:r>
          </a:p>
          <a:p>
            <a:pPr>
              <a:buNone/>
            </a:pPr>
            <a:r>
              <a:rPr lang="ru-RU" dirty="0" smtClean="0"/>
              <a:t>• прочие расходы по инвестиционной деятельности.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79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Классификация затрат, относимых на себестоимость продукции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В состав расходов по финансовой деятельности включаются: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• проценты, подлежащие к уплате за пользование организацией кредитами, займами; </a:t>
            </a:r>
          </a:p>
          <a:p>
            <a:pPr>
              <a:buNone/>
            </a:pPr>
            <a:r>
              <a:rPr lang="ru-RU" dirty="0" smtClean="0"/>
              <a:t>• расходы, связанные с получением во временное пользование имущества по договору финансовой аренды (лизинга); </a:t>
            </a:r>
          </a:p>
          <a:p>
            <a:pPr>
              <a:buNone/>
            </a:pPr>
            <a:r>
              <a:rPr lang="ru-RU" dirty="0" smtClean="0"/>
              <a:t>• расходы, связанные с выпуском, размещением, обращением и погашением долговых ценных бумаг собственного выпуска; </a:t>
            </a:r>
          </a:p>
          <a:p>
            <a:pPr>
              <a:buNone/>
            </a:pPr>
            <a:r>
              <a:rPr lang="ru-RU" dirty="0" smtClean="0"/>
              <a:t>• отрицательные курсовые разницы, возникающие от пересчета активов и обязательств, выраженных в иностранной валюте; </a:t>
            </a:r>
          </a:p>
          <a:p>
            <a:pPr>
              <a:buNone/>
            </a:pPr>
            <a:r>
              <a:rPr lang="ru-RU" dirty="0" smtClean="0"/>
              <a:t>• прочие расходы по финансовой деятельности.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33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себестоимости по признакам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 smtClean="0"/>
              <a:t>По экономическому содержанию и целевому назначению затраты классифицируются как</a:t>
            </a:r>
            <a:r>
              <a:rPr lang="ru-RU" dirty="0" smtClean="0"/>
              <a:t>: </a:t>
            </a:r>
          </a:p>
          <a:p>
            <a:pPr>
              <a:buNone/>
            </a:pPr>
            <a:r>
              <a:rPr lang="ru-RU" dirty="0" smtClean="0"/>
              <a:t>а) затраты на производство (реализацию) продукции, услуг; </a:t>
            </a:r>
          </a:p>
          <a:p>
            <a:pPr>
              <a:buNone/>
            </a:pPr>
            <a:r>
              <a:rPr lang="ru-RU" dirty="0" smtClean="0"/>
              <a:t>б) затраты на расширение и обновление производства; </a:t>
            </a:r>
          </a:p>
          <a:p>
            <a:pPr>
              <a:buNone/>
            </a:pPr>
            <a:r>
              <a:rPr lang="ru-RU" dirty="0" smtClean="0"/>
              <a:t>в) затраты на социально–культурные, бытовые и материальные нужды </a:t>
            </a:r>
            <a:r>
              <a:rPr lang="ru-RU" smtClean="0"/>
              <a:t>работников организации.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95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себестоимости по признакам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/>
              <a:t>По сфере возникновения затраты группируются: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а) на производственные; </a:t>
            </a:r>
          </a:p>
          <a:p>
            <a:pPr>
              <a:buNone/>
            </a:pPr>
            <a:r>
              <a:rPr lang="ru-RU" dirty="0" smtClean="0"/>
              <a:t>б) коммерческие; </a:t>
            </a:r>
          </a:p>
          <a:p>
            <a:pPr>
              <a:buNone/>
            </a:pPr>
            <a:r>
              <a:rPr lang="ru-RU" dirty="0" smtClean="0"/>
              <a:t>в) налоги и отчисления; </a:t>
            </a:r>
          </a:p>
          <a:p>
            <a:pPr>
              <a:buNone/>
            </a:pPr>
            <a:r>
              <a:rPr lang="ru-RU" dirty="0" smtClean="0"/>
              <a:t>г) непроизводственные.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57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себестоимости по признакам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/>
              <a:t>По элементам затраты на производство классифицируют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• материальные затраты; </a:t>
            </a:r>
          </a:p>
          <a:p>
            <a:pPr>
              <a:buNone/>
            </a:pPr>
            <a:r>
              <a:rPr lang="ru-RU" dirty="0" smtClean="0"/>
              <a:t>• затраты на оплату труда;</a:t>
            </a:r>
          </a:p>
          <a:p>
            <a:pPr>
              <a:buNone/>
            </a:pPr>
            <a:r>
              <a:rPr lang="ru-RU" dirty="0" smtClean="0"/>
              <a:t>• отчисления на социальные нужды; </a:t>
            </a:r>
          </a:p>
          <a:p>
            <a:pPr>
              <a:buNone/>
            </a:pPr>
            <a:r>
              <a:rPr lang="ru-RU" dirty="0" smtClean="0"/>
              <a:t>• амортизация основных фондов; </a:t>
            </a:r>
          </a:p>
          <a:p>
            <a:pPr>
              <a:buNone/>
            </a:pPr>
            <a:r>
              <a:rPr lang="ru-RU" dirty="0" smtClean="0"/>
              <a:t>• прочие затраты.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5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Управление затратами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Выделяют следующие основные методы 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организационные; </a:t>
            </a:r>
          </a:p>
          <a:p>
            <a:r>
              <a:rPr lang="ru-RU" dirty="0" smtClean="0"/>
              <a:t>экономические; </a:t>
            </a:r>
          </a:p>
          <a:p>
            <a:r>
              <a:rPr lang="ru-RU" dirty="0" smtClean="0"/>
              <a:t>социально–психологические.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45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Управление затратами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К основным экономическим инструментам относятся:</a:t>
            </a:r>
          </a:p>
          <a:p>
            <a:r>
              <a:rPr lang="ru-RU" dirty="0" smtClean="0"/>
              <a:t>планирование, </a:t>
            </a:r>
          </a:p>
          <a:p>
            <a:r>
              <a:rPr lang="ru-RU" dirty="0" smtClean="0"/>
              <a:t>финансирование, </a:t>
            </a:r>
          </a:p>
          <a:p>
            <a:r>
              <a:rPr lang="ru-RU" dirty="0" smtClean="0"/>
              <a:t>кредитование, </a:t>
            </a:r>
          </a:p>
          <a:p>
            <a:r>
              <a:rPr lang="ru-RU" dirty="0" smtClean="0"/>
              <a:t>ценообразование, </a:t>
            </a:r>
          </a:p>
          <a:p>
            <a:r>
              <a:rPr lang="ru-RU" dirty="0" smtClean="0"/>
              <a:t>экономическое стимулирование,</a:t>
            </a:r>
          </a:p>
          <a:p>
            <a:r>
              <a:rPr lang="ru-RU" dirty="0" smtClean="0"/>
              <a:t>хозяйственный расчет</a:t>
            </a:r>
          </a:p>
        </p:txBody>
      </p:sp>
    </p:spTree>
    <p:extLst>
      <p:ext uri="{BB962C8B-B14F-4D97-AF65-F5344CB8AC3E}">
        <p14:creationId xmlns:p14="http://schemas.microsoft.com/office/powerpoint/2010/main" val="159377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Источники и факторы снижения себестоимости продукции предприятия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844675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Источники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Факторы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Снижение затрат на оплату труда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Применение трудосберегающих технологий, улучшение организации производства 	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Снижение материалоемкости продукции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Рациональное и экономное применение материальных ресурсов, применение ресурсосберегающих технологий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Сокращение затрат на управление и обслуживание производства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 объема и структуры продукции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Экономия внепроизводственных потерь и расходов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Повышение качества продукции 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Ликвидация непроизводительных потерь и расходов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Совершенствование стимулирования 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7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Прибыль организации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44500" algn="just">
              <a:buNone/>
            </a:pPr>
            <a:r>
              <a:rPr lang="ru-RU" b="1" dirty="0" smtClean="0"/>
              <a:t>Прибыль</a:t>
            </a:r>
            <a:r>
              <a:rPr lang="ru-RU" dirty="0" smtClean="0"/>
              <a:t> представляет собой чистый доход, образующийся как разница между валовым доходом и общими издержками.</a:t>
            </a:r>
          </a:p>
          <a:p>
            <a:pPr marL="0" indent="444500" algn="just">
              <a:buNone/>
            </a:pPr>
            <a:r>
              <a:rPr lang="ru-RU" b="1" dirty="0" smtClean="0"/>
              <a:t>Виды прибыли:</a:t>
            </a:r>
          </a:p>
          <a:p>
            <a:pPr marL="0" indent="444500" algn="just"/>
            <a:r>
              <a:rPr lang="ru-RU" dirty="0" smtClean="0"/>
              <a:t>Валовая прибыль;</a:t>
            </a:r>
          </a:p>
          <a:p>
            <a:pPr marL="0" indent="444500" algn="just"/>
            <a:r>
              <a:rPr lang="ru-RU" dirty="0" smtClean="0"/>
              <a:t>Прибыль от реализации продукции;</a:t>
            </a:r>
          </a:p>
          <a:p>
            <a:pPr marL="0" indent="444500" algn="just"/>
            <a:r>
              <a:rPr lang="ru-RU" dirty="0" smtClean="0"/>
              <a:t>Прибыль от </a:t>
            </a:r>
            <a:r>
              <a:rPr lang="ru-RU" dirty="0" err="1" smtClean="0"/>
              <a:t>внереализационных</a:t>
            </a:r>
            <a:r>
              <a:rPr lang="ru-RU" dirty="0" smtClean="0"/>
              <a:t> операций;</a:t>
            </a:r>
          </a:p>
          <a:p>
            <a:pPr marL="0" indent="444500" algn="just"/>
            <a:r>
              <a:rPr lang="ru-RU" dirty="0" smtClean="0"/>
              <a:t>Прибыль налогооблагаемая включает;</a:t>
            </a:r>
          </a:p>
          <a:p>
            <a:pPr marL="0" indent="444500" algn="just"/>
            <a:r>
              <a:rPr lang="ru-RU" dirty="0" smtClean="0"/>
              <a:t>Чистая прибыль. </a:t>
            </a:r>
          </a:p>
        </p:txBody>
      </p:sp>
    </p:spTree>
    <p:extLst>
      <p:ext uri="{BB962C8B-B14F-4D97-AF65-F5344CB8AC3E}">
        <p14:creationId xmlns:p14="http://schemas.microsoft.com/office/powerpoint/2010/main" val="381102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Формирование и распределение прибыли предприятия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Фонд потребления (расходы на оплату труда, денежные выплаты и поощрения);</a:t>
            </a:r>
          </a:p>
          <a:p>
            <a:r>
              <a:rPr lang="ru-RU" b="1" dirty="0" smtClean="0"/>
              <a:t>Фонд накопления;</a:t>
            </a:r>
          </a:p>
          <a:p>
            <a:r>
              <a:rPr lang="ru-RU" b="1" dirty="0" smtClean="0"/>
              <a:t>Резервный фонд.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55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Финансовые ресурсы и капитал коммерческих организаций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600" y="1600200"/>
            <a:ext cx="6694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098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Показатели эффективности предприятия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Показатели рентабельности: </a:t>
            </a:r>
          </a:p>
          <a:p>
            <a:pPr>
              <a:buNone/>
            </a:pPr>
            <a:r>
              <a:rPr lang="ru-RU" dirty="0" smtClean="0"/>
              <a:t>• общая рентабельность; </a:t>
            </a:r>
          </a:p>
          <a:p>
            <a:pPr>
              <a:buNone/>
            </a:pPr>
            <a:r>
              <a:rPr lang="ru-RU" dirty="0" smtClean="0"/>
              <a:t>• рентабельность предприятия; </a:t>
            </a:r>
          </a:p>
          <a:p>
            <a:pPr>
              <a:buNone/>
            </a:pPr>
            <a:r>
              <a:rPr lang="ru-RU" dirty="0" smtClean="0"/>
              <a:t>• рентабельность собственного капитала; </a:t>
            </a:r>
          </a:p>
          <a:p>
            <a:pPr>
              <a:buNone/>
            </a:pPr>
            <a:r>
              <a:rPr lang="ru-RU" dirty="0" smtClean="0"/>
              <a:t>• рентабельность отдельных видов и продукции в целом; </a:t>
            </a:r>
          </a:p>
          <a:p>
            <a:pPr>
              <a:buNone/>
            </a:pPr>
            <a:r>
              <a:rPr lang="ru-RU" dirty="0" smtClean="0"/>
              <a:t>• рентабельность продаж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65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Организация финансового планирования на предприятиях. Бизнес-план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0" indent="444500" algn="just">
              <a:buNone/>
            </a:pPr>
            <a:r>
              <a:rPr lang="ru-RU" b="1" dirty="0" smtClean="0"/>
              <a:t>Финансовое планирование и прогнозирование – </a:t>
            </a:r>
            <a:r>
              <a:rPr lang="ru-RU" dirty="0" smtClean="0"/>
              <a:t>это научный процесс обоснования на определенный период порядка и сроков движения финансовых ресурсов и соответствующих финансовых отношений.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07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Организация финансового планирования на предприятиях. Бизнес-план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Основными задачами финансового планирования в организации являются: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• обоснование финансовой стратегии;</a:t>
            </a:r>
          </a:p>
          <a:p>
            <a:pPr>
              <a:buNone/>
            </a:pPr>
            <a:r>
              <a:rPr lang="ru-RU" dirty="0" smtClean="0"/>
              <a:t>• выявление резервов и мобилизация ресурсов в целях эффективного использования разнообразных доходов организации; </a:t>
            </a:r>
          </a:p>
          <a:p>
            <a:pPr>
              <a:buNone/>
            </a:pPr>
            <a:r>
              <a:rPr lang="ru-RU" dirty="0" smtClean="0"/>
              <a:t>• определение объема предполагаемых; </a:t>
            </a:r>
          </a:p>
          <a:p>
            <a:pPr>
              <a:buNone/>
            </a:pPr>
            <a:r>
              <a:rPr lang="ru-RU" dirty="0" smtClean="0"/>
              <a:t>• достижение устойчивого финансового положения организации;</a:t>
            </a:r>
          </a:p>
          <a:p>
            <a:pPr>
              <a:buNone/>
            </a:pPr>
            <a:r>
              <a:rPr lang="ru-RU" dirty="0" smtClean="0"/>
              <a:t>• обоснование необходимых затрат;</a:t>
            </a:r>
          </a:p>
          <a:p>
            <a:pPr>
              <a:buNone/>
            </a:pPr>
            <a:r>
              <a:rPr lang="ru-RU" dirty="0" smtClean="0"/>
              <a:t>• соблюдение интересов акционеров и инвесторов; </a:t>
            </a:r>
          </a:p>
          <a:p>
            <a:pPr>
              <a:buNone/>
            </a:pPr>
            <a:r>
              <a:rPr lang="ru-RU" dirty="0" smtClean="0"/>
              <a:t>• определение взаимоотношений с бюджетом, внебюджетными фондами, работниками организации; </a:t>
            </a:r>
          </a:p>
          <a:p>
            <a:pPr>
              <a:buNone/>
            </a:pPr>
            <a:r>
              <a:rPr lang="ru-RU" dirty="0" smtClean="0"/>
              <a:t>• оптимизация налоговой нагрузки; </a:t>
            </a:r>
          </a:p>
          <a:p>
            <a:pPr>
              <a:buNone/>
            </a:pPr>
            <a:r>
              <a:rPr lang="ru-RU" dirty="0" smtClean="0"/>
              <a:t>• контроль за финансовым состоянием организации.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2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Организация финансового планирования на предприятиях. Бизнес-план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В организациях осуществляется: </a:t>
            </a:r>
            <a:endParaRPr lang="ru-RU" dirty="0" smtClean="0"/>
          </a:p>
          <a:p>
            <a:r>
              <a:rPr lang="ru-RU" dirty="0" smtClean="0"/>
              <a:t>перспективное;</a:t>
            </a:r>
          </a:p>
          <a:p>
            <a:r>
              <a:rPr lang="ru-RU" dirty="0" smtClean="0"/>
              <a:t>текущее; </a:t>
            </a:r>
          </a:p>
          <a:p>
            <a:r>
              <a:rPr lang="ru-RU" dirty="0" smtClean="0"/>
              <a:t>оперативное финансовое планирование.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5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Организация финансового планирования на предприятиях. Бизнес-план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altLang="en-US" b="1" dirty="0" smtClean="0"/>
              <a:t>Бизнес-план</a:t>
            </a:r>
            <a:r>
              <a:rPr lang="ru-RU" altLang="en-US" dirty="0" smtClean="0"/>
              <a:t> является тактическим планом работы предприятия на предстоящий год или квартал. </a:t>
            </a:r>
          </a:p>
          <a:p>
            <a:pPr algn="ctr">
              <a:buNone/>
            </a:pPr>
            <a:r>
              <a:rPr lang="ru-RU" altLang="en-US" b="1" u="sng" dirty="0" smtClean="0"/>
              <a:t>Разделы бизнес-плана предприятия:</a:t>
            </a:r>
          </a:p>
          <a:p>
            <a:pPr>
              <a:buFont typeface="Wingdings" pitchFamily="2" charset="2"/>
              <a:buChar char="Ø"/>
            </a:pPr>
            <a:r>
              <a:rPr lang="ru-RU" altLang="en-US" dirty="0" smtClean="0"/>
              <a:t>Общая характеристика предприятия с описанием выпускаемой продукции (оказываемых услуг).</a:t>
            </a:r>
          </a:p>
          <a:p>
            <a:pPr>
              <a:buFont typeface="Wingdings" pitchFamily="2" charset="2"/>
              <a:buChar char="Ø"/>
            </a:pPr>
            <a:r>
              <a:rPr lang="ru-RU" altLang="en-US" dirty="0" smtClean="0"/>
              <a:t>План маркетинга.</a:t>
            </a:r>
          </a:p>
          <a:p>
            <a:pPr>
              <a:buFont typeface="Wingdings" pitchFamily="2" charset="2"/>
              <a:buChar char="Ø"/>
            </a:pPr>
            <a:r>
              <a:rPr lang="ru-RU" altLang="en-US" dirty="0" smtClean="0"/>
              <a:t>Характеристика потенциала предприятия (технического, технологического, интеллектуального).</a:t>
            </a:r>
          </a:p>
          <a:p>
            <a:pPr>
              <a:buFont typeface="Wingdings" pitchFamily="2" charset="2"/>
              <a:buChar char="Ø"/>
            </a:pPr>
            <a:r>
              <a:rPr lang="ru-RU" altLang="en-US" dirty="0" smtClean="0"/>
              <a:t>План производства продукции (услуг).</a:t>
            </a:r>
          </a:p>
          <a:p>
            <a:pPr>
              <a:buFont typeface="Wingdings" pitchFamily="2" charset="2"/>
              <a:buChar char="Ø"/>
            </a:pPr>
            <a:r>
              <a:rPr lang="ru-RU" altLang="en-US" dirty="0" smtClean="0"/>
              <a:t>План материально-технического снабжения .</a:t>
            </a:r>
          </a:p>
          <a:p>
            <a:pPr>
              <a:buFont typeface="Wingdings" pitchFamily="2" charset="2"/>
              <a:buChar char="Ø"/>
            </a:pPr>
            <a:r>
              <a:rPr lang="ru-RU" altLang="en-US" dirty="0" smtClean="0"/>
              <a:t>План по труду и зарплате.</a:t>
            </a:r>
          </a:p>
          <a:p>
            <a:pPr>
              <a:buFont typeface="Wingdings" pitchFamily="2" charset="2"/>
              <a:buChar char="Ø"/>
            </a:pPr>
            <a:r>
              <a:rPr lang="ru-RU" altLang="en-US" dirty="0" smtClean="0"/>
              <a:t>План по издержкам производства.</a:t>
            </a:r>
          </a:p>
          <a:p>
            <a:pPr>
              <a:buFont typeface="Wingdings" pitchFamily="2" charset="2"/>
              <a:buChar char="Ø"/>
            </a:pPr>
            <a:r>
              <a:rPr lang="ru-RU" altLang="en-US" dirty="0" smtClean="0"/>
              <a:t>Финансовый план.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Принципы и методы планирования финансов в организации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b="1" dirty="0" smtClean="0"/>
              <a:t>К принципам финансового планирования </a:t>
            </a:r>
            <a:r>
              <a:rPr lang="ru-RU" dirty="0" smtClean="0"/>
              <a:t>относятся</a:t>
            </a:r>
            <a:r>
              <a:rPr lang="ru-RU" b="1" dirty="0" smtClean="0"/>
              <a:t>: </a:t>
            </a:r>
          </a:p>
          <a:p>
            <a:pPr marL="0" indent="444500" algn="just"/>
            <a:r>
              <a:rPr lang="ru-RU" dirty="0" smtClean="0"/>
              <a:t>принцип объективной необходимости;</a:t>
            </a:r>
          </a:p>
          <a:p>
            <a:pPr marL="0" indent="444500" algn="just"/>
            <a:r>
              <a:rPr lang="ru-RU" dirty="0" smtClean="0"/>
              <a:t> принцип научности;</a:t>
            </a:r>
          </a:p>
          <a:p>
            <a:pPr marL="0" indent="444500" algn="just"/>
            <a:r>
              <a:rPr lang="ru-RU" dirty="0" smtClean="0"/>
              <a:t> принцип комплексности;</a:t>
            </a:r>
          </a:p>
          <a:p>
            <a:pPr marL="0" indent="444500" algn="just"/>
            <a:r>
              <a:rPr lang="ru-RU" dirty="0" smtClean="0"/>
              <a:t> принцип оптимальности.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7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Принципы и методы планирования финансов в организации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184576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b="1" dirty="0" smtClean="0"/>
              <a:t>Методы финансового планирования :</a:t>
            </a:r>
          </a:p>
          <a:p>
            <a:pPr marL="0" indent="444500" algn="just">
              <a:buNone/>
            </a:pPr>
            <a:endParaRPr lang="ru-RU" b="1" dirty="0" smtClean="0"/>
          </a:p>
          <a:p>
            <a:pPr marL="0" indent="444500" algn="just">
              <a:buAutoNum type="arabicPeriod"/>
            </a:pPr>
            <a:r>
              <a:rPr lang="ru-RU" dirty="0" smtClean="0"/>
              <a:t>Нормативный. </a:t>
            </a:r>
          </a:p>
          <a:p>
            <a:pPr marL="0" indent="444500" algn="just">
              <a:buAutoNum type="arabicPeriod"/>
            </a:pPr>
            <a:r>
              <a:rPr lang="ru-RU" dirty="0" smtClean="0"/>
              <a:t>Расчетно-аналитический. </a:t>
            </a:r>
          </a:p>
          <a:p>
            <a:pPr marL="0" indent="444500" algn="just">
              <a:buAutoNum type="arabicPeriod"/>
            </a:pPr>
            <a:r>
              <a:rPr lang="ru-RU" dirty="0" smtClean="0"/>
              <a:t> Балансовый. </a:t>
            </a:r>
          </a:p>
          <a:p>
            <a:pPr marL="0" indent="444500" algn="just">
              <a:buAutoNum type="arabicPeriod"/>
            </a:pPr>
            <a:r>
              <a:rPr lang="ru-RU" dirty="0" smtClean="0"/>
              <a:t> Оптимальных плановых решений. </a:t>
            </a:r>
          </a:p>
          <a:p>
            <a:pPr marL="0" indent="444500" algn="just">
              <a:buAutoNum type="arabicPeriod"/>
            </a:pPr>
            <a:r>
              <a:rPr lang="ru-RU" dirty="0" smtClean="0"/>
              <a:t> Экономико-математическое моделирование.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6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Финансовые ресурсы и капитал коммерческих организаций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 </a:t>
            </a:r>
            <a:r>
              <a:rPr lang="ru-RU" b="1" dirty="0" smtClean="0"/>
              <a:t>Основные функции финансов:</a:t>
            </a:r>
          </a:p>
          <a:p>
            <a:pPr marL="358775" indent="-358775" algn="just"/>
            <a:r>
              <a:rPr lang="ru-RU" dirty="0" smtClean="0"/>
              <a:t>распределительная;</a:t>
            </a:r>
          </a:p>
          <a:p>
            <a:pPr marL="358775" indent="-358775" algn="just"/>
            <a:r>
              <a:rPr lang="ru-RU" dirty="0" smtClean="0"/>
              <a:t>контрольная;</a:t>
            </a:r>
          </a:p>
          <a:p>
            <a:pPr marL="358775" indent="-358775" algn="just"/>
            <a:r>
              <a:rPr lang="ru-RU" dirty="0" smtClean="0"/>
              <a:t>стимулирующая;</a:t>
            </a:r>
          </a:p>
          <a:p>
            <a:pPr marL="358775" indent="-358775" algn="just"/>
            <a:r>
              <a:rPr lang="ru-RU" dirty="0" smtClean="0"/>
              <a:t>стабилизирующая.</a:t>
            </a:r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8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Источники формирования финансовых ресурсов предприятия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447675" algn="just">
              <a:buNone/>
            </a:pPr>
            <a:r>
              <a:rPr lang="ru-RU" dirty="0" smtClean="0"/>
              <a:t>Основные источники образования уставного фонда: </a:t>
            </a:r>
          </a:p>
          <a:p>
            <a:pPr marL="0" indent="447675" algn="just">
              <a:buNone/>
            </a:pPr>
            <a:r>
              <a:rPr lang="ru-RU" dirty="0" smtClean="0"/>
              <a:t> • акционерный капитал (в АО);</a:t>
            </a:r>
          </a:p>
          <a:p>
            <a:pPr marL="0" indent="447675" algn="just">
              <a:buNone/>
            </a:pPr>
            <a:r>
              <a:rPr lang="ru-RU" dirty="0" smtClean="0"/>
              <a:t> • паевые взносы членов трудового коллектива (в потребительских обществах, производственных кооперативах); </a:t>
            </a:r>
          </a:p>
          <a:p>
            <a:pPr marL="0" indent="447675" algn="just">
              <a:buNone/>
            </a:pPr>
            <a:r>
              <a:rPr lang="ru-RU" dirty="0" smtClean="0"/>
              <a:t>• отраслевые финансовые ресурсы (на предприятиях и в союзах); </a:t>
            </a:r>
          </a:p>
          <a:p>
            <a:pPr marL="0" indent="447675" algn="just">
              <a:buNone/>
            </a:pPr>
            <a:r>
              <a:rPr lang="ru-RU" dirty="0" smtClean="0"/>
              <a:t>• долгосрочный кредит (в организациях любой формы собственности); </a:t>
            </a:r>
          </a:p>
          <a:p>
            <a:pPr marL="0" indent="447675" algn="just">
              <a:buNone/>
            </a:pPr>
            <a:r>
              <a:rPr lang="ru-RU" dirty="0" smtClean="0"/>
              <a:t>• бюджетные средства (на государственных предприятиях).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8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Источники формирования финансовых ресурсов предприятия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447675" algn="just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образуемые за счет собственных средств;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мобилизуемые на финансовом рынке;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поступающие в порядке перераспределения.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75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Источники формирования финансовых ресурсов предприятия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447675" algn="just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образуемые за счет собственных средств: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/>
            <a:r>
              <a:rPr lang="ru-RU" dirty="0" smtClean="0"/>
              <a:t>выручка от реализации товаров (работ, услуг);</a:t>
            </a:r>
          </a:p>
          <a:p>
            <a:pPr marL="514350" indent="-514350"/>
            <a:r>
              <a:rPr lang="ru-RU" dirty="0" err="1" smtClean="0"/>
              <a:t>внереализационные</a:t>
            </a:r>
            <a:r>
              <a:rPr lang="ru-RU" dirty="0" smtClean="0"/>
              <a:t> доходы.  </a:t>
            </a:r>
          </a:p>
        </p:txBody>
      </p:sp>
    </p:spTree>
    <p:extLst>
      <p:ext uri="{BB962C8B-B14F-4D97-AF65-F5344CB8AC3E}">
        <p14:creationId xmlns:p14="http://schemas.microsoft.com/office/powerpoint/2010/main" val="120502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Источники формирования финансовых ресурсов предприятия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447675" algn="just">
              <a:buNone/>
            </a:pPr>
            <a:endParaRPr lang="ru-RU" dirty="0" smtClean="0"/>
          </a:p>
          <a:p>
            <a:pPr marL="514350" indent="-514350">
              <a:buNone/>
            </a:pPr>
            <a:r>
              <a:rPr lang="ru-RU" dirty="0" smtClean="0">
                <a:cs typeface="Times New Roman" pitchFamily="18" charset="0"/>
              </a:rPr>
              <a:t>2. мобилизуемые на финансовом рынке:</a:t>
            </a:r>
          </a:p>
          <a:p>
            <a:pPr marL="514350" indent="-514350">
              <a:buNone/>
            </a:pPr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cs typeface="Times New Roman" pitchFamily="18" charset="0"/>
              </a:rPr>
              <a:t>поступления от продажи собственных ценных бумаг (акций, облигаций и др.); </a:t>
            </a:r>
          </a:p>
          <a:p>
            <a:r>
              <a:rPr lang="ru-RU" dirty="0" smtClean="0">
                <a:cs typeface="Times New Roman" pitchFamily="18" charset="0"/>
              </a:rPr>
              <a:t>дивиденды и проценты по ценным бумагам других эмитентов; </a:t>
            </a:r>
          </a:p>
          <a:p>
            <a:r>
              <a:rPr lang="ru-RU" dirty="0" smtClean="0">
                <a:cs typeface="Times New Roman" pitchFamily="18" charset="0"/>
              </a:rPr>
              <a:t>кредиты коммерческих банков; </a:t>
            </a:r>
          </a:p>
          <a:p>
            <a:r>
              <a:rPr lang="ru-RU" dirty="0" smtClean="0">
                <a:cs typeface="Times New Roman" pitchFamily="18" charset="0"/>
              </a:rPr>
              <a:t>доходы по операциям с иностранной валютой и драгоценными металлами.</a:t>
            </a:r>
          </a:p>
          <a:p>
            <a:pPr marL="514350" indent="-514350"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63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Источники формирования финансовых ресурсов предприятия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447675" algn="just">
              <a:buNone/>
            </a:pPr>
            <a:endParaRPr lang="ru-RU" dirty="0" smtClean="0"/>
          </a:p>
          <a:p>
            <a:pPr marL="514350" indent="-514350">
              <a:buNone/>
            </a:pPr>
            <a:r>
              <a:rPr lang="ru-RU" dirty="0" smtClean="0"/>
              <a:t>3. поступающие в порядке перераспределения:</a:t>
            </a:r>
          </a:p>
          <a:p>
            <a:r>
              <a:rPr lang="ru-RU" dirty="0" smtClean="0"/>
              <a:t>суммы страховых возмещений по наступившим рискам; </a:t>
            </a:r>
          </a:p>
          <a:p>
            <a:r>
              <a:rPr lang="ru-RU" dirty="0" smtClean="0"/>
              <a:t>финансовые ресурсы, поступающие от вышестоящих структур управления; </a:t>
            </a:r>
          </a:p>
          <a:p>
            <a:r>
              <a:rPr lang="ru-RU" dirty="0" smtClean="0"/>
              <a:t>финансовые ресурсы, формируемые на паевых (долевых) началах; </a:t>
            </a:r>
          </a:p>
          <a:p>
            <a:r>
              <a:rPr lang="ru-RU" dirty="0" smtClean="0"/>
              <a:t>бюджетные субсидии. 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241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1400</Words>
  <Application>Microsoft Office PowerPoint</Application>
  <PresentationFormat>Экран (4:3)</PresentationFormat>
  <Paragraphs>230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Презентация PowerPoint</vt:lpstr>
      <vt:lpstr> Финансовые ресурсы и капитал коммерческих организаций </vt:lpstr>
      <vt:lpstr> Финансовые ресурсы и капитал коммерческих организаций </vt:lpstr>
      <vt:lpstr> Финансовые ресурсы и капитал коммерческих организаций </vt:lpstr>
      <vt:lpstr>Источники формирования финансовых ресурсов предприятия </vt:lpstr>
      <vt:lpstr>Источники формирования финансовых ресурсов предприятия </vt:lpstr>
      <vt:lpstr>Источники формирования финансовых ресурсов предприятия </vt:lpstr>
      <vt:lpstr>Источники формирования финансовых ресурсов предприятия </vt:lpstr>
      <vt:lpstr>Источники формирования финансовых ресурсов предприятия </vt:lpstr>
      <vt:lpstr>Факторы, влияющие на формирование денежных ресурсов</vt:lpstr>
      <vt:lpstr>Факторы, влияющие на формирование денежных ресурсов</vt:lpstr>
      <vt:lpstr>Основные направления использования финансовых ресурсов предприятия </vt:lpstr>
      <vt:lpstr>Основные направления использования финансовых ресурсов предприятия </vt:lpstr>
      <vt:lpstr>Денежные расходы организации и их финансирование </vt:lpstr>
      <vt:lpstr>Денежные расходы организации и их финансирование </vt:lpstr>
      <vt:lpstr>Денежные расходы организации и их финансирование </vt:lpstr>
      <vt:lpstr>Денежные расходы организации и их финансирование </vt:lpstr>
      <vt:lpstr>Классификация затрат, относимых на себестоимость продукции</vt:lpstr>
      <vt:lpstr>Классификация затрат, относимых на себестоимость продукции</vt:lpstr>
      <vt:lpstr>Классификация затрат, относимых на себестоимость продукции</vt:lpstr>
      <vt:lpstr>Классификация затрат, относимых на себестоимость продукции</vt:lpstr>
      <vt:lpstr>Классификация себестоимости по признакам</vt:lpstr>
      <vt:lpstr>Классификация себестоимости по признакам</vt:lpstr>
      <vt:lpstr>Классификация себестоимости по признакам</vt:lpstr>
      <vt:lpstr>Управление затратами</vt:lpstr>
      <vt:lpstr>Управление затратами</vt:lpstr>
      <vt:lpstr>Источники и факторы снижения себестоимости продукции предприятия </vt:lpstr>
      <vt:lpstr>Прибыль организации</vt:lpstr>
      <vt:lpstr>Формирование и распределение прибыли предприятия </vt:lpstr>
      <vt:lpstr>Показатели эффективности предприятия</vt:lpstr>
      <vt:lpstr>Организация финансового планирования на предприятиях. Бизнес-план </vt:lpstr>
      <vt:lpstr>Организация финансового планирования на предприятиях. Бизнес-план </vt:lpstr>
      <vt:lpstr>Организация финансового планирования на предприятиях. Бизнес-план </vt:lpstr>
      <vt:lpstr>Организация финансового планирования на предприятиях. Бизнес-план </vt:lpstr>
      <vt:lpstr>Принципы и методы планирования финансов в организации </vt:lpstr>
      <vt:lpstr>Принципы и методы планирования финансов в организации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Маклакова О.М.</dc:creator>
  <cp:lastModifiedBy>Маклакова О.М.</cp:lastModifiedBy>
  <cp:revision>1</cp:revision>
  <dcterms:created xsi:type="dcterms:W3CDTF">2018-11-26T14:01:36Z</dcterms:created>
  <dcterms:modified xsi:type="dcterms:W3CDTF">2018-11-26T14:04:50Z</dcterms:modified>
</cp:coreProperties>
</file>