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D456-7F9D-41EB-8BA7-88F5F36281E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BD9E-7C22-4057-A7C3-C1AFE78C5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69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D456-7F9D-41EB-8BA7-88F5F36281E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BD9E-7C22-4057-A7C3-C1AFE78C5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D456-7F9D-41EB-8BA7-88F5F36281E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BD9E-7C22-4057-A7C3-C1AFE78C5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27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D456-7F9D-41EB-8BA7-88F5F36281E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BD9E-7C22-4057-A7C3-C1AFE78C5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51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D456-7F9D-41EB-8BA7-88F5F36281E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BD9E-7C22-4057-A7C3-C1AFE78C5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99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D456-7F9D-41EB-8BA7-88F5F36281E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BD9E-7C22-4057-A7C3-C1AFE78C5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66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D456-7F9D-41EB-8BA7-88F5F36281E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BD9E-7C22-4057-A7C3-C1AFE78C5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21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D456-7F9D-41EB-8BA7-88F5F36281E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BD9E-7C22-4057-A7C3-C1AFE78C5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78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D456-7F9D-41EB-8BA7-88F5F36281E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BD9E-7C22-4057-A7C3-C1AFE78C5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29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D456-7F9D-41EB-8BA7-88F5F36281E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BD9E-7C22-4057-A7C3-C1AFE78C5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0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D456-7F9D-41EB-8BA7-88F5F36281E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BD9E-7C22-4057-A7C3-C1AFE78C5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7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D456-7F9D-41EB-8BA7-88F5F36281E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6BD9E-7C22-4057-A7C3-C1AFE78C5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08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r>
              <a:rPr lang="ru-RU" b="1" dirty="0"/>
              <a:t>Трудовое право Республики Беларусь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01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Прекращение трудового договора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340768"/>
            <a:ext cx="8856984" cy="5328592"/>
          </a:xfrm>
        </p:spPr>
        <p:txBody>
          <a:bodyPr>
            <a:normAutofit fontScale="70000" lnSpcReduction="20000"/>
          </a:bodyPr>
          <a:lstStyle/>
          <a:p>
            <a:pPr marL="0" indent="447675" algn="just">
              <a:buNone/>
            </a:pPr>
            <a:r>
              <a:rPr lang="ru-RU" dirty="0"/>
              <a:t>Основаниями прекращения трудового договора являются: </a:t>
            </a:r>
            <a:endParaRPr lang="ru-RU" dirty="0" smtClean="0"/>
          </a:p>
          <a:p>
            <a:pPr marL="0" indent="447675" algn="just"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1) соглашение </a:t>
            </a:r>
            <a:r>
              <a:rPr lang="ru-RU" dirty="0" smtClean="0"/>
              <a:t>сторон; </a:t>
            </a:r>
            <a:endParaRPr lang="ru-RU" dirty="0"/>
          </a:p>
          <a:p>
            <a:pPr>
              <a:buNone/>
            </a:pPr>
            <a:r>
              <a:rPr lang="ru-RU" dirty="0"/>
              <a:t>2) истечение срока действия срочного трудового </a:t>
            </a:r>
            <a:r>
              <a:rPr lang="ru-RU" dirty="0" smtClean="0"/>
              <a:t>договора;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3) расторжение трудового договора по </a:t>
            </a:r>
            <a:r>
              <a:rPr lang="ru-RU" dirty="0" smtClean="0"/>
              <a:t>желанию </a:t>
            </a:r>
            <a:r>
              <a:rPr lang="ru-RU" dirty="0"/>
              <a:t>или по требованию </a:t>
            </a:r>
            <a:r>
              <a:rPr lang="ru-RU" dirty="0" smtClean="0"/>
              <a:t>работника, </a:t>
            </a:r>
            <a:r>
              <a:rPr lang="ru-RU" dirty="0"/>
              <a:t>или по инициативе </a:t>
            </a:r>
            <a:r>
              <a:rPr lang="ru-RU" dirty="0" smtClean="0"/>
              <a:t>нанимателя;</a:t>
            </a:r>
          </a:p>
          <a:p>
            <a:pPr marL="0" indent="0">
              <a:buNone/>
            </a:pPr>
            <a:r>
              <a:rPr lang="ru-RU" dirty="0"/>
              <a:t>4) перевод работника, с его согласия, к другому нанимателю или переход на выборную должность; </a:t>
            </a:r>
          </a:p>
          <a:p>
            <a:pPr marL="0" indent="0">
              <a:buNone/>
            </a:pPr>
            <a:r>
              <a:rPr lang="ru-RU" dirty="0"/>
              <a:t>5) отказ работника от перевода на работу в другую местность вместе с нанимателем; отказ от продолжения работы в связи с изменением существенных условий труда, а также отказ от продолжения работы в связи со сменой собственника имущества и (или) реорганизацией (слиянием, присоединением, разделением, выделением, преобразованием) организации; </a:t>
            </a:r>
          </a:p>
          <a:p>
            <a:pPr marL="0" indent="0">
              <a:buNone/>
            </a:pPr>
            <a:r>
              <a:rPr lang="ru-RU" dirty="0"/>
              <a:t>6) обстоятельства, не зависящие от воли </a:t>
            </a:r>
            <a:r>
              <a:rPr lang="ru-RU" dirty="0" smtClean="0"/>
              <a:t>сторон;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7) расторжение трудового договора с предварительным </a:t>
            </a:r>
            <a:r>
              <a:rPr lang="ru-RU" dirty="0" smtClean="0"/>
              <a:t>испытанием.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510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Контракт (понятие, условия заключения и прекращения)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447675" algn="just">
              <a:buNone/>
            </a:pPr>
            <a:r>
              <a:rPr lang="ru-RU" b="1" dirty="0" smtClean="0"/>
              <a:t>Контракт</a:t>
            </a:r>
            <a:r>
              <a:rPr lang="ru-RU" dirty="0" smtClean="0"/>
              <a:t> - разновидностью </a:t>
            </a:r>
            <a:r>
              <a:rPr lang="ru-RU" dirty="0"/>
              <a:t>срочного трудового </a:t>
            </a:r>
            <a:r>
              <a:rPr lang="ru-RU" dirty="0" smtClean="0"/>
              <a:t>договора. </a:t>
            </a:r>
          </a:p>
          <a:p>
            <a:pPr marL="0" indent="447675" algn="just">
              <a:buNone/>
            </a:pPr>
            <a:endParaRPr lang="ru-RU" dirty="0"/>
          </a:p>
          <a:p>
            <a:pPr marL="0" indent="447675" algn="just">
              <a:buNone/>
            </a:pPr>
            <a:r>
              <a:rPr lang="ru-RU" dirty="0"/>
              <a:t>Трудовые контракты заключаются на срок от 1 года до 5 лет</a:t>
            </a:r>
            <a:r>
              <a:rPr lang="ru-RU" dirty="0" smtClean="0"/>
              <a:t>.</a:t>
            </a:r>
          </a:p>
          <a:p>
            <a:pPr marL="0" indent="447675" algn="just">
              <a:buNone/>
            </a:pPr>
            <a:endParaRPr lang="ru-RU" dirty="0"/>
          </a:p>
          <a:p>
            <a:pPr marL="0" indent="447675" algn="just">
              <a:buNone/>
            </a:pPr>
            <a:r>
              <a:rPr lang="ru-RU" dirty="0"/>
              <a:t>Трудовой контракт может быть прекращен досрочно, в частности, по соглашению сторон и в порядке расторжения срочного трудового договора по требованию </a:t>
            </a:r>
            <a:r>
              <a:rPr lang="ru-RU" dirty="0" smtClean="0"/>
              <a:t>работника.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51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Коллективный договор и соглашение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r>
              <a:rPr lang="ru-RU" b="1" dirty="0" smtClean="0"/>
              <a:t>Коллективный </a:t>
            </a:r>
            <a:r>
              <a:rPr lang="ru-RU" b="1" dirty="0"/>
              <a:t>договор</a:t>
            </a:r>
            <a:r>
              <a:rPr lang="ru-RU" dirty="0"/>
              <a:t> – локальный нормативный правовой акт, регулирующий трудовые и социально-экономические отношения между нанимателем и работающими у него </a:t>
            </a:r>
            <a:r>
              <a:rPr lang="ru-RU" dirty="0" smtClean="0"/>
              <a:t>работниками.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39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Коллективный договор и соглашение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r>
              <a:rPr lang="ru-RU" dirty="0"/>
              <a:t>Сторонами коллективного договора </a:t>
            </a:r>
            <a:r>
              <a:rPr lang="ru-RU" dirty="0" smtClean="0"/>
              <a:t>являются:</a:t>
            </a:r>
          </a:p>
          <a:p>
            <a:pPr marL="0" indent="447675" algn="just"/>
            <a:r>
              <a:rPr lang="ru-RU" dirty="0" smtClean="0"/>
              <a:t> </a:t>
            </a:r>
            <a:r>
              <a:rPr lang="ru-RU" dirty="0"/>
              <a:t>работники организации в лице их представительного </a:t>
            </a:r>
            <a:r>
              <a:rPr lang="ru-RU" dirty="0" smtClean="0"/>
              <a:t>органа; </a:t>
            </a:r>
          </a:p>
          <a:p>
            <a:pPr marL="0" indent="447675" algn="just"/>
            <a:r>
              <a:rPr lang="ru-RU" dirty="0" smtClean="0"/>
              <a:t>наниматель </a:t>
            </a:r>
            <a:r>
              <a:rPr lang="ru-RU" dirty="0"/>
              <a:t>или уполномоченный им </a:t>
            </a:r>
            <a:r>
              <a:rPr lang="ru-RU" dirty="0" smtClean="0"/>
              <a:t>представитель.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08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Коллективный договор и соглашение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endParaRPr lang="ru-RU" dirty="0" smtClean="0"/>
          </a:p>
          <a:p>
            <a:pPr marL="0" indent="447675" algn="just">
              <a:buNone/>
            </a:pPr>
            <a:r>
              <a:rPr lang="ru-RU" dirty="0" smtClean="0"/>
              <a:t>Коллективный </a:t>
            </a:r>
            <a:r>
              <a:rPr lang="ru-RU" dirty="0"/>
              <a:t>договор, соглашение </a:t>
            </a:r>
            <a:r>
              <a:rPr lang="ru-RU" b="1" dirty="0"/>
              <a:t>заключаются на </a:t>
            </a:r>
            <a:r>
              <a:rPr lang="ru-RU" b="1" dirty="0" smtClean="0"/>
              <a:t>срок </a:t>
            </a:r>
            <a:r>
              <a:rPr lang="ru-RU" dirty="0" smtClean="0"/>
              <a:t>не </a:t>
            </a:r>
            <a:r>
              <a:rPr lang="ru-RU" dirty="0"/>
              <a:t>менее чем на один год и не более чем на три года.</a:t>
            </a:r>
          </a:p>
        </p:txBody>
      </p:sp>
    </p:spTree>
    <p:extLst>
      <p:ext uri="{BB962C8B-B14F-4D97-AF65-F5344CB8AC3E}">
        <p14:creationId xmlns:p14="http://schemas.microsoft.com/office/powerpoint/2010/main" val="156015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Коллективный договор и соглашение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r>
              <a:rPr lang="ru-RU" b="1" dirty="0" smtClean="0"/>
              <a:t>Соглашение</a:t>
            </a:r>
            <a:r>
              <a:rPr lang="ru-RU" dirty="0" smtClean="0"/>
              <a:t> </a:t>
            </a:r>
            <a:r>
              <a:rPr lang="ru-RU" dirty="0"/>
              <a:t>– нормативный акт, содержащий обязательства сторон по регулированию отношений в социально-трудовой сфере на уровне определенной профессии, отрасли, территории.</a:t>
            </a:r>
          </a:p>
        </p:txBody>
      </p:sp>
    </p:spTree>
    <p:extLst>
      <p:ext uri="{BB962C8B-B14F-4D97-AF65-F5344CB8AC3E}">
        <p14:creationId xmlns:p14="http://schemas.microsoft.com/office/powerpoint/2010/main" val="3075702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Коллективный договор и соглашение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447675" algn="just">
              <a:buNone/>
            </a:pPr>
            <a:endParaRPr lang="ru-RU" b="1" dirty="0" smtClean="0"/>
          </a:p>
          <a:p>
            <a:pPr marL="0" indent="447675">
              <a:buNone/>
            </a:pPr>
            <a:r>
              <a:rPr lang="ru-RU" dirty="0"/>
              <a:t>Сторонами соглашения могут быть: </a:t>
            </a:r>
            <a:endParaRPr lang="ru-RU" dirty="0" smtClean="0"/>
          </a:p>
          <a:p>
            <a:pPr marL="0" indent="447675">
              <a:buNone/>
            </a:pPr>
            <a:endParaRPr lang="ru-RU" dirty="0"/>
          </a:p>
          <a:p>
            <a:pPr marL="0" indent="447675"/>
            <a:r>
              <a:rPr lang="ru-RU" b="1" dirty="0"/>
              <a:t>на республиканском уровне</a:t>
            </a:r>
            <a:r>
              <a:rPr lang="ru-RU" dirty="0"/>
              <a:t> – республиканские объединения профсоюзов и нанимателей, а также Правительство Республики Беларусь; </a:t>
            </a:r>
          </a:p>
          <a:p>
            <a:pPr marL="0" indent="447675"/>
            <a:r>
              <a:rPr lang="ru-RU" b="1" dirty="0"/>
              <a:t>на отраслевом уровне</a:t>
            </a:r>
            <a:r>
              <a:rPr lang="ru-RU" dirty="0"/>
              <a:t> – соответствующие профсоюзы (их объединения) и объединения нанимателей, а также соответствующие органы государственного управления; </a:t>
            </a:r>
          </a:p>
          <a:p>
            <a:pPr marL="0" indent="447675"/>
            <a:r>
              <a:rPr lang="ru-RU" b="1" dirty="0"/>
              <a:t>на местном уровне</a:t>
            </a:r>
            <a:r>
              <a:rPr lang="ru-RU" dirty="0"/>
              <a:t> – соответствующие профсоюзы (их объединения) и наниматели (их объединения), а также местные исполнительные и распорядительные органы.</a:t>
            </a:r>
          </a:p>
        </p:txBody>
      </p:sp>
    </p:spTree>
    <p:extLst>
      <p:ext uri="{BB962C8B-B14F-4D97-AF65-F5344CB8AC3E}">
        <p14:creationId xmlns:p14="http://schemas.microsoft.com/office/powerpoint/2010/main" val="1908324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Рабочее время (понятие и режим)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r>
              <a:rPr lang="ru-RU" b="1" dirty="0"/>
              <a:t>Рабочим</a:t>
            </a:r>
            <a:r>
              <a:rPr lang="ru-RU" dirty="0"/>
              <a:t> считается время, в течение которого работник в соответствии с трудовым, коллективным договорами, правилами внутреннего трудового распорядка </a:t>
            </a:r>
            <a:r>
              <a:rPr lang="ru-RU" b="1" dirty="0"/>
              <a:t>обязан</a:t>
            </a:r>
            <a:r>
              <a:rPr lang="ru-RU" dirty="0"/>
              <a:t> находиться на рабочем месте и </a:t>
            </a:r>
            <a:r>
              <a:rPr lang="ru-RU" b="1" dirty="0"/>
              <a:t>выполнять</a:t>
            </a:r>
            <a:r>
              <a:rPr lang="ru-RU" dirty="0"/>
              <a:t> свои трудовые </a:t>
            </a:r>
            <a:r>
              <a:rPr lang="ru-RU" dirty="0" smtClean="0"/>
              <a:t>обязанности.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928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Рабочее время (понятие и режим)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447675" algn="just">
              <a:buNone/>
            </a:pPr>
            <a:r>
              <a:rPr lang="ru-RU" dirty="0"/>
              <a:t>Рабочее время нормируется путем установления норм его продолжительности на протяжении календарной недели (рабочая неделя) и в течение суток (рабочий день, рабочая смена</a:t>
            </a:r>
            <a:r>
              <a:rPr lang="ru-RU" dirty="0" smtClean="0"/>
              <a:t>)</a:t>
            </a:r>
          </a:p>
          <a:p>
            <a:pPr marL="0" indent="447675" algn="just">
              <a:buNone/>
            </a:pPr>
            <a:endParaRPr lang="ru-RU" dirty="0"/>
          </a:p>
          <a:p>
            <a:pPr marL="0" indent="447675" algn="just">
              <a:buNone/>
            </a:pPr>
            <a:r>
              <a:rPr lang="ru-RU" dirty="0"/>
              <a:t>Полная норма продолжительности рабочего времени не может превышать 40 часов в </a:t>
            </a:r>
            <a:r>
              <a:rPr lang="ru-RU" dirty="0" smtClean="0"/>
              <a:t>неделю.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203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Рабочее время (понятие и режим)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 algn="just">
              <a:buNone/>
            </a:pPr>
            <a:r>
              <a:rPr lang="ru-RU" b="1" dirty="0" smtClean="0"/>
              <a:t>Режим рабочего времени</a:t>
            </a:r>
            <a:r>
              <a:rPr lang="ru-RU" dirty="0" smtClean="0"/>
              <a:t> </a:t>
            </a:r>
            <a:r>
              <a:rPr lang="ru-RU" dirty="0"/>
              <a:t>– порядок распределения нанимателем установленных ТК Беларуси для работников норм ежедневной и еженедельной продолжительности рабочего времени и времени отдыха на протяжении суток, недели, месяца и других календарных </a:t>
            </a:r>
            <a:r>
              <a:rPr lang="ru-RU" dirty="0" smtClean="0"/>
              <a:t>периодов.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59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r>
              <a:rPr lang="ru-RU" b="1" dirty="0"/>
              <a:t>Понятие трудового права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r>
              <a:rPr lang="ru-RU" dirty="0" smtClean="0"/>
              <a:t> </a:t>
            </a:r>
            <a:r>
              <a:rPr lang="ru-RU" dirty="0"/>
              <a:t>Трудовое право – это отрасль права, которая регулирует трудовые отношения, основанные на трудовом договоре, и связанные с ними отношения. </a:t>
            </a:r>
            <a:endParaRPr lang="en-US" dirty="0" smtClean="0"/>
          </a:p>
          <a:p>
            <a:endParaRPr lang="ru-RU" dirty="0"/>
          </a:p>
          <a:p>
            <a:pPr algn="ctr">
              <a:buNone/>
            </a:pPr>
            <a:r>
              <a:rPr lang="ru-RU" dirty="0" smtClean="0"/>
              <a:t>Основным </a:t>
            </a:r>
            <a:r>
              <a:rPr lang="ru-RU" dirty="0"/>
              <a:t>актом трудового права является Трудовой кодекс Республики Беларусь </a:t>
            </a:r>
          </a:p>
        </p:txBody>
      </p:sp>
    </p:spTree>
    <p:extLst>
      <p:ext uri="{BB962C8B-B14F-4D97-AF65-F5344CB8AC3E}">
        <p14:creationId xmlns:p14="http://schemas.microsoft.com/office/powerpoint/2010/main" val="3867914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Рабочее время (понятие и режим)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 algn="just">
              <a:buNone/>
            </a:pPr>
            <a:r>
              <a:rPr lang="ru-RU" dirty="0"/>
              <a:t>Режим рабочего времени </a:t>
            </a:r>
            <a:r>
              <a:rPr lang="ru-RU" dirty="0" smtClean="0"/>
              <a:t>определяет:</a:t>
            </a:r>
          </a:p>
          <a:p>
            <a:pPr marL="0" indent="447675" algn="just"/>
            <a:r>
              <a:rPr lang="ru-RU" dirty="0" smtClean="0"/>
              <a:t> </a:t>
            </a:r>
            <a:r>
              <a:rPr lang="ru-RU" dirty="0"/>
              <a:t>время начала и окончания рабочего дня (смены</a:t>
            </a:r>
            <a:r>
              <a:rPr lang="ru-RU" dirty="0" smtClean="0"/>
              <a:t>);</a:t>
            </a:r>
          </a:p>
          <a:p>
            <a:pPr marL="0" indent="447675" algn="just"/>
            <a:r>
              <a:rPr lang="ru-RU" dirty="0" smtClean="0"/>
              <a:t>время </a:t>
            </a:r>
            <a:r>
              <a:rPr lang="ru-RU" dirty="0"/>
              <a:t>обеденного и других </a:t>
            </a:r>
            <a:r>
              <a:rPr lang="ru-RU" dirty="0" smtClean="0"/>
              <a:t>перерывов;</a:t>
            </a:r>
          </a:p>
          <a:p>
            <a:pPr marL="0" indent="447675" algn="just"/>
            <a:r>
              <a:rPr lang="ru-RU" dirty="0" smtClean="0"/>
              <a:t>последовательность </a:t>
            </a:r>
            <a:r>
              <a:rPr lang="ru-RU" dirty="0"/>
              <a:t>чередования работников по </a:t>
            </a:r>
            <a:r>
              <a:rPr lang="ru-RU" dirty="0" smtClean="0"/>
              <a:t>сменам;</a:t>
            </a:r>
          </a:p>
          <a:p>
            <a:pPr marL="0" indent="447675" algn="just"/>
            <a:r>
              <a:rPr lang="ru-RU" dirty="0" smtClean="0"/>
              <a:t>рабочие </a:t>
            </a:r>
            <a:r>
              <a:rPr lang="ru-RU" dirty="0"/>
              <a:t>и </a:t>
            </a:r>
            <a:r>
              <a:rPr lang="ru-RU" dirty="0" smtClean="0"/>
              <a:t>выходные дни.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34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Трудовые и социальные отпуска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Трудовой отпуск предназначен для отдыха и восстановления работоспособности, укрепления здоровья и иных личных потребностей </a:t>
            </a:r>
            <a:r>
              <a:rPr lang="ru-RU" dirty="0" smtClean="0"/>
              <a:t>работника. </a:t>
            </a: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Виды </a:t>
            </a:r>
            <a:r>
              <a:rPr lang="ru-RU" dirty="0"/>
              <a:t>трудовых отпусков: </a:t>
            </a:r>
          </a:p>
          <a:p>
            <a:r>
              <a:rPr lang="ru-RU" dirty="0"/>
              <a:t>основной отпуск; </a:t>
            </a:r>
          </a:p>
          <a:p>
            <a:r>
              <a:rPr lang="ru-RU" dirty="0"/>
              <a:t>дополнительные отпуска.</a:t>
            </a:r>
          </a:p>
        </p:txBody>
      </p:sp>
    </p:spTree>
    <p:extLst>
      <p:ext uri="{BB962C8B-B14F-4D97-AF65-F5344CB8AC3E}">
        <p14:creationId xmlns:p14="http://schemas.microsoft.com/office/powerpoint/2010/main" val="4248707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Трудовые и социальные отпуска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Основной отпуск: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/>
            <a:r>
              <a:rPr lang="ru-RU" dirty="0" smtClean="0"/>
              <a:t>все работники имеют право на основной отпуск;</a:t>
            </a:r>
          </a:p>
          <a:p>
            <a:pPr marL="0" indent="0" algn="just"/>
            <a:r>
              <a:rPr lang="ru-RU" dirty="0" smtClean="0"/>
              <a:t>продолжительность </a:t>
            </a:r>
            <a:r>
              <a:rPr lang="ru-RU" dirty="0"/>
              <a:t>основного отпуска не может быть менее 24 календарных </a:t>
            </a:r>
            <a:r>
              <a:rPr lang="ru-RU" dirty="0" smtClean="0"/>
              <a:t>дней;</a:t>
            </a:r>
          </a:p>
          <a:p>
            <a:pPr marL="0" indent="0" algn="just"/>
            <a:r>
              <a:rPr lang="ru-RU" dirty="0" smtClean="0"/>
              <a:t>государственные </a:t>
            </a:r>
            <a:r>
              <a:rPr lang="ru-RU" dirty="0"/>
              <a:t>праздники и праздничные </a:t>
            </a:r>
            <a:r>
              <a:rPr lang="ru-RU" dirty="0" smtClean="0"/>
              <a:t>дни, </a:t>
            </a:r>
            <a:r>
              <a:rPr lang="ru-RU" dirty="0"/>
              <a:t>приходящиеся на период трудового отпуска, в число календарных дней отпуска не включаются и не оплачиваются</a:t>
            </a:r>
          </a:p>
        </p:txBody>
      </p:sp>
    </p:spTree>
    <p:extLst>
      <p:ext uri="{BB962C8B-B14F-4D97-AF65-F5344CB8AC3E}">
        <p14:creationId xmlns:p14="http://schemas.microsoft.com/office/powerpoint/2010/main" val="316447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Трудовые и социальные отпуска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Дополнительные  отпуска: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/>
            <a:r>
              <a:rPr lang="ru-RU" dirty="0" smtClean="0"/>
              <a:t>за работу </a:t>
            </a:r>
            <a:r>
              <a:rPr lang="ru-RU" dirty="0"/>
              <a:t>с вредными и (или) опасными условиями труда</a:t>
            </a:r>
            <a:r>
              <a:rPr lang="ru-RU" dirty="0" smtClean="0"/>
              <a:t>;</a:t>
            </a:r>
          </a:p>
          <a:p>
            <a:pPr marL="0" indent="0" algn="just"/>
            <a:r>
              <a:rPr lang="ru-RU" dirty="0"/>
              <a:t>за особый характер работы</a:t>
            </a:r>
            <a:r>
              <a:rPr lang="ru-RU" dirty="0" smtClean="0"/>
              <a:t>;</a:t>
            </a:r>
          </a:p>
          <a:p>
            <a:pPr marL="0" indent="0" algn="just"/>
            <a:r>
              <a:rPr lang="ru-RU" dirty="0" smtClean="0"/>
              <a:t>за ненормированный рабочий день;</a:t>
            </a:r>
          </a:p>
          <a:p>
            <a:pPr marL="0" indent="0" algn="just"/>
            <a:r>
              <a:rPr lang="ru-RU" dirty="0" smtClean="0"/>
              <a:t>за продолжительный </a:t>
            </a:r>
            <a:r>
              <a:rPr lang="ru-RU" dirty="0"/>
              <a:t>стаж работы в одной организации, отрасли</a:t>
            </a:r>
          </a:p>
        </p:txBody>
      </p:sp>
    </p:spTree>
    <p:extLst>
      <p:ext uri="{BB962C8B-B14F-4D97-AF65-F5344CB8AC3E}">
        <p14:creationId xmlns:p14="http://schemas.microsoft.com/office/powerpoint/2010/main" val="2641375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Трудовые и социальные отпуска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Социальные отпуска </a:t>
            </a:r>
            <a:r>
              <a:rPr lang="ru-RU" dirty="0"/>
              <a:t>работникам предоставляются в целях создания благоприятных условий для материнства, ухода за детьми, образования, удовлетворения семейно-бытовых потребностей и для других социальных целей в соответствии с ТК </a:t>
            </a:r>
            <a:r>
              <a:rPr lang="ru-RU" dirty="0" smtClean="0"/>
              <a:t>Беларуси.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151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Трудовые и социальные отпуска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Социальные отпуска предоставляются сверх трудового </a:t>
            </a:r>
            <a:r>
              <a:rPr lang="ru-RU" dirty="0" smtClean="0"/>
              <a:t>отпуска.</a:t>
            </a:r>
          </a:p>
          <a:p>
            <a:pPr marL="0" indent="0" algn="just">
              <a:buNone/>
            </a:pPr>
            <a:endParaRPr lang="ru-RU" dirty="0"/>
          </a:p>
          <a:p>
            <a:pPr>
              <a:buNone/>
            </a:pPr>
            <a:r>
              <a:rPr lang="ru-RU" b="1" dirty="0"/>
              <a:t>Виды социальных отпусков: </a:t>
            </a:r>
          </a:p>
          <a:p>
            <a:pPr>
              <a:buNone/>
            </a:pPr>
            <a:r>
              <a:rPr lang="ru-RU" dirty="0"/>
              <a:t>• по беременности и родам; </a:t>
            </a:r>
          </a:p>
          <a:p>
            <a:pPr>
              <a:buNone/>
            </a:pPr>
            <a:r>
              <a:rPr lang="ru-RU" dirty="0"/>
              <a:t>• по уходу за детьми; </a:t>
            </a:r>
          </a:p>
          <a:p>
            <a:pPr>
              <a:buNone/>
            </a:pPr>
            <a:r>
              <a:rPr lang="ru-RU" dirty="0"/>
              <a:t>• в связи с обучением; </a:t>
            </a:r>
          </a:p>
          <a:p>
            <a:pPr>
              <a:buNone/>
            </a:pPr>
            <a:r>
              <a:rPr lang="ru-RU" dirty="0"/>
              <a:t>• в связи с катастрофой на Чернобыльской АЭС; </a:t>
            </a:r>
          </a:p>
          <a:p>
            <a:pPr>
              <a:buNone/>
            </a:pPr>
            <a:r>
              <a:rPr lang="ru-RU" dirty="0"/>
              <a:t>• по уважительным причинам личного и семейного характера </a:t>
            </a:r>
          </a:p>
        </p:txBody>
      </p:sp>
    </p:spTree>
    <p:extLst>
      <p:ext uri="{BB962C8B-B14F-4D97-AF65-F5344CB8AC3E}">
        <p14:creationId xmlns:p14="http://schemas.microsoft.com/office/powerpoint/2010/main" val="110510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Трудовая дисциплина. Дисциплинарная ответственность работников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r>
              <a:rPr lang="ru-RU" b="1" dirty="0" smtClean="0"/>
              <a:t>Трудовая </a:t>
            </a:r>
            <a:r>
              <a:rPr lang="ru-RU" b="1" dirty="0"/>
              <a:t>дисциплина – </a:t>
            </a:r>
            <a:r>
              <a:rPr lang="ru-RU" dirty="0"/>
              <a:t>обязательное для всех работников подчинение установленному трудовому распорядку и надлежащее выполнение своих </a:t>
            </a:r>
            <a:r>
              <a:rPr lang="ru-RU" dirty="0" smtClean="0"/>
              <a:t>обязанностей.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523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Трудовая дисциплина. Дисциплинарная ответственность работников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 marL="0" indent="447675" algn="just">
              <a:buNone/>
            </a:pPr>
            <a:r>
              <a:rPr lang="ru-RU" i="1" dirty="0" smtClean="0"/>
              <a:t>Меры </a:t>
            </a:r>
            <a:r>
              <a:rPr lang="ru-RU" i="1" dirty="0"/>
              <a:t>дисциплинарного </a:t>
            </a:r>
            <a:r>
              <a:rPr lang="ru-RU" i="1" dirty="0" smtClean="0"/>
              <a:t>взыскания:</a:t>
            </a:r>
          </a:p>
          <a:p>
            <a:pPr marL="0" indent="447675" algn="just">
              <a:buNone/>
            </a:pPr>
            <a:endParaRPr lang="ru-RU" i="1" dirty="0"/>
          </a:p>
          <a:p>
            <a:pPr>
              <a:buNone/>
            </a:pPr>
            <a:r>
              <a:rPr lang="ru-RU" dirty="0"/>
              <a:t>1) замечание; </a:t>
            </a:r>
          </a:p>
          <a:p>
            <a:pPr>
              <a:buNone/>
            </a:pPr>
            <a:r>
              <a:rPr lang="ru-RU" dirty="0"/>
              <a:t>2) выговор; </a:t>
            </a:r>
          </a:p>
          <a:p>
            <a:pPr>
              <a:buNone/>
            </a:pPr>
            <a:r>
              <a:rPr lang="ru-RU" dirty="0"/>
              <a:t>3) увольнение. </a:t>
            </a:r>
            <a:r>
              <a:rPr lang="ru-RU" i="1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3101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Материальная ответственность работников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pPr marL="0" indent="268288" algn="just">
              <a:buFont typeface="Wingdings" pitchFamily="2" charset="2"/>
              <a:buNone/>
              <a:defRPr/>
            </a:pPr>
            <a:r>
              <a:rPr lang="ru-RU" dirty="0"/>
              <a:t>Работник может быть привлечен к материальной ответственности при одновременном наличии следующих условий</a:t>
            </a:r>
            <a:r>
              <a:rPr lang="ru-RU" dirty="0" smtClean="0"/>
              <a:t>:</a:t>
            </a:r>
          </a:p>
          <a:p>
            <a:pPr marL="0" indent="268288" algn="just">
              <a:buFont typeface="Wingdings" pitchFamily="2" charset="2"/>
              <a:buNone/>
              <a:defRPr/>
            </a:pPr>
            <a:endParaRPr lang="ru-RU" dirty="0"/>
          </a:p>
          <a:p>
            <a:pPr>
              <a:defRPr/>
            </a:pPr>
            <a:r>
              <a:rPr lang="ru-RU" dirty="0"/>
              <a:t>ущерба, причиненного нанимателю при исполнении трудовых обязанностей;</a:t>
            </a:r>
          </a:p>
          <a:p>
            <a:pPr>
              <a:defRPr/>
            </a:pPr>
            <a:r>
              <a:rPr lang="ru-RU" dirty="0"/>
              <a:t>противоправности поведения (действия или бездействия) работника;</a:t>
            </a:r>
          </a:p>
          <a:p>
            <a:pPr>
              <a:defRPr/>
            </a:pPr>
            <a:r>
              <a:rPr lang="ru-RU" dirty="0"/>
              <a:t>прямой причинной связи между противоправным поведением работника и возникшим у нанимателя ущербом;</a:t>
            </a:r>
          </a:p>
          <a:p>
            <a:pPr>
              <a:defRPr/>
            </a:pPr>
            <a:r>
              <a:rPr lang="ru-RU" dirty="0"/>
              <a:t>вины работника в причинении ущерба.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2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Материальная ответственность работников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marL="0" indent="268288" algn="just">
              <a:buFont typeface="Wingdings" pitchFamily="2" charset="2"/>
              <a:buNone/>
              <a:defRPr/>
            </a:pPr>
            <a:r>
              <a:rPr lang="ru-RU" dirty="0"/>
              <a:t>Ограниченную материальную ответственность несут: </a:t>
            </a:r>
            <a:endParaRPr lang="ru-RU" dirty="0" smtClean="0"/>
          </a:p>
          <a:p>
            <a:pPr marL="0" indent="268288" algn="just">
              <a:buFont typeface="Wingdings" pitchFamily="2" charset="2"/>
              <a:buNone/>
              <a:defRPr/>
            </a:pPr>
            <a:endParaRPr lang="ru-RU" dirty="0"/>
          </a:p>
          <a:p>
            <a:pPr marL="0" indent="268288" algn="just">
              <a:buFont typeface="Wingdings" pitchFamily="2" charset="2"/>
              <a:buAutoNum type="arabicParenR"/>
              <a:defRPr/>
            </a:pPr>
            <a:r>
              <a:rPr lang="ru-RU" dirty="0" smtClean="0"/>
              <a:t>работники </a:t>
            </a:r>
            <a:r>
              <a:rPr lang="ru-RU" dirty="0"/>
              <a:t>– в размере причиненного по их вине ущерба, но не свыше своего среднего месячного </a:t>
            </a:r>
            <a:r>
              <a:rPr lang="ru-RU" dirty="0" smtClean="0"/>
              <a:t>заработка;</a:t>
            </a:r>
          </a:p>
          <a:p>
            <a:pPr marL="0" indent="268288" algn="just">
              <a:buFont typeface="Wingdings" pitchFamily="2" charset="2"/>
              <a:buAutoNum type="arabicParenR"/>
              <a:defRPr/>
            </a:pPr>
            <a:endParaRPr lang="ru-RU" dirty="0"/>
          </a:p>
          <a:p>
            <a:pPr marL="0" indent="268288" algn="just">
              <a:buFont typeface="Wingdings" pitchFamily="2" charset="2"/>
              <a:buAutoNum type="arabicParenR"/>
              <a:defRPr/>
            </a:pPr>
            <a:r>
              <a:rPr lang="ru-RU"/>
              <a:t>руководители организаций, их заместители, руководители структурных подразделений и их заместители – в размере причиненного по их вине ущерба, но не свыше трехкратного среднего месячного </a:t>
            </a:r>
            <a:r>
              <a:rPr lang="ru-RU" smtClean="0"/>
              <a:t>заработка.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63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r>
              <a:rPr lang="ru-RU" b="1" dirty="0"/>
              <a:t>Понятие трудового права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r>
              <a:rPr lang="ru-RU" dirty="0" smtClean="0"/>
              <a:t> </a:t>
            </a:r>
            <a:r>
              <a:rPr lang="ru-RU" dirty="0"/>
              <a:t>Субъектами (участниками) трудового права </a:t>
            </a:r>
            <a:r>
              <a:rPr lang="ru-RU" dirty="0" smtClean="0"/>
              <a:t>являются</a:t>
            </a:r>
            <a:r>
              <a:rPr lang="ru-RU" dirty="0"/>
              <a:t>:</a:t>
            </a:r>
            <a:endParaRPr lang="en-US" dirty="0" smtClean="0"/>
          </a:p>
          <a:p>
            <a:pPr marL="0" indent="447675" algn="just"/>
            <a:r>
              <a:rPr lang="ru-RU" dirty="0" smtClean="0"/>
              <a:t> </a:t>
            </a:r>
            <a:r>
              <a:rPr lang="ru-RU" dirty="0"/>
              <a:t>работник, </a:t>
            </a:r>
            <a:endParaRPr lang="ru-RU" dirty="0" smtClean="0"/>
          </a:p>
          <a:p>
            <a:pPr marL="0" indent="447675" algn="just"/>
            <a:r>
              <a:rPr lang="ru-RU" dirty="0" smtClean="0"/>
              <a:t>наниматель</a:t>
            </a:r>
            <a:r>
              <a:rPr lang="ru-RU" dirty="0"/>
              <a:t>, </a:t>
            </a:r>
            <a:endParaRPr lang="ru-RU" dirty="0" smtClean="0"/>
          </a:p>
          <a:p>
            <a:pPr marL="0" indent="447675" algn="just"/>
            <a:r>
              <a:rPr lang="ru-RU" dirty="0" smtClean="0"/>
              <a:t>профсоюз</a:t>
            </a:r>
            <a:r>
              <a:rPr lang="ru-RU" dirty="0"/>
              <a:t>, </a:t>
            </a:r>
            <a:endParaRPr lang="ru-RU" dirty="0" smtClean="0"/>
          </a:p>
          <a:p>
            <a:pPr marL="0" indent="447675" algn="just"/>
            <a:r>
              <a:rPr lang="ru-RU" dirty="0" smtClean="0"/>
              <a:t>государственная </a:t>
            </a:r>
            <a:r>
              <a:rPr lang="ru-RU" dirty="0"/>
              <a:t>служба занятости</a:t>
            </a:r>
            <a:r>
              <a:rPr lang="ru-RU" dirty="0" smtClean="0"/>
              <a:t>,</a:t>
            </a:r>
          </a:p>
          <a:p>
            <a:pPr marL="0" indent="447675" algn="just"/>
            <a:r>
              <a:rPr lang="ru-RU" dirty="0" smtClean="0"/>
              <a:t> </a:t>
            </a:r>
            <a:r>
              <a:rPr lang="ru-RU" dirty="0"/>
              <a:t>комиссия по трудовым спором и другие. </a:t>
            </a:r>
          </a:p>
        </p:txBody>
      </p:sp>
    </p:spTree>
    <p:extLst>
      <p:ext uri="{BB962C8B-B14F-4D97-AF65-F5344CB8AC3E}">
        <p14:creationId xmlns:p14="http://schemas.microsoft.com/office/powerpoint/2010/main" val="3978875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b="1" dirty="0" smtClean="0"/>
          </a:p>
          <a:p>
            <a:pPr algn="ctr">
              <a:buNone/>
            </a:pPr>
            <a:r>
              <a:rPr lang="ru-RU" sz="5400" b="1" dirty="0" smtClean="0"/>
              <a:t>Система управления персоналом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9994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Система управления персоналом, ее цели и функции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r>
              <a:rPr lang="ru-RU" b="1" dirty="0" smtClean="0"/>
              <a:t>Система управления персоналом </a:t>
            </a:r>
            <a:r>
              <a:rPr lang="ru-RU" dirty="0" smtClean="0"/>
              <a:t>представляет собой  совокупность определенных методов, способов, процедур и технологий работы с кадрами, работающими в какой-либо организационной структуре.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450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Система управления персоналом, ее цели и функции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В систему управления персоналом включают: </a:t>
            </a:r>
          </a:p>
          <a:p>
            <a:pPr>
              <a:buNone/>
            </a:pPr>
            <a:r>
              <a:rPr lang="ru-RU" dirty="0" smtClean="0"/>
              <a:t>• кадровое планирование; </a:t>
            </a:r>
          </a:p>
          <a:p>
            <a:pPr>
              <a:buNone/>
            </a:pPr>
            <a:r>
              <a:rPr lang="ru-RU" dirty="0" smtClean="0"/>
              <a:t>• определение существующей потребности в найме работников; </a:t>
            </a:r>
          </a:p>
          <a:p>
            <a:pPr>
              <a:buNone/>
            </a:pPr>
            <a:r>
              <a:rPr lang="ru-RU" dirty="0" smtClean="0"/>
              <a:t>• отбор и набор сотрудников; </a:t>
            </a:r>
          </a:p>
          <a:p>
            <a:pPr>
              <a:buNone/>
            </a:pPr>
            <a:r>
              <a:rPr lang="ru-RU" dirty="0" smtClean="0"/>
              <a:t>• адаптация нанятого персонала; </a:t>
            </a:r>
          </a:p>
          <a:p>
            <a:pPr>
              <a:buNone/>
            </a:pPr>
            <a:r>
              <a:rPr lang="ru-RU" dirty="0" smtClean="0"/>
              <a:t>• обучение кадров; </a:t>
            </a:r>
          </a:p>
          <a:p>
            <a:pPr>
              <a:buNone/>
            </a:pPr>
            <a:r>
              <a:rPr lang="ru-RU" dirty="0" smtClean="0"/>
              <a:t>• карьера; </a:t>
            </a:r>
          </a:p>
          <a:p>
            <a:pPr>
              <a:buNone/>
            </a:pPr>
            <a:r>
              <a:rPr lang="ru-RU" dirty="0" smtClean="0"/>
              <a:t>• оценка; </a:t>
            </a:r>
          </a:p>
          <a:p>
            <a:pPr>
              <a:buNone/>
            </a:pPr>
            <a:r>
              <a:rPr lang="ru-RU" dirty="0" smtClean="0"/>
              <a:t>• мотивационный компонент сотрудников; </a:t>
            </a:r>
          </a:p>
          <a:p>
            <a:pPr>
              <a:buNone/>
            </a:pPr>
            <a:r>
              <a:rPr lang="ru-RU" dirty="0" smtClean="0"/>
              <a:t>• нормирование труда.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729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Понятие трудовых ресурсов, кадров и персонала предприятия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b="1" dirty="0" smtClean="0"/>
              <a:t>Трудовые ресурсы</a:t>
            </a:r>
            <a:r>
              <a:rPr lang="ru-RU" dirty="0" smtClean="0"/>
              <a:t> – это часть населения страны, обладающая необходимым физическим развитием, знаниями и опытом для работы в народном хозяйстве и на конкретном предприятии.</a:t>
            </a:r>
          </a:p>
          <a:p>
            <a:pPr marL="0" indent="0" algn="just">
              <a:buNone/>
            </a:pPr>
            <a:r>
              <a:rPr lang="ru-RU" b="1" dirty="0" smtClean="0"/>
              <a:t>Персонал предприятия</a:t>
            </a:r>
            <a:r>
              <a:rPr lang="ru-RU" dirty="0" smtClean="0"/>
              <a:t> – весь личный состав работников предприятия, включая постоянных и временных, квалифицированных и неквалифицированных работающих. </a:t>
            </a:r>
          </a:p>
          <a:p>
            <a:pPr marL="0" indent="0" algn="just">
              <a:buNone/>
            </a:pPr>
            <a:r>
              <a:rPr lang="ru-RU" b="1" dirty="0" smtClean="0"/>
              <a:t>Кадры предприятия</a:t>
            </a:r>
            <a:r>
              <a:rPr lang="ru-RU" dirty="0" smtClean="0"/>
              <a:t> – это основной (штатный, постоянный), как правило, квалифицированный состав работников предприятия.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844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Понятие трудовых ресурсов, кадров и персонала предприятия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 smtClean="0"/>
              <a:t>Персонал организации делят на:</a:t>
            </a:r>
          </a:p>
          <a:p>
            <a:pPr marL="0" indent="0" algn="just">
              <a:buNone/>
            </a:pPr>
            <a:endParaRPr lang="ru-RU" b="1" dirty="0" smtClean="0"/>
          </a:p>
          <a:p>
            <a:pPr marL="0" indent="0" algn="just">
              <a:buNone/>
            </a:pPr>
            <a:r>
              <a:rPr lang="ru-RU" b="1" dirty="0" smtClean="0"/>
              <a:t>- основной;</a:t>
            </a:r>
          </a:p>
          <a:p>
            <a:pPr marL="0" indent="0" algn="just">
              <a:buFontTx/>
              <a:buChar char="-"/>
            </a:pPr>
            <a:r>
              <a:rPr lang="ru-RU" b="1" dirty="0" smtClean="0"/>
              <a:t>вспомогательный;</a:t>
            </a:r>
          </a:p>
          <a:p>
            <a:pPr marL="0" indent="0" algn="just">
              <a:buFontTx/>
              <a:buChar char="-"/>
            </a:pPr>
            <a:r>
              <a:rPr lang="ru-RU" b="1" dirty="0" smtClean="0"/>
              <a:t>обслуживающий.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237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Сущность и элементы стратегии управления персоналом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>
              <a:buNone/>
            </a:pPr>
            <a:r>
              <a:rPr lang="ru-RU" dirty="0" smtClean="0"/>
              <a:t>Кадровая стратегия включает два исходных элемента: </a:t>
            </a:r>
          </a:p>
          <a:p>
            <a:pPr marL="0" indent="447675"/>
            <a:r>
              <a:rPr lang="ru-RU" dirty="0" smtClean="0"/>
              <a:t>стратегические намерения (наращивать кадровый потенциал организации, чтобы реализовать ее бизнес-стратегию)</a:t>
            </a:r>
            <a:r>
              <a:rPr lang="ru-RU" b="1" dirty="0" smtClean="0"/>
              <a:t>;</a:t>
            </a:r>
            <a:r>
              <a:rPr lang="ru-RU" dirty="0" smtClean="0"/>
              <a:t> </a:t>
            </a:r>
          </a:p>
          <a:p>
            <a:pPr marL="0" indent="447675"/>
            <a:r>
              <a:rPr lang="ru-RU" dirty="0" smtClean="0"/>
              <a:t>стратегические направления (раскрывает пути достижения стратегических целей организации).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357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Роль, цели и задачи менеджера по персоналу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endParaRPr lang="ru-RU" dirty="0" smtClean="0"/>
          </a:p>
          <a:p>
            <a:pPr marL="0" indent="447675" algn="just">
              <a:buNone/>
            </a:pPr>
            <a:r>
              <a:rPr lang="ru-RU" dirty="0" smtClean="0"/>
              <a:t>Главная цель менеджера по персоналу деятельности – совмещение имеющихся человеческих ресурсов, квалификации и трудового потенциала со стратегией и целями организации.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089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Роль, цели и задачи менеджера по персоналу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628800"/>
            <a:ext cx="8496944" cy="4896544"/>
          </a:xfrm>
        </p:spPr>
        <p:txBody>
          <a:bodyPr>
            <a:normAutofit fontScale="62500" lnSpcReduction="20000"/>
          </a:bodyPr>
          <a:lstStyle/>
          <a:p>
            <a:pPr marL="0" indent="447675" algn="just">
              <a:buNone/>
            </a:pPr>
            <a:r>
              <a:rPr lang="ru-RU" sz="4200" b="1" dirty="0" smtClean="0"/>
              <a:t>Менеджер персонала решает следующие задачи:</a:t>
            </a:r>
          </a:p>
          <a:p>
            <a:pPr marL="0" indent="447675" algn="just"/>
            <a:r>
              <a:rPr lang="ru-RU" sz="4200" dirty="0" smtClean="0"/>
              <a:t>изучение рынка труда;</a:t>
            </a:r>
          </a:p>
          <a:p>
            <a:pPr marL="0" indent="447675" algn="just"/>
            <a:r>
              <a:rPr lang="ru-RU" sz="4200" dirty="0" smtClean="0"/>
              <a:t>разработка стратегии управления персоналом;</a:t>
            </a:r>
          </a:p>
          <a:p>
            <a:pPr marL="0" indent="447675" algn="just"/>
            <a:r>
              <a:rPr lang="ru-RU" sz="4200" dirty="0" smtClean="0"/>
              <a:t>обеспечение организации кадрами необходимой квалификации, уровня и направленности подготовки; </a:t>
            </a:r>
          </a:p>
          <a:p>
            <a:pPr marL="0" indent="447675" algn="just"/>
            <a:r>
              <a:rPr lang="ru-RU" sz="4200" dirty="0" smtClean="0"/>
              <a:t>анализ кадрового потенциала; </a:t>
            </a:r>
          </a:p>
          <a:p>
            <a:pPr marL="0" indent="447675" algn="just"/>
            <a:r>
              <a:rPr lang="ru-RU" sz="4200" dirty="0" smtClean="0"/>
              <a:t>проводит маркетинг персонала; </a:t>
            </a:r>
          </a:p>
          <a:p>
            <a:pPr marL="0" indent="447675" algn="just"/>
            <a:r>
              <a:rPr lang="ru-RU" sz="4200" dirty="0" smtClean="0"/>
              <a:t>поддерживает деловые связи со службами занятости;</a:t>
            </a:r>
          </a:p>
          <a:p>
            <a:pPr marL="0" indent="447675" algn="just"/>
            <a:r>
              <a:rPr lang="ru-RU" sz="4200" dirty="0" smtClean="0"/>
              <a:t> планирует организацию и контроль подготовки, переподготовки и повышения квалификации специалистов и руководителей и т.д.</a:t>
            </a:r>
            <a:endParaRPr lang="ru-RU" sz="4200" dirty="0"/>
          </a:p>
        </p:txBody>
      </p:sp>
    </p:spTree>
    <p:extLst>
      <p:ext uri="{BB962C8B-B14F-4D97-AF65-F5344CB8AC3E}">
        <p14:creationId xmlns:p14="http://schemas.microsoft.com/office/powerpoint/2010/main" val="1564608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Роль, цели и задачи менеджера по персоналу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628800"/>
            <a:ext cx="8496944" cy="4896544"/>
          </a:xfrm>
        </p:spPr>
        <p:txBody>
          <a:bodyPr>
            <a:normAutofit fontScale="55000" lnSpcReduction="20000"/>
          </a:bodyPr>
          <a:lstStyle/>
          <a:p>
            <a:pPr marL="0" indent="447675" algn="just">
              <a:buNone/>
            </a:pPr>
            <a:r>
              <a:rPr lang="ru-RU" sz="7200" b="1" dirty="0" smtClean="0"/>
              <a:t>Ключевые роли менеджера по персоналу:</a:t>
            </a:r>
          </a:p>
          <a:p>
            <a:pPr marL="0" indent="447675" algn="just">
              <a:buAutoNum type="arabicPeriod"/>
            </a:pPr>
            <a:r>
              <a:rPr lang="ru-RU" sz="7000" dirty="0" smtClean="0"/>
              <a:t>Кадровый стратег, технолог и </a:t>
            </a:r>
            <a:r>
              <a:rPr lang="ru-RU" sz="7000" dirty="0" err="1" smtClean="0"/>
              <a:t>инноватор</a:t>
            </a:r>
            <a:r>
              <a:rPr lang="ru-RU" sz="7000" dirty="0" smtClean="0"/>
              <a:t>.</a:t>
            </a:r>
          </a:p>
          <a:p>
            <a:pPr marL="0" indent="447675" algn="just">
              <a:buAutoNum type="arabicPeriod"/>
            </a:pPr>
            <a:r>
              <a:rPr lang="ru-RU" sz="7000" dirty="0" smtClean="0"/>
              <a:t>Организатор работы кадровых подразделений.</a:t>
            </a:r>
          </a:p>
          <a:p>
            <a:pPr marL="0" indent="447675" algn="just">
              <a:buAutoNum type="arabicPeriod"/>
            </a:pPr>
            <a:r>
              <a:rPr lang="ru-RU" sz="7000" dirty="0" smtClean="0"/>
              <a:t> Кадровый консультант.</a:t>
            </a:r>
          </a:p>
          <a:p>
            <a:pPr marL="0" indent="447675" algn="just">
              <a:buAutoNum type="arabicPeriod"/>
            </a:pPr>
            <a:r>
              <a:rPr lang="ru-RU" sz="7000" dirty="0" smtClean="0"/>
              <a:t>Специалист, осуществляющий оперативную кадровую политику</a:t>
            </a:r>
          </a:p>
          <a:p>
            <a:pPr marL="0" indent="447675" algn="just">
              <a:buAutoNum type="arabicPeriod"/>
            </a:pPr>
            <a:endParaRPr lang="ru-RU" sz="4200" dirty="0"/>
          </a:p>
        </p:txBody>
      </p:sp>
    </p:spTree>
    <p:extLst>
      <p:ext uri="{BB962C8B-B14F-4D97-AF65-F5344CB8AC3E}">
        <p14:creationId xmlns:p14="http://schemas.microsoft.com/office/powerpoint/2010/main" val="2809593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Требования к менеджеру по персоналу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>
              <a:buNone/>
            </a:pPr>
            <a:r>
              <a:rPr lang="ru-RU" dirty="0" smtClean="0"/>
              <a:t>Ключевые компетенции сгруппированы в три группы: </a:t>
            </a:r>
          </a:p>
          <a:p>
            <a:pPr marL="0" indent="447675">
              <a:buNone/>
            </a:pP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Личная порядочность.</a:t>
            </a:r>
          </a:p>
          <a:p>
            <a:pPr marL="514350" indent="-514350">
              <a:buAutoNum type="arabicPeriod"/>
            </a:pPr>
            <a:r>
              <a:rPr lang="ru-RU" dirty="0" smtClean="0"/>
              <a:t>Целеустремленность и продуктивность.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Навыки командной работы.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53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Понятие, стороны и содержание трудового договора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/>
              <a:t>Трудовой договор </a:t>
            </a:r>
            <a:r>
              <a:rPr lang="ru-RU" dirty="0"/>
              <a:t>– соглашение между работником и </a:t>
            </a:r>
            <a:r>
              <a:rPr lang="ru-RU" dirty="0" smtClean="0"/>
              <a:t>нанимателем.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Работник</a:t>
            </a:r>
            <a:r>
              <a:rPr lang="ru-RU" dirty="0"/>
              <a:t> – лицо, состоящее в трудовых отношениях с нанимателем на основании </a:t>
            </a:r>
            <a:r>
              <a:rPr lang="ru-RU" dirty="0" smtClean="0"/>
              <a:t>заключенного </a:t>
            </a:r>
            <a:r>
              <a:rPr lang="ru-RU" dirty="0"/>
              <a:t>трудового договора. </a:t>
            </a:r>
            <a:r>
              <a:rPr lang="ru-RU" dirty="0" smtClean="0"/>
              <a:t> </a:t>
            </a:r>
          </a:p>
          <a:p>
            <a:pPr marL="0" indent="0" algn="just">
              <a:buNone/>
            </a:pPr>
            <a:r>
              <a:rPr lang="ru-RU" b="1" dirty="0"/>
              <a:t>Наниматель</a:t>
            </a:r>
            <a:r>
              <a:rPr lang="ru-RU" dirty="0"/>
              <a:t> – юридическое или физическое лицо, которому законодательством предоставлено право заключения и прекращения трудового договора с </a:t>
            </a:r>
            <a:r>
              <a:rPr lang="ru-RU" dirty="0" smtClean="0"/>
              <a:t>работником.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173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Понятие </a:t>
            </a:r>
            <a:r>
              <a:rPr lang="ru-RU" b="1" dirty="0" err="1" smtClean="0"/>
              <a:t>профессиограммы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r>
              <a:rPr lang="ru-RU" b="1" dirty="0" err="1" smtClean="0"/>
              <a:t>Профессиограмма</a:t>
            </a:r>
            <a:r>
              <a:rPr lang="ru-RU" dirty="0" smtClean="0"/>
              <a:t> – описание особенностей конкретной профессии, раскрывающее специфику профессионального труда и требований, которые предъявляются к специалисту.</a:t>
            </a:r>
          </a:p>
          <a:p>
            <a:pPr marL="0" indent="447675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732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Понятие </a:t>
            </a:r>
            <a:r>
              <a:rPr lang="ru-RU" b="1" dirty="0" err="1" smtClean="0"/>
              <a:t>профессиограммы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pPr marL="0" indent="447675" algn="just">
              <a:buNone/>
            </a:pPr>
            <a:endParaRPr lang="ru-RU" b="1" dirty="0" smtClean="0"/>
          </a:p>
          <a:p>
            <a:pPr>
              <a:buNone/>
            </a:pPr>
            <a:r>
              <a:rPr lang="ru-RU" b="1" dirty="0" err="1" smtClean="0"/>
              <a:t>Профессиограмма</a:t>
            </a:r>
            <a:r>
              <a:rPr lang="ru-RU" b="1" dirty="0" smtClean="0"/>
              <a:t> отражает:</a:t>
            </a:r>
            <a:r>
              <a:rPr lang="ru-RU" dirty="0" smtClean="0"/>
              <a:t> </a:t>
            </a:r>
          </a:p>
          <a:p>
            <a:pPr algn="just">
              <a:buNone/>
            </a:pPr>
            <a:r>
              <a:rPr lang="ru-RU" dirty="0" smtClean="0"/>
              <a:t>• требования к должностным обязанностям работника; </a:t>
            </a:r>
          </a:p>
          <a:p>
            <a:pPr algn="just">
              <a:buNone/>
            </a:pPr>
            <a:r>
              <a:rPr lang="ru-RU" dirty="0" smtClean="0"/>
              <a:t>•    требования к рабочему месту; </a:t>
            </a:r>
          </a:p>
          <a:p>
            <a:pPr marL="0" indent="0" algn="just">
              <a:buNone/>
            </a:pPr>
            <a:r>
              <a:rPr lang="ru-RU" dirty="0" smtClean="0"/>
              <a:t>• возможные пути дальнейшего </a:t>
            </a:r>
            <a:r>
              <a:rPr lang="ru-RU" dirty="0" err="1" smtClean="0"/>
              <a:t>профес-сионального</a:t>
            </a:r>
            <a:r>
              <a:rPr lang="ru-RU" dirty="0" smtClean="0"/>
              <a:t> маршрута работника; </a:t>
            </a:r>
          </a:p>
          <a:p>
            <a:pPr marL="0" indent="0" algn="just">
              <a:buNone/>
            </a:pPr>
            <a:r>
              <a:rPr lang="ru-RU" dirty="0" smtClean="0"/>
              <a:t>• варианты профессионального обучения, переобучения, повышения квалификации и др.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02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Мотивационный климат организации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r>
              <a:rPr lang="ru-RU" b="1" dirty="0" smtClean="0"/>
              <a:t>Мотивационный климат</a:t>
            </a:r>
            <a:r>
              <a:rPr lang="ru-RU" dirty="0" smtClean="0"/>
              <a:t> – это социально-психологическая атмосфера в организации, которая стимулирует персонал (отдельных работников и группы) к активной деятельности, направленной на достижение организационных целей.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9181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Мотивационный климат организации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781128"/>
          </a:xfrm>
        </p:spPr>
        <p:txBody>
          <a:bodyPr>
            <a:normAutofit fontScale="92500" lnSpcReduction="10000"/>
          </a:bodyPr>
          <a:lstStyle/>
          <a:p>
            <a:pPr marL="0" indent="447675" algn="just">
              <a:buNone/>
            </a:pPr>
            <a:r>
              <a:rPr lang="ru-RU" b="1" dirty="0" smtClean="0"/>
              <a:t>Ключевыми факторами организационной среды являются: </a:t>
            </a:r>
          </a:p>
          <a:p>
            <a:pPr>
              <a:buNone/>
            </a:pPr>
            <a:r>
              <a:rPr lang="ru-RU" dirty="0" smtClean="0"/>
              <a:t>• особенности действующей системы управления; </a:t>
            </a:r>
          </a:p>
          <a:p>
            <a:pPr>
              <a:buNone/>
            </a:pPr>
            <a:r>
              <a:rPr lang="ru-RU" dirty="0" smtClean="0"/>
              <a:t>• авторитет и поведение непосредственного руководителя; </a:t>
            </a:r>
          </a:p>
          <a:p>
            <a:pPr>
              <a:buNone/>
            </a:pPr>
            <a:r>
              <a:rPr lang="ru-RU" dirty="0" smtClean="0"/>
              <a:t>• условия труда и характеристики работы; </a:t>
            </a:r>
          </a:p>
          <a:p>
            <a:pPr>
              <a:buNone/>
            </a:pPr>
            <a:r>
              <a:rPr lang="ru-RU" dirty="0" smtClean="0"/>
              <a:t>• сложность и структурированность /ясность задания;</a:t>
            </a:r>
          </a:p>
          <a:p>
            <a:pPr>
              <a:buNone/>
            </a:pPr>
            <a:r>
              <a:rPr lang="ru-RU" dirty="0" smtClean="0"/>
              <a:t>• доступность ресурсов;</a:t>
            </a:r>
          </a:p>
          <a:p>
            <a:pPr>
              <a:buNone/>
            </a:pPr>
            <a:r>
              <a:rPr lang="ru-RU" dirty="0" smtClean="0"/>
              <a:t>• характеристики коллектива.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155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Мотивационный климат организации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781128"/>
          </a:xfrm>
        </p:spPr>
        <p:txBody>
          <a:bodyPr>
            <a:normAutofit/>
          </a:bodyPr>
          <a:lstStyle/>
          <a:p>
            <a:pPr marL="0" indent="447675" algn="just">
              <a:buNone/>
            </a:pPr>
            <a:r>
              <a:rPr lang="ru-RU" dirty="0" smtClean="0"/>
              <a:t>Индикаторы, свидетельствующих о наличии положительного мотивационного климата в организации </a:t>
            </a:r>
            <a:r>
              <a:rPr lang="ru-RU" b="1" dirty="0" smtClean="0"/>
              <a:t>: </a:t>
            </a:r>
          </a:p>
          <a:p>
            <a:pPr marL="0" indent="447675" algn="just">
              <a:buNone/>
            </a:pPr>
            <a:endParaRPr lang="ru-RU" b="1" dirty="0" smtClean="0"/>
          </a:p>
          <a:p>
            <a:pPr>
              <a:buNone/>
            </a:pPr>
            <a:r>
              <a:rPr lang="ru-RU" dirty="0" smtClean="0"/>
              <a:t>• удовлетворенность персонала ; </a:t>
            </a:r>
          </a:p>
          <a:p>
            <a:pPr>
              <a:buNone/>
            </a:pPr>
            <a:r>
              <a:rPr lang="ru-RU" dirty="0" smtClean="0"/>
              <a:t>• лояльность и приверженность персонала ; </a:t>
            </a:r>
          </a:p>
          <a:p>
            <a:pPr>
              <a:buNone/>
            </a:pPr>
            <a:r>
              <a:rPr lang="ru-RU" dirty="0" smtClean="0"/>
              <a:t>• вовлеченность. </a:t>
            </a:r>
          </a:p>
        </p:txBody>
      </p:sp>
    </p:spTree>
    <p:extLst>
      <p:ext uri="{BB962C8B-B14F-4D97-AF65-F5344CB8AC3E}">
        <p14:creationId xmlns:p14="http://schemas.microsoft.com/office/powerpoint/2010/main" val="4088652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Стиль управления и типы менеджеров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781128"/>
          </a:xfrm>
        </p:spPr>
        <p:txBody>
          <a:bodyPr>
            <a:normAutofit/>
          </a:bodyPr>
          <a:lstStyle/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r>
              <a:rPr lang="ru-RU" b="1" dirty="0" smtClean="0"/>
              <a:t>Стиль руководства</a:t>
            </a:r>
            <a:r>
              <a:rPr lang="ru-RU" dirty="0" smtClean="0"/>
              <a:t> – манера поведения руководителя по отношению к подчиненным, чтобы оказать на них влияние и побудить к достижению целей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32292941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Стиль управления и типы менеджеров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781128"/>
          </a:xfrm>
        </p:spPr>
        <p:txBody>
          <a:bodyPr>
            <a:normAutofit/>
          </a:bodyPr>
          <a:lstStyle/>
          <a:p>
            <a:pPr marL="0" indent="447675" algn="just">
              <a:buNone/>
            </a:pPr>
            <a:r>
              <a:rPr lang="ru-RU" dirty="0" smtClean="0"/>
              <a:t>Выделяют три основных стиля руководства:</a:t>
            </a:r>
          </a:p>
          <a:p>
            <a:pPr marL="0" indent="447675" algn="just">
              <a:buNone/>
            </a:pPr>
            <a:endParaRPr lang="ru-RU" dirty="0" smtClean="0"/>
          </a:p>
          <a:p>
            <a:pPr marL="0" indent="447675" algn="just">
              <a:buAutoNum type="arabicPeriod"/>
            </a:pPr>
            <a:r>
              <a:rPr lang="ru-RU" dirty="0" smtClean="0"/>
              <a:t>Авторитарный.</a:t>
            </a:r>
          </a:p>
          <a:p>
            <a:pPr marL="0" indent="447675" algn="just">
              <a:buAutoNum type="arabicPeriod"/>
            </a:pPr>
            <a:r>
              <a:rPr lang="ru-RU" dirty="0" smtClean="0"/>
              <a:t>Демократический.</a:t>
            </a:r>
          </a:p>
          <a:p>
            <a:pPr marL="0" indent="447675" algn="just">
              <a:buAutoNum type="arabicPeriod"/>
            </a:pPr>
            <a:r>
              <a:rPr lang="ru-RU" dirty="0" smtClean="0"/>
              <a:t>Либеральный.</a:t>
            </a:r>
          </a:p>
        </p:txBody>
      </p:sp>
    </p:spTree>
    <p:extLst>
      <p:ext uri="{BB962C8B-B14F-4D97-AF65-F5344CB8AC3E}">
        <p14:creationId xmlns:p14="http://schemas.microsoft.com/office/powerpoint/2010/main" val="371433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Понятие, стороны и содержание трудового договора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447675" algn="just">
              <a:buNone/>
            </a:pPr>
            <a:endParaRPr lang="ru-RU" dirty="0" smtClean="0"/>
          </a:p>
          <a:p>
            <a:pPr marL="0" indent="447675" algn="just">
              <a:buNone/>
            </a:pPr>
            <a:r>
              <a:rPr lang="ru-RU" dirty="0" smtClean="0"/>
              <a:t>Существуют следующие </a:t>
            </a:r>
            <a:r>
              <a:rPr lang="ru-RU" dirty="0"/>
              <a:t>виды трудового договора: </a:t>
            </a:r>
            <a:endParaRPr lang="ru-RU" dirty="0" smtClean="0"/>
          </a:p>
          <a:p>
            <a:pPr marL="0" indent="447675" algn="just">
              <a:buNone/>
            </a:pPr>
            <a:endParaRPr lang="ru-RU" dirty="0"/>
          </a:p>
          <a:p>
            <a:pPr marL="0" indent="447675" algn="just">
              <a:buNone/>
            </a:pPr>
            <a:r>
              <a:rPr lang="ru-RU" dirty="0"/>
              <a:t>1) на неопределенный срок; </a:t>
            </a:r>
          </a:p>
          <a:p>
            <a:pPr marL="0" indent="447675" algn="just">
              <a:buNone/>
            </a:pPr>
            <a:r>
              <a:rPr lang="ru-RU" dirty="0"/>
              <a:t>2) на определенный срок не более пяти </a:t>
            </a:r>
            <a:r>
              <a:rPr lang="ru-RU" dirty="0" smtClean="0"/>
              <a:t>лет; </a:t>
            </a:r>
            <a:endParaRPr lang="ru-RU" dirty="0"/>
          </a:p>
          <a:p>
            <a:pPr marL="0" indent="447675" algn="just">
              <a:buNone/>
            </a:pPr>
            <a:r>
              <a:rPr lang="ru-RU" dirty="0"/>
              <a:t>3) на время выполнения </a:t>
            </a:r>
            <a:r>
              <a:rPr lang="ru-RU" dirty="0" smtClean="0"/>
              <a:t>определенной работы; </a:t>
            </a:r>
            <a:endParaRPr lang="ru-RU" dirty="0"/>
          </a:p>
          <a:p>
            <a:pPr marL="0" indent="447675" algn="just">
              <a:buNone/>
            </a:pPr>
            <a:r>
              <a:rPr lang="ru-RU" dirty="0"/>
              <a:t>4) на время выполнения обязанностей временно отсутствующего работника, за которым в соответствии с настоящим Кодексом сохраняется место работы; </a:t>
            </a:r>
          </a:p>
          <a:p>
            <a:pPr marL="0" indent="447675" algn="just">
              <a:buNone/>
            </a:pPr>
            <a:r>
              <a:rPr lang="ru-RU" dirty="0"/>
              <a:t>5) на время выполнения сезонных </a:t>
            </a:r>
            <a:r>
              <a:rPr lang="ru-RU" dirty="0" smtClean="0"/>
              <a:t>работ.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76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 трудового договора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447675" algn="just">
              <a:buNone/>
            </a:pPr>
            <a:r>
              <a:rPr lang="ru-RU" dirty="0"/>
              <a:t>Трудовой договор заключается в письменной форме, составляется в двух </a:t>
            </a:r>
            <a:r>
              <a:rPr lang="ru-RU" dirty="0" smtClean="0"/>
              <a:t>экземплярах.</a:t>
            </a:r>
          </a:p>
          <a:p>
            <a:pPr marL="0" indent="447675" algn="just">
              <a:buNone/>
            </a:pPr>
            <a:endParaRPr lang="ru-RU" dirty="0"/>
          </a:p>
          <a:p>
            <a:pPr marL="0" indent="447675" algn="just">
              <a:buNone/>
            </a:pPr>
            <a:r>
              <a:rPr lang="ru-RU" dirty="0"/>
              <a:t>С целью проверки соответствия работника поручаемой ему работе </a:t>
            </a:r>
            <a:r>
              <a:rPr lang="ru-RU" b="1" dirty="0"/>
              <a:t>трудовой договор</a:t>
            </a:r>
            <a:r>
              <a:rPr lang="ru-RU" dirty="0"/>
              <a:t> по соглашению сторон может быть заключен </a:t>
            </a:r>
            <a:r>
              <a:rPr lang="ru-RU" b="1" dirty="0"/>
              <a:t>с условием предварительного </a:t>
            </a:r>
            <a:r>
              <a:rPr lang="ru-RU" b="1" dirty="0" smtClean="0"/>
              <a:t>испытания.</a:t>
            </a:r>
            <a:r>
              <a:rPr lang="ru-RU" dirty="0" smtClean="0"/>
              <a:t> </a:t>
            </a:r>
          </a:p>
          <a:p>
            <a:pPr marL="0" indent="447675" algn="just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915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Изменение трудового договора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Изменение трудового договора бывает </a:t>
            </a:r>
            <a:r>
              <a:rPr lang="ru-RU" dirty="0" smtClean="0"/>
              <a:t>трех </a:t>
            </a:r>
            <a:r>
              <a:rPr lang="ru-RU" dirty="0"/>
              <a:t>видов: </a:t>
            </a:r>
          </a:p>
          <a:p>
            <a:pPr marL="514350" indent="-514350">
              <a:buAutoNum type="arabicParenR"/>
            </a:pPr>
            <a:r>
              <a:rPr lang="ru-RU" dirty="0" smtClean="0"/>
              <a:t>перевод </a:t>
            </a:r>
            <a:r>
              <a:rPr lang="ru-RU" dirty="0"/>
              <a:t>(ст. 30 ТК Беларуси</a:t>
            </a:r>
            <a:r>
              <a:rPr lang="ru-RU" dirty="0" smtClean="0"/>
              <a:t>):</a:t>
            </a:r>
          </a:p>
          <a:p>
            <a:pPr marL="0" indent="0">
              <a:buNone/>
            </a:pPr>
            <a:r>
              <a:rPr lang="ru-RU" dirty="0"/>
              <a:t>• перевод на работу по другой </a:t>
            </a:r>
            <a:r>
              <a:rPr lang="ru-RU" dirty="0" smtClean="0"/>
              <a:t>профессии, специальности</a:t>
            </a:r>
            <a:r>
              <a:rPr lang="ru-RU" dirty="0"/>
              <a:t>, квалификации, должности; </a:t>
            </a:r>
          </a:p>
          <a:p>
            <a:pPr>
              <a:buNone/>
            </a:pPr>
            <a:r>
              <a:rPr lang="ru-RU" dirty="0"/>
              <a:t>• перевод на работу к другому нанимателю; </a:t>
            </a:r>
          </a:p>
          <a:p>
            <a:pPr>
              <a:buNone/>
            </a:pPr>
            <a:r>
              <a:rPr lang="ru-RU" dirty="0"/>
              <a:t>• перевод на работу в другую местность. </a:t>
            </a:r>
          </a:p>
        </p:txBody>
      </p:sp>
    </p:spTree>
    <p:extLst>
      <p:ext uri="{BB962C8B-B14F-4D97-AF65-F5344CB8AC3E}">
        <p14:creationId xmlns:p14="http://schemas.microsoft.com/office/powerpoint/2010/main" val="198852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Изменение трудового договора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2) перемещение:</a:t>
            </a:r>
          </a:p>
          <a:p>
            <a:pPr marL="0" indent="447675" algn="just">
              <a:buNone/>
            </a:pPr>
            <a:endParaRPr lang="ru-RU" dirty="0"/>
          </a:p>
          <a:p>
            <a:pPr marL="0" indent="447675" algn="just">
              <a:buNone/>
            </a:pPr>
            <a:r>
              <a:rPr lang="ru-RU" dirty="0"/>
              <a:t>Перемещением признается поручение нанимателем работнику прежней работы на новом рабочем </a:t>
            </a:r>
            <a:r>
              <a:rPr lang="ru-RU" dirty="0" smtClean="0"/>
              <a:t>месте.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868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Изменение трудового договора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3) </a:t>
            </a:r>
            <a:r>
              <a:rPr lang="ru-RU" dirty="0"/>
              <a:t>изменение существенных условий труда </a:t>
            </a:r>
            <a:r>
              <a:rPr lang="ru-RU" dirty="0" smtClean="0"/>
              <a:t>:</a:t>
            </a:r>
          </a:p>
          <a:p>
            <a:pPr marL="0" indent="447675" algn="just">
              <a:buNone/>
            </a:pPr>
            <a:endParaRPr lang="ru-RU" dirty="0"/>
          </a:p>
          <a:p>
            <a:pPr marL="0" indent="447675" algn="just"/>
            <a:r>
              <a:rPr lang="ru-RU" dirty="0" smtClean="0"/>
              <a:t>изменение </a:t>
            </a:r>
            <a:r>
              <a:rPr lang="ru-RU" dirty="0"/>
              <a:t>системы оплаты труда, </a:t>
            </a:r>
            <a:endParaRPr lang="ru-RU" dirty="0" smtClean="0"/>
          </a:p>
          <a:p>
            <a:pPr marL="0" indent="447675" algn="just"/>
            <a:r>
              <a:rPr lang="ru-RU" dirty="0" smtClean="0"/>
              <a:t>изменение режима </a:t>
            </a:r>
            <a:r>
              <a:rPr lang="ru-RU" dirty="0"/>
              <a:t>рабочего времени, включая установление или отмену неполного рабочего времени, </a:t>
            </a:r>
            <a:endParaRPr lang="ru-RU" dirty="0" smtClean="0"/>
          </a:p>
          <a:p>
            <a:pPr marL="0" indent="447675" algn="just"/>
            <a:r>
              <a:rPr lang="ru-RU" dirty="0" smtClean="0"/>
              <a:t>изменение </a:t>
            </a:r>
            <a:r>
              <a:rPr lang="ru-RU" dirty="0"/>
              <a:t>гарантий, </a:t>
            </a:r>
            <a:endParaRPr lang="ru-RU" dirty="0" smtClean="0"/>
          </a:p>
          <a:p>
            <a:pPr marL="0" indent="447675" algn="just"/>
            <a:r>
              <a:rPr lang="ru-RU" dirty="0" smtClean="0"/>
              <a:t>уменьшение </a:t>
            </a:r>
            <a:r>
              <a:rPr lang="ru-RU" dirty="0"/>
              <a:t>размеров оплаты труда, а также других условий, устанавливаемых в соответствии с ТК Беларуси 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0220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1788</Words>
  <Application>Microsoft Office PowerPoint</Application>
  <PresentationFormat>Экран (4:3)</PresentationFormat>
  <Paragraphs>245</Paragraphs>
  <Slides>46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7" baseType="lpstr">
      <vt:lpstr>Тема Office</vt:lpstr>
      <vt:lpstr>  Трудовое право Республики Беларусь </vt:lpstr>
      <vt:lpstr>  Понятие трудового права </vt:lpstr>
      <vt:lpstr>  Понятие трудового права </vt:lpstr>
      <vt:lpstr>Понятие, стороны и содержание трудового договора </vt:lpstr>
      <vt:lpstr>Понятие, стороны и содержание трудового договора </vt:lpstr>
      <vt:lpstr>Заключение трудового договора </vt:lpstr>
      <vt:lpstr>Изменение трудового договора </vt:lpstr>
      <vt:lpstr>Изменение трудового договора </vt:lpstr>
      <vt:lpstr>Изменение трудового договора </vt:lpstr>
      <vt:lpstr>Прекращение трудового договора</vt:lpstr>
      <vt:lpstr>Контракт (понятие, условия заключения и прекращения)</vt:lpstr>
      <vt:lpstr>Коллективный договор и соглашение</vt:lpstr>
      <vt:lpstr>Коллективный договор и соглашение</vt:lpstr>
      <vt:lpstr>Коллективный договор и соглашение</vt:lpstr>
      <vt:lpstr>Коллективный договор и соглашение</vt:lpstr>
      <vt:lpstr>Коллективный договор и соглашение</vt:lpstr>
      <vt:lpstr>Рабочее время (понятие и режим)</vt:lpstr>
      <vt:lpstr>Рабочее время (понятие и режим)</vt:lpstr>
      <vt:lpstr>Рабочее время (понятие и режим)</vt:lpstr>
      <vt:lpstr>Рабочее время (понятие и режим)</vt:lpstr>
      <vt:lpstr>Трудовые и социальные отпуска</vt:lpstr>
      <vt:lpstr>Трудовые и социальные отпуска</vt:lpstr>
      <vt:lpstr>Трудовые и социальные отпуска</vt:lpstr>
      <vt:lpstr>Трудовые и социальные отпуска</vt:lpstr>
      <vt:lpstr>Трудовые и социальные отпуска</vt:lpstr>
      <vt:lpstr>Трудовая дисциплина. Дисциплинарная ответственность работников </vt:lpstr>
      <vt:lpstr>Трудовая дисциплина. Дисциплинарная ответственность работников </vt:lpstr>
      <vt:lpstr>Материальная ответственность работников </vt:lpstr>
      <vt:lpstr>Материальная ответственность работников </vt:lpstr>
      <vt:lpstr>Презентация PowerPoint</vt:lpstr>
      <vt:lpstr>Система управления персоналом, ее цели и функции </vt:lpstr>
      <vt:lpstr>Система управления персоналом, ее цели и функции </vt:lpstr>
      <vt:lpstr>Понятие трудовых ресурсов, кадров и персонала предприятия</vt:lpstr>
      <vt:lpstr>Понятие трудовых ресурсов, кадров и персонала предприятия</vt:lpstr>
      <vt:lpstr>Сущность и элементы стратегии управления персоналом</vt:lpstr>
      <vt:lpstr>Роль, цели и задачи менеджера по персоналу</vt:lpstr>
      <vt:lpstr>Роль, цели и задачи менеджера по персоналу</vt:lpstr>
      <vt:lpstr>Роль, цели и задачи менеджера по персоналу</vt:lpstr>
      <vt:lpstr>Требования к менеджеру по персоналу</vt:lpstr>
      <vt:lpstr>Понятие профессиограммы</vt:lpstr>
      <vt:lpstr>Понятие профессиограммы</vt:lpstr>
      <vt:lpstr>Мотивационный климат организации</vt:lpstr>
      <vt:lpstr>Мотивационный климат организации</vt:lpstr>
      <vt:lpstr>Мотивационный климат организации</vt:lpstr>
      <vt:lpstr>Стиль управления и типы менеджеров</vt:lpstr>
      <vt:lpstr>Стиль управления и типы менеджеров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Трудовое право Республики Беларусь </dc:title>
  <dc:creator>Маклакова О.М.</dc:creator>
  <cp:lastModifiedBy>Маклакова О.М.</cp:lastModifiedBy>
  <cp:revision>2</cp:revision>
  <dcterms:created xsi:type="dcterms:W3CDTF">2018-11-26T14:02:04Z</dcterms:created>
  <dcterms:modified xsi:type="dcterms:W3CDTF">2018-11-26T14:05:31Z</dcterms:modified>
</cp:coreProperties>
</file>