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3DFC0-2101-4BBD-B997-B1C35E710B90}" type="datetimeFigureOut">
              <a:rPr lang="ru-RU" smtClean="0"/>
              <a:t>05.04.2017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A91BD-3761-4C12-B5A5-B81A58794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46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AD11-6CBF-4EB3-B541-AC2E2EAF8CE2}" type="datetime1">
              <a:rPr lang="ru-RU" smtClean="0"/>
              <a:t>05.04.2017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9802FF-6216-4340-BEE3-4B44D67FB269}" type="datetime1">
              <a:rPr lang="ru-RU" smtClean="0"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A68E4-EA2A-4958-A829-DD13692BC2FC}" type="datetime1">
              <a:rPr lang="ru-RU" smtClean="0"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BFBC0-0292-40E3-AA03-3D1BA706D513}" type="datetime1">
              <a:rPr lang="ru-RU" smtClean="0"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5B2A1A-CC1D-4C72-AC92-52140B93876D}" type="datetime1">
              <a:rPr lang="ru-RU" smtClean="0"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82033-7C8A-4672-ABFF-4BA2406954DA}" type="datetime1">
              <a:rPr lang="ru-RU" smtClean="0"/>
              <a:t>05.04.2017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C9478A-4D81-4C76-A4B7-1EAC9B5A4DFF}" type="datetime1">
              <a:rPr lang="ru-RU" smtClean="0"/>
              <a:t>05.04.2017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2A9DE-AA1D-42DD-97DB-42255E40D513}" type="datetime1">
              <a:rPr lang="ru-RU" smtClean="0"/>
              <a:t>05.04.2017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600D-F0E4-417E-8CDF-A445C29691AF}" type="datetime1">
              <a:rPr lang="ru-RU" smtClean="0"/>
              <a:t>05.04.2017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FEAD74-FE91-4D04-8CD0-EE1811D4A39D}" type="datetime1">
              <a:rPr lang="ru-RU" smtClean="0"/>
              <a:t>05.04.2017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E1A220-A870-44D2-AEFE-50B529EB3C45}" type="datetime1">
              <a:rPr lang="ru-RU" smtClean="0"/>
              <a:t>05.04.2017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F425D5-AFF1-4141-99C8-8A30F5EE396A}" type="datetime1">
              <a:rPr lang="ru-RU" smtClean="0"/>
              <a:t>05.04.2017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82118C-4DB4-4E9B-A05F-6C4B8EC9F7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3960439"/>
          </a:xfrm>
        </p:spPr>
        <p:txBody>
          <a:bodyPr>
            <a:noAutofit/>
          </a:bodyPr>
          <a:lstStyle/>
          <a:p>
            <a:pPr algn="ctr"/>
            <a:r>
              <a:rPr lang="ru-RU" sz="4000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Стратегии разработки </a:t>
            </a:r>
            <a:br>
              <a:rPr lang="ru-RU" sz="4000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ru-RU" sz="4000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программных средств и систем </a:t>
            </a:r>
            <a:br>
              <a:rPr lang="ru-RU" sz="4000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ru-RU" sz="4000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и реализующие их модели жизненного цикла</a:t>
            </a:r>
          </a:p>
        </p:txBody>
      </p:sp>
    </p:spTree>
    <p:extLst>
      <p:ext uri="{BB962C8B-B14F-4D97-AF65-F5344CB8AC3E}">
        <p14:creationId xmlns:p14="http://schemas.microsoft.com/office/powerpoint/2010/main" val="393418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3573016"/>
            <a:ext cx="3275856" cy="3010339"/>
          </a:xfrm>
          <a:noFill/>
        </p:spPr>
        <p:txBody>
          <a:bodyPr>
            <a:norm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Классическая каскадная модель, </a:t>
            </a:r>
            <a:br>
              <a:rPr lang="ru-RU" sz="2400" dirty="0"/>
            </a:br>
            <a:r>
              <a:rPr lang="ru-RU" sz="2400" dirty="0"/>
              <a:t>ориентированная на работы процесса разработки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СТБ </a:t>
            </a:r>
            <a:r>
              <a:rPr lang="ru-RU" sz="2400" dirty="0" smtClean="0"/>
              <a:t>ИСО/МЭК</a:t>
            </a:r>
          </a:p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</a:t>
            </a:r>
            <a:r>
              <a:rPr lang="ru-RU" sz="2400" dirty="0" smtClean="0"/>
              <a:t> </a:t>
            </a:r>
            <a:r>
              <a:rPr lang="ru-RU" sz="2400" dirty="0" smtClean="0"/>
              <a:t>12207–2003</a:t>
            </a:r>
          </a:p>
          <a:p>
            <a:pPr marL="1588" indent="263525">
              <a:spcBef>
                <a:spcPts val="0"/>
              </a:spcBef>
              <a:buNone/>
            </a:pPr>
            <a:endParaRPr lang="ru-RU" sz="2200" dirty="0"/>
          </a:p>
          <a:p>
            <a:pPr marL="1588" indent="263525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3024336" cy="338437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каскадную </a:t>
            </a:r>
            <a:r>
              <a:rPr lang="ru-RU" sz="3200" dirty="0" smtClean="0">
                <a:effectLst/>
              </a:rPr>
              <a:t>стратегию</a:t>
            </a:r>
            <a:br>
              <a:rPr lang="ru-RU" sz="3200" dirty="0" smtClean="0">
                <a:effectLst/>
              </a:rPr>
            </a:br>
            <a:r>
              <a:rPr lang="ru-RU" sz="3200" dirty="0" smtClean="0">
                <a:effectLst/>
              </a:rPr>
              <a:t>разработки</a:t>
            </a:r>
            <a:endParaRPr lang="ru-RU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47" y="78658"/>
            <a:ext cx="5821349" cy="67342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176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3501008"/>
            <a:ext cx="3203848" cy="3356992"/>
          </a:xfrm>
          <a:noFill/>
        </p:spPr>
        <p:txBody>
          <a:bodyPr>
            <a:normAutofit fontScale="85000" lnSpcReduction="10000"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dirty="0"/>
              <a:t>Каскадная модель с </a:t>
            </a:r>
            <a:r>
              <a:rPr lang="ru-RU" dirty="0" smtClean="0"/>
              <a:t>обратны-ми </a:t>
            </a:r>
            <a:r>
              <a:rPr lang="ru-RU" dirty="0"/>
              <a:t>связями, </a:t>
            </a:r>
            <a:br>
              <a:rPr lang="ru-RU" dirty="0"/>
            </a:br>
            <a:r>
              <a:rPr lang="ru-RU" dirty="0"/>
              <a:t>ориентированная на работы </a:t>
            </a:r>
            <a:r>
              <a:rPr lang="ru-RU" dirty="0" err="1" smtClean="0"/>
              <a:t>процес-са</a:t>
            </a:r>
            <a:r>
              <a:rPr lang="ru-RU" dirty="0" smtClean="0"/>
              <a:t> </a:t>
            </a:r>
            <a:r>
              <a:rPr lang="ru-RU" dirty="0"/>
              <a:t>разработки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СТБ </a:t>
            </a:r>
            <a:r>
              <a:rPr lang="ru-RU" dirty="0" smtClean="0"/>
              <a:t>ИСО/МЭК</a:t>
            </a:r>
          </a:p>
          <a:p>
            <a:pPr marL="1588" indent="263525">
              <a:spcBef>
                <a:spcPts val="0"/>
              </a:spcBef>
              <a:buNone/>
            </a:pPr>
            <a:r>
              <a:rPr lang="ru-RU" dirty="0" smtClean="0"/>
              <a:t>         </a:t>
            </a:r>
            <a:r>
              <a:rPr lang="ru-RU" dirty="0" smtClean="0"/>
              <a:t>12207–2003</a:t>
            </a:r>
          </a:p>
          <a:p>
            <a:pPr marL="1588" indent="263525">
              <a:spcBef>
                <a:spcPts val="0"/>
              </a:spcBef>
              <a:buNone/>
            </a:pPr>
            <a:endParaRPr lang="ru-RU" sz="2200" dirty="0"/>
          </a:p>
          <a:p>
            <a:pPr marL="1588" indent="263525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3024336" cy="338437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каскадную </a:t>
            </a:r>
            <a:r>
              <a:rPr lang="ru-RU" sz="3200" dirty="0" smtClean="0">
                <a:effectLst/>
              </a:rPr>
              <a:t>стратегию</a:t>
            </a:r>
            <a:br>
              <a:rPr lang="ru-RU" sz="3200" dirty="0" smtClean="0">
                <a:effectLst/>
              </a:rPr>
            </a:br>
            <a:r>
              <a:rPr lang="ru-RU" sz="3200" dirty="0" smtClean="0">
                <a:effectLst/>
              </a:rPr>
              <a:t>разработки</a:t>
            </a:r>
            <a:endParaRPr lang="ru-RU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6633"/>
            <a:ext cx="5831997" cy="6639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115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3933056"/>
            <a:ext cx="3635896" cy="2650299"/>
          </a:xfrm>
          <a:noFill/>
        </p:spPr>
        <p:txBody>
          <a:bodyPr>
            <a:norm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Вариант каскадной модели по ГОСТ Р ИСО/МЭК ТО 15271–2002</a:t>
            </a:r>
            <a:endParaRPr lang="ru-RU" sz="2200" dirty="0"/>
          </a:p>
          <a:p>
            <a:pPr marL="1588" indent="263525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3024336" cy="338437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каскадную </a:t>
            </a:r>
            <a:r>
              <a:rPr lang="ru-RU" sz="3200" dirty="0" smtClean="0">
                <a:effectLst/>
              </a:rPr>
              <a:t>стратегию</a:t>
            </a:r>
            <a:br>
              <a:rPr lang="ru-RU" sz="3200" dirty="0" smtClean="0">
                <a:effectLst/>
              </a:rPr>
            </a:br>
            <a:r>
              <a:rPr lang="ru-RU" sz="3200" dirty="0" smtClean="0">
                <a:effectLst/>
              </a:rPr>
              <a:t>разработки</a:t>
            </a:r>
            <a:endParaRPr lang="ru-RU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597"/>
            <a:ext cx="5950597" cy="65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7337"/>
            <a:ext cx="10477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96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3933056"/>
            <a:ext cx="3635896" cy="2650299"/>
          </a:xfrm>
          <a:noFill/>
        </p:spPr>
        <p:txBody>
          <a:bodyPr>
            <a:norm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V-образная модель жизненного цикла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3024336" cy="338437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каскадную </a:t>
            </a:r>
            <a:r>
              <a:rPr lang="ru-RU" sz="3200" dirty="0" smtClean="0">
                <a:effectLst/>
              </a:rPr>
              <a:t>стратегию</a:t>
            </a:r>
            <a:br>
              <a:rPr lang="ru-RU" sz="3200" dirty="0" smtClean="0">
                <a:effectLst/>
              </a:rPr>
            </a:br>
            <a:r>
              <a:rPr lang="ru-RU" sz="3200" dirty="0" smtClean="0">
                <a:effectLst/>
              </a:rPr>
              <a:t>разработки</a:t>
            </a:r>
            <a:endParaRPr lang="ru-RU" sz="32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14" y="260648"/>
            <a:ext cx="6053090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9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5294" y="3645024"/>
            <a:ext cx="3512237" cy="2650299"/>
          </a:xfrm>
          <a:noFill/>
        </p:spPr>
        <p:txBody>
          <a:bodyPr>
            <a:norm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en-US" sz="2400" dirty="0" smtClean="0"/>
              <a:t>V</a:t>
            </a:r>
            <a:r>
              <a:rPr lang="ru-RU" sz="2400" dirty="0"/>
              <a:t>-образная модель жизненного цикла </a:t>
            </a:r>
            <a:br>
              <a:rPr lang="ru-RU" sz="2400" dirty="0"/>
            </a:br>
            <a:r>
              <a:rPr lang="ru-RU" sz="2400" dirty="0"/>
              <a:t>с организацией обратных связей между соседними этапами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3024336" cy="338437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каскадную </a:t>
            </a:r>
            <a:r>
              <a:rPr lang="ru-RU" sz="3200" dirty="0" smtClean="0">
                <a:effectLst/>
              </a:rPr>
              <a:t>стратегию</a:t>
            </a:r>
            <a:br>
              <a:rPr lang="ru-RU" sz="3200" dirty="0" smtClean="0">
                <a:effectLst/>
              </a:rPr>
            </a:br>
            <a:r>
              <a:rPr lang="ru-RU" sz="3200" dirty="0" smtClean="0">
                <a:effectLst/>
              </a:rPr>
              <a:t>разработки</a:t>
            </a:r>
            <a:endParaRPr lang="ru-RU" sz="3200" dirty="0"/>
          </a:p>
        </p:txBody>
      </p:sp>
      <p:grpSp>
        <p:nvGrpSpPr>
          <p:cNvPr id="7" name="Group 494"/>
          <p:cNvGrpSpPr>
            <a:grpSpLocks/>
          </p:cNvGrpSpPr>
          <p:nvPr/>
        </p:nvGrpSpPr>
        <p:grpSpPr bwMode="auto">
          <a:xfrm>
            <a:off x="2899323" y="295564"/>
            <a:ext cx="6166237" cy="6229779"/>
            <a:chOff x="1418" y="4070"/>
            <a:chExt cx="9599" cy="8280"/>
          </a:xfrm>
        </p:grpSpPr>
        <p:sp>
          <p:nvSpPr>
            <p:cNvPr id="8" name="Rectangle 495"/>
            <p:cNvSpPr>
              <a:spLocks noChangeArrowheads="1"/>
            </p:cNvSpPr>
            <p:nvPr/>
          </p:nvSpPr>
          <p:spPr bwMode="auto">
            <a:xfrm>
              <a:off x="1418" y="4070"/>
              <a:ext cx="1987" cy="1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Подготовка процесса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разработки</a:t>
              </a:r>
            </a:p>
          </p:txBody>
        </p:sp>
        <p:cxnSp>
          <p:nvCxnSpPr>
            <p:cNvPr id="9" name="Line 496"/>
            <p:cNvCxnSpPr/>
            <p:nvPr/>
          </p:nvCxnSpPr>
          <p:spPr bwMode="auto">
            <a:xfrm>
              <a:off x="1809" y="5286"/>
              <a:ext cx="0" cy="10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497"/>
            <p:cNvCxnSpPr/>
            <p:nvPr/>
          </p:nvCxnSpPr>
          <p:spPr bwMode="auto">
            <a:xfrm flipV="1">
              <a:off x="1819" y="6342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498"/>
            <p:cNvSpPr>
              <a:spLocks noChangeArrowheads="1"/>
            </p:cNvSpPr>
            <p:nvPr/>
          </p:nvSpPr>
          <p:spPr bwMode="auto">
            <a:xfrm>
              <a:off x="9030" y="4075"/>
              <a:ext cx="1987" cy="1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Эксплуатация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и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сопровождение</a:t>
              </a:r>
            </a:p>
          </p:txBody>
        </p:sp>
        <p:cxnSp>
          <p:nvCxnSpPr>
            <p:cNvPr id="12" name="Line 499"/>
            <p:cNvCxnSpPr/>
            <p:nvPr/>
          </p:nvCxnSpPr>
          <p:spPr bwMode="auto">
            <a:xfrm flipH="1">
              <a:off x="10700" y="5286"/>
              <a:ext cx="0" cy="10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500"/>
            <p:cNvCxnSpPr/>
            <p:nvPr/>
          </p:nvCxnSpPr>
          <p:spPr bwMode="auto">
            <a:xfrm flipH="1">
              <a:off x="10326" y="6357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501"/>
            <p:cNvSpPr>
              <a:spLocks noChangeArrowheads="1"/>
            </p:cNvSpPr>
            <p:nvPr/>
          </p:nvSpPr>
          <p:spPr bwMode="auto">
            <a:xfrm>
              <a:off x="2982" y="7544"/>
              <a:ext cx="1989" cy="130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Проектирова-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ние системы</a:t>
              </a:r>
            </a:p>
          </p:txBody>
        </p:sp>
        <p:sp>
          <p:nvSpPr>
            <p:cNvPr id="15" name="Rectangle 502"/>
            <p:cNvSpPr>
              <a:spLocks noChangeArrowheads="1"/>
            </p:cNvSpPr>
            <p:nvPr/>
          </p:nvSpPr>
          <p:spPr bwMode="auto">
            <a:xfrm>
              <a:off x="3778" y="9265"/>
              <a:ext cx="1987" cy="12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Проектирова-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ние ПС</a:t>
              </a:r>
            </a:p>
          </p:txBody>
        </p:sp>
        <p:sp>
          <p:nvSpPr>
            <p:cNvPr id="16" name="Rectangle 503"/>
            <p:cNvSpPr>
              <a:spLocks noChangeArrowheads="1"/>
            </p:cNvSpPr>
            <p:nvPr/>
          </p:nvSpPr>
          <p:spPr bwMode="auto">
            <a:xfrm>
              <a:off x="6959" y="9265"/>
              <a:ext cx="1986" cy="12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Сборка и квали-фикационные испытания ПС</a:t>
              </a:r>
            </a:p>
          </p:txBody>
        </p:sp>
        <p:sp>
          <p:nvSpPr>
            <p:cNvPr id="17" name="Rectangle 504"/>
            <p:cNvSpPr>
              <a:spLocks noChangeArrowheads="1"/>
            </p:cNvSpPr>
            <p:nvPr/>
          </p:nvSpPr>
          <p:spPr bwMode="auto">
            <a:xfrm>
              <a:off x="7754" y="7544"/>
              <a:ext cx="1986" cy="13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Сборка и квали-фикационные испытания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системы </a:t>
              </a:r>
            </a:p>
          </p:txBody>
        </p:sp>
        <p:sp>
          <p:nvSpPr>
            <p:cNvPr id="18" name="Rectangle 505"/>
            <p:cNvSpPr>
              <a:spLocks noChangeArrowheads="1"/>
            </p:cNvSpPr>
            <p:nvPr/>
          </p:nvSpPr>
          <p:spPr bwMode="auto">
            <a:xfrm>
              <a:off x="8350" y="5827"/>
              <a:ext cx="1987" cy="1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Ввод в действие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и обеспечение приемки</a:t>
              </a:r>
            </a:p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19" name="Line 506"/>
            <p:cNvCxnSpPr/>
            <p:nvPr/>
          </p:nvCxnSpPr>
          <p:spPr bwMode="auto">
            <a:xfrm>
              <a:off x="4971" y="7877"/>
              <a:ext cx="27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507"/>
            <p:cNvCxnSpPr/>
            <p:nvPr/>
          </p:nvCxnSpPr>
          <p:spPr bwMode="auto">
            <a:xfrm>
              <a:off x="5749" y="9570"/>
              <a:ext cx="119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508"/>
            <p:cNvSpPr>
              <a:spLocks noChangeArrowheads="1"/>
            </p:cNvSpPr>
            <p:nvPr/>
          </p:nvSpPr>
          <p:spPr bwMode="auto">
            <a:xfrm>
              <a:off x="2188" y="5827"/>
              <a:ext cx="1987" cy="1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Анализ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требований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к системе </a:t>
              </a:r>
            </a:p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22" name="Line 509"/>
            <p:cNvCxnSpPr/>
            <p:nvPr/>
          </p:nvCxnSpPr>
          <p:spPr bwMode="auto">
            <a:xfrm>
              <a:off x="2582" y="7066"/>
              <a:ext cx="0" cy="10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510"/>
            <p:cNvCxnSpPr/>
            <p:nvPr/>
          </p:nvCxnSpPr>
          <p:spPr bwMode="auto">
            <a:xfrm flipV="1">
              <a:off x="2604" y="8109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511"/>
            <p:cNvCxnSpPr/>
            <p:nvPr/>
          </p:nvCxnSpPr>
          <p:spPr bwMode="auto">
            <a:xfrm>
              <a:off x="3398" y="8858"/>
              <a:ext cx="0" cy="8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512"/>
            <p:cNvCxnSpPr/>
            <p:nvPr/>
          </p:nvCxnSpPr>
          <p:spPr bwMode="auto">
            <a:xfrm flipV="1">
              <a:off x="3390" y="9764"/>
              <a:ext cx="374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513"/>
            <p:cNvSpPr>
              <a:spLocks noChangeArrowheads="1"/>
            </p:cNvSpPr>
            <p:nvPr/>
          </p:nvSpPr>
          <p:spPr bwMode="auto">
            <a:xfrm>
              <a:off x="5391" y="10971"/>
              <a:ext cx="1986" cy="137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Программи-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рование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и тестирование ПС</a:t>
              </a:r>
            </a:p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27" name="Line 514"/>
            <p:cNvCxnSpPr/>
            <p:nvPr/>
          </p:nvCxnSpPr>
          <p:spPr bwMode="auto">
            <a:xfrm>
              <a:off x="4795" y="10487"/>
              <a:ext cx="0" cy="7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515"/>
            <p:cNvCxnSpPr/>
            <p:nvPr/>
          </p:nvCxnSpPr>
          <p:spPr bwMode="auto">
            <a:xfrm flipV="1">
              <a:off x="4785" y="11256"/>
              <a:ext cx="6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516"/>
            <p:cNvCxnSpPr/>
            <p:nvPr/>
          </p:nvCxnSpPr>
          <p:spPr bwMode="auto">
            <a:xfrm rot="-5400000">
              <a:off x="7712" y="10977"/>
              <a:ext cx="0" cy="6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517"/>
            <p:cNvCxnSpPr/>
            <p:nvPr/>
          </p:nvCxnSpPr>
          <p:spPr bwMode="auto">
            <a:xfrm rot="16200000" flipV="1">
              <a:off x="7630" y="10886"/>
              <a:ext cx="759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518"/>
            <p:cNvCxnSpPr/>
            <p:nvPr/>
          </p:nvCxnSpPr>
          <p:spPr bwMode="auto">
            <a:xfrm>
              <a:off x="9305" y="8892"/>
              <a:ext cx="0" cy="8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519"/>
            <p:cNvCxnSpPr/>
            <p:nvPr/>
          </p:nvCxnSpPr>
          <p:spPr bwMode="auto">
            <a:xfrm flipH="1" flipV="1">
              <a:off x="8936" y="9797"/>
              <a:ext cx="3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520"/>
            <p:cNvCxnSpPr/>
            <p:nvPr/>
          </p:nvCxnSpPr>
          <p:spPr bwMode="auto">
            <a:xfrm>
              <a:off x="10051" y="7061"/>
              <a:ext cx="0" cy="10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521"/>
            <p:cNvCxnSpPr/>
            <p:nvPr/>
          </p:nvCxnSpPr>
          <p:spPr bwMode="auto">
            <a:xfrm flipH="1" flipV="1">
              <a:off x="9735" y="8124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522"/>
            <p:cNvCxnSpPr/>
            <p:nvPr/>
          </p:nvCxnSpPr>
          <p:spPr bwMode="auto">
            <a:xfrm flipV="1">
              <a:off x="4164" y="6172"/>
              <a:ext cx="4185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523"/>
            <p:cNvCxnSpPr/>
            <p:nvPr/>
          </p:nvCxnSpPr>
          <p:spPr bwMode="auto">
            <a:xfrm flipH="1" flipV="1">
              <a:off x="4542" y="6471"/>
              <a:ext cx="0" cy="10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524"/>
            <p:cNvCxnSpPr/>
            <p:nvPr/>
          </p:nvCxnSpPr>
          <p:spPr bwMode="auto">
            <a:xfrm flipH="1">
              <a:off x="4162" y="6467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" name="Group 525"/>
            <p:cNvGrpSpPr>
              <a:grpSpLocks/>
            </p:cNvGrpSpPr>
            <p:nvPr/>
          </p:nvGrpSpPr>
          <p:grpSpPr bwMode="auto">
            <a:xfrm>
              <a:off x="4939" y="8189"/>
              <a:ext cx="384" cy="1059"/>
              <a:chOff x="4939" y="8189"/>
              <a:chExt cx="384" cy="1059"/>
            </a:xfrm>
          </p:grpSpPr>
          <p:cxnSp>
            <p:nvCxnSpPr>
              <p:cNvPr id="50" name="Line 526"/>
              <p:cNvCxnSpPr/>
              <p:nvPr/>
            </p:nvCxnSpPr>
            <p:spPr bwMode="auto">
              <a:xfrm flipH="1" flipV="1">
                <a:off x="5316" y="8190"/>
                <a:ext cx="0" cy="10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527"/>
              <p:cNvCxnSpPr/>
              <p:nvPr/>
            </p:nvCxnSpPr>
            <p:spPr bwMode="auto">
              <a:xfrm flipH="1">
                <a:off x="4939" y="818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9" name="Line 528"/>
            <p:cNvCxnSpPr/>
            <p:nvPr/>
          </p:nvCxnSpPr>
          <p:spPr bwMode="auto">
            <a:xfrm flipH="1" flipV="1">
              <a:off x="8039" y="6459"/>
              <a:ext cx="0" cy="10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529"/>
            <p:cNvCxnSpPr/>
            <p:nvPr/>
          </p:nvCxnSpPr>
          <p:spPr bwMode="auto">
            <a:xfrm>
              <a:off x="8042" y="6455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530"/>
            <p:cNvGrpSpPr>
              <a:grpSpLocks/>
            </p:cNvGrpSpPr>
            <p:nvPr/>
          </p:nvGrpSpPr>
          <p:grpSpPr bwMode="auto">
            <a:xfrm>
              <a:off x="7436" y="8183"/>
              <a:ext cx="312" cy="1065"/>
              <a:chOff x="7436" y="8183"/>
              <a:chExt cx="312" cy="1065"/>
            </a:xfrm>
          </p:grpSpPr>
          <p:cxnSp>
            <p:nvCxnSpPr>
              <p:cNvPr id="48" name="Line 531"/>
              <p:cNvCxnSpPr/>
              <p:nvPr/>
            </p:nvCxnSpPr>
            <p:spPr bwMode="auto">
              <a:xfrm flipH="1" flipV="1">
                <a:off x="7436" y="8184"/>
                <a:ext cx="0" cy="10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Line 532"/>
              <p:cNvCxnSpPr/>
              <p:nvPr/>
            </p:nvCxnSpPr>
            <p:spPr bwMode="auto">
              <a:xfrm>
                <a:off x="7439" y="8183"/>
                <a:ext cx="3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533"/>
            <p:cNvGrpSpPr>
              <a:grpSpLocks/>
            </p:cNvGrpSpPr>
            <p:nvPr/>
          </p:nvGrpSpPr>
          <p:grpSpPr bwMode="auto">
            <a:xfrm>
              <a:off x="6634" y="9896"/>
              <a:ext cx="312" cy="1065"/>
              <a:chOff x="7436" y="8183"/>
              <a:chExt cx="312" cy="1065"/>
            </a:xfrm>
          </p:grpSpPr>
          <p:cxnSp>
            <p:nvCxnSpPr>
              <p:cNvPr id="46" name="Line 534"/>
              <p:cNvCxnSpPr/>
              <p:nvPr/>
            </p:nvCxnSpPr>
            <p:spPr bwMode="auto">
              <a:xfrm flipH="1" flipV="1">
                <a:off x="7436" y="8184"/>
                <a:ext cx="0" cy="10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Line 535"/>
              <p:cNvCxnSpPr/>
              <p:nvPr/>
            </p:nvCxnSpPr>
            <p:spPr bwMode="auto">
              <a:xfrm>
                <a:off x="7439" y="8183"/>
                <a:ext cx="3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" name="Group 536"/>
            <p:cNvGrpSpPr>
              <a:grpSpLocks/>
            </p:cNvGrpSpPr>
            <p:nvPr/>
          </p:nvGrpSpPr>
          <p:grpSpPr bwMode="auto">
            <a:xfrm>
              <a:off x="5740" y="9896"/>
              <a:ext cx="384" cy="1059"/>
              <a:chOff x="4939" y="8189"/>
              <a:chExt cx="384" cy="1059"/>
            </a:xfrm>
          </p:grpSpPr>
          <p:cxnSp>
            <p:nvCxnSpPr>
              <p:cNvPr id="44" name="Line 537"/>
              <p:cNvCxnSpPr/>
              <p:nvPr/>
            </p:nvCxnSpPr>
            <p:spPr bwMode="auto">
              <a:xfrm flipH="1" flipV="1">
                <a:off x="5316" y="8190"/>
                <a:ext cx="0" cy="10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538"/>
              <p:cNvCxnSpPr/>
              <p:nvPr/>
            </p:nvCxnSpPr>
            <p:spPr bwMode="auto">
              <a:xfrm flipH="1">
                <a:off x="4939" y="818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94225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1208" y="1268760"/>
            <a:ext cx="9011202" cy="1008112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200" dirty="0" smtClean="0"/>
              <a:t>Основа </a:t>
            </a:r>
            <a:r>
              <a:rPr lang="en-US" sz="2200" dirty="0"/>
              <a:t>RAD</a:t>
            </a:r>
            <a:r>
              <a:rPr lang="ru-RU" sz="2200" dirty="0"/>
              <a:t>-модели </a:t>
            </a:r>
            <a:r>
              <a:rPr lang="ru-RU" sz="2200" dirty="0" smtClean="0"/>
              <a:t>- использование </a:t>
            </a:r>
            <a:r>
              <a:rPr lang="ru-RU" sz="2200" i="1" dirty="0" smtClean="0"/>
              <a:t>инструментальных </a:t>
            </a:r>
            <a:r>
              <a:rPr lang="ru-RU" sz="2200" i="1" dirty="0"/>
              <a:t>средств разработки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1588" indent="263525" algn="ctr">
              <a:spcBef>
                <a:spcPts val="0"/>
              </a:spcBef>
              <a:buNone/>
            </a:pPr>
            <a:r>
              <a:rPr lang="ru-RU" sz="2400" b="1" dirty="0" smtClean="0"/>
              <a:t>Базовая </a:t>
            </a:r>
            <a:r>
              <a:rPr lang="ru-RU" sz="2400" b="1" dirty="0" smtClean="0"/>
              <a:t>RAD-модель</a:t>
            </a:r>
            <a:endParaRPr lang="ru-RU" sz="24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3"/>
            <a:ext cx="8712968" cy="122413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быстрой разработки </a:t>
            </a:r>
            <a:r>
              <a:rPr lang="ru-RU" sz="3200" dirty="0" smtClean="0">
                <a:effectLst/>
              </a:rPr>
              <a:t>приложений (</a:t>
            </a:r>
            <a:r>
              <a:rPr lang="en-US" sz="3200" dirty="0" smtClean="0">
                <a:effectLst/>
              </a:rPr>
              <a:t>RAD)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" y="2492896"/>
            <a:ext cx="887601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7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1208" y="1268760"/>
            <a:ext cx="9011202" cy="864096"/>
          </a:xfrm>
          <a:noFill/>
        </p:spPr>
        <p:txBody>
          <a:bodyPr>
            <a:noAutofit/>
          </a:bodyPr>
          <a:lstStyle/>
          <a:p>
            <a:pPr marL="1588" indent="263525" algn="ctr">
              <a:spcBef>
                <a:spcPts val="0"/>
              </a:spcBef>
              <a:buNone/>
            </a:pPr>
            <a:r>
              <a:rPr lang="ru-RU" sz="2400" b="1" dirty="0"/>
              <a:t>RAD-модель, основанная на моделировании предметной </a:t>
            </a:r>
            <a:r>
              <a:rPr lang="ru-RU" sz="2400" b="1" dirty="0" smtClean="0"/>
              <a:t>области</a:t>
            </a:r>
            <a:endParaRPr lang="ru-RU" sz="24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3"/>
            <a:ext cx="8712968" cy="122413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быстрой разработки </a:t>
            </a:r>
            <a:r>
              <a:rPr lang="ru-RU" sz="3200" dirty="0" smtClean="0">
                <a:effectLst/>
              </a:rPr>
              <a:t>приложений (</a:t>
            </a:r>
            <a:r>
              <a:rPr lang="en-US" sz="3200" dirty="0" smtClean="0">
                <a:effectLst/>
              </a:rPr>
              <a:t>RAD)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7128792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3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-12157" y="3068960"/>
            <a:ext cx="2495925" cy="1728192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RAD-модель параллельной разработки </a:t>
            </a:r>
            <a:r>
              <a:rPr lang="ru-RU" sz="2400" dirty="0" smtClean="0"/>
              <a:t>приложений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3"/>
            <a:ext cx="2808312" cy="273630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быстрой разработки </a:t>
            </a:r>
            <a:r>
              <a:rPr lang="ru-RU" sz="3200" dirty="0" smtClean="0">
                <a:effectLst/>
              </a:rPr>
              <a:t>приложений (</a:t>
            </a:r>
            <a:r>
              <a:rPr lang="en-US" sz="3200" dirty="0" smtClean="0">
                <a:effectLst/>
              </a:rPr>
              <a:t>RAD)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6192688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2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-12157" y="3068960"/>
            <a:ext cx="2351909" cy="2808312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Модель быстрой разработки приложений </a:t>
            </a:r>
            <a:br>
              <a:rPr lang="ru-RU" sz="2400" dirty="0"/>
            </a:br>
            <a:r>
              <a:rPr lang="ru-RU" sz="2400" dirty="0"/>
              <a:t>по ГОСТ Р ИСО/МЭК ТО 15271–2002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3"/>
            <a:ext cx="2808312" cy="273630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быстрой разработки </a:t>
            </a:r>
            <a:r>
              <a:rPr lang="ru-RU" sz="3200" dirty="0" smtClean="0">
                <a:effectLst/>
              </a:rPr>
              <a:t>приложений (</a:t>
            </a:r>
            <a:r>
              <a:rPr lang="en-US" sz="3200" dirty="0" smtClean="0">
                <a:effectLst/>
              </a:rPr>
              <a:t>RAD)</a:t>
            </a:r>
            <a:endParaRPr lang="ru-RU" sz="3200" dirty="0"/>
          </a:p>
        </p:txBody>
      </p:sp>
      <p:grpSp>
        <p:nvGrpSpPr>
          <p:cNvPr id="6" name="Group 378"/>
          <p:cNvGrpSpPr>
            <a:grpSpLocks/>
          </p:cNvGrpSpPr>
          <p:nvPr/>
        </p:nvGrpSpPr>
        <p:grpSpPr bwMode="auto">
          <a:xfrm>
            <a:off x="2555776" y="151578"/>
            <a:ext cx="6444899" cy="6623753"/>
            <a:chOff x="1478" y="1418"/>
            <a:chExt cx="9595" cy="12908"/>
          </a:xfrm>
        </p:grpSpPr>
        <p:sp>
          <p:nvSpPr>
            <p:cNvPr id="7" name="Oval 379"/>
            <p:cNvSpPr>
              <a:spLocks noChangeArrowheads="1"/>
            </p:cNvSpPr>
            <p:nvPr/>
          </p:nvSpPr>
          <p:spPr bwMode="auto">
            <a:xfrm>
              <a:off x="1478" y="6248"/>
              <a:ext cx="5580" cy="411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8" name="Oval 380"/>
            <p:cNvSpPr>
              <a:spLocks noChangeArrowheads="1"/>
            </p:cNvSpPr>
            <p:nvPr/>
          </p:nvSpPr>
          <p:spPr bwMode="auto">
            <a:xfrm>
              <a:off x="3098" y="7322"/>
              <a:ext cx="2340" cy="1952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ru-RU" sz="1000">
                <a:effectLst/>
                <a:latin typeface="Times New Roman"/>
                <a:ea typeface="Times New Roman"/>
              </a:endParaRPr>
            </a:p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" name="Oval 381"/>
            <p:cNvSpPr>
              <a:spLocks noChangeArrowheads="1"/>
            </p:cNvSpPr>
            <p:nvPr/>
          </p:nvSpPr>
          <p:spPr bwMode="auto">
            <a:xfrm>
              <a:off x="2018" y="3584"/>
              <a:ext cx="2700" cy="1695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Анализ дело-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вой деятель-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ности (1)</a:t>
              </a:r>
            </a:p>
          </p:txBody>
        </p:sp>
        <p:sp>
          <p:nvSpPr>
            <p:cNvPr id="10" name="Oval 382"/>
            <p:cNvSpPr>
              <a:spLocks noChangeArrowheads="1"/>
            </p:cNvSpPr>
            <p:nvPr/>
          </p:nvSpPr>
          <p:spPr bwMode="auto">
            <a:xfrm>
              <a:off x="2018" y="1418"/>
              <a:ext cx="2700" cy="1211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Осуществи-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мость (1)</a:t>
              </a:r>
            </a:p>
          </p:txBody>
        </p:sp>
        <p:sp>
          <p:nvSpPr>
            <p:cNvPr id="11" name="Oval 383"/>
            <p:cNvSpPr>
              <a:spLocks noChangeArrowheads="1"/>
            </p:cNvSpPr>
            <p:nvPr/>
          </p:nvSpPr>
          <p:spPr bwMode="auto">
            <a:xfrm>
              <a:off x="5258" y="10209"/>
              <a:ext cx="5580" cy="4117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2" name="Oval 384"/>
            <p:cNvSpPr>
              <a:spLocks noChangeArrowheads="1"/>
            </p:cNvSpPr>
            <p:nvPr/>
          </p:nvSpPr>
          <p:spPr bwMode="auto">
            <a:xfrm>
              <a:off x="6878" y="11420"/>
              <a:ext cx="2340" cy="1695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3" name="Text Box 385"/>
            <p:cNvSpPr txBox="1">
              <a:spLocks noChangeArrowheads="1"/>
            </p:cNvSpPr>
            <p:nvPr/>
          </p:nvSpPr>
          <p:spPr bwMode="auto">
            <a:xfrm>
              <a:off x="7043" y="10508"/>
              <a:ext cx="1893" cy="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Соответствие графику (1)</a:t>
              </a:r>
            </a:p>
          </p:txBody>
        </p:sp>
        <p:sp>
          <p:nvSpPr>
            <p:cNvPr id="14" name="Text Box 386"/>
            <p:cNvSpPr txBox="1">
              <a:spLocks noChangeArrowheads="1"/>
            </p:cNvSpPr>
            <p:nvPr/>
          </p:nvSpPr>
          <p:spPr bwMode="auto">
            <a:xfrm>
              <a:off x="6950" y="13162"/>
              <a:ext cx="2178" cy="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Создание проекта прототипа (3 – 8)</a:t>
              </a:r>
            </a:p>
          </p:txBody>
        </p:sp>
        <p:sp>
          <p:nvSpPr>
            <p:cNvPr id="15" name="Text Box 387"/>
            <p:cNvSpPr txBox="1">
              <a:spLocks noChangeArrowheads="1"/>
            </p:cNvSpPr>
            <p:nvPr/>
          </p:nvSpPr>
          <p:spPr bwMode="auto">
            <a:xfrm>
              <a:off x="9218" y="11588"/>
              <a:ext cx="1620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Анализ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проекта 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прототипа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(9)</a:t>
              </a:r>
            </a:p>
          </p:txBody>
        </p:sp>
        <p:sp>
          <p:nvSpPr>
            <p:cNvPr id="16" name="Text Box 388"/>
            <p:cNvSpPr txBox="1">
              <a:spLocks noChangeArrowheads="1"/>
            </p:cNvSpPr>
            <p:nvPr/>
          </p:nvSpPr>
          <p:spPr bwMode="auto">
            <a:xfrm>
              <a:off x="5298" y="11617"/>
              <a:ext cx="1620" cy="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Описание проекта 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прототипа 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(3)</a:t>
              </a:r>
            </a:p>
          </p:txBody>
        </p:sp>
        <p:sp>
          <p:nvSpPr>
            <p:cNvPr id="17" name="Text Box 389"/>
            <p:cNvSpPr txBox="1">
              <a:spLocks noChangeArrowheads="1"/>
            </p:cNvSpPr>
            <p:nvPr/>
          </p:nvSpPr>
          <p:spPr bwMode="auto">
            <a:xfrm>
              <a:off x="5333" y="7669"/>
              <a:ext cx="1620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Анализ функ-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  ционального прототипа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(9)</a:t>
              </a:r>
            </a:p>
          </p:txBody>
        </p:sp>
        <p:sp>
          <p:nvSpPr>
            <p:cNvPr id="18" name="Text Box 390"/>
            <p:cNvSpPr txBox="1">
              <a:spLocks noChangeArrowheads="1"/>
            </p:cNvSpPr>
            <p:nvPr/>
          </p:nvSpPr>
          <p:spPr bwMode="auto">
            <a:xfrm>
              <a:off x="2738" y="9386"/>
              <a:ext cx="306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Создание функциональ-ного прототипа (3 – 8)</a:t>
              </a:r>
            </a:p>
          </p:txBody>
        </p:sp>
        <p:sp>
          <p:nvSpPr>
            <p:cNvPr id="19" name="Text Box 391"/>
            <p:cNvSpPr txBox="1">
              <a:spLocks noChangeArrowheads="1"/>
            </p:cNvSpPr>
            <p:nvPr/>
          </p:nvSpPr>
          <p:spPr bwMode="auto">
            <a:xfrm>
              <a:off x="3470" y="6297"/>
              <a:ext cx="162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Соответствие графику (1)</a:t>
              </a:r>
            </a:p>
          </p:txBody>
        </p:sp>
        <p:sp>
          <p:nvSpPr>
            <p:cNvPr id="20" name="Oval 392"/>
            <p:cNvSpPr>
              <a:spLocks noChangeArrowheads="1"/>
            </p:cNvSpPr>
            <p:nvPr/>
          </p:nvSpPr>
          <p:spPr bwMode="auto">
            <a:xfrm>
              <a:off x="5438" y="2578"/>
              <a:ext cx="5580" cy="411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1" name="Oval 393"/>
            <p:cNvSpPr>
              <a:spLocks noChangeArrowheads="1"/>
            </p:cNvSpPr>
            <p:nvPr/>
          </p:nvSpPr>
          <p:spPr bwMode="auto">
            <a:xfrm>
              <a:off x="7058" y="3788"/>
              <a:ext cx="2340" cy="1695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1800"/>
                </a:spcBef>
                <a:spcAft>
                  <a:spcPts val="0"/>
                </a:spcAft>
              </a:pPr>
              <a:r>
                <a:rPr lang="ru-RU" sz="1400" b="1">
                  <a:effectLst/>
                  <a:latin typeface="Times New Roman"/>
                  <a:ea typeface="Times New Roman"/>
                </a:rPr>
                <a:t>Реализация</a:t>
              </a:r>
              <a:endParaRPr lang="ru-RU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394"/>
            <p:cNvSpPr txBox="1">
              <a:spLocks noChangeArrowheads="1"/>
            </p:cNvSpPr>
            <p:nvPr/>
          </p:nvSpPr>
          <p:spPr bwMode="auto">
            <a:xfrm>
              <a:off x="7475" y="2646"/>
              <a:ext cx="1620" cy="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Обучение пользовате-лей (13)</a:t>
              </a:r>
            </a:p>
          </p:txBody>
        </p:sp>
        <p:sp>
          <p:nvSpPr>
            <p:cNvPr id="23" name="Text Box 395"/>
            <p:cNvSpPr txBox="1">
              <a:spLocks noChangeArrowheads="1"/>
            </p:cNvSpPr>
            <p:nvPr/>
          </p:nvSpPr>
          <p:spPr bwMode="auto">
            <a:xfrm>
              <a:off x="5462" y="4173"/>
              <a:ext cx="1620" cy="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Ввод в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действие 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(*)</a:t>
              </a:r>
            </a:p>
          </p:txBody>
        </p:sp>
        <p:sp>
          <p:nvSpPr>
            <p:cNvPr id="24" name="Text Box 396"/>
            <p:cNvSpPr txBox="1">
              <a:spLocks noChangeArrowheads="1"/>
            </p:cNvSpPr>
            <p:nvPr/>
          </p:nvSpPr>
          <p:spPr bwMode="auto">
            <a:xfrm>
              <a:off x="7472" y="5457"/>
              <a:ext cx="1620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Анализ 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практики</a:t>
              </a:r>
            </a:p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(11)</a:t>
              </a:r>
            </a:p>
          </p:txBody>
        </p:sp>
        <p:cxnSp>
          <p:nvCxnSpPr>
            <p:cNvPr id="25" name="Line 397"/>
            <p:cNvCxnSpPr/>
            <p:nvPr/>
          </p:nvCxnSpPr>
          <p:spPr bwMode="auto">
            <a:xfrm>
              <a:off x="3329" y="2629"/>
              <a:ext cx="0" cy="968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398"/>
            <p:cNvCxnSpPr/>
            <p:nvPr/>
          </p:nvCxnSpPr>
          <p:spPr bwMode="auto">
            <a:xfrm>
              <a:off x="3374" y="5284"/>
              <a:ext cx="444" cy="977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399"/>
            <p:cNvCxnSpPr/>
            <p:nvPr/>
          </p:nvCxnSpPr>
          <p:spPr bwMode="auto">
            <a:xfrm>
              <a:off x="6735" y="9291"/>
              <a:ext cx="624" cy="976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400"/>
            <p:cNvCxnSpPr/>
            <p:nvPr/>
          </p:nvCxnSpPr>
          <p:spPr bwMode="auto">
            <a:xfrm flipV="1">
              <a:off x="9468" y="6261"/>
              <a:ext cx="470" cy="4235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401"/>
            <p:cNvCxnSpPr/>
            <p:nvPr/>
          </p:nvCxnSpPr>
          <p:spPr bwMode="auto">
            <a:xfrm flipH="1" flipV="1">
              <a:off x="6885" y="8984"/>
              <a:ext cx="2013" cy="1329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402"/>
            <p:cNvCxnSpPr/>
            <p:nvPr/>
          </p:nvCxnSpPr>
          <p:spPr bwMode="auto">
            <a:xfrm>
              <a:off x="6976" y="6447"/>
              <a:ext cx="659" cy="3785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403"/>
            <p:cNvCxnSpPr/>
            <p:nvPr/>
          </p:nvCxnSpPr>
          <p:spPr bwMode="auto">
            <a:xfrm flipH="1">
              <a:off x="5161" y="6143"/>
              <a:ext cx="1199" cy="216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404"/>
            <p:cNvCxnSpPr/>
            <p:nvPr/>
          </p:nvCxnSpPr>
          <p:spPr bwMode="auto">
            <a:xfrm>
              <a:off x="8091" y="6692"/>
              <a:ext cx="454" cy="0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405"/>
            <p:cNvCxnSpPr/>
            <p:nvPr/>
          </p:nvCxnSpPr>
          <p:spPr bwMode="auto">
            <a:xfrm flipH="1">
              <a:off x="7877" y="10209"/>
              <a:ext cx="540" cy="0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406"/>
            <p:cNvCxnSpPr/>
            <p:nvPr/>
          </p:nvCxnSpPr>
          <p:spPr bwMode="auto">
            <a:xfrm flipH="1">
              <a:off x="4010" y="6246"/>
              <a:ext cx="540" cy="0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407"/>
            <p:cNvSpPr txBox="1">
              <a:spLocks noChangeArrowheads="1"/>
            </p:cNvSpPr>
            <p:nvPr/>
          </p:nvSpPr>
          <p:spPr bwMode="auto">
            <a:xfrm>
              <a:off x="3153" y="7763"/>
              <a:ext cx="2225" cy="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ru-RU" sz="1400" b="1">
                  <a:effectLst/>
                  <a:latin typeface="Times New Roman"/>
                  <a:ea typeface="Times New Roman"/>
                </a:rPr>
                <a:t>Цикл </a:t>
              </a:r>
              <a:endParaRPr lang="ru-RU" sz="14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ru-RU" sz="1400" b="1">
                  <a:effectLst/>
                  <a:latin typeface="Times New Roman"/>
                  <a:ea typeface="Times New Roman"/>
                </a:rPr>
                <a:t>функциональной модели</a:t>
              </a:r>
              <a:endParaRPr lang="ru-RU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Text Box 408"/>
            <p:cNvSpPr txBox="1">
              <a:spLocks noChangeArrowheads="1"/>
            </p:cNvSpPr>
            <p:nvPr/>
          </p:nvSpPr>
          <p:spPr bwMode="auto">
            <a:xfrm>
              <a:off x="1600" y="7624"/>
              <a:ext cx="1620" cy="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Определение функциона-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льного про-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тотипа (3 – 8)</a:t>
              </a:r>
            </a:p>
          </p:txBody>
        </p:sp>
        <p:sp>
          <p:nvSpPr>
            <p:cNvPr id="37" name="Text Box 409"/>
            <p:cNvSpPr txBox="1">
              <a:spLocks noChangeArrowheads="1"/>
            </p:cNvSpPr>
            <p:nvPr/>
          </p:nvSpPr>
          <p:spPr bwMode="auto">
            <a:xfrm>
              <a:off x="9003" y="4152"/>
              <a:ext cx="2070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         Приемка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       пользовате-</a:t>
              </a:r>
              <a:br>
                <a:rPr lang="ru-RU" sz="1400">
                  <a:effectLst/>
                  <a:latin typeface="Times New Roman"/>
                  <a:ea typeface="Times New Roman"/>
                </a:rPr>
              </a:br>
              <a:r>
                <a:rPr lang="ru-RU" sz="1400">
                  <a:effectLst/>
                  <a:latin typeface="Times New Roman"/>
                  <a:ea typeface="Times New Roman"/>
                </a:rPr>
                <a:t>       лем (12, 13)</a:t>
              </a:r>
            </a:p>
          </p:txBody>
        </p:sp>
        <p:sp>
          <p:nvSpPr>
            <p:cNvPr id="38" name="Text Box 410"/>
            <p:cNvSpPr txBox="1">
              <a:spLocks noChangeArrowheads="1"/>
            </p:cNvSpPr>
            <p:nvPr/>
          </p:nvSpPr>
          <p:spPr bwMode="auto">
            <a:xfrm>
              <a:off x="6919" y="11588"/>
              <a:ext cx="2225" cy="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ru-RU" sz="1400" b="1">
                  <a:effectLst/>
                  <a:latin typeface="Times New Roman"/>
                  <a:ea typeface="Times New Roman"/>
                </a:rPr>
                <a:t>Цикл </a:t>
              </a:r>
              <a:endParaRPr lang="ru-RU" sz="14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ru-RU" sz="1400" b="1">
                  <a:effectLst/>
                  <a:latin typeface="Times New Roman"/>
                  <a:ea typeface="Times New Roman"/>
                </a:rPr>
                <a:t>проектирования</a:t>
              </a:r>
              <a:br>
                <a:rPr lang="ru-RU" sz="1400" b="1">
                  <a:effectLst/>
                  <a:latin typeface="Times New Roman"/>
                  <a:ea typeface="Times New Roman"/>
                </a:rPr>
              </a:br>
              <a:r>
                <a:rPr lang="ru-RU" sz="1400" b="1">
                  <a:effectLst/>
                  <a:latin typeface="Times New Roman"/>
                  <a:ea typeface="Times New Roman"/>
                </a:rPr>
                <a:t>и создания</a:t>
              </a:r>
              <a:endParaRPr lang="ru-RU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71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-10158" y="3717032"/>
            <a:ext cx="3069990" cy="2376264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Инкрементная модель </a:t>
            </a:r>
            <a:br>
              <a:rPr lang="ru-RU" sz="2400" dirty="0"/>
            </a:br>
            <a:r>
              <a:rPr lang="ru-RU" sz="2400" dirty="0"/>
              <a:t>с уточнением требований на начальных этапах разработки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80" y="116632"/>
            <a:ext cx="3266676" cy="360039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инкрементную стратегию разработки </a:t>
            </a:r>
            <a:endParaRPr lang="ru-RU" sz="3200" dirty="0"/>
          </a:p>
        </p:txBody>
      </p:sp>
      <p:pic>
        <p:nvPicPr>
          <p:cNvPr id="39" name="Рисунок 38" descr="Описание: Описание: Рис 2_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9" b="20338"/>
          <a:stretch>
            <a:fillRect/>
          </a:stretch>
        </p:blipFill>
        <p:spPr bwMode="auto">
          <a:xfrm>
            <a:off x="3203848" y="1"/>
            <a:ext cx="5828928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6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538" indent="342900">
              <a:buNone/>
            </a:pPr>
            <a:r>
              <a:rPr lang="ru-RU" sz="2000" b="1" i="1" dirty="0"/>
              <a:t>Технология разработки программного обеспечения </a:t>
            </a:r>
            <a:r>
              <a:rPr lang="ru-RU" sz="2000" dirty="0"/>
              <a:t>– это совокупность процессов и методов создания программного продукта. </a:t>
            </a:r>
          </a:p>
          <a:p>
            <a:pPr marL="109538" indent="342900">
              <a:buNone/>
            </a:pPr>
            <a:r>
              <a:rPr lang="ru-RU" sz="2000" b="1" i="1" dirty="0"/>
              <a:t>Технология разработки программного обеспечения </a:t>
            </a:r>
            <a:r>
              <a:rPr lang="ru-RU" sz="2000" dirty="0"/>
              <a:t>– это система инженерных принципов для создания экономичного </a:t>
            </a:r>
            <a:r>
              <a:rPr lang="ru-RU" sz="2000" dirty="0" smtClean="0"/>
              <a:t>программного обеспечения (ПО), </a:t>
            </a:r>
            <a:r>
              <a:rPr lang="ru-RU" sz="2000" dirty="0"/>
              <a:t>которое надежно и эффективно работает в реальных </a:t>
            </a:r>
            <a:r>
              <a:rPr lang="ru-RU" sz="2000" dirty="0" smtClean="0"/>
              <a:t>компьютерах. </a:t>
            </a:r>
            <a:r>
              <a:rPr lang="ru-RU" sz="2000" dirty="0"/>
              <a:t>Данное определение имеет частный характер, поскольку учитывает только две из существующих характеристик качества ПО – надежность и </a:t>
            </a:r>
            <a:r>
              <a:rPr lang="ru-RU" sz="2000" dirty="0" smtClean="0"/>
              <a:t>эффективность. </a:t>
            </a:r>
            <a:r>
              <a:rPr lang="ru-RU" sz="2000" dirty="0"/>
              <a:t>С учетом этого можно сформулировать более общее и точное определение. </a:t>
            </a:r>
          </a:p>
          <a:p>
            <a:pPr marL="109538" indent="342900">
              <a:buNone/>
            </a:pPr>
            <a:r>
              <a:rPr lang="ru-RU" sz="2000" b="1" i="1" dirty="0"/>
              <a:t>Технология разработки программного обеспечения </a:t>
            </a:r>
            <a:r>
              <a:rPr lang="ru-RU" sz="2000" dirty="0"/>
              <a:t>– это система инженерных принципов для создания экономичного ПО с заданными характеристиками качества.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</a:rPr>
              <a:t>Основные понятия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7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-10158" y="3717032"/>
            <a:ext cx="3069990" cy="2376264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Вариант инкрементной модели по ГОСТ Р ИСО/МЭК ТО 15271–2002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80" y="116632"/>
            <a:ext cx="3266676" cy="360039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инкрементную стратегию разработки </a:t>
            </a:r>
            <a:endParaRPr lang="ru-R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49"/>
            <a:ext cx="5839718" cy="634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8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3573016"/>
            <a:ext cx="2771800" cy="1944216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Инкрементная модель экстремального 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инкрементную стратегию разработки 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6794500" cy="5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28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7544" y="2564904"/>
            <a:ext cx="2411760" cy="2304256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/>
              <a:t>Структурная эволюционная модель </a:t>
            </a:r>
            <a:br>
              <a:rPr lang="ru-RU" sz="2400" dirty="0"/>
            </a:br>
            <a:r>
              <a:rPr lang="ru-RU" sz="2400" dirty="0"/>
              <a:t>быстрого </a:t>
            </a:r>
            <a:r>
              <a:rPr lang="ru-RU" sz="2400" dirty="0" err="1" smtClean="0"/>
              <a:t>прототипиро-вания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26255"/>
            <a:ext cx="5439296" cy="526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05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916832"/>
            <a:ext cx="2416401" cy="3312368"/>
          </a:xfrm>
          <a:noFill/>
        </p:spPr>
        <p:txBody>
          <a:bodyPr>
            <a:no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400" dirty="0" err="1" smtClean="0"/>
              <a:t>Эволюцион-ная</a:t>
            </a:r>
            <a:r>
              <a:rPr lang="ru-RU" sz="2400" dirty="0" smtClean="0"/>
              <a:t> </a:t>
            </a:r>
            <a:r>
              <a:rPr lang="ru-RU" sz="2400" dirty="0"/>
              <a:t>модель </a:t>
            </a:r>
            <a:r>
              <a:rPr lang="ru-RU" sz="2400" dirty="0" err="1" smtClean="0"/>
              <a:t>прототипиро-вания</a:t>
            </a:r>
            <a:r>
              <a:rPr lang="ru-RU" sz="2400" dirty="0" smtClean="0"/>
              <a:t>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по ГОСТ Р ИСО/МЭК ТО 15271–2002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97" y="1916832"/>
            <a:ext cx="6565900" cy="487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35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3024335" cy="4320480"/>
          </a:xfrm>
          <a:noFill/>
        </p:spPr>
        <p:txBody>
          <a:bodyPr>
            <a:noAutofit/>
          </a:bodyPr>
          <a:lstStyle/>
          <a:p>
            <a:pPr marL="1588" indent="-1588">
              <a:spcBef>
                <a:spcPts val="0"/>
              </a:spcBef>
              <a:buNone/>
            </a:pPr>
            <a:r>
              <a:rPr lang="ru-RU" sz="2400" b="1" dirty="0"/>
              <a:t>Спиральная модель </a:t>
            </a:r>
            <a:r>
              <a:rPr lang="ru-RU" sz="2400" b="1" dirty="0" smtClean="0"/>
              <a:t>Боэма</a:t>
            </a:r>
            <a:endParaRPr lang="ru-RU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А. </a:t>
            </a:r>
            <a:r>
              <a:rPr lang="ru-RU" sz="2000" b="1" i="1" dirty="0"/>
              <a:t>Фаза разработки концепции</a:t>
            </a:r>
            <a:r>
              <a:rPr lang="ru-RU" sz="2000" dirty="0"/>
              <a:t> </a:t>
            </a:r>
            <a:r>
              <a:rPr lang="ru-RU" sz="2000" dirty="0" smtClean="0"/>
              <a:t>(первый виток </a:t>
            </a:r>
            <a:r>
              <a:rPr lang="ru-RU" sz="2000" dirty="0"/>
              <a:t>спирали). </a:t>
            </a:r>
            <a:r>
              <a:rPr lang="ru-RU" sz="2000" dirty="0" smtClean="0"/>
              <a:t>Этапы</a:t>
            </a:r>
            <a:r>
              <a:rPr lang="ru-RU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1 – </a:t>
            </a:r>
            <a:r>
              <a:rPr lang="ru-RU" sz="2000" dirty="0" smtClean="0"/>
              <a:t>определение </a:t>
            </a:r>
            <a:r>
              <a:rPr lang="ru-RU" sz="2000" dirty="0"/>
              <a:t>потребности;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 – </a:t>
            </a:r>
            <a:r>
              <a:rPr lang="ru-RU" sz="2000" dirty="0" smtClean="0"/>
              <a:t>анализ </a:t>
            </a:r>
            <a:r>
              <a:rPr lang="ru-RU" sz="2000" dirty="0"/>
              <a:t>рисков фазы разработки концепции;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3 </a:t>
            </a:r>
            <a:r>
              <a:rPr lang="ru-RU" sz="2000" dirty="0" smtClean="0"/>
              <a:t>–концептуальное </a:t>
            </a:r>
            <a:r>
              <a:rPr lang="ru-RU" sz="2000" dirty="0" err="1"/>
              <a:t>прототипирование</a:t>
            </a:r>
            <a:r>
              <a:rPr lang="ru-RU" sz="2000" dirty="0"/>
              <a:t>;</a:t>
            </a:r>
          </a:p>
          <a:p>
            <a:pPr marL="1588" indent="-1588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  <p:pic>
        <p:nvPicPr>
          <p:cNvPr id="7304" name="Picture 1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1556792"/>
            <a:ext cx="5852294" cy="52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35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184576"/>
          </a:xfrm>
          <a:noFill/>
        </p:spPr>
        <p:txBody>
          <a:bodyPr>
            <a:noAutofit/>
          </a:bodyPr>
          <a:lstStyle/>
          <a:p>
            <a:pPr marL="1588" indent="-1588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Спиральная модель </a:t>
            </a:r>
            <a:r>
              <a:rPr lang="ru-RU" sz="2400" b="1" dirty="0" smtClean="0"/>
              <a:t>Боэма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4 </a:t>
            </a:r>
            <a:r>
              <a:rPr lang="ru-RU" sz="2000" dirty="0"/>
              <a:t>– </a:t>
            </a:r>
            <a:r>
              <a:rPr lang="ru-RU" sz="2000" dirty="0" smtClean="0"/>
              <a:t>разработка </a:t>
            </a:r>
            <a:r>
              <a:rPr lang="ru-RU" sz="2000" dirty="0"/>
              <a:t>концепции требований к системе/программному продукту (концепции эксплуатации);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5 – </a:t>
            </a:r>
            <a:r>
              <a:rPr lang="ru-RU" sz="2000" dirty="0" smtClean="0"/>
              <a:t>планирование </a:t>
            </a:r>
            <a:r>
              <a:rPr lang="ru-RU" sz="2000" dirty="0"/>
              <a:t>проекта и процесса разработки</a:t>
            </a:r>
            <a:r>
              <a:rPr lang="ru-RU" sz="2000" dirty="0" smtClean="0"/>
              <a:t>.</a:t>
            </a:r>
          </a:p>
          <a:p>
            <a:pPr marL="1588" indent="0">
              <a:buNone/>
            </a:pPr>
            <a:r>
              <a:rPr lang="ru-RU" sz="2000" dirty="0"/>
              <a:t>В. </a:t>
            </a:r>
            <a:r>
              <a:rPr lang="ru-RU" sz="2000" b="1" i="1" dirty="0"/>
              <a:t>Фаза анализа требований</a:t>
            </a:r>
            <a:r>
              <a:rPr lang="ru-RU" sz="2000" dirty="0"/>
              <a:t> </a:t>
            </a:r>
            <a:r>
              <a:rPr lang="ru-RU" sz="2000" dirty="0" smtClean="0"/>
              <a:t>(второй виток </a:t>
            </a:r>
            <a:r>
              <a:rPr lang="ru-RU" sz="2000" dirty="0"/>
              <a:t>спирали).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 smtClean="0"/>
              <a:t>Этапы</a:t>
            </a:r>
            <a:r>
              <a:rPr lang="ru-RU" sz="2000" dirty="0"/>
              <a:t>: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6 – </a:t>
            </a:r>
            <a:r>
              <a:rPr lang="ru-RU" sz="2000" dirty="0" smtClean="0"/>
              <a:t>анализ </a:t>
            </a:r>
            <a:r>
              <a:rPr lang="ru-RU" sz="2000" dirty="0"/>
              <a:t>целей, альтернатив и ограничений, связанных с системой/программным продуктом;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7 – </a:t>
            </a:r>
            <a:r>
              <a:rPr lang="ru-RU" sz="2000" dirty="0" smtClean="0"/>
              <a:t>анализ </a:t>
            </a:r>
            <a:r>
              <a:rPr lang="ru-RU" sz="2000" dirty="0"/>
              <a:t>рисков фазы анализа требований;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8 – </a:t>
            </a:r>
            <a:r>
              <a:rPr lang="ru-RU" sz="2000" dirty="0" err="1" smtClean="0"/>
              <a:t>прототипирование</a:t>
            </a:r>
            <a:r>
              <a:rPr lang="ru-RU" sz="2000" dirty="0" smtClean="0"/>
              <a:t> </a:t>
            </a:r>
            <a:r>
              <a:rPr lang="ru-RU" sz="2000" dirty="0"/>
              <a:t>требований </a:t>
            </a:r>
            <a:r>
              <a:rPr lang="ru-RU" sz="2000" dirty="0" smtClean="0"/>
              <a:t>(демонстрационное </a:t>
            </a:r>
            <a:r>
              <a:rPr lang="ru-RU" sz="2000" dirty="0" err="1" smtClean="0"/>
              <a:t>прототипирование</a:t>
            </a:r>
            <a:r>
              <a:rPr lang="ru-RU" sz="2000" dirty="0" smtClean="0"/>
              <a:t>);</a:t>
            </a: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9 – </a:t>
            </a:r>
            <a:r>
              <a:rPr lang="ru-RU" sz="2000" dirty="0" smtClean="0"/>
              <a:t>оценка </a:t>
            </a:r>
            <a:r>
              <a:rPr lang="ru-RU" sz="2000" dirty="0"/>
              <a:t>характеристик системы/программного продукта;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10 – разработка требований к системе/программному продукту и их аттестация;</a:t>
            </a:r>
          </a:p>
          <a:p>
            <a:pPr marL="3048000" indent="-1347788">
              <a:spcBef>
                <a:spcPts val="0"/>
              </a:spcBef>
              <a:buNone/>
            </a:pPr>
            <a:r>
              <a:rPr lang="ru-RU" sz="2000" dirty="0"/>
              <a:t>11 – планирование перехода на фазу проектирования системы/программного продукта.</a:t>
            </a:r>
          </a:p>
          <a:p>
            <a:pPr marL="0" indent="0">
              <a:buNone/>
            </a:pPr>
            <a:endParaRPr lang="ru-RU" sz="2000" dirty="0"/>
          </a:p>
          <a:p>
            <a:pPr marL="1588" indent="-1588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417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184576"/>
          </a:xfrm>
          <a:noFill/>
        </p:spPr>
        <p:txBody>
          <a:bodyPr>
            <a:noAutofit/>
          </a:bodyPr>
          <a:lstStyle/>
          <a:p>
            <a:pPr marL="1588" indent="-1588" algn="ctr">
              <a:spcBef>
                <a:spcPts val="0"/>
              </a:spcBef>
              <a:buNone/>
            </a:pPr>
            <a:r>
              <a:rPr lang="ru-RU" sz="2400" b="1" dirty="0"/>
              <a:t>Спиральная модель </a:t>
            </a:r>
            <a:r>
              <a:rPr lang="ru-RU" sz="2400" b="1" dirty="0" smtClean="0"/>
              <a:t>Боэма</a:t>
            </a:r>
          </a:p>
          <a:p>
            <a:pPr marL="1588" indent="0">
              <a:spcBef>
                <a:spcPts val="600"/>
              </a:spcBef>
              <a:buNone/>
            </a:pPr>
            <a:r>
              <a:rPr lang="ru-RU" sz="2000" dirty="0"/>
              <a:t>С. </a:t>
            </a:r>
            <a:r>
              <a:rPr lang="ru-RU" sz="2000" b="1" i="1" dirty="0"/>
              <a:t>Фаза проектирования системы/программного продукта</a:t>
            </a:r>
            <a:r>
              <a:rPr lang="ru-RU" sz="2000" dirty="0"/>
              <a:t> </a:t>
            </a:r>
            <a:r>
              <a:rPr lang="ru-RU" sz="2000" dirty="0" smtClean="0"/>
              <a:t> (третий виток </a:t>
            </a:r>
            <a:r>
              <a:rPr lang="ru-RU" sz="2000" dirty="0"/>
              <a:t>спирали).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 smtClean="0"/>
              <a:t>Этапы</a:t>
            </a:r>
            <a:r>
              <a:rPr lang="ru-RU" sz="2000" dirty="0"/>
              <a:t>: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12 – </a:t>
            </a:r>
            <a:r>
              <a:rPr lang="ru-RU" sz="2000" dirty="0" smtClean="0"/>
              <a:t>анализ </a:t>
            </a:r>
            <a:r>
              <a:rPr lang="ru-RU" sz="2000" dirty="0"/>
              <a:t>целей, альтернатив и ограничений, связанных с текущим циклом проектирования; 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13 – </a:t>
            </a:r>
            <a:r>
              <a:rPr lang="ru-RU" sz="2000" dirty="0" smtClean="0"/>
              <a:t>анализ </a:t>
            </a:r>
            <a:r>
              <a:rPr lang="ru-RU" sz="2000" dirty="0"/>
              <a:t>рисков фазы проектирования;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14 – </a:t>
            </a:r>
            <a:r>
              <a:rPr lang="ru-RU" sz="2000" dirty="0" err="1" smtClean="0"/>
              <a:t>прототипирование</a:t>
            </a:r>
            <a:r>
              <a:rPr lang="ru-RU" sz="2000" dirty="0" smtClean="0"/>
              <a:t> </a:t>
            </a:r>
            <a:r>
              <a:rPr lang="ru-RU" sz="2000" dirty="0"/>
              <a:t>проектирования системы/программного продукта (оценочное </a:t>
            </a:r>
            <a:r>
              <a:rPr lang="ru-RU" sz="2000" dirty="0" err="1"/>
              <a:t>прототипирование</a:t>
            </a:r>
            <a:r>
              <a:rPr lang="ru-RU" sz="2000" dirty="0"/>
              <a:t>);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9 – оценка характеристик системы/ программного продукта;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15 – </a:t>
            </a:r>
            <a:r>
              <a:rPr lang="ru-RU" sz="2000" dirty="0" smtClean="0"/>
              <a:t>проектирование </a:t>
            </a:r>
            <a:r>
              <a:rPr lang="ru-RU" sz="2000" dirty="0"/>
              <a:t>системной/программной архитектуры, верификация и аттестация результатов проектирования;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16 – </a:t>
            </a:r>
            <a:r>
              <a:rPr lang="ru-RU" sz="2000" dirty="0" smtClean="0"/>
              <a:t>планирование </a:t>
            </a:r>
            <a:r>
              <a:rPr lang="ru-RU" sz="2000" dirty="0"/>
              <a:t>перехода на фазу реализации.</a:t>
            </a:r>
          </a:p>
          <a:p>
            <a:pPr marL="0" indent="0">
              <a:buNone/>
            </a:pPr>
            <a:endParaRPr lang="ru-RU" sz="2000" dirty="0"/>
          </a:p>
          <a:p>
            <a:pPr marL="1588" indent="-1588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26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80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301208"/>
          </a:xfrm>
          <a:noFill/>
        </p:spPr>
        <p:txBody>
          <a:bodyPr>
            <a:noAutofit/>
          </a:bodyPr>
          <a:lstStyle/>
          <a:p>
            <a:pPr marL="1588" indent="-1588" algn="ctr">
              <a:spcBef>
                <a:spcPts val="0"/>
              </a:spcBef>
              <a:buNone/>
            </a:pPr>
            <a:r>
              <a:rPr lang="ru-RU" sz="2400" b="1" dirty="0"/>
              <a:t>Спиральная модель </a:t>
            </a:r>
            <a:r>
              <a:rPr lang="ru-RU" sz="2400" b="1" dirty="0" smtClean="0"/>
              <a:t>Боэма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en-US" sz="2000" dirty="0"/>
              <a:t>D</a:t>
            </a:r>
            <a:r>
              <a:rPr lang="ru-RU" sz="2000" dirty="0"/>
              <a:t>. </a:t>
            </a:r>
            <a:r>
              <a:rPr lang="ru-RU" sz="2000" b="1" i="1" dirty="0"/>
              <a:t>Фаза реализации</a:t>
            </a:r>
            <a:r>
              <a:rPr lang="ru-RU" sz="2000" dirty="0"/>
              <a:t> </a:t>
            </a:r>
            <a:r>
              <a:rPr lang="ru-RU" sz="2000" b="1" i="1" dirty="0"/>
              <a:t>(технического проектирования, программирования и </a:t>
            </a:r>
            <a:r>
              <a:rPr lang="ru-RU" sz="2000" b="1" i="1" dirty="0" smtClean="0"/>
              <a:t>сборки)</a:t>
            </a:r>
            <a:r>
              <a:rPr lang="ru-RU" sz="2000" dirty="0"/>
              <a:t> </a:t>
            </a:r>
            <a:r>
              <a:rPr lang="ru-RU" sz="2000" dirty="0" smtClean="0"/>
              <a:t>- четвертый виток </a:t>
            </a:r>
            <a:r>
              <a:rPr lang="ru-RU" sz="2000" dirty="0"/>
              <a:t>спирали.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 smtClean="0"/>
              <a:t>Этапы</a:t>
            </a:r>
            <a:r>
              <a:rPr lang="ru-RU" sz="2000" dirty="0"/>
              <a:t>: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17 – </a:t>
            </a:r>
            <a:r>
              <a:rPr lang="ru-RU" sz="2000" dirty="0" smtClean="0"/>
              <a:t>анализ </a:t>
            </a:r>
            <a:r>
              <a:rPr lang="ru-RU" sz="2000" dirty="0"/>
              <a:t>возможности реализации в текущем цикле целей, альтернатив и ограничений, связанных с техническим </a:t>
            </a:r>
            <a:r>
              <a:rPr lang="ru-RU" sz="2000" dirty="0" err="1" smtClean="0"/>
              <a:t>проектиро-ванием</a:t>
            </a:r>
            <a:r>
              <a:rPr lang="ru-RU" sz="2000" dirty="0"/>
              <a:t>, программированием и сборкой системы/продукта;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18 – </a:t>
            </a:r>
            <a:r>
              <a:rPr lang="ru-RU" sz="2000" dirty="0" smtClean="0"/>
              <a:t>анализ </a:t>
            </a:r>
            <a:r>
              <a:rPr lang="ru-RU" sz="2000" dirty="0"/>
              <a:t>рисков фазы реализации;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19 – </a:t>
            </a:r>
            <a:r>
              <a:rPr lang="ru-RU" sz="2000" dirty="0" err="1" smtClean="0"/>
              <a:t>прототипирование</a:t>
            </a:r>
            <a:r>
              <a:rPr lang="ru-RU" sz="2000" dirty="0" smtClean="0"/>
              <a:t> </a:t>
            </a:r>
            <a:r>
              <a:rPr lang="ru-RU" sz="2000" dirty="0"/>
              <a:t>реализации (операционное </a:t>
            </a:r>
            <a:r>
              <a:rPr lang="ru-RU" sz="2000" dirty="0" err="1"/>
              <a:t>прототипирование</a:t>
            </a:r>
            <a:r>
              <a:rPr lang="ru-RU" sz="2000" dirty="0"/>
              <a:t>); 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9 – </a:t>
            </a:r>
            <a:r>
              <a:rPr lang="ru-RU" sz="2000" dirty="0" smtClean="0"/>
              <a:t>оценка </a:t>
            </a:r>
            <a:r>
              <a:rPr lang="ru-RU" sz="2000" dirty="0"/>
              <a:t>характеристик системы/продукта;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20 – </a:t>
            </a:r>
            <a:r>
              <a:rPr lang="ru-RU" sz="2000" dirty="0" smtClean="0"/>
              <a:t>техническое </a:t>
            </a:r>
            <a:r>
              <a:rPr lang="ru-RU" sz="2000" dirty="0"/>
              <a:t>проектирование программного средства;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21 – </a:t>
            </a:r>
            <a:r>
              <a:rPr lang="ru-RU" sz="2000" dirty="0" smtClean="0"/>
              <a:t>программирование </a:t>
            </a:r>
            <a:r>
              <a:rPr lang="ru-RU" sz="2000" dirty="0"/>
              <a:t>и тестирование программного средства;</a:t>
            </a:r>
          </a:p>
          <a:p>
            <a:pPr marL="1169988" indent="-1168400">
              <a:spcBef>
                <a:spcPts val="0"/>
              </a:spcBef>
              <a:buNone/>
            </a:pPr>
            <a:r>
              <a:rPr lang="ru-RU" sz="2000" dirty="0"/>
              <a:t>22 – </a:t>
            </a:r>
            <a:r>
              <a:rPr lang="ru-RU" sz="2000" dirty="0" smtClean="0"/>
              <a:t>сборка </a:t>
            </a:r>
            <a:r>
              <a:rPr lang="ru-RU" sz="2000" dirty="0"/>
              <a:t>и квалификационные испытания программного средства;</a:t>
            </a:r>
          </a:p>
          <a:p>
            <a:pPr marL="3676650" indent="-1346200">
              <a:spcBef>
                <a:spcPts val="0"/>
              </a:spcBef>
              <a:buNone/>
            </a:pPr>
            <a:r>
              <a:rPr lang="ru-RU" sz="2000" dirty="0"/>
              <a:t>23 – </a:t>
            </a:r>
            <a:r>
              <a:rPr lang="ru-RU" sz="2000" dirty="0" smtClean="0"/>
              <a:t>сборка </a:t>
            </a:r>
            <a:r>
              <a:rPr lang="ru-RU" sz="2000" dirty="0"/>
              <a:t>и квалификационные испытания системы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1062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112568"/>
          </a:xfrm>
          <a:noFill/>
        </p:spPr>
        <p:txBody>
          <a:bodyPr>
            <a:noAutofit/>
          </a:bodyPr>
          <a:lstStyle/>
          <a:p>
            <a:pPr marL="1588" indent="-1588" algn="ctr">
              <a:spcBef>
                <a:spcPts val="0"/>
              </a:spcBef>
              <a:buNone/>
            </a:pPr>
            <a:r>
              <a:rPr lang="ru-RU" sz="2400" b="1" dirty="0"/>
              <a:t>Спиральная модель </a:t>
            </a:r>
            <a:r>
              <a:rPr lang="ru-RU" sz="2400" b="1" dirty="0" smtClean="0"/>
              <a:t>Боэма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 smtClean="0"/>
              <a:t>24 </a:t>
            </a:r>
            <a:r>
              <a:rPr lang="ru-RU" sz="2000" dirty="0"/>
              <a:t>– </a:t>
            </a:r>
            <a:r>
              <a:rPr lang="ru-RU" sz="2000" dirty="0" smtClean="0"/>
              <a:t>планирование </a:t>
            </a:r>
            <a:r>
              <a:rPr lang="ru-RU" sz="2000" dirty="0"/>
              <a:t>перехода на фазу расширения функциональных возможностей</a:t>
            </a:r>
            <a:r>
              <a:rPr lang="ru-RU" sz="2000" dirty="0" smtClean="0"/>
              <a:t>.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Е. </a:t>
            </a:r>
            <a:r>
              <a:rPr lang="ru-RU" sz="2000" b="1" i="1" dirty="0"/>
              <a:t>Фаза сопровождения и расширения функциональных возможностей</a:t>
            </a:r>
            <a:r>
              <a:rPr lang="ru-RU" sz="2000" dirty="0"/>
              <a:t> </a:t>
            </a:r>
            <a:r>
              <a:rPr lang="ru-RU" sz="2000" dirty="0" smtClean="0"/>
              <a:t>(пятый виток </a:t>
            </a:r>
            <a:r>
              <a:rPr lang="ru-RU" sz="2000" dirty="0"/>
              <a:t>спирали).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 smtClean="0"/>
              <a:t>Этапы</a:t>
            </a:r>
            <a:r>
              <a:rPr lang="ru-RU" sz="2000" dirty="0"/>
              <a:t>: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25 – </a:t>
            </a:r>
            <a:r>
              <a:rPr lang="ru-RU" sz="2000" dirty="0" smtClean="0"/>
              <a:t>анализ </a:t>
            </a:r>
            <a:r>
              <a:rPr lang="ru-RU" sz="2000" dirty="0"/>
              <a:t>целей, альтернатив и ограничений, связанных с сопровождением и расширением функциональных возможностей;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18 – </a:t>
            </a:r>
            <a:r>
              <a:rPr lang="ru-RU" sz="2000" dirty="0" smtClean="0"/>
              <a:t>анализ </a:t>
            </a:r>
            <a:r>
              <a:rPr lang="ru-RU" sz="2000" dirty="0"/>
              <a:t>рисков реализации;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19 – </a:t>
            </a:r>
            <a:r>
              <a:rPr lang="ru-RU" sz="2000" dirty="0" err="1" smtClean="0"/>
              <a:t>прототипирование</a:t>
            </a:r>
            <a:r>
              <a:rPr lang="ru-RU" sz="2000" dirty="0" smtClean="0"/>
              <a:t> </a:t>
            </a:r>
            <a:r>
              <a:rPr lang="ru-RU" sz="2000" dirty="0"/>
              <a:t>реализации (операционное </a:t>
            </a:r>
            <a:r>
              <a:rPr lang="ru-RU" sz="2000" dirty="0" err="1"/>
              <a:t>прототипирование</a:t>
            </a:r>
            <a:r>
              <a:rPr lang="ru-RU" sz="2000" dirty="0"/>
              <a:t>); 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9 – </a:t>
            </a:r>
            <a:r>
              <a:rPr lang="ru-RU" sz="2000" dirty="0" smtClean="0"/>
              <a:t>оценка </a:t>
            </a:r>
            <a:r>
              <a:rPr lang="ru-RU" sz="2000" dirty="0"/>
              <a:t>характеристик системы/программного продукта;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20 – </a:t>
            </a:r>
            <a:r>
              <a:rPr lang="ru-RU" sz="2000" dirty="0" smtClean="0"/>
              <a:t>техническое </a:t>
            </a:r>
            <a:r>
              <a:rPr lang="ru-RU" sz="2000" dirty="0"/>
              <a:t>проектирование программного средства;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21 – </a:t>
            </a:r>
            <a:r>
              <a:rPr lang="ru-RU" sz="2000" dirty="0" smtClean="0"/>
              <a:t>программирование </a:t>
            </a:r>
            <a:r>
              <a:rPr lang="ru-RU" sz="2000" dirty="0"/>
              <a:t>и тестирование программного средства;</a:t>
            </a:r>
          </a:p>
          <a:p>
            <a:pPr marL="2693988" indent="-1344613">
              <a:spcBef>
                <a:spcPts val="0"/>
              </a:spcBef>
              <a:buNone/>
            </a:pPr>
            <a:r>
              <a:rPr lang="ru-RU" sz="2000" dirty="0"/>
              <a:t>22 – </a:t>
            </a:r>
            <a:r>
              <a:rPr lang="ru-RU" sz="2000" dirty="0" smtClean="0"/>
              <a:t>сборка </a:t>
            </a:r>
            <a:r>
              <a:rPr lang="ru-RU" sz="2000" dirty="0"/>
              <a:t>и квалификационные испытания программного средства;</a:t>
            </a:r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28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53084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184576"/>
          </a:xfrm>
          <a:noFill/>
        </p:spPr>
        <p:txBody>
          <a:bodyPr>
            <a:noAutofit/>
          </a:bodyPr>
          <a:lstStyle/>
          <a:p>
            <a:pPr marL="1588" indent="-1588" algn="ctr">
              <a:spcBef>
                <a:spcPts val="0"/>
              </a:spcBef>
              <a:buNone/>
            </a:pPr>
            <a:r>
              <a:rPr lang="ru-RU" sz="2400" b="1" dirty="0"/>
              <a:t>Спиральная модель </a:t>
            </a:r>
            <a:r>
              <a:rPr lang="ru-RU" sz="2400" b="1" dirty="0" smtClean="0"/>
              <a:t>Боэма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 smtClean="0"/>
              <a:t>23 </a:t>
            </a:r>
            <a:r>
              <a:rPr lang="ru-RU" sz="2000" dirty="0"/>
              <a:t>– </a:t>
            </a:r>
            <a:r>
              <a:rPr lang="ru-RU" sz="2000" dirty="0" smtClean="0"/>
              <a:t>сборка </a:t>
            </a:r>
            <a:r>
              <a:rPr lang="ru-RU" sz="2000" dirty="0"/>
              <a:t>и квалификационные испытания системы;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26 – </a:t>
            </a:r>
            <a:r>
              <a:rPr lang="ru-RU" sz="2000" dirty="0" smtClean="0"/>
              <a:t>приемочные </a:t>
            </a:r>
            <a:r>
              <a:rPr lang="ru-RU" sz="2000" dirty="0"/>
              <a:t>испытания</a:t>
            </a:r>
            <a:r>
              <a:rPr lang="ru-RU" sz="2000" dirty="0" smtClean="0"/>
              <a:t>.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b="1" i="1" dirty="0" smtClean="0"/>
              <a:t>Оценочные действия  </a:t>
            </a:r>
            <a:r>
              <a:rPr lang="ru-RU" sz="2000" dirty="0" smtClean="0"/>
              <a:t>(левый прямоугольник на рисунке):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27 – </a:t>
            </a:r>
            <a:r>
              <a:rPr lang="ru-RU" sz="2000" dirty="0" smtClean="0"/>
              <a:t>оценка </a:t>
            </a:r>
            <a:r>
              <a:rPr lang="ru-RU" sz="2000" dirty="0"/>
              <a:t>концепции;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28 – оценка требований;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29 – </a:t>
            </a:r>
            <a:r>
              <a:rPr lang="ru-RU" sz="2000" dirty="0" smtClean="0"/>
              <a:t>оценка </a:t>
            </a:r>
            <a:r>
              <a:rPr lang="ru-RU" sz="2000" dirty="0"/>
              <a:t>проектирования;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30 – </a:t>
            </a:r>
            <a:r>
              <a:rPr lang="ru-RU" sz="2000" dirty="0" smtClean="0"/>
              <a:t>оценка </a:t>
            </a:r>
            <a:r>
              <a:rPr lang="ru-RU" sz="2000" dirty="0"/>
              <a:t>версии системы/продукта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 smtClean="0"/>
              <a:t>Поставка  </a:t>
            </a:r>
            <a:r>
              <a:rPr lang="ru-RU" sz="2000" b="1" i="1" dirty="0"/>
              <a:t>результатов</a:t>
            </a:r>
            <a:r>
              <a:rPr lang="ru-RU" sz="2000" dirty="0"/>
              <a:t> </a:t>
            </a:r>
            <a:r>
              <a:rPr lang="ru-RU" sz="2000" dirty="0" smtClean="0"/>
              <a:t> (</a:t>
            </a:r>
            <a:r>
              <a:rPr lang="ru-RU" sz="2000" dirty="0"/>
              <a:t>нижний прямоугольник </a:t>
            </a:r>
            <a:r>
              <a:rPr lang="ru-RU" sz="2000" dirty="0" smtClean="0"/>
              <a:t>на рисунке):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31 – </a:t>
            </a:r>
            <a:r>
              <a:rPr lang="ru-RU" sz="2000" dirty="0" smtClean="0"/>
              <a:t>поставка </a:t>
            </a:r>
            <a:r>
              <a:rPr lang="ru-RU" sz="2000" dirty="0"/>
              <a:t>первой пригодной версии;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32 – </a:t>
            </a:r>
            <a:r>
              <a:rPr lang="ru-RU" sz="2000" dirty="0" smtClean="0"/>
              <a:t>поставка </a:t>
            </a:r>
            <a:r>
              <a:rPr lang="ru-RU" sz="2000" dirty="0"/>
              <a:t>очередной пригодной версии;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ru-RU" sz="2000" dirty="0"/>
              <a:t>33 – </a:t>
            </a:r>
            <a:r>
              <a:rPr lang="ru-RU" sz="2000" dirty="0" smtClean="0"/>
              <a:t>аудит </a:t>
            </a:r>
            <a:r>
              <a:rPr lang="ru-RU" sz="2000" dirty="0"/>
              <a:t>конфигурации версии.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29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72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2565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265113">
              <a:spcBef>
                <a:spcPts val="0"/>
              </a:spcBef>
              <a:buNone/>
            </a:pPr>
            <a:r>
              <a:rPr lang="ru-RU" sz="2100" dirty="0" smtClean="0"/>
              <a:t>Базовый стандарт </a:t>
            </a:r>
            <a:r>
              <a:rPr lang="ru-RU" sz="2100" dirty="0"/>
              <a:t>в области ЖЦ </a:t>
            </a:r>
            <a:r>
              <a:rPr lang="be-BY" sz="2100" dirty="0"/>
              <a:t>ПС </a:t>
            </a:r>
            <a:r>
              <a:rPr lang="ru-RU" sz="2100" dirty="0" smtClean="0"/>
              <a:t>-  международный </a:t>
            </a:r>
            <a:r>
              <a:rPr lang="ru-RU" sz="2100" dirty="0"/>
              <a:t>стандарт </a:t>
            </a:r>
            <a:r>
              <a:rPr lang="en-US" sz="2100" b="1" i="1" dirty="0"/>
              <a:t>ISO</a:t>
            </a:r>
            <a:r>
              <a:rPr lang="ru-RU" sz="2100" b="1" i="1" dirty="0"/>
              <a:t>/</a:t>
            </a:r>
            <a:r>
              <a:rPr lang="en-US" sz="2100" b="1" i="1" dirty="0"/>
              <a:t>IEC</a:t>
            </a:r>
            <a:r>
              <a:rPr lang="ru-RU" sz="2100" b="1" i="1" dirty="0"/>
              <a:t> 12207</a:t>
            </a:r>
            <a:r>
              <a:rPr lang="ru-RU" sz="2100" b="1" dirty="0"/>
              <a:t>:</a:t>
            </a:r>
            <a:r>
              <a:rPr lang="ru-RU" sz="2100" b="1" i="1" dirty="0"/>
              <a:t>2008 – Системная и программная инженерия – Процессы жизненного цикла программных средств</a:t>
            </a:r>
            <a:r>
              <a:rPr lang="ru-RU" sz="2100" dirty="0"/>
              <a:t>. </a:t>
            </a:r>
            <a:endParaRPr lang="ru-RU" sz="2100" dirty="0" smtClean="0"/>
          </a:p>
          <a:p>
            <a:pPr marL="0" indent="265113">
              <a:spcBef>
                <a:spcPts val="0"/>
              </a:spcBef>
              <a:buNone/>
            </a:pPr>
            <a:r>
              <a:rPr lang="ru-RU" sz="2100" dirty="0" smtClean="0"/>
              <a:t>В </a:t>
            </a:r>
            <a:r>
              <a:rPr lang="ru-RU" sz="2100" dirty="0"/>
              <a:t>Республике </a:t>
            </a:r>
            <a:r>
              <a:rPr lang="ru-RU" sz="2100" dirty="0" smtClean="0"/>
              <a:t>Беларусь действующий </a:t>
            </a:r>
            <a:r>
              <a:rPr lang="ru-RU" sz="2100" dirty="0"/>
              <a:t>национальный стандарт </a:t>
            </a:r>
            <a:r>
              <a:rPr lang="ru-RU" sz="2100" dirty="0" smtClean="0"/>
              <a:t>- </a:t>
            </a:r>
            <a:r>
              <a:rPr lang="ru-RU" sz="2100" b="1" i="1" dirty="0" smtClean="0"/>
              <a:t>СТБ </a:t>
            </a:r>
            <a:r>
              <a:rPr lang="ru-RU" sz="2100" b="1" i="1" dirty="0"/>
              <a:t>ИСО/МЭК 12207–2003</a:t>
            </a:r>
            <a:r>
              <a:rPr lang="ru-RU" sz="2100" b="1" dirty="0"/>
              <a:t> </a:t>
            </a:r>
            <a:r>
              <a:rPr lang="ru-RU" sz="2100" b="1" dirty="0" smtClean="0"/>
              <a:t>. </a:t>
            </a:r>
            <a:r>
              <a:rPr lang="ru-RU" sz="2100" b="1" i="1" dirty="0"/>
              <a:t>Информационная технология </a:t>
            </a:r>
            <a:r>
              <a:rPr lang="ru-RU" sz="2100" b="1" i="1" dirty="0" smtClean="0"/>
              <a:t>. </a:t>
            </a:r>
            <a:r>
              <a:rPr lang="ru-RU" sz="2100" b="1" i="1" dirty="0"/>
              <a:t>Процессы жизненного цикла программных </a:t>
            </a:r>
            <a:r>
              <a:rPr lang="ru-RU" sz="2100" b="1" i="1" dirty="0" smtClean="0"/>
              <a:t>средств</a:t>
            </a:r>
            <a:r>
              <a:rPr lang="ru-RU" sz="2100" dirty="0"/>
              <a:t> </a:t>
            </a:r>
            <a:r>
              <a:rPr lang="ru-RU" sz="2100" dirty="0" smtClean="0"/>
              <a:t> - аутентичный аналог стандарта </a:t>
            </a:r>
            <a:r>
              <a:rPr lang="en-US" sz="2100" b="1" i="1" dirty="0"/>
              <a:t>ISO</a:t>
            </a:r>
            <a:r>
              <a:rPr lang="ru-RU" sz="2100" b="1" i="1" dirty="0"/>
              <a:t>/</a:t>
            </a:r>
            <a:r>
              <a:rPr lang="en-US" sz="2100" b="1" i="1" dirty="0"/>
              <a:t>IEC</a:t>
            </a:r>
            <a:r>
              <a:rPr lang="ru-RU" sz="2100" b="1" i="1" dirty="0"/>
              <a:t> 12207</a:t>
            </a:r>
            <a:r>
              <a:rPr lang="ru-RU" sz="2100" b="1" dirty="0"/>
              <a:t>:</a:t>
            </a:r>
            <a:r>
              <a:rPr lang="ru-RU" sz="2100" b="1" i="1" dirty="0"/>
              <a:t>1995</a:t>
            </a:r>
            <a:r>
              <a:rPr lang="ru-RU" sz="2100" dirty="0" smtClean="0"/>
              <a:t>.</a:t>
            </a:r>
          </a:p>
          <a:p>
            <a:pPr marL="0" indent="265113">
              <a:spcBef>
                <a:spcPts val="0"/>
              </a:spcBef>
              <a:buNone/>
            </a:pPr>
            <a:r>
              <a:rPr lang="ru-RU" sz="2100" b="1" i="1" dirty="0" smtClean="0"/>
              <a:t>Жизненный цикл </a:t>
            </a:r>
            <a:r>
              <a:rPr lang="ru-RU" sz="2100" dirty="0" smtClean="0"/>
              <a:t> </a:t>
            </a:r>
            <a:r>
              <a:rPr lang="ru-RU" sz="2100" dirty="0"/>
              <a:t>программного средства или </a:t>
            </a:r>
            <a:r>
              <a:rPr lang="ru-RU" sz="2100" dirty="0" smtClean="0"/>
              <a:t>системы -  совокупность </a:t>
            </a:r>
            <a:r>
              <a:rPr lang="ru-RU" sz="2100" dirty="0"/>
              <a:t>процессов, работ и задач, включающая в себя разработку, эксплуатацию и сопровождение программного средства или системы и охватывающая их жизнь от формулирования концепции до прекращения использования</a:t>
            </a:r>
            <a:r>
              <a:rPr lang="ru-RU" sz="2100" dirty="0" smtClean="0"/>
              <a:t>.</a:t>
            </a:r>
          </a:p>
          <a:p>
            <a:pPr marL="0" lvl="0" indent="265113">
              <a:spcBef>
                <a:spcPts val="0"/>
              </a:spcBef>
              <a:buNone/>
            </a:pPr>
            <a:r>
              <a:rPr lang="ru-RU" sz="2100" b="1" i="1" dirty="0"/>
              <a:t>Модель жизненного цикла</a:t>
            </a:r>
            <a:r>
              <a:rPr lang="ru-RU" sz="2100" dirty="0"/>
              <a:t> – это совокупность процессов, работ и задач жизненного цикла, отражающая их взаимосвязь и последовательность выполнения</a:t>
            </a:r>
            <a:r>
              <a:rPr lang="ru-RU" sz="2100" dirty="0" smtClean="0"/>
              <a:t>. </a:t>
            </a:r>
            <a:endParaRPr lang="ru-RU" sz="21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effectLst/>
              </a:rPr>
              <a:t>Жизненный цикл программных </a:t>
            </a:r>
            <a:r>
              <a:rPr lang="ru-RU" sz="3600" dirty="0" smtClean="0">
                <a:effectLst/>
              </a:rPr>
              <a:t/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средств (ЖЦ ПС)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4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184576"/>
          </a:xfrm>
          <a:noFill/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400" b="1" dirty="0"/>
              <a:t>Упрощенные варианты спиральной </a:t>
            </a:r>
            <a:r>
              <a:rPr lang="ru-RU" sz="2400" b="1" dirty="0" smtClean="0"/>
              <a:t>модели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Модель </a:t>
            </a:r>
            <a:br>
              <a:rPr lang="ru-RU" sz="2400" b="1" dirty="0" smtClean="0"/>
            </a:br>
            <a:r>
              <a:rPr lang="ru-RU" sz="2400" b="1" dirty="0" smtClean="0"/>
              <a:t>Института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качества </a:t>
            </a:r>
            <a:r>
              <a:rPr lang="en-US" sz="2400" b="1" dirty="0"/>
              <a:t>SQI</a:t>
            </a:r>
            <a:endParaRPr lang="ru-RU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30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  <p:pic>
        <p:nvPicPr>
          <p:cNvPr id="1105" name="Picture 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9138"/>
            <a:ext cx="6628909" cy="482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39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1556792"/>
            <a:ext cx="9001000" cy="5184576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/>
              <a:t>Упрощенные </a:t>
            </a:r>
            <a:endParaRPr lang="ru-RU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варианты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спиральной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модели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/>
              <a:t>Модель </a:t>
            </a:r>
            <a:endParaRPr lang="ru-RU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«</a:t>
            </a:r>
            <a:r>
              <a:rPr lang="ru-RU" sz="2400" b="1" dirty="0" err="1"/>
              <a:t>win-win</a:t>
            </a:r>
            <a:r>
              <a:rPr lang="ru-RU" sz="2400" b="1" dirty="0"/>
              <a:t>»</a:t>
            </a: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  <a:p>
            <a:pPr marL="1588" indent="0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31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810724" cy="158417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Модели жизненного цикла,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реализующие эволюционную </a:t>
            </a:r>
            <a:r>
              <a:rPr lang="ru-RU" sz="3200" dirty="0" smtClean="0">
                <a:effectLst/>
              </a:rPr>
              <a:t>стратегию </a:t>
            </a:r>
            <a:r>
              <a:rPr lang="ru-RU" sz="3200" dirty="0">
                <a:effectLst/>
              </a:rPr>
              <a:t>разработки 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04336"/>
            <a:ext cx="6547098" cy="527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42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5496" y="3491365"/>
            <a:ext cx="9001000" cy="3250003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Упрощенные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варианты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спиральной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модели</a:t>
            </a:r>
          </a:p>
          <a:p>
            <a:pPr marL="0" indent="176213">
              <a:spcBef>
                <a:spcPts val="0"/>
              </a:spcBef>
              <a:buNone/>
            </a:pPr>
            <a:r>
              <a:rPr lang="ru-RU" sz="2200" b="1" dirty="0" smtClean="0"/>
              <a:t>Компонентно-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b="1" dirty="0" smtClean="0"/>
              <a:t>ориентированная </a:t>
            </a:r>
          </a:p>
          <a:p>
            <a:pPr marL="0" indent="265113">
              <a:spcBef>
                <a:spcPts val="0"/>
              </a:spcBef>
              <a:buNone/>
            </a:pPr>
            <a:r>
              <a:rPr lang="ru-RU" sz="2200" b="1" dirty="0" smtClean="0"/>
              <a:t>спиральная</a:t>
            </a:r>
          </a:p>
          <a:p>
            <a:pPr marL="1169988" indent="354013">
              <a:spcBef>
                <a:spcPts val="0"/>
              </a:spcBef>
              <a:buNone/>
            </a:pPr>
            <a:r>
              <a:rPr lang="ru-RU" sz="2200" b="1" dirty="0" smtClean="0"/>
              <a:t>модель</a:t>
            </a:r>
            <a:endParaRPr lang="ru-RU" sz="2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32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16634"/>
            <a:ext cx="3059832" cy="3374732"/>
          </a:xfrm>
        </p:spPr>
        <p:txBody>
          <a:bodyPr>
            <a:noAutofit/>
          </a:bodyPr>
          <a:lstStyle/>
          <a:p>
            <a:r>
              <a:rPr lang="ru-RU" sz="3000" dirty="0">
                <a:effectLst/>
              </a:rPr>
              <a:t>Модели </a:t>
            </a:r>
            <a:r>
              <a:rPr lang="ru-RU" sz="3000" dirty="0" smtClean="0">
                <a:effectLst/>
              </a:rPr>
              <a:t/>
            </a:r>
            <a:br>
              <a:rPr lang="ru-RU" sz="3000" dirty="0" smtClean="0">
                <a:effectLst/>
              </a:rPr>
            </a:br>
            <a:r>
              <a:rPr lang="ru-RU" sz="3000" dirty="0" smtClean="0">
                <a:effectLst/>
              </a:rPr>
              <a:t>жизненного </a:t>
            </a:r>
            <a:br>
              <a:rPr lang="ru-RU" sz="3000" dirty="0" smtClean="0">
                <a:effectLst/>
              </a:rPr>
            </a:br>
            <a:r>
              <a:rPr lang="ru-RU" sz="3000" dirty="0" smtClean="0">
                <a:effectLst/>
              </a:rPr>
              <a:t>цикла</a:t>
            </a:r>
            <a:r>
              <a:rPr lang="ru-RU" sz="3000" dirty="0">
                <a:effectLst/>
              </a:rPr>
              <a:t>, </a:t>
            </a:r>
            <a:br>
              <a:rPr lang="ru-RU" sz="3000" dirty="0">
                <a:effectLst/>
              </a:rPr>
            </a:br>
            <a:r>
              <a:rPr lang="ru-RU" sz="3000" dirty="0">
                <a:effectLst/>
              </a:rPr>
              <a:t>реализующие </a:t>
            </a:r>
            <a:r>
              <a:rPr lang="ru-RU" sz="3000" dirty="0" smtClean="0">
                <a:effectLst/>
              </a:rPr>
              <a:t/>
            </a:r>
            <a:br>
              <a:rPr lang="ru-RU" sz="3000" dirty="0" smtClean="0">
                <a:effectLst/>
              </a:rPr>
            </a:br>
            <a:r>
              <a:rPr lang="ru-RU" sz="3000" dirty="0" smtClean="0">
                <a:effectLst/>
              </a:rPr>
              <a:t>эволюционную </a:t>
            </a:r>
            <a:r>
              <a:rPr lang="ru-RU" sz="3000" dirty="0" smtClean="0">
                <a:effectLst/>
              </a:rPr>
              <a:t>стратегию </a:t>
            </a:r>
            <a:r>
              <a:rPr lang="ru-RU" sz="3000" dirty="0">
                <a:effectLst/>
              </a:rPr>
              <a:t>разработки </a:t>
            </a:r>
            <a:endParaRPr lang="ru-RU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8640"/>
            <a:ext cx="6192688" cy="66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2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 marL="109538" indent="342900">
              <a:buNone/>
            </a:pPr>
            <a:r>
              <a:rPr lang="ru-RU" sz="2200" dirty="0" smtClean="0"/>
              <a:t>В соответствии с </a:t>
            </a:r>
            <a:r>
              <a:rPr lang="ru-RU" sz="2200" b="1" i="1" dirty="0"/>
              <a:t>СТБ ИСО/МЭК </a:t>
            </a:r>
            <a:r>
              <a:rPr lang="ru-RU" sz="2200" b="1" i="1" dirty="0" smtClean="0"/>
              <a:t>12207-2003  </a:t>
            </a:r>
            <a:r>
              <a:rPr lang="ru-RU" sz="2200" dirty="0" smtClean="0"/>
              <a:t>ЖЦ </a:t>
            </a:r>
            <a:r>
              <a:rPr lang="be-BY" sz="2200" dirty="0"/>
              <a:t>ПС</a:t>
            </a:r>
            <a:r>
              <a:rPr lang="ru-RU" sz="2200" dirty="0"/>
              <a:t> состоит из </a:t>
            </a:r>
            <a:r>
              <a:rPr lang="ru-RU" sz="2200" i="1" dirty="0"/>
              <a:t>процессов</a:t>
            </a:r>
            <a:r>
              <a:rPr lang="ru-RU" sz="2200" dirty="0"/>
              <a:t>. Каждый процесс ЖЦ разделен на набор </a:t>
            </a:r>
            <a:r>
              <a:rPr lang="ru-RU" sz="2200" i="1" dirty="0"/>
              <a:t>работ</a:t>
            </a:r>
            <a:r>
              <a:rPr lang="ru-RU" sz="2200" dirty="0"/>
              <a:t>. Каждая работа разделена на набор </a:t>
            </a:r>
            <a:r>
              <a:rPr lang="ru-RU" sz="2200" i="1" dirty="0" smtClean="0"/>
              <a:t>задач</a:t>
            </a:r>
            <a:r>
              <a:rPr lang="ru-RU" sz="2200" dirty="0" smtClean="0"/>
              <a:t>: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СТБ ИСО/МЭК 12207-2003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2" y="2780928"/>
            <a:ext cx="8401094" cy="3199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311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274638"/>
            <a:ext cx="3240360" cy="2938338"/>
          </a:xfrm>
        </p:spPr>
        <p:txBody>
          <a:bodyPr lIns="0" rIns="0" anchor="t">
            <a:noAutofit/>
          </a:bodyPr>
          <a:lstStyle/>
          <a:p>
            <a:pPr algn="ctr"/>
            <a:r>
              <a:rPr lang="ru-RU" sz="3200" dirty="0" smtClean="0">
                <a:effectLst/>
              </a:rPr>
              <a:t>Классификация процессов по СТБ </a:t>
            </a:r>
            <a:r>
              <a:rPr lang="ru-RU" sz="3200" dirty="0">
                <a:effectLst/>
              </a:rPr>
              <a:t>ИСО/МЭК </a:t>
            </a:r>
            <a:r>
              <a:rPr lang="ru-RU" sz="3200" dirty="0" smtClean="0">
                <a:effectLst/>
              </a:rPr>
              <a:t>12207-2003</a:t>
            </a:r>
            <a:br>
              <a:rPr lang="ru-RU" sz="3200" dirty="0" smtClean="0">
                <a:effectLst/>
              </a:rPr>
            </a:br>
            <a:r>
              <a:rPr lang="ru-RU" sz="3200" dirty="0" smtClean="0">
                <a:effectLst/>
              </a:rPr>
              <a:t/>
            </a:r>
            <a:br>
              <a:rPr lang="ru-RU" sz="3200" dirty="0" smtClean="0">
                <a:effectLst/>
              </a:rPr>
            </a:br>
            <a:endParaRPr lang="ru-RU" sz="3200" dirty="0"/>
          </a:p>
        </p:txBody>
      </p:sp>
      <p:pic>
        <p:nvPicPr>
          <p:cNvPr id="2154" name="Picture 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6632"/>
            <a:ext cx="5796136" cy="668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1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76064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109538" indent="342900">
              <a:buNone/>
            </a:pPr>
            <a:r>
              <a:rPr lang="ru-RU" sz="2400" b="1" i="1" dirty="0"/>
              <a:t>Процесс разработки</a:t>
            </a:r>
            <a:r>
              <a:rPr lang="ru-RU" sz="2400" dirty="0"/>
              <a:t> </a:t>
            </a:r>
            <a:r>
              <a:rPr lang="ru-RU" sz="2400" dirty="0" smtClean="0"/>
              <a:t> состоит </a:t>
            </a:r>
            <a:r>
              <a:rPr lang="ru-RU" sz="2400" dirty="0"/>
              <a:t>из работ и задач, выполняемых разработчиком. Данный процесс содержит </a:t>
            </a:r>
            <a:r>
              <a:rPr lang="ru-RU" sz="2400" i="1" dirty="0"/>
              <a:t>тринадцать</a:t>
            </a:r>
            <a:r>
              <a:rPr lang="ru-RU" sz="2400" dirty="0"/>
              <a:t> </a:t>
            </a:r>
            <a:r>
              <a:rPr lang="ru-RU" sz="2400" i="1" dirty="0"/>
              <a:t>работ</a:t>
            </a:r>
            <a:r>
              <a:rPr lang="ru-RU" sz="2400" dirty="0"/>
              <a:t>:</a:t>
            </a:r>
          </a:p>
          <a:p>
            <a:pPr marL="984250" lvl="0" indent="-255588"/>
            <a:r>
              <a:rPr lang="ru-RU" sz="2400" dirty="0"/>
              <a:t>подготовка процесса разработки;</a:t>
            </a:r>
          </a:p>
          <a:p>
            <a:pPr marL="984250" lvl="0" indent="-255588"/>
            <a:r>
              <a:rPr lang="ru-RU" sz="2400" dirty="0"/>
              <a:t>анализ требований к системе;</a:t>
            </a:r>
          </a:p>
          <a:p>
            <a:pPr marL="984250" lvl="0" indent="-255588"/>
            <a:r>
              <a:rPr lang="ru-RU" sz="2400" dirty="0"/>
              <a:t>проектирование системной архитектуры;</a:t>
            </a:r>
          </a:p>
          <a:p>
            <a:pPr marL="984250" lvl="0" indent="-255588"/>
            <a:r>
              <a:rPr lang="ru-RU" sz="2400" dirty="0"/>
              <a:t>анализ требований к программным средствам;</a:t>
            </a:r>
          </a:p>
          <a:p>
            <a:pPr marL="984250" lvl="0" indent="-255588"/>
            <a:r>
              <a:rPr lang="ru-RU" sz="2400" dirty="0"/>
              <a:t>проектирование программной архитектуры;</a:t>
            </a:r>
          </a:p>
          <a:p>
            <a:pPr marL="984250" lvl="0" indent="-255588"/>
            <a:r>
              <a:rPr lang="ru-RU" sz="2400" dirty="0"/>
              <a:t>техническое проектирование программных средств;</a:t>
            </a:r>
          </a:p>
          <a:p>
            <a:pPr marL="984250" lvl="0" indent="-255588"/>
            <a:r>
              <a:rPr lang="ru-RU" sz="2400" dirty="0"/>
              <a:t>программирование и тестирование программных средств;</a:t>
            </a:r>
          </a:p>
          <a:p>
            <a:pPr marL="984250" lvl="0" indent="-255588"/>
            <a:r>
              <a:rPr lang="ru-RU" sz="2400" dirty="0"/>
              <a:t>сборка программных средств;</a:t>
            </a:r>
          </a:p>
          <a:p>
            <a:pPr marL="984250" lvl="0" indent="-255588"/>
            <a:r>
              <a:rPr lang="ru-RU" sz="2400" dirty="0"/>
              <a:t>квалификационные испытания программных средств;</a:t>
            </a:r>
          </a:p>
          <a:p>
            <a:pPr marL="984250" lvl="0" indent="-255588"/>
            <a:r>
              <a:rPr lang="ru-RU" sz="2400" dirty="0"/>
              <a:t>сборка системы;</a:t>
            </a:r>
          </a:p>
          <a:p>
            <a:pPr marL="984250" lvl="0" indent="-255588"/>
            <a:r>
              <a:rPr lang="ru-RU" sz="2400" dirty="0"/>
              <a:t>квалификационные испытания системы;</a:t>
            </a:r>
          </a:p>
          <a:p>
            <a:pPr marL="984250" lvl="0" indent="-255588"/>
            <a:r>
              <a:rPr lang="ru-RU" sz="2400" dirty="0"/>
              <a:t>ввод в действие программных средств;</a:t>
            </a:r>
          </a:p>
          <a:p>
            <a:pPr marL="984250" lvl="0" indent="-255588"/>
            <a:r>
              <a:rPr lang="ru-RU" sz="2400" dirty="0"/>
              <a:t>обеспечение приемки программных средств.</a:t>
            </a:r>
          </a:p>
          <a:p>
            <a:pPr marL="109728" lvl="0" indent="0">
              <a:buNone/>
            </a:pPr>
            <a:endParaRPr lang="ru-RU" sz="2400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СТБ ИСО/МЭК 12207-2003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8562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Стратегии разработки программных средств и систем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ru-RU" sz="2400" dirty="0"/>
              <a:t>Модель «Делать, пока не будет сделано</a:t>
            </a:r>
            <a:r>
              <a:rPr lang="ru-RU" sz="2400" dirty="0" smtClean="0"/>
              <a:t>»:</a:t>
            </a:r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6" name="Рисунок 5" descr="Описание: Описание: Рис 2_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96" b="78740"/>
          <a:stretch>
            <a:fillRect/>
          </a:stretch>
        </p:blipFill>
        <p:spPr bwMode="auto">
          <a:xfrm>
            <a:off x="1259632" y="1988840"/>
            <a:ext cx="6662117" cy="1880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6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Стратегии разработки программных средств и систем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54006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1588" indent="2635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i="1" dirty="0"/>
              <a:t>Каскадная</a:t>
            </a:r>
            <a:r>
              <a:rPr lang="ru-RU" sz="2400" i="1" dirty="0"/>
              <a:t> </a:t>
            </a:r>
            <a:r>
              <a:rPr lang="ru-RU" sz="2400" b="1" i="1" dirty="0"/>
              <a:t>стратегия</a:t>
            </a:r>
            <a:r>
              <a:rPr lang="ru-RU" sz="2400" dirty="0"/>
              <a:t> </a:t>
            </a:r>
            <a:r>
              <a:rPr lang="ru-RU" sz="2400" dirty="0" smtClean="0"/>
              <a:t> - однократный </a:t>
            </a:r>
            <a:r>
              <a:rPr lang="ru-RU" sz="2400" dirty="0"/>
              <a:t>проход этапов разработки. </a:t>
            </a:r>
            <a:r>
              <a:rPr lang="ru-RU" sz="2400" dirty="0" smtClean="0"/>
              <a:t>Стратегия </a:t>
            </a:r>
            <a:r>
              <a:rPr lang="ru-RU" sz="2400" dirty="0"/>
              <a:t>основана на полном определении всех требований к разрабатываемому программному средству или системе в начале процесса разработки. Каждый этап разработки начинается после завершения предыдущего этапа. Возврат к уже выполненным этапам не предусматривается. Промежуточные продукты разработки в качестве версии программного средства (системы) не распространяются</a:t>
            </a:r>
            <a:r>
              <a:rPr lang="ru-RU" sz="2400" dirty="0" smtClean="0"/>
              <a:t>.</a:t>
            </a:r>
          </a:p>
          <a:p>
            <a:pPr marL="0" indent="265113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i="1" dirty="0"/>
              <a:t>Инкрементная стратегия</a:t>
            </a:r>
            <a:r>
              <a:rPr lang="ru-RU" sz="2400" dirty="0"/>
              <a:t> </a:t>
            </a:r>
            <a:r>
              <a:rPr lang="ru-RU" sz="2400" dirty="0" smtClean="0"/>
              <a:t> - многократный </a:t>
            </a:r>
            <a:r>
              <a:rPr lang="ru-RU" sz="2400" dirty="0"/>
              <a:t>проход этапов разработки с запланированным улучшением результата. </a:t>
            </a:r>
            <a:r>
              <a:rPr lang="ru-RU" sz="2400" dirty="0" smtClean="0"/>
              <a:t>Данная </a:t>
            </a:r>
            <a:r>
              <a:rPr lang="ru-RU" sz="2400" dirty="0"/>
              <a:t>стратегия основана на полном определении всех требований к разрабатываемому программному средству (системе) в начале процесса разработки. Однако полный набор требований реализуется постепенно в соответствии с планом в последовательных циклах разработки. </a:t>
            </a:r>
            <a:r>
              <a:rPr lang="ru-RU" sz="2400" dirty="0" smtClean="0"/>
              <a:t>Результат </a:t>
            </a:r>
            <a:r>
              <a:rPr lang="ru-RU" sz="2400" dirty="0"/>
              <a:t>каждого цикла называется </a:t>
            </a:r>
            <a:r>
              <a:rPr lang="ru-RU" sz="2400" i="1" dirty="0"/>
              <a:t>инкрементом</a:t>
            </a:r>
            <a:r>
              <a:rPr lang="ru-RU" sz="2400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7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118C-4DB4-4E9B-A05F-6C4B8EC9F782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Стратегии разработки программных средств и систем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28800"/>
            <a:ext cx="8712968" cy="3240360"/>
          </a:xfrm>
          <a:noFill/>
        </p:spPr>
        <p:txBody>
          <a:bodyPr>
            <a:normAutofit/>
          </a:bodyPr>
          <a:lstStyle/>
          <a:p>
            <a:pPr marL="1588" indent="263525">
              <a:spcBef>
                <a:spcPts val="0"/>
              </a:spcBef>
              <a:buNone/>
            </a:pPr>
            <a:r>
              <a:rPr lang="ru-RU" sz="2200" b="1" i="1" dirty="0"/>
              <a:t>Эволюционная стратегия</a:t>
            </a:r>
            <a:r>
              <a:rPr lang="ru-RU" sz="2200" dirty="0"/>
              <a:t> </a:t>
            </a:r>
            <a:r>
              <a:rPr lang="ru-RU" sz="2200" dirty="0" smtClean="0"/>
              <a:t> - многократный </a:t>
            </a:r>
            <a:r>
              <a:rPr lang="ru-RU" sz="2200" dirty="0"/>
              <a:t>проход этапов разработки. </a:t>
            </a:r>
            <a:r>
              <a:rPr lang="ru-RU" sz="2200" dirty="0" smtClean="0"/>
              <a:t>Стратегия </a:t>
            </a:r>
            <a:r>
              <a:rPr lang="ru-RU" sz="2200" dirty="0"/>
              <a:t>основана на частичном определении требований к разрабатываемому программному средству или системе в начале процесса разработки. Требования постепенно уточняются в последовательных циклах разработки. Результат каждого цикла разработки обычно представляет собой очередную поставляемую версию программного средства или системы</a:t>
            </a:r>
            <a:r>
              <a:rPr lang="ru-RU" sz="2200" dirty="0" smtClean="0"/>
              <a:t>.</a:t>
            </a:r>
          </a:p>
          <a:p>
            <a:pPr marL="1588" indent="263525">
              <a:spcBef>
                <a:spcPts val="0"/>
              </a:spcBef>
              <a:buNone/>
            </a:pPr>
            <a:endParaRPr lang="ru-RU" sz="2200" dirty="0"/>
          </a:p>
          <a:p>
            <a:pPr marL="1588" indent="263525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565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2040</TotalTime>
  <Words>1277</Words>
  <Application>Microsoft Office PowerPoint</Application>
  <PresentationFormat>Экран (4:3)</PresentationFormat>
  <Paragraphs>227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Открытая</vt:lpstr>
      <vt:lpstr>Стратегии разработки  программных средств и систем  и реализующие их модели жизненного цикла</vt:lpstr>
      <vt:lpstr>Основные понятия </vt:lpstr>
      <vt:lpstr>Жизненный цикл программных  средств (ЖЦ ПС)</vt:lpstr>
      <vt:lpstr>СТБ ИСО/МЭК 12207-2003</vt:lpstr>
      <vt:lpstr>Классификация процессов по СТБ ИСО/МЭК 12207-2003  </vt:lpstr>
      <vt:lpstr>СТБ ИСО/МЭК 12207-2003</vt:lpstr>
      <vt:lpstr>Стратегии разработки программных средств и систем</vt:lpstr>
      <vt:lpstr>Стратегии разработки программных средств и систем</vt:lpstr>
      <vt:lpstr>Стратегии разработки программных средств и систем</vt:lpstr>
      <vt:lpstr>Модели жизненного цикла,  реализующие каскадную стратегию разработки</vt:lpstr>
      <vt:lpstr>Модели жизненного цикла,  реализующие каскадную стратегию разработки</vt:lpstr>
      <vt:lpstr>Модели жизненного цикла,  реализующие каскадную стратегию разработки</vt:lpstr>
      <vt:lpstr>Модели жизненного цикла,  реализующие каскадную стратегию разработки</vt:lpstr>
      <vt:lpstr>Модели жизненного цикла,  реализующие каскадную стратегию разработки</vt:lpstr>
      <vt:lpstr>Модели быстрой разработки приложений (RAD)</vt:lpstr>
      <vt:lpstr>Модели быстрой разработки приложений (RAD)</vt:lpstr>
      <vt:lpstr>Модели быстрой разработки приложений (RAD)</vt:lpstr>
      <vt:lpstr>Модели быстрой разработки приложений (RAD)</vt:lpstr>
      <vt:lpstr>Модели жизненного цикла,  реализующие инкрементную стратегию разработки </vt:lpstr>
      <vt:lpstr>Модели жизненного цикла,  реализующие инкрементную стратегию разработки </vt:lpstr>
      <vt:lpstr>Модели жизненного цикла,  реализующие инкрементную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жизненного цикла,  реализующие эволюционную стратегию разработки </vt:lpstr>
      <vt:lpstr>Модели  жизненного  цикла,  реализующие  эволюционную стратегию разработки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128</cp:revision>
  <dcterms:created xsi:type="dcterms:W3CDTF">2017-02-07T16:07:32Z</dcterms:created>
  <dcterms:modified xsi:type="dcterms:W3CDTF">2017-04-05T12:01:40Z</dcterms:modified>
</cp:coreProperties>
</file>