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10953-65B4-4520-A1C4-B9760494D7A5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100CA-86E5-418A-B091-283A840CF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100CA-86E5-418A-B091-283A840CFC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63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100CA-86E5-418A-B091-283A840CFC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1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100CA-86E5-418A-B091-283A840CFC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1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100CA-86E5-418A-B091-283A840CFC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1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100CA-86E5-418A-B091-283A840CFC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1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100CA-86E5-418A-B091-283A840CFC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1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100CA-86E5-418A-B091-283A840CFC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1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100CA-86E5-418A-B091-283A840CFC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1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43709C-C80C-4C0C-AA3D-DAD9D529AEAD}" type="datetime1">
              <a:rPr lang="ru-RU" smtClean="0"/>
              <a:t>15.02.2017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4662FB-1A64-4708-B41C-3538640023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CB08A-BFB1-4174-81BE-65215A376931}" type="datetime1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4662FB-1A64-4708-B41C-3538640023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E3C38-9E44-4709-B149-44F76972EA56}" type="datetime1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4662FB-1A64-4708-B41C-3538640023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B28611-4FF2-4B79-9D0C-5A7B9101B749}" type="datetime1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4662FB-1A64-4708-B41C-35386400239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09CA91-07E2-4F33-8606-0550FF8230F2}" type="datetime1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4662FB-1A64-4708-B41C-35386400239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F35D00-DE72-4032-9672-D8C8159B47DC}" type="datetime1">
              <a:rPr lang="ru-RU" smtClean="0"/>
              <a:t>15.02.2017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4662FB-1A64-4708-B41C-35386400239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5A3F6-AEB8-42FA-B66B-47A1AD72EC74}" type="datetime1">
              <a:rPr lang="ru-RU" smtClean="0"/>
              <a:t>15.02.2017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4662FB-1A64-4708-B41C-35386400239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D30D-4F0C-4729-BB46-0BC949E17CF1}" type="datetime1">
              <a:rPr lang="ru-RU" smtClean="0"/>
              <a:t>15.02.2017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4662FB-1A64-4708-B41C-35386400239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EF327-06AF-47E8-8B94-0A51AB9681B6}" type="datetime1">
              <a:rPr lang="ru-RU" smtClean="0"/>
              <a:t>15.02.2017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4662FB-1A64-4708-B41C-3538640023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07AA2FC-33D0-4C5F-9081-4B58B15343C4}" type="datetime1">
              <a:rPr lang="ru-RU" smtClean="0"/>
              <a:t>15.02.2017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4662FB-1A64-4708-B41C-35386400239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2E87C2-2948-4548-A468-6C65EEE47841}" type="datetime1">
              <a:rPr lang="ru-RU" smtClean="0"/>
              <a:t>15.02.2017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4662FB-1A64-4708-B41C-35386400239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FB1DE6-CC4B-406D-B5C9-57F0AB4ED64E}" type="datetime1">
              <a:rPr lang="ru-RU" smtClean="0"/>
              <a:t>15.02.2017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4662FB-1A64-4708-B41C-35386400239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Классические методологии разработки </a:t>
            </a:r>
            <a:br>
              <a:rPr lang="ru-RU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программных средств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rgbClr val="C00000"/>
                </a:solidFill>
              </a:rPr>
              <a:t>Нисходящее проектирование программ</a:t>
            </a:r>
            <a:endParaRPr lang="ru-RU" sz="36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80242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400" dirty="0"/>
              <a:t>Процесс детализации продолжается, пока не будет принято решение о прекращении дальнейшей детализации. В этом случае все действия, записанные в последней программе в виде предложений, необходимо оформить в виде подпрограмм.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effectLst/>
              </a:rPr>
              <a:t>Проектирование программных средств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с помощью псевдокода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и управляющих конструкций структурного программирования. Пример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2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8" indent="342900">
              <a:buNone/>
            </a:pPr>
            <a:r>
              <a:rPr lang="ru-RU" sz="2400" dirty="0" smtClean="0"/>
              <a:t>На </a:t>
            </a:r>
            <a:r>
              <a:rPr lang="ru-RU" sz="2400" dirty="0"/>
              <a:t>каждом этапе уточнений используются </a:t>
            </a:r>
            <a:r>
              <a:rPr lang="ru-RU" sz="2400" i="1" dirty="0"/>
              <a:t>управляющие конструкции структурного программирования</a:t>
            </a:r>
            <a:r>
              <a:rPr lang="ru-RU" sz="2400" dirty="0"/>
              <a:t>, а </a:t>
            </a:r>
            <a:r>
              <a:rPr lang="ru-RU" sz="2400" i="1" dirty="0"/>
              <a:t>правила обработки данных не детализируются</a:t>
            </a:r>
            <a:r>
              <a:rPr lang="ru-RU" sz="2400" dirty="0"/>
              <a:t>. Они описываются в виде комментариев. </a:t>
            </a:r>
          </a:p>
          <a:p>
            <a:pPr marL="109538" indent="342900">
              <a:buNone/>
            </a:pPr>
            <a:r>
              <a:rPr lang="ru-RU" sz="2400" dirty="0"/>
              <a:t>На каждом этапе уточнений блоки, представленные комментариями, частично детализируются. Но сами комментарии при этом не выбрасываются.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effectLst/>
              </a:rPr>
              <a:t>Использование комментариев для описания обработки данных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9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481328"/>
            <a:ext cx="8928992" cy="4525963"/>
          </a:xfrm>
        </p:spPr>
        <p:txBody>
          <a:bodyPr/>
          <a:lstStyle/>
          <a:p>
            <a:pPr marL="109538" indent="342900">
              <a:spcBef>
                <a:spcPts val="0"/>
              </a:spcBef>
              <a:buNone/>
            </a:pPr>
            <a:r>
              <a:rPr lang="ru-RU" sz="2000" b="1" dirty="0"/>
              <a:t>Пример</a:t>
            </a:r>
            <a:endParaRPr lang="ru-RU" sz="2000" dirty="0"/>
          </a:p>
          <a:p>
            <a:pPr marL="109538" indent="342900">
              <a:spcBef>
                <a:spcPts val="0"/>
              </a:spcBef>
              <a:buNone/>
            </a:pPr>
            <a:r>
              <a:rPr lang="ru-RU" sz="2000" dirty="0"/>
              <a:t>Пусть программа обрабатывает файл дат. Необходимо отделить правильные даты от неправильных, отсортировать правильные даты, перенести летние и зимние даты в выходной файл, вывести неправильные даты</a:t>
            </a:r>
            <a:r>
              <a:rPr lang="ru-RU" sz="2000" dirty="0" smtClean="0"/>
              <a:t>.</a:t>
            </a:r>
          </a:p>
          <a:p>
            <a:pPr marL="109538" indent="342900">
              <a:spcBef>
                <a:spcPts val="0"/>
              </a:spcBef>
              <a:buNone/>
            </a:pPr>
            <a:endParaRPr lang="ru-RU" sz="2000" dirty="0"/>
          </a:p>
          <a:p>
            <a:pPr marL="109538" indent="342900">
              <a:spcBef>
                <a:spcPts val="0"/>
              </a:spcBef>
              <a:buNone/>
            </a:pPr>
            <a:r>
              <a:rPr lang="ru-RU" sz="2000" u="sng" dirty="0"/>
              <a:t>Первый этап пошагового уточнения</a:t>
            </a:r>
            <a:endParaRPr lang="ru-RU" sz="2000" dirty="0"/>
          </a:p>
          <a:p>
            <a:pPr marL="109538" indent="3429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/>
              <a:t>Записываются вводный комментарий и комментарий к заголовку программы.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ru-RU" sz="2000" dirty="0"/>
              <a:t>{Программа обработки дат. Разработчик Иванов И. И.}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ru-RU" sz="2000" dirty="0"/>
              <a:t>{Заголовок программы}</a:t>
            </a:r>
          </a:p>
          <a:p>
            <a:pPr marL="109728" indent="0">
              <a:buNone/>
            </a:pPr>
            <a:endParaRPr lang="ru-RU" sz="2000" dirty="0"/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</a:rPr>
              <a:t>Использование комментариев для описания обработки </a:t>
            </a:r>
            <a:r>
              <a:rPr lang="ru-RU" sz="2800" dirty="0" smtClean="0">
                <a:effectLst/>
              </a:rPr>
              <a:t>данных. Пример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70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525963"/>
          </a:xfrm>
        </p:spPr>
        <p:txBody>
          <a:bodyPr>
            <a:normAutofit/>
          </a:bodyPr>
          <a:lstStyle/>
          <a:p>
            <a:pPr marL="109538" indent="342900">
              <a:spcBef>
                <a:spcPts val="0"/>
              </a:spcBef>
              <a:buNone/>
            </a:pPr>
            <a:r>
              <a:rPr lang="ru-RU" sz="2000" u="sng" dirty="0"/>
              <a:t>Второй этап пошагового уточнения</a:t>
            </a:r>
            <a:endParaRPr lang="ru-RU" sz="2000" dirty="0"/>
          </a:p>
          <a:p>
            <a:pPr marL="109538" indent="3429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/>
              <a:t>Определяются основные шаги обработки дат. Сохраняются комментарии предыдущего этапа и добавляются комментарии текущего этапа.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ru-RU" sz="2000" dirty="0"/>
              <a:t>{Программа обработки дат. Разработчик Иванов И. И.}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ru-RU" sz="2000" dirty="0"/>
              <a:t>{Заголовок программы}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/>
              <a:t>Program</a:t>
            </a:r>
            <a:r>
              <a:rPr lang="ru-RU" sz="2000" dirty="0"/>
              <a:t> {Обработка дат}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ru-RU" sz="2000" dirty="0"/>
              <a:t>{Отделение правильных дат от неправильных} {*}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ru-RU" sz="2000" dirty="0"/>
              <a:t>{Сортировка правильных дат}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ru-RU" sz="2000" dirty="0"/>
              <a:t>{Выделение зимних и летних дат}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ru-RU" sz="2000" dirty="0"/>
              <a:t>{Обработка неправильных дат}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/>
              <a:t>End</a:t>
            </a:r>
            <a:r>
              <a:rPr lang="ru-RU" sz="2000" dirty="0"/>
              <a:t>.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</a:rPr>
              <a:t>Использование комментариев для описания обработки данных. Пример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10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5496" y="1481328"/>
            <a:ext cx="9073008" cy="5260040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109538" indent="3429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u="sng" dirty="0"/>
              <a:t>Третий этап пошагового уточнения</a:t>
            </a:r>
            <a:endParaRPr lang="ru-RU" sz="8000" dirty="0"/>
          </a:p>
          <a:p>
            <a:pPr marL="109538" indent="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8000" dirty="0" smtClean="0"/>
              <a:t>Детализация </a:t>
            </a:r>
            <a:r>
              <a:rPr lang="ru-RU" sz="8000" dirty="0"/>
              <a:t>фрагмента *. Сохраняются комментарии предыдущих этапов и добавляются </a:t>
            </a:r>
            <a:r>
              <a:rPr lang="ru-RU" sz="8000" dirty="0" smtClean="0"/>
              <a:t>текущие комментарии. Появляются управляющие конструкции </a:t>
            </a:r>
            <a:r>
              <a:rPr lang="ru-RU" sz="8000" dirty="0"/>
              <a:t>структурного программирования.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/>
              <a:t>{Программа обработки дат. Разработчик Иванов И. И.}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/>
              <a:t>{Заголовок программы}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Program</a:t>
            </a:r>
            <a:r>
              <a:rPr lang="ru-RU" sz="8000" dirty="0"/>
              <a:t> {Обработка дат}</a:t>
            </a:r>
          </a:p>
          <a:p>
            <a:pPr marL="36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/>
              <a:t>{Отделение правильных дат от неправильных} {*}</a:t>
            </a:r>
          </a:p>
          <a:p>
            <a:pPr marL="36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b="1" dirty="0"/>
              <a:t>While</a:t>
            </a:r>
            <a:r>
              <a:rPr lang="en-US" sz="8000" dirty="0"/>
              <a:t> </a:t>
            </a:r>
            <a:r>
              <a:rPr lang="ru-RU" sz="8000" dirty="0"/>
              <a:t>{не конец входного файла} </a:t>
            </a:r>
            <a:r>
              <a:rPr lang="en-US" sz="8000" b="1" dirty="0"/>
              <a:t>Do</a:t>
            </a:r>
            <a:endParaRPr lang="ru-RU" sz="8000" dirty="0"/>
          </a:p>
          <a:p>
            <a:pPr marL="72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b="1" dirty="0"/>
              <a:t>Begin</a:t>
            </a:r>
            <a:endParaRPr lang="ru-RU" sz="8000" dirty="0"/>
          </a:p>
          <a:p>
            <a:pPr marL="10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/>
              <a:t>{Чтение даты}</a:t>
            </a:r>
          </a:p>
          <a:p>
            <a:pPr marL="10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/>
              <a:t>{Анализ правильности даты}</a:t>
            </a:r>
          </a:p>
          <a:p>
            <a:pPr marL="72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b="1" dirty="0"/>
              <a:t>End</a:t>
            </a:r>
            <a:endParaRPr lang="ru-RU" sz="8000" dirty="0"/>
          </a:p>
          <a:p>
            <a:pPr marL="36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/>
              <a:t>{Сортировка правильных дат}</a:t>
            </a:r>
          </a:p>
          <a:p>
            <a:pPr marL="36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/>
              <a:t>{Выделение зимних и летних дат}</a:t>
            </a:r>
          </a:p>
          <a:p>
            <a:pPr marL="36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/>
              <a:t>{Обработка неправильных дат}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End</a:t>
            </a:r>
            <a:r>
              <a:rPr lang="ru-RU" sz="8000" dirty="0"/>
              <a:t>.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</a:rPr>
              <a:t>Использование комментариев для описания обработки данных. Пример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65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400" dirty="0"/>
              <a:t>Процесс продолжается до принятия решения о прекращении дальнейшей детализации. После этого все действия, записанные в последней программе в виде комментариев, которые не были реализованы, </a:t>
            </a:r>
            <a:r>
              <a:rPr lang="ru-RU" sz="2400" dirty="0" smtClean="0"/>
              <a:t>необходимо </a:t>
            </a:r>
            <a:r>
              <a:rPr lang="ru-RU" sz="2400" dirty="0"/>
              <a:t>оформить в виде подпрограмм.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</a:rPr>
              <a:t>Использование комментариев для описания обработки данных. Пример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9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810539"/>
          </a:xfrm>
        </p:spPr>
        <p:txBody>
          <a:bodyPr>
            <a:normAutofit lnSpcReduction="10000"/>
          </a:bodyPr>
          <a:lstStyle/>
          <a:p>
            <a:pPr marL="109538" indent="342900">
              <a:spcBef>
                <a:spcPts val="0"/>
              </a:spcBef>
              <a:buNone/>
            </a:pPr>
            <a:r>
              <a:rPr lang="ru-RU" sz="2400" dirty="0"/>
              <a:t>Анализ сообщений </a:t>
            </a:r>
            <a:r>
              <a:rPr lang="ru-RU" sz="2400" dirty="0" smtClean="0"/>
              <a:t>– одна из классических </a:t>
            </a:r>
            <a:r>
              <a:rPr lang="ru-RU" sz="2400" dirty="0"/>
              <a:t>стратегий, реализующих метод нисходящего проектирования. Анализ сообщений </a:t>
            </a:r>
            <a:r>
              <a:rPr lang="ru-RU" sz="2400" dirty="0" smtClean="0"/>
              <a:t>основывается </a:t>
            </a:r>
            <a:r>
              <a:rPr lang="ru-RU" sz="2400" dirty="0"/>
              <a:t>на анализе потоков данных, обрабатываемых программным </a:t>
            </a:r>
            <a:r>
              <a:rPr lang="ru-RU" sz="2400" dirty="0" smtClean="0"/>
              <a:t>средством.</a:t>
            </a:r>
          </a:p>
          <a:p>
            <a:pPr marL="109538" indent="342900">
              <a:spcBef>
                <a:spcPts val="0"/>
              </a:spcBef>
              <a:buNone/>
            </a:pPr>
            <a:endParaRPr lang="ru-RU" sz="2400" dirty="0"/>
          </a:p>
          <a:p>
            <a:pPr marL="109538" indent="342900">
              <a:spcBef>
                <a:spcPts val="0"/>
              </a:spcBef>
              <a:buNone/>
            </a:pPr>
            <a:r>
              <a:rPr lang="ru-RU" sz="2400" b="1" dirty="0"/>
              <a:t>Пример</a:t>
            </a:r>
            <a:endParaRPr lang="ru-RU" sz="2400" dirty="0"/>
          </a:p>
          <a:p>
            <a:pPr marL="109538" indent="342900">
              <a:spcBef>
                <a:spcPts val="0"/>
              </a:spcBef>
              <a:buNone/>
            </a:pPr>
            <a:r>
              <a:rPr lang="ru-RU" sz="2400" dirty="0"/>
              <a:t>Пусть программа обрабатывает файл дат. Необходимо отделить правильные даты от неправильных, отсортировать правильные даты, перенести летние и зимние даты в выходной файл, вывести неправильные даты</a:t>
            </a:r>
            <a:r>
              <a:rPr lang="ru-RU" sz="2400" dirty="0" smtClean="0"/>
              <a:t>.</a:t>
            </a:r>
          </a:p>
          <a:p>
            <a:pPr marL="109538" indent="342900">
              <a:spcBef>
                <a:spcPts val="0"/>
              </a:spcBef>
              <a:buNone/>
            </a:pPr>
            <a:endParaRPr lang="ru-RU" sz="2400" dirty="0" smtClean="0"/>
          </a:p>
          <a:p>
            <a:pPr marL="109538" indent="342900">
              <a:spcBef>
                <a:spcPts val="0"/>
              </a:spcBef>
              <a:buNone/>
            </a:pPr>
            <a:r>
              <a:rPr lang="ru-RU" sz="2400" dirty="0" smtClean="0"/>
              <a:t>Потоки </a:t>
            </a:r>
            <a:r>
              <a:rPr lang="ru-RU" sz="2400" dirty="0"/>
              <a:t>информации и </a:t>
            </a:r>
            <a:r>
              <a:rPr lang="ru-RU" sz="2400" dirty="0" smtClean="0"/>
              <a:t>обрабатывающие </a:t>
            </a:r>
            <a:r>
              <a:rPr lang="ru-RU" sz="2400" dirty="0"/>
              <a:t>их </a:t>
            </a:r>
            <a:r>
              <a:rPr lang="ru-RU" sz="2400" dirty="0" smtClean="0"/>
              <a:t>процессы представлены </a:t>
            </a:r>
            <a:r>
              <a:rPr lang="ru-RU" sz="2400" dirty="0"/>
              <a:t>с помощью диаграмм потоков данных (</a:t>
            </a:r>
            <a:r>
              <a:rPr lang="en-US" sz="2400" dirty="0"/>
              <a:t>Data Flow Diagram</a:t>
            </a:r>
            <a:r>
              <a:rPr lang="ru-RU" sz="2400" dirty="0"/>
              <a:t>, </a:t>
            </a:r>
            <a:r>
              <a:rPr lang="en-US" sz="2400" dirty="0"/>
              <a:t>DFD</a:t>
            </a:r>
            <a:r>
              <a:rPr lang="ru-RU" sz="2400" dirty="0"/>
              <a:t>) в нотации </a:t>
            </a:r>
            <a:r>
              <a:rPr lang="ru-RU" sz="2400" dirty="0" err="1" smtClean="0"/>
              <a:t>Йодана</a:t>
            </a:r>
            <a:r>
              <a:rPr lang="ru-RU" sz="2400" dirty="0" smtClean="0"/>
              <a:t>–</a:t>
            </a:r>
            <a:r>
              <a:rPr lang="ru-RU" sz="2400" dirty="0" err="1" smtClean="0"/>
              <a:t>ДеМарко</a:t>
            </a:r>
            <a:r>
              <a:rPr lang="ru-RU" sz="2400" dirty="0" smtClean="0"/>
              <a:t>. </a:t>
            </a:r>
            <a:endParaRPr lang="ru-RU" sz="2400" dirty="0"/>
          </a:p>
          <a:p>
            <a:pPr marL="109538" indent="342900">
              <a:spcBef>
                <a:spcPts val="0"/>
              </a:spcBef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effectLst/>
              </a:rPr>
              <a:t>Анализ сообщений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3767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</a:rPr>
              <a:t>Анализ </a:t>
            </a:r>
            <a:r>
              <a:rPr lang="ru-RU" sz="2800" dirty="0" smtClean="0">
                <a:effectLst/>
              </a:rPr>
              <a:t>сообщений. Пример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1" t="21562" r="16146" b="55746"/>
          <a:stretch/>
        </p:blipFill>
        <p:spPr>
          <a:xfrm>
            <a:off x="1043608" y="2780928"/>
            <a:ext cx="7184902" cy="187220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51520" y="1700808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Укрупненная диаграмма потоков </a:t>
            </a:r>
            <a:r>
              <a:rPr lang="ru-RU" sz="2000" dirty="0" smtClean="0"/>
              <a:t>данных </a:t>
            </a:r>
            <a:r>
              <a:rPr lang="en-US" sz="2000" dirty="0" smtClean="0"/>
              <a:t>(DFD) </a:t>
            </a:r>
            <a:r>
              <a:rPr lang="ru-RU" sz="2000" dirty="0" smtClean="0"/>
              <a:t>для </a:t>
            </a:r>
            <a:r>
              <a:rPr lang="ru-RU" sz="2000" dirty="0"/>
              <a:t>программы обработки файла </a:t>
            </a:r>
            <a:r>
              <a:rPr lang="ru-RU" sz="2000" dirty="0" smtClean="0"/>
              <a:t>дат: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83126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</a:rPr>
              <a:t>Анализ </a:t>
            </a:r>
            <a:r>
              <a:rPr lang="ru-RU" sz="2800" dirty="0" smtClean="0">
                <a:effectLst/>
              </a:rPr>
              <a:t>сообщений. Пример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363950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Детализированная </a:t>
            </a:r>
            <a:r>
              <a:rPr lang="ru-RU" sz="2000" dirty="0" smtClean="0"/>
              <a:t>диаграмма </a:t>
            </a:r>
            <a:r>
              <a:rPr lang="ru-RU" sz="2000" dirty="0"/>
              <a:t>потоков </a:t>
            </a:r>
            <a:r>
              <a:rPr lang="ru-RU" sz="2000" dirty="0" smtClean="0"/>
              <a:t>данных </a:t>
            </a:r>
            <a:r>
              <a:rPr lang="en-US" sz="2000" dirty="0" smtClean="0"/>
              <a:t>(DFD) </a:t>
            </a:r>
            <a:r>
              <a:rPr lang="ru-RU" sz="2000" dirty="0" smtClean="0"/>
              <a:t>для </a:t>
            </a:r>
            <a:r>
              <a:rPr lang="ru-RU" sz="2000" dirty="0"/>
              <a:t>программы обработки файла </a:t>
            </a:r>
            <a:r>
              <a:rPr lang="ru-RU" sz="2000" dirty="0" smtClean="0"/>
              <a:t>дат:</a:t>
            </a:r>
            <a:endParaRPr lang="ru-RU" sz="2000" dirty="0"/>
          </a:p>
        </p:txBody>
      </p:sp>
      <p:grpSp>
        <p:nvGrpSpPr>
          <p:cNvPr id="2104" name="Группа 2103"/>
          <p:cNvGrpSpPr/>
          <p:nvPr/>
        </p:nvGrpSpPr>
        <p:grpSpPr>
          <a:xfrm>
            <a:off x="1350963" y="2279652"/>
            <a:ext cx="6540501" cy="3681412"/>
            <a:chOff x="1350963" y="2022476"/>
            <a:chExt cx="6540501" cy="3938588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775576" y="5716589"/>
              <a:ext cx="1158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180138" y="2478089"/>
              <a:ext cx="15875" cy="3049588"/>
            </a:xfrm>
            <a:custGeom>
              <a:avLst/>
              <a:gdLst>
                <a:gd name="T0" fmla="*/ 10 w 10"/>
                <a:gd name="T1" fmla="*/ 32 h 1921"/>
                <a:gd name="T2" fmla="*/ 2 w 10"/>
                <a:gd name="T3" fmla="*/ 56 h 1921"/>
                <a:gd name="T4" fmla="*/ 10 w 10"/>
                <a:gd name="T5" fmla="*/ 56 h 1921"/>
                <a:gd name="T6" fmla="*/ 2 w 10"/>
                <a:gd name="T7" fmla="*/ 144 h 1921"/>
                <a:gd name="T8" fmla="*/ 2 w 10"/>
                <a:gd name="T9" fmla="*/ 112 h 1921"/>
                <a:gd name="T10" fmla="*/ 9 w 10"/>
                <a:gd name="T11" fmla="*/ 200 h 1921"/>
                <a:gd name="T12" fmla="*/ 2 w 10"/>
                <a:gd name="T13" fmla="*/ 224 h 1921"/>
                <a:gd name="T14" fmla="*/ 9 w 10"/>
                <a:gd name="T15" fmla="*/ 224 h 1921"/>
                <a:gd name="T16" fmla="*/ 1 w 10"/>
                <a:gd name="T17" fmla="*/ 312 h 1921"/>
                <a:gd name="T18" fmla="*/ 1 w 10"/>
                <a:gd name="T19" fmla="*/ 280 h 1921"/>
                <a:gd name="T20" fmla="*/ 9 w 10"/>
                <a:gd name="T21" fmla="*/ 368 h 1921"/>
                <a:gd name="T22" fmla="*/ 1 w 10"/>
                <a:gd name="T23" fmla="*/ 392 h 1921"/>
                <a:gd name="T24" fmla="*/ 9 w 10"/>
                <a:gd name="T25" fmla="*/ 392 h 1921"/>
                <a:gd name="T26" fmla="*/ 1 w 10"/>
                <a:gd name="T27" fmla="*/ 480 h 1921"/>
                <a:gd name="T28" fmla="*/ 1 w 10"/>
                <a:gd name="T29" fmla="*/ 448 h 1921"/>
                <a:gd name="T30" fmla="*/ 9 w 10"/>
                <a:gd name="T31" fmla="*/ 536 h 1921"/>
                <a:gd name="T32" fmla="*/ 1 w 10"/>
                <a:gd name="T33" fmla="*/ 560 h 1921"/>
                <a:gd name="T34" fmla="*/ 9 w 10"/>
                <a:gd name="T35" fmla="*/ 560 h 1921"/>
                <a:gd name="T36" fmla="*/ 1 w 10"/>
                <a:gd name="T37" fmla="*/ 648 h 1921"/>
                <a:gd name="T38" fmla="*/ 1 w 10"/>
                <a:gd name="T39" fmla="*/ 616 h 1921"/>
                <a:gd name="T40" fmla="*/ 9 w 10"/>
                <a:gd name="T41" fmla="*/ 704 h 1921"/>
                <a:gd name="T42" fmla="*/ 1 w 10"/>
                <a:gd name="T43" fmla="*/ 728 h 1921"/>
                <a:gd name="T44" fmla="*/ 9 w 10"/>
                <a:gd name="T45" fmla="*/ 728 h 1921"/>
                <a:gd name="T46" fmla="*/ 1 w 10"/>
                <a:gd name="T47" fmla="*/ 816 h 1921"/>
                <a:gd name="T48" fmla="*/ 1 w 10"/>
                <a:gd name="T49" fmla="*/ 784 h 1921"/>
                <a:gd name="T50" fmla="*/ 9 w 10"/>
                <a:gd name="T51" fmla="*/ 872 h 1921"/>
                <a:gd name="T52" fmla="*/ 1 w 10"/>
                <a:gd name="T53" fmla="*/ 896 h 1921"/>
                <a:gd name="T54" fmla="*/ 9 w 10"/>
                <a:gd name="T55" fmla="*/ 896 h 1921"/>
                <a:gd name="T56" fmla="*/ 1 w 10"/>
                <a:gd name="T57" fmla="*/ 984 h 1921"/>
                <a:gd name="T58" fmla="*/ 1 w 10"/>
                <a:gd name="T59" fmla="*/ 952 h 1921"/>
                <a:gd name="T60" fmla="*/ 9 w 10"/>
                <a:gd name="T61" fmla="*/ 1040 h 1921"/>
                <a:gd name="T62" fmla="*/ 1 w 10"/>
                <a:gd name="T63" fmla="*/ 1064 h 1921"/>
                <a:gd name="T64" fmla="*/ 9 w 10"/>
                <a:gd name="T65" fmla="*/ 1064 h 1921"/>
                <a:gd name="T66" fmla="*/ 0 w 10"/>
                <a:gd name="T67" fmla="*/ 1152 h 1921"/>
                <a:gd name="T68" fmla="*/ 0 w 10"/>
                <a:gd name="T69" fmla="*/ 1120 h 1921"/>
                <a:gd name="T70" fmla="*/ 8 w 10"/>
                <a:gd name="T71" fmla="*/ 1208 h 1921"/>
                <a:gd name="T72" fmla="*/ 0 w 10"/>
                <a:gd name="T73" fmla="*/ 1232 h 1921"/>
                <a:gd name="T74" fmla="*/ 8 w 10"/>
                <a:gd name="T75" fmla="*/ 1232 h 1921"/>
                <a:gd name="T76" fmla="*/ 0 w 10"/>
                <a:gd name="T77" fmla="*/ 1320 h 1921"/>
                <a:gd name="T78" fmla="*/ 0 w 10"/>
                <a:gd name="T79" fmla="*/ 1288 h 1921"/>
                <a:gd name="T80" fmla="*/ 8 w 10"/>
                <a:gd name="T81" fmla="*/ 1376 h 1921"/>
                <a:gd name="T82" fmla="*/ 0 w 10"/>
                <a:gd name="T83" fmla="*/ 1400 h 1921"/>
                <a:gd name="T84" fmla="*/ 8 w 10"/>
                <a:gd name="T85" fmla="*/ 1400 h 1921"/>
                <a:gd name="T86" fmla="*/ 0 w 10"/>
                <a:gd name="T87" fmla="*/ 1488 h 1921"/>
                <a:gd name="T88" fmla="*/ 0 w 10"/>
                <a:gd name="T89" fmla="*/ 1456 h 1921"/>
                <a:gd name="T90" fmla="*/ 8 w 10"/>
                <a:gd name="T91" fmla="*/ 1544 h 1921"/>
                <a:gd name="T92" fmla="*/ 0 w 10"/>
                <a:gd name="T93" fmla="*/ 1568 h 1921"/>
                <a:gd name="T94" fmla="*/ 8 w 10"/>
                <a:gd name="T95" fmla="*/ 1568 h 1921"/>
                <a:gd name="T96" fmla="*/ 0 w 10"/>
                <a:gd name="T97" fmla="*/ 1656 h 1921"/>
                <a:gd name="T98" fmla="*/ 0 w 10"/>
                <a:gd name="T99" fmla="*/ 1624 h 1921"/>
                <a:gd name="T100" fmla="*/ 8 w 10"/>
                <a:gd name="T101" fmla="*/ 1712 h 1921"/>
                <a:gd name="T102" fmla="*/ 0 w 10"/>
                <a:gd name="T103" fmla="*/ 1736 h 1921"/>
                <a:gd name="T104" fmla="*/ 8 w 10"/>
                <a:gd name="T105" fmla="*/ 1736 h 1921"/>
                <a:gd name="T106" fmla="*/ 0 w 10"/>
                <a:gd name="T107" fmla="*/ 1824 h 1921"/>
                <a:gd name="T108" fmla="*/ 0 w 10"/>
                <a:gd name="T109" fmla="*/ 1792 h 1921"/>
                <a:gd name="T110" fmla="*/ 8 w 10"/>
                <a:gd name="T111" fmla="*/ 1880 h 1921"/>
                <a:gd name="T112" fmla="*/ 0 w 10"/>
                <a:gd name="T113" fmla="*/ 1904 h 1921"/>
                <a:gd name="T114" fmla="*/ 8 w 10"/>
                <a:gd name="T115" fmla="*/ 1904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" h="1921">
                  <a:moveTo>
                    <a:pt x="2" y="0"/>
                  </a:moveTo>
                  <a:lnTo>
                    <a:pt x="2" y="32"/>
                  </a:lnTo>
                  <a:lnTo>
                    <a:pt x="10" y="32"/>
                  </a:lnTo>
                  <a:lnTo>
                    <a:pt x="10" y="0"/>
                  </a:lnTo>
                  <a:lnTo>
                    <a:pt x="2" y="0"/>
                  </a:lnTo>
                  <a:close/>
                  <a:moveTo>
                    <a:pt x="2" y="56"/>
                  </a:moveTo>
                  <a:lnTo>
                    <a:pt x="2" y="88"/>
                  </a:lnTo>
                  <a:lnTo>
                    <a:pt x="10" y="88"/>
                  </a:lnTo>
                  <a:lnTo>
                    <a:pt x="10" y="56"/>
                  </a:lnTo>
                  <a:lnTo>
                    <a:pt x="2" y="56"/>
                  </a:lnTo>
                  <a:close/>
                  <a:moveTo>
                    <a:pt x="2" y="112"/>
                  </a:moveTo>
                  <a:lnTo>
                    <a:pt x="2" y="144"/>
                  </a:lnTo>
                  <a:lnTo>
                    <a:pt x="10" y="144"/>
                  </a:lnTo>
                  <a:lnTo>
                    <a:pt x="10" y="112"/>
                  </a:lnTo>
                  <a:lnTo>
                    <a:pt x="2" y="112"/>
                  </a:lnTo>
                  <a:close/>
                  <a:moveTo>
                    <a:pt x="2" y="168"/>
                  </a:moveTo>
                  <a:lnTo>
                    <a:pt x="2" y="200"/>
                  </a:lnTo>
                  <a:lnTo>
                    <a:pt x="9" y="200"/>
                  </a:lnTo>
                  <a:lnTo>
                    <a:pt x="10" y="168"/>
                  </a:lnTo>
                  <a:lnTo>
                    <a:pt x="2" y="168"/>
                  </a:lnTo>
                  <a:close/>
                  <a:moveTo>
                    <a:pt x="2" y="224"/>
                  </a:moveTo>
                  <a:lnTo>
                    <a:pt x="1" y="256"/>
                  </a:lnTo>
                  <a:lnTo>
                    <a:pt x="9" y="256"/>
                  </a:lnTo>
                  <a:lnTo>
                    <a:pt x="9" y="224"/>
                  </a:lnTo>
                  <a:lnTo>
                    <a:pt x="2" y="224"/>
                  </a:lnTo>
                  <a:close/>
                  <a:moveTo>
                    <a:pt x="1" y="280"/>
                  </a:moveTo>
                  <a:lnTo>
                    <a:pt x="1" y="312"/>
                  </a:lnTo>
                  <a:lnTo>
                    <a:pt x="9" y="312"/>
                  </a:lnTo>
                  <a:lnTo>
                    <a:pt x="9" y="280"/>
                  </a:lnTo>
                  <a:lnTo>
                    <a:pt x="1" y="280"/>
                  </a:lnTo>
                  <a:close/>
                  <a:moveTo>
                    <a:pt x="1" y="336"/>
                  </a:moveTo>
                  <a:lnTo>
                    <a:pt x="1" y="368"/>
                  </a:lnTo>
                  <a:lnTo>
                    <a:pt x="9" y="368"/>
                  </a:lnTo>
                  <a:lnTo>
                    <a:pt x="9" y="336"/>
                  </a:lnTo>
                  <a:lnTo>
                    <a:pt x="1" y="336"/>
                  </a:lnTo>
                  <a:close/>
                  <a:moveTo>
                    <a:pt x="1" y="392"/>
                  </a:moveTo>
                  <a:lnTo>
                    <a:pt x="1" y="424"/>
                  </a:lnTo>
                  <a:lnTo>
                    <a:pt x="9" y="424"/>
                  </a:lnTo>
                  <a:lnTo>
                    <a:pt x="9" y="392"/>
                  </a:lnTo>
                  <a:lnTo>
                    <a:pt x="1" y="392"/>
                  </a:lnTo>
                  <a:close/>
                  <a:moveTo>
                    <a:pt x="1" y="448"/>
                  </a:moveTo>
                  <a:lnTo>
                    <a:pt x="1" y="480"/>
                  </a:lnTo>
                  <a:lnTo>
                    <a:pt x="9" y="480"/>
                  </a:lnTo>
                  <a:lnTo>
                    <a:pt x="9" y="448"/>
                  </a:lnTo>
                  <a:lnTo>
                    <a:pt x="1" y="448"/>
                  </a:lnTo>
                  <a:close/>
                  <a:moveTo>
                    <a:pt x="1" y="504"/>
                  </a:moveTo>
                  <a:lnTo>
                    <a:pt x="1" y="536"/>
                  </a:lnTo>
                  <a:lnTo>
                    <a:pt x="9" y="536"/>
                  </a:lnTo>
                  <a:lnTo>
                    <a:pt x="9" y="504"/>
                  </a:lnTo>
                  <a:lnTo>
                    <a:pt x="1" y="504"/>
                  </a:lnTo>
                  <a:close/>
                  <a:moveTo>
                    <a:pt x="1" y="560"/>
                  </a:moveTo>
                  <a:lnTo>
                    <a:pt x="1" y="592"/>
                  </a:lnTo>
                  <a:lnTo>
                    <a:pt x="9" y="592"/>
                  </a:lnTo>
                  <a:lnTo>
                    <a:pt x="9" y="560"/>
                  </a:lnTo>
                  <a:lnTo>
                    <a:pt x="1" y="560"/>
                  </a:lnTo>
                  <a:close/>
                  <a:moveTo>
                    <a:pt x="1" y="616"/>
                  </a:moveTo>
                  <a:lnTo>
                    <a:pt x="1" y="648"/>
                  </a:lnTo>
                  <a:lnTo>
                    <a:pt x="9" y="648"/>
                  </a:lnTo>
                  <a:lnTo>
                    <a:pt x="9" y="616"/>
                  </a:lnTo>
                  <a:lnTo>
                    <a:pt x="1" y="616"/>
                  </a:lnTo>
                  <a:close/>
                  <a:moveTo>
                    <a:pt x="1" y="672"/>
                  </a:moveTo>
                  <a:lnTo>
                    <a:pt x="1" y="704"/>
                  </a:lnTo>
                  <a:lnTo>
                    <a:pt x="9" y="704"/>
                  </a:lnTo>
                  <a:lnTo>
                    <a:pt x="9" y="672"/>
                  </a:lnTo>
                  <a:lnTo>
                    <a:pt x="1" y="672"/>
                  </a:lnTo>
                  <a:close/>
                  <a:moveTo>
                    <a:pt x="1" y="728"/>
                  </a:moveTo>
                  <a:lnTo>
                    <a:pt x="1" y="760"/>
                  </a:lnTo>
                  <a:lnTo>
                    <a:pt x="9" y="760"/>
                  </a:lnTo>
                  <a:lnTo>
                    <a:pt x="9" y="728"/>
                  </a:lnTo>
                  <a:lnTo>
                    <a:pt x="1" y="728"/>
                  </a:lnTo>
                  <a:close/>
                  <a:moveTo>
                    <a:pt x="1" y="784"/>
                  </a:moveTo>
                  <a:lnTo>
                    <a:pt x="1" y="816"/>
                  </a:lnTo>
                  <a:lnTo>
                    <a:pt x="9" y="816"/>
                  </a:lnTo>
                  <a:lnTo>
                    <a:pt x="9" y="784"/>
                  </a:lnTo>
                  <a:lnTo>
                    <a:pt x="1" y="784"/>
                  </a:lnTo>
                  <a:close/>
                  <a:moveTo>
                    <a:pt x="1" y="840"/>
                  </a:moveTo>
                  <a:lnTo>
                    <a:pt x="1" y="872"/>
                  </a:lnTo>
                  <a:lnTo>
                    <a:pt x="9" y="872"/>
                  </a:lnTo>
                  <a:lnTo>
                    <a:pt x="9" y="840"/>
                  </a:lnTo>
                  <a:lnTo>
                    <a:pt x="1" y="840"/>
                  </a:lnTo>
                  <a:close/>
                  <a:moveTo>
                    <a:pt x="1" y="896"/>
                  </a:moveTo>
                  <a:lnTo>
                    <a:pt x="1" y="928"/>
                  </a:lnTo>
                  <a:lnTo>
                    <a:pt x="9" y="928"/>
                  </a:lnTo>
                  <a:lnTo>
                    <a:pt x="9" y="896"/>
                  </a:lnTo>
                  <a:lnTo>
                    <a:pt x="1" y="896"/>
                  </a:lnTo>
                  <a:close/>
                  <a:moveTo>
                    <a:pt x="1" y="952"/>
                  </a:moveTo>
                  <a:lnTo>
                    <a:pt x="1" y="984"/>
                  </a:lnTo>
                  <a:lnTo>
                    <a:pt x="9" y="984"/>
                  </a:lnTo>
                  <a:lnTo>
                    <a:pt x="9" y="952"/>
                  </a:lnTo>
                  <a:lnTo>
                    <a:pt x="1" y="952"/>
                  </a:lnTo>
                  <a:close/>
                  <a:moveTo>
                    <a:pt x="1" y="1008"/>
                  </a:moveTo>
                  <a:lnTo>
                    <a:pt x="1" y="1040"/>
                  </a:lnTo>
                  <a:lnTo>
                    <a:pt x="9" y="1040"/>
                  </a:lnTo>
                  <a:lnTo>
                    <a:pt x="9" y="1008"/>
                  </a:lnTo>
                  <a:lnTo>
                    <a:pt x="1" y="1008"/>
                  </a:lnTo>
                  <a:close/>
                  <a:moveTo>
                    <a:pt x="1" y="1064"/>
                  </a:moveTo>
                  <a:lnTo>
                    <a:pt x="1" y="1096"/>
                  </a:lnTo>
                  <a:lnTo>
                    <a:pt x="8" y="1096"/>
                  </a:lnTo>
                  <a:lnTo>
                    <a:pt x="9" y="1064"/>
                  </a:lnTo>
                  <a:lnTo>
                    <a:pt x="1" y="1064"/>
                  </a:lnTo>
                  <a:close/>
                  <a:moveTo>
                    <a:pt x="0" y="1120"/>
                  </a:moveTo>
                  <a:lnTo>
                    <a:pt x="0" y="1152"/>
                  </a:lnTo>
                  <a:lnTo>
                    <a:pt x="8" y="1152"/>
                  </a:lnTo>
                  <a:lnTo>
                    <a:pt x="8" y="1120"/>
                  </a:lnTo>
                  <a:lnTo>
                    <a:pt x="0" y="1120"/>
                  </a:lnTo>
                  <a:close/>
                  <a:moveTo>
                    <a:pt x="0" y="1176"/>
                  </a:moveTo>
                  <a:lnTo>
                    <a:pt x="0" y="1208"/>
                  </a:lnTo>
                  <a:lnTo>
                    <a:pt x="8" y="1208"/>
                  </a:lnTo>
                  <a:lnTo>
                    <a:pt x="8" y="1176"/>
                  </a:lnTo>
                  <a:lnTo>
                    <a:pt x="0" y="1176"/>
                  </a:lnTo>
                  <a:close/>
                  <a:moveTo>
                    <a:pt x="0" y="1232"/>
                  </a:moveTo>
                  <a:lnTo>
                    <a:pt x="0" y="1264"/>
                  </a:lnTo>
                  <a:lnTo>
                    <a:pt x="8" y="1264"/>
                  </a:lnTo>
                  <a:lnTo>
                    <a:pt x="8" y="1232"/>
                  </a:lnTo>
                  <a:lnTo>
                    <a:pt x="0" y="1232"/>
                  </a:lnTo>
                  <a:close/>
                  <a:moveTo>
                    <a:pt x="0" y="1288"/>
                  </a:moveTo>
                  <a:lnTo>
                    <a:pt x="0" y="1320"/>
                  </a:lnTo>
                  <a:lnTo>
                    <a:pt x="8" y="1320"/>
                  </a:lnTo>
                  <a:lnTo>
                    <a:pt x="8" y="1288"/>
                  </a:lnTo>
                  <a:lnTo>
                    <a:pt x="0" y="1288"/>
                  </a:lnTo>
                  <a:close/>
                  <a:moveTo>
                    <a:pt x="0" y="1344"/>
                  </a:moveTo>
                  <a:lnTo>
                    <a:pt x="0" y="1376"/>
                  </a:lnTo>
                  <a:lnTo>
                    <a:pt x="8" y="1376"/>
                  </a:lnTo>
                  <a:lnTo>
                    <a:pt x="8" y="1344"/>
                  </a:lnTo>
                  <a:lnTo>
                    <a:pt x="0" y="1344"/>
                  </a:lnTo>
                  <a:close/>
                  <a:moveTo>
                    <a:pt x="0" y="1400"/>
                  </a:moveTo>
                  <a:lnTo>
                    <a:pt x="0" y="1432"/>
                  </a:lnTo>
                  <a:lnTo>
                    <a:pt x="8" y="1432"/>
                  </a:lnTo>
                  <a:lnTo>
                    <a:pt x="8" y="1400"/>
                  </a:lnTo>
                  <a:lnTo>
                    <a:pt x="0" y="1400"/>
                  </a:lnTo>
                  <a:close/>
                  <a:moveTo>
                    <a:pt x="0" y="1456"/>
                  </a:moveTo>
                  <a:lnTo>
                    <a:pt x="0" y="1488"/>
                  </a:lnTo>
                  <a:lnTo>
                    <a:pt x="8" y="1488"/>
                  </a:lnTo>
                  <a:lnTo>
                    <a:pt x="8" y="1456"/>
                  </a:lnTo>
                  <a:lnTo>
                    <a:pt x="0" y="1456"/>
                  </a:lnTo>
                  <a:close/>
                  <a:moveTo>
                    <a:pt x="0" y="1512"/>
                  </a:moveTo>
                  <a:lnTo>
                    <a:pt x="0" y="1544"/>
                  </a:lnTo>
                  <a:lnTo>
                    <a:pt x="8" y="1544"/>
                  </a:lnTo>
                  <a:lnTo>
                    <a:pt x="8" y="1512"/>
                  </a:lnTo>
                  <a:lnTo>
                    <a:pt x="0" y="1512"/>
                  </a:lnTo>
                  <a:close/>
                  <a:moveTo>
                    <a:pt x="0" y="1568"/>
                  </a:moveTo>
                  <a:lnTo>
                    <a:pt x="0" y="1600"/>
                  </a:lnTo>
                  <a:lnTo>
                    <a:pt x="8" y="1600"/>
                  </a:lnTo>
                  <a:lnTo>
                    <a:pt x="8" y="1568"/>
                  </a:lnTo>
                  <a:lnTo>
                    <a:pt x="0" y="1568"/>
                  </a:lnTo>
                  <a:close/>
                  <a:moveTo>
                    <a:pt x="0" y="1624"/>
                  </a:moveTo>
                  <a:lnTo>
                    <a:pt x="0" y="1656"/>
                  </a:lnTo>
                  <a:lnTo>
                    <a:pt x="8" y="1656"/>
                  </a:lnTo>
                  <a:lnTo>
                    <a:pt x="8" y="1624"/>
                  </a:lnTo>
                  <a:lnTo>
                    <a:pt x="0" y="1624"/>
                  </a:lnTo>
                  <a:close/>
                  <a:moveTo>
                    <a:pt x="0" y="1680"/>
                  </a:moveTo>
                  <a:lnTo>
                    <a:pt x="0" y="1712"/>
                  </a:lnTo>
                  <a:lnTo>
                    <a:pt x="8" y="1712"/>
                  </a:lnTo>
                  <a:lnTo>
                    <a:pt x="8" y="1680"/>
                  </a:lnTo>
                  <a:lnTo>
                    <a:pt x="0" y="1680"/>
                  </a:lnTo>
                  <a:close/>
                  <a:moveTo>
                    <a:pt x="0" y="1736"/>
                  </a:moveTo>
                  <a:lnTo>
                    <a:pt x="0" y="1768"/>
                  </a:lnTo>
                  <a:lnTo>
                    <a:pt x="8" y="1768"/>
                  </a:lnTo>
                  <a:lnTo>
                    <a:pt x="8" y="1736"/>
                  </a:lnTo>
                  <a:lnTo>
                    <a:pt x="0" y="1736"/>
                  </a:lnTo>
                  <a:close/>
                  <a:moveTo>
                    <a:pt x="0" y="1792"/>
                  </a:moveTo>
                  <a:lnTo>
                    <a:pt x="0" y="1824"/>
                  </a:lnTo>
                  <a:lnTo>
                    <a:pt x="8" y="1824"/>
                  </a:lnTo>
                  <a:lnTo>
                    <a:pt x="8" y="1792"/>
                  </a:lnTo>
                  <a:lnTo>
                    <a:pt x="0" y="1792"/>
                  </a:lnTo>
                  <a:close/>
                  <a:moveTo>
                    <a:pt x="0" y="1848"/>
                  </a:moveTo>
                  <a:lnTo>
                    <a:pt x="0" y="1880"/>
                  </a:lnTo>
                  <a:lnTo>
                    <a:pt x="8" y="1880"/>
                  </a:lnTo>
                  <a:lnTo>
                    <a:pt x="8" y="1848"/>
                  </a:lnTo>
                  <a:lnTo>
                    <a:pt x="0" y="1848"/>
                  </a:lnTo>
                  <a:close/>
                  <a:moveTo>
                    <a:pt x="0" y="1904"/>
                  </a:moveTo>
                  <a:lnTo>
                    <a:pt x="0" y="1921"/>
                  </a:lnTo>
                  <a:lnTo>
                    <a:pt x="8" y="1921"/>
                  </a:lnTo>
                  <a:lnTo>
                    <a:pt x="8" y="1904"/>
                  </a:lnTo>
                  <a:lnTo>
                    <a:pt x="0" y="1904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9888" y="2027239"/>
              <a:ext cx="982663" cy="487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75126" y="2022476"/>
              <a:ext cx="992188" cy="496888"/>
            </a:xfrm>
            <a:custGeom>
              <a:avLst/>
              <a:gdLst>
                <a:gd name="T0" fmla="*/ 0 w 625"/>
                <a:gd name="T1" fmla="*/ 0 h 313"/>
                <a:gd name="T2" fmla="*/ 625 w 625"/>
                <a:gd name="T3" fmla="*/ 0 h 313"/>
                <a:gd name="T4" fmla="*/ 625 w 625"/>
                <a:gd name="T5" fmla="*/ 313 h 313"/>
                <a:gd name="T6" fmla="*/ 0 w 625"/>
                <a:gd name="T7" fmla="*/ 313 h 313"/>
                <a:gd name="T8" fmla="*/ 0 w 625"/>
                <a:gd name="T9" fmla="*/ 0 h 313"/>
                <a:gd name="T10" fmla="*/ 6 w 625"/>
                <a:gd name="T11" fmla="*/ 310 h 313"/>
                <a:gd name="T12" fmla="*/ 3 w 625"/>
                <a:gd name="T13" fmla="*/ 307 h 313"/>
                <a:gd name="T14" fmla="*/ 622 w 625"/>
                <a:gd name="T15" fmla="*/ 307 h 313"/>
                <a:gd name="T16" fmla="*/ 619 w 625"/>
                <a:gd name="T17" fmla="*/ 310 h 313"/>
                <a:gd name="T18" fmla="*/ 619 w 625"/>
                <a:gd name="T19" fmla="*/ 3 h 313"/>
                <a:gd name="T20" fmla="*/ 622 w 625"/>
                <a:gd name="T21" fmla="*/ 6 h 313"/>
                <a:gd name="T22" fmla="*/ 3 w 625"/>
                <a:gd name="T23" fmla="*/ 6 h 313"/>
                <a:gd name="T24" fmla="*/ 6 w 625"/>
                <a:gd name="T25" fmla="*/ 3 h 313"/>
                <a:gd name="T26" fmla="*/ 6 w 625"/>
                <a:gd name="T27" fmla="*/ 31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5" h="313">
                  <a:moveTo>
                    <a:pt x="0" y="0"/>
                  </a:moveTo>
                  <a:lnTo>
                    <a:pt x="625" y="0"/>
                  </a:lnTo>
                  <a:lnTo>
                    <a:pt x="625" y="313"/>
                  </a:lnTo>
                  <a:lnTo>
                    <a:pt x="0" y="313"/>
                  </a:lnTo>
                  <a:lnTo>
                    <a:pt x="0" y="0"/>
                  </a:lnTo>
                  <a:close/>
                  <a:moveTo>
                    <a:pt x="6" y="310"/>
                  </a:moveTo>
                  <a:lnTo>
                    <a:pt x="3" y="307"/>
                  </a:lnTo>
                  <a:lnTo>
                    <a:pt x="622" y="307"/>
                  </a:lnTo>
                  <a:lnTo>
                    <a:pt x="619" y="310"/>
                  </a:lnTo>
                  <a:lnTo>
                    <a:pt x="619" y="3"/>
                  </a:lnTo>
                  <a:lnTo>
                    <a:pt x="622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31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186238" y="2036764"/>
              <a:ext cx="1019175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Правильная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186238" y="2244726"/>
              <a:ext cx="3984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дата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511676" y="2244726"/>
              <a:ext cx="1158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2044701" y="2484439"/>
              <a:ext cx="1085850" cy="495300"/>
            </a:xfrm>
            <a:custGeom>
              <a:avLst/>
              <a:gdLst>
                <a:gd name="T0" fmla="*/ 0 w 684"/>
                <a:gd name="T1" fmla="*/ 0 h 312"/>
                <a:gd name="T2" fmla="*/ 684 w 684"/>
                <a:gd name="T3" fmla="*/ 0 h 312"/>
                <a:gd name="T4" fmla="*/ 684 w 684"/>
                <a:gd name="T5" fmla="*/ 312 h 312"/>
                <a:gd name="T6" fmla="*/ 0 w 684"/>
                <a:gd name="T7" fmla="*/ 312 h 312"/>
                <a:gd name="T8" fmla="*/ 0 w 684"/>
                <a:gd name="T9" fmla="*/ 0 h 312"/>
                <a:gd name="T10" fmla="*/ 6 w 684"/>
                <a:gd name="T11" fmla="*/ 309 h 312"/>
                <a:gd name="T12" fmla="*/ 3 w 684"/>
                <a:gd name="T13" fmla="*/ 306 h 312"/>
                <a:gd name="T14" fmla="*/ 681 w 684"/>
                <a:gd name="T15" fmla="*/ 306 h 312"/>
                <a:gd name="T16" fmla="*/ 678 w 684"/>
                <a:gd name="T17" fmla="*/ 309 h 312"/>
                <a:gd name="T18" fmla="*/ 678 w 684"/>
                <a:gd name="T19" fmla="*/ 3 h 312"/>
                <a:gd name="T20" fmla="*/ 681 w 684"/>
                <a:gd name="T21" fmla="*/ 6 h 312"/>
                <a:gd name="T22" fmla="*/ 3 w 684"/>
                <a:gd name="T23" fmla="*/ 6 h 312"/>
                <a:gd name="T24" fmla="*/ 6 w 684"/>
                <a:gd name="T25" fmla="*/ 3 h 312"/>
                <a:gd name="T26" fmla="*/ 6 w 684"/>
                <a:gd name="T27" fmla="*/ 30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4" h="312">
                  <a:moveTo>
                    <a:pt x="0" y="0"/>
                  </a:moveTo>
                  <a:lnTo>
                    <a:pt x="684" y="0"/>
                  </a:lnTo>
                  <a:lnTo>
                    <a:pt x="684" y="312"/>
                  </a:lnTo>
                  <a:lnTo>
                    <a:pt x="0" y="312"/>
                  </a:lnTo>
                  <a:lnTo>
                    <a:pt x="0" y="0"/>
                  </a:lnTo>
                  <a:close/>
                  <a:moveTo>
                    <a:pt x="6" y="309"/>
                  </a:moveTo>
                  <a:lnTo>
                    <a:pt x="3" y="306"/>
                  </a:lnTo>
                  <a:lnTo>
                    <a:pt x="681" y="306"/>
                  </a:lnTo>
                  <a:lnTo>
                    <a:pt x="678" y="309"/>
                  </a:lnTo>
                  <a:lnTo>
                    <a:pt x="678" y="3"/>
                  </a:lnTo>
                  <a:lnTo>
                    <a:pt x="681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309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122488" y="2498726"/>
              <a:ext cx="1116013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Прочитанная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794001" y="2703514"/>
              <a:ext cx="4445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дата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165476" y="2703514"/>
              <a:ext cx="1143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3043238" y="3219451"/>
              <a:ext cx="1204913" cy="496888"/>
            </a:xfrm>
            <a:custGeom>
              <a:avLst/>
              <a:gdLst>
                <a:gd name="T0" fmla="*/ 0 w 759"/>
                <a:gd name="T1" fmla="*/ 0 h 313"/>
                <a:gd name="T2" fmla="*/ 759 w 759"/>
                <a:gd name="T3" fmla="*/ 0 h 313"/>
                <a:gd name="T4" fmla="*/ 759 w 759"/>
                <a:gd name="T5" fmla="*/ 313 h 313"/>
                <a:gd name="T6" fmla="*/ 0 w 759"/>
                <a:gd name="T7" fmla="*/ 313 h 313"/>
                <a:gd name="T8" fmla="*/ 0 w 759"/>
                <a:gd name="T9" fmla="*/ 0 h 313"/>
                <a:gd name="T10" fmla="*/ 6 w 759"/>
                <a:gd name="T11" fmla="*/ 310 h 313"/>
                <a:gd name="T12" fmla="*/ 3 w 759"/>
                <a:gd name="T13" fmla="*/ 307 h 313"/>
                <a:gd name="T14" fmla="*/ 756 w 759"/>
                <a:gd name="T15" fmla="*/ 307 h 313"/>
                <a:gd name="T16" fmla="*/ 753 w 759"/>
                <a:gd name="T17" fmla="*/ 310 h 313"/>
                <a:gd name="T18" fmla="*/ 753 w 759"/>
                <a:gd name="T19" fmla="*/ 3 h 313"/>
                <a:gd name="T20" fmla="*/ 756 w 759"/>
                <a:gd name="T21" fmla="*/ 6 h 313"/>
                <a:gd name="T22" fmla="*/ 3 w 759"/>
                <a:gd name="T23" fmla="*/ 6 h 313"/>
                <a:gd name="T24" fmla="*/ 6 w 759"/>
                <a:gd name="T25" fmla="*/ 3 h 313"/>
                <a:gd name="T26" fmla="*/ 6 w 759"/>
                <a:gd name="T27" fmla="*/ 31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9" h="313">
                  <a:moveTo>
                    <a:pt x="0" y="0"/>
                  </a:moveTo>
                  <a:lnTo>
                    <a:pt x="759" y="0"/>
                  </a:lnTo>
                  <a:lnTo>
                    <a:pt x="759" y="313"/>
                  </a:lnTo>
                  <a:lnTo>
                    <a:pt x="0" y="313"/>
                  </a:lnTo>
                  <a:lnTo>
                    <a:pt x="0" y="0"/>
                  </a:lnTo>
                  <a:close/>
                  <a:moveTo>
                    <a:pt x="6" y="310"/>
                  </a:moveTo>
                  <a:lnTo>
                    <a:pt x="3" y="307"/>
                  </a:lnTo>
                  <a:lnTo>
                    <a:pt x="756" y="307"/>
                  </a:lnTo>
                  <a:lnTo>
                    <a:pt x="753" y="310"/>
                  </a:lnTo>
                  <a:lnTo>
                    <a:pt x="753" y="3"/>
                  </a:lnTo>
                  <a:lnTo>
                    <a:pt x="756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31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163888" y="3232151"/>
              <a:ext cx="1274763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Неправильная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913188" y="3440114"/>
              <a:ext cx="398463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дата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238626" y="3440114"/>
              <a:ext cx="115888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4437063" y="3454401"/>
              <a:ext cx="2043113" cy="1809750"/>
            </a:xfrm>
            <a:custGeom>
              <a:avLst/>
              <a:gdLst>
                <a:gd name="T0" fmla="*/ 8 w 1287"/>
                <a:gd name="T1" fmla="*/ 0 h 1140"/>
                <a:gd name="T2" fmla="*/ 1261 w 1287"/>
                <a:gd name="T3" fmla="*/ 1109 h 1140"/>
                <a:gd name="T4" fmla="*/ 1253 w 1287"/>
                <a:gd name="T5" fmla="*/ 1118 h 1140"/>
                <a:gd name="T6" fmla="*/ 0 w 1287"/>
                <a:gd name="T7" fmla="*/ 9 h 1140"/>
                <a:gd name="T8" fmla="*/ 8 w 1287"/>
                <a:gd name="T9" fmla="*/ 0 h 1140"/>
                <a:gd name="T10" fmla="*/ 1267 w 1287"/>
                <a:gd name="T11" fmla="*/ 1090 h 1140"/>
                <a:gd name="T12" fmla="*/ 1287 w 1287"/>
                <a:gd name="T13" fmla="*/ 1140 h 1140"/>
                <a:gd name="T14" fmla="*/ 1235 w 1287"/>
                <a:gd name="T15" fmla="*/ 1126 h 1140"/>
                <a:gd name="T16" fmla="*/ 1267 w 1287"/>
                <a:gd name="T17" fmla="*/ 109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7" h="1140">
                  <a:moveTo>
                    <a:pt x="8" y="0"/>
                  </a:moveTo>
                  <a:lnTo>
                    <a:pt x="1261" y="1109"/>
                  </a:lnTo>
                  <a:lnTo>
                    <a:pt x="1253" y="1118"/>
                  </a:lnTo>
                  <a:lnTo>
                    <a:pt x="0" y="9"/>
                  </a:lnTo>
                  <a:lnTo>
                    <a:pt x="8" y="0"/>
                  </a:lnTo>
                  <a:close/>
                  <a:moveTo>
                    <a:pt x="1267" y="1090"/>
                  </a:moveTo>
                  <a:lnTo>
                    <a:pt x="1287" y="1140"/>
                  </a:lnTo>
                  <a:lnTo>
                    <a:pt x="1235" y="1126"/>
                  </a:lnTo>
                  <a:lnTo>
                    <a:pt x="1267" y="109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1350963" y="2828926"/>
              <a:ext cx="593725" cy="496888"/>
            </a:xfrm>
            <a:custGeom>
              <a:avLst/>
              <a:gdLst>
                <a:gd name="T0" fmla="*/ 0 w 374"/>
                <a:gd name="T1" fmla="*/ 0 h 313"/>
                <a:gd name="T2" fmla="*/ 374 w 374"/>
                <a:gd name="T3" fmla="*/ 0 h 313"/>
                <a:gd name="T4" fmla="*/ 374 w 374"/>
                <a:gd name="T5" fmla="*/ 313 h 313"/>
                <a:gd name="T6" fmla="*/ 0 w 374"/>
                <a:gd name="T7" fmla="*/ 313 h 313"/>
                <a:gd name="T8" fmla="*/ 0 w 374"/>
                <a:gd name="T9" fmla="*/ 0 h 313"/>
                <a:gd name="T10" fmla="*/ 6 w 374"/>
                <a:gd name="T11" fmla="*/ 310 h 313"/>
                <a:gd name="T12" fmla="*/ 3 w 374"/>
                <a:gd name="T13" fmla="*/ 307 h 313"/>
                <a:gd name="T14" fmla="*/ 371 w 374"/>
                <a:gd name="T15" fmla="*/ 307 h 313"/>
                <a:gd name="T16" fmla="*/ 368 w 374"/>
                <a:gd name="T17" fmla="*/ 310 h 313"/>
                <a:gd name="T18" fmla="*/ 368 w 374"/>
                <a:gd name="T19" fmla="*/ 3 h 313"/>
                <a:gd name="T20" fmla="*/ 371 w 374"/>
                <a:gd name="T21" fmla="*/ 6 h 313"/>
                <a:gd name="T22" fmla="*/ 3 w 374"/>
                <a:gd name="T23" fmla="*/ 6 h 313"/>
                <a:gd name="T24" fmla="*/ 6 w 374"/>
                <a:gd name="T25" fmla="*/ 3 h 313"/>
                <a:gd name="T26" fmla="*/ 6 w 374"/>
                <a:gd name="T27" fmla="*/ 31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4" h="313">
                  <a:moveTo>
                    <a:pt x="0" y="0"/>
                  </a:moveTo>
                  <a:lnTo>
                    <a:pt x="374" y="0"/>
                  </a:lnTo>
                  <a:lnTo>
                    <a:pt x="374" y="313"/>
                  </a:lnTo>
                  <a:lnTo>
                    <a:pt x="0" y="313"/>
                  </a:lnTo>
                  <a:lnTo>
                    <a:pt x="0" y="0"/>
                  </a:lnTo>
                  <a:close/>
                  <a:moveTo>
                    <a:pt x="6" y="310"/>
                  </a:moveTo>
                  <a:lnTo>
                    <a:pt x="3" y="307"/>
                  </a:lnTo>
                  <a:lnTo>
                    <a:pt x="371" y="307"/>
                  </a:lnTo>
                  <a:lnTo>
                    <a:pt x="368" y="310"/>
                  </a:lnTo>
                  <a:lnTo>
                    <a:pt x="368" y="3"/>
                  </a:lnTo>
                  <a:lnTo>
                    <a:pt x="371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31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447801" y="2841626"/>
              <a:ext cx="555625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Файл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525588" y="3049589"/>
              <a:ext cx="3190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дат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71651" y="3049589"/>
              <a:ext cx="1158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590926" y="4170364"/>
              <a:ext cx="712788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Сохране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230688" y="4170364"/>
              <a:ext cx="131763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289426" y="4170364"/>
              <a:ext cx="115888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8" name="Rectangle 30"/>
            <p:cNvSpPr>
              <a:spLocks noChangeArrowheads="1"/>
            </p:cNvSpPr>
            <p:nvPr/>
          </p:nvSpPr>
          <p:spPr bwMode="auto">
            <a:xfrm>
              <a:off x="3535363" y="4373564"/>
              <a:ext cx="87788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ние непра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" name="Rectangle 31"/>
            <p:cNvSpPr>
              <a:spLocks noChangeArrowheads="1"/>
            </p:cNvSpPr>
            <p:nvPr/>
          </p:nvSpPr>
          <p:spPr bwMode="auto">
            <a:xfrm>
              <a:off x="4286251" y="4373564"/>
              <a:ext cx="1397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1" name="Rectangle 32"/>
            <p:cNvSpPr>
              <a:spLocks noChangeArrowheads="1"/>
            </p:cNvSpPr>
            <p:nvPr/>
          </p:nvSpPr>
          <p:spPr bwMode="auto">
            <a:xfrm>
              <a:off x="4344988" y="4373564"/>
              <a:ext cx="12223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2" name="Rectangle 33"/>
            <p:cNvSpPr>
              <a:spLocks noChangeArrowheads="1"/>
            </p:cNvSpPr>
            <p:nvPr/>
          </p:nvSpPr>
          <p:spPr bwMode="auto">
            <a:xfrm>
              <a:off x="3613151" y="4578351"/>
              <a:ext cx="766763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вильных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3" name="Rectangle 34"/>
            <p:cNvSpPr>
              <a:spLocks noChangeArrowheads="1"/>
            </p:cNvSpPr>
            <p:nvPr/>
          </p:nvSpPr>
          <p:spPr bwMode="auto">
            <a:xfrm>
              <a:off x="4308476" y="4578351"/>
              <a:ext cx="115888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4" name="Rectangle 35"/>
            <p:cNvSpPr>
              <a:spLocks noChangeArrowheads="1"/>
            </p:cNvSpPr>
            <p:nvPr/>
          </p:nvSpPr>
          <p:spPr bwMode="auto">
            <a:xfrm>
              <a:off x="3816351" y="4786314"/>
              <a:ext cx="339725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дат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5" name="Rectangle 36"/>
            <p:cNvSpPr>
              <a:spLocks noChangeArrowheads="1"/>
            </p:cNvSpPr>
            <p:nvPr/>
          </p:nvSpPr>
          <p:spPr bwMode="auto">
            <a:xfrm>
              <a:off x="4064001" y="4786314"/>
              <a:ext cx="123825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6" name="Freeform 37"/>
            <p:cNvSpPr>
              <a:spLocks noEditPoints="1"/>
            </p:cNvSpPr>
            <p:nvPr/>
          </p:nvSpPr>
          <p:spPr bwMode="auto">
            <a:xfrm>
              <a:off x="1362076" y="3267076"/>
              <a:ext cx="511175" cy="76200"/>
            </a:xfrm>
            <a:custGeom>
              <a:avLst/>
              <a:gdLst>
                <a:gd name="T0" fmla="*/ 0 w 322"/>
                <a:gd name="T1" fmla="*/ 30 h 48"/>
                <a:gd name="T2" fmla="*/ 282 w 322"/>
                <a:gd name="T3" fmla="*/ 30 h 48"/>
                <a:gd name="T4" fmla="*/ 282 w 322"/>
                <a:gd name="T5" fmla="*/ 18 h 48"/>
                <a:gd name="T6" fmla="*/ 0 w 322"/>
                <a:gd name="T7" fmla="*/ 18 h 48"/>
                <a:gd name="T8" fmla="*/ 0 w 322"/>
                <a:gd name="T9" fmla="*/ 30 h 48"/>
                <a:gd name="T10" fmla="*/ 274 w 322"/>
                <a:gd name="T11" fmla="*/ 48 h 48"/>
                <a:gd name="T12" fmla="*/ 322 w 322"/>
                <a:gd name="T13" fmla="*/ 24 h 48"/>
                <a:gd name="T14" fmla="*/ 274 w 322"/>
                <a:gd name="T15" fmla="*/ 0 h 48"/>
                <a:gd name="T16" fmla="*/ 274 w 32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48">
                  <a:moveTo>
                    <a:pt x="0" y="30"/>
                  </a:moveTo>
                  <a:lnTo>
                    <a:pt x="282" y="30"/>
                  </a:lnTo>
                  <a:lnTo>
                    <a:pt x="282" y="18"/>
                  </a:lnTo>
                  <a:lnTo>
                    <a:pt x="0" y="18"/>
                  </a:lnTo>
                  <a:lnTo>
                    <a:pt x="0" y="30"/>
                  </a:lnTo>
                  <a:close/>
                  <a:moveTo>
                    <a:pt x="274" y="48"/>
                  </a:moveTo>
                  <a:lnTo>
                    <a:pt x="322" y="24"/>
                  </a:lnTo>
                  <a:lnTo>
                    <a:pt x="274" y="0"/>
                  </a:lnTo>
                  <a:lnTo>
                    <a:pt x="274" y="4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7" name="Freeform 38"/>
            <p:cNvSpPr>
              <a:spLocks noEditPoints="1"/>
            </p:cNvSpPr>
            <p:nvPr/>
          </p:nvSpPr>
          <p:spPr bwMode="auto">
            <a:xfrm>
              <a:off x="4210051" y="2663826"/>
              <a:ext cx="674688" cy="76200"/>
            </a:xfrm>
            <a:custGeom>
              <a:avLst/>
              <a:gdLst>
                <a:gd name="T0" fmla="*/ 0 w 425"/>
                <a:gd name="T1" fmla="*/ 18 h 48"/>
                <a:gd name="T2" fmla="*/ 385 w 425"/>
                <a:gd name="T3" fmla="*/ 18 h 48"/>
                <a:gd name="T4" fmla="*/ 385 w 425"/>
                <a:gd name="T5" fmla="*/ 30 h 48"/>
                <a:gd name="T6" fmla="*/ 0 w 425"/>
                <a:gd name="T7" fmla="*/ 30 h 48"/>
                <a:gd name="T8" fmla="*/ 0 w 425"/>
                <a:gd name="T9" fmla="*/ 18 h 48"/>
                <a:gd name="T10" fmla="*/ 377 w 425"/>
                <a:gd name="T11" fmla="*/ 0 h 48"/>
                <a:gd name="T12" fmla="*/ 425 w 425"/>
                <a:gd name="T13" fmla="*/ 24 h 48"/>
                <a:gd name="T14" fmla="*/ 377 w 425"/>
                <a:gd name="T15" fmla="*/ 48 h 48"/>
                <a:gd name="T16" fmla="*/ 377 w 42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8">
                  <a:moveTo>
                    <a:pt x="0" y="18"/>
                  </a:moveTo>
                  <a:lnTo>
                    <a:pt x="385" y="18"/>
                  </a:lnTo>
                  <a:lnTo>
                    <a:pt x="385" y="30"/>
                  </a:lnTo>
                  <a:lnTo>
                    <a:pt x="0" y="30"/>
                  </a:lnTo>
                  <a:lnTo>
                    <a:pt x="0" y="18"/>
                  </a:lnTo>
                  <a:close/>
                  <a:moveTo>
                    <a:pt x="377" y="0"/>
                  </a:moveTo>
                  <a:lnTo>
                    <a:pt x="425" y="24"/>
                  </a:lnTo>
                  <a:lnTo>
                    <a:pt x="377" y="4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0" name="Freeform 41"/>
            <p:cNvSpPr>
              <a:spLocks noEditPoints="1"/>
            </p:cNvSpPr>
            <p:nvPr/>
          </p:nvSpPr>
          <p:spPr bwMode="auto">
            <a:xfrm>
              <a:off x="5759451" y="2022476"/>
              <a:ext cx="1209675" cy="471488"/>
            </a:xfrm>
            <a:custGeom>
              <a:avLst/>
              <a:gdLst>
                <a:gd name="T0" fmla="*/ 0 w 762"/>
                <a:gd name="T1" fmla="*/ 0 h 297"/>
                <a:gd name="T2" fmla="*/ 762 w 762"/>
                <a:gd name="T3" fmla="*/ 0 h 297"/>
                <a:gd name="T4" fmla="*/ 762 w 762"/>
                <a:gd name="T5" fmla="*/ 297 h 297"/>
                <a:gd name="T6" fmla="*/ 0 w 762"/>
                <a:gd name="T7" fmla="*/ 297 h 297"/>
                <a:gd name="T8" fmla="*/ 0 w 762"/>
                <a:gd name="T9" fmla="*/ 0 h 297"/>
                <a:gd name="T10" fmla="*/ 6 w 762"/>
                <a:gd name="T11" fmla="*/ 294 h 297"/>
                <a:gd name="T12" fmla="*/ 3 w 762"/>
                <a:gd name="T13" fmla="*/ 291 h 297"/>
                <a:gd name="T14" fmla="*/ 759 w 762"/>
                <a:gd name="T15" fmla="*/ 291 h 297"/>
                <a:gd name="T16" fmla="*/ 756 w 762"/>
                <a:gd name="T17" fmla="*/ 294 h 297"/>
                <a:gd name="T18" fmla="*/ 756 w 762"/>
                <a:gd name="T19" fmla="*/ 3 h 297"/>
                <a:gd name="T20" fmla="*/ 759 w 762"/>
                <a:gd name="T21" fmla="*/ 6 h 297"/>
                <a:gd name="T22" fmla="*/ 3 w 762"/>
                <a:gd name="T23" fmla="*/ 6 h 297"/>
                <a:gd name="T24" fmla="*/ 6 w 762"/>
                <a:gd name="T25" fmla="*/ 3 h 297"/>
                <a:gd name="T26" fmla="*/ 6 w 762"/>
                <a:gd name="T27" fmla="*/ 294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2" h="297">
                  <a:moveTo>
                    <a:pt x="0" y="0"/>
                  </a:moveTo>
                  <a:lnTo>
                    <a:pt x="762" y="0"/>
                  </a:lnTo>
                  <a:lnTo>
                    <a:pt x="762" y="297"/>
                  </a:lnTo>
                  <a:lnTo>
                    <a:pt x="0" y="297"/>
                  </a:lnTo>
                  <a:lnTo>
                    <a:pt x="0" y="0"/>
                  </a:lnTo>
                  <a:close/>
                  <a:moveTo>
                    <a:pt x="6" y="294"/>
                  </a:moveTo>
                  <a:lnTo>
                    <a:pt x="3" y="291"/>
                  </a:lnTo>
                  <a:lnTo>
                    <a:pt x="759" y="291"/>
                  </a:lnTo>
                  <a:lnTo>
                    <a:pt x="756" y="294"/>
                  </a:lnTo>
                  <a:lnTo>
                    <a:pt x="756" y="3"/>
                  </a:lnTo>
                  <a:lnTo>
                    <a:pt x="759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29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1" name="Rectangle 42"/>
            <p:cNvSpPr>
              <a:spLocks noChangeArrowheads="1"/>
            </p:cNvSpPr>
            <p:nvPr/>
          </p:nvSpPr>
          <p:spPr bwMode="auto">
            <a:xfrm>
              <a:off x="5803901" y="2036764"/>
              <a:ext cx="1192213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Обработанная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Rectangle 43"/>
            <p:cNvSpPr>
              <a:spLocks noChangeArrowheads="1"/>
            </p:cNvSpPr>
            <p:nvPr/>
          </p:nvSpPr>
          <p:spPr bwMode="auto">
            <a:xfrm>
              <a:off x="5803901" y="2244726"/>
              <a:ext cx="400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дата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3" name="Rectangle 44"/>
            <p:cNvSpPr>
              <a:spLocks noChangeArrowheads="1"/>
            </p:cNvSpPr>
            <p:nvPr/>
          </p:nvSpPr>
          <p:spPr bwMode="auto">
            <a:xfrm>
              <a:off x="6130926" y="2244726"/>
              <a:ext cx="1158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6" name="Freeform 47"/>
            <p:cNvSpPr>
              <a:spLocks noEditPoints="1"/>
            </p:cNvSpPr>
            <p:nvPr/>
          </p:nvSpPr>
          <p:spPr bwMode="auto">
            <a:xfrm>
              <a:off x="5838826" y="2662239"/>
              <a:ext cx="625475" cy="76200"/>
            </a:xfrm>
            <a:custGeom>
              <a:avLst/>
              <a:gdLst>
                <a:gd name="T0" fmla="*/ 0 w 394"/>
                <a:gd name="T1" fmla="*/ 18 h 48"/>
                <a:gd name="T2" fmla="*/ 354 w 394"/>
                <a:gd name="T3" fmla="*/ 18 h 48"/>
                <a:gd name="T4" fmla="*/ 354 w 394"/>
                <a:gd name="T5" fmla="*/ 30 h 48"/>
                <a:gd name="T6" fmla="*/ 0 w 394"/>
                <a:gd name="T7" fmla="*/ 30 h 48"/>
                <a:gd name="T8" fmla="*/ 0 w 394"/>
                <a:gd name="T9" fmla="*/ 18 h 48"/>
                <a:gd name="T10" fmla="*/ 346 w 394"/>
                <a:gd name="T11" fmla="*/ 0 h 48"/>
                <a:gd name="T12" fmla="*/ 394 w 394"/>
                <a:gd name="T13" fmla="*/ 24 h 48"/>
                <a:gd name="T14" fmla="*/ 346 w 394"/>
                <a:gd name="T15" fmla="*/ 48 h 48"/>
                <a:gd name="T16" fmla="*/ 346 w 394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48">
                  <a:moveTo>
                    <a:pt x="0" y="18"/>
                  </a:moveTo>
                  <a:lnTo>
                    <a:pt x="354" y="18"/>
                  </a:lnTo>
                  <a:lnTo>
                    <a:pt x="354" y="30"/>
                  </a:lnTo>
                  <a:lnTo>
                    <a:pt x="0" y="30"/>
                  </a:lnTo>
                  <a:lnTo>
                    <a:pt x="0" y="18"/>
                  </a:lnTo>
                  <a:close/>
                  <a:moveTo>
                    <a:pt x="346" y="0"/>
                  </a:moveTo>
                  <a:lnTo>
                    <a:pt x="394" y="24"/>
                  </a:lnTo>
                  <a:lnTo>
                    <a:pt x="346" y="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2" name="Rectangle 53"/>
            <p:cNvSpPr>
              <a:spLocks noChangeArrowheads="1"/>
            </p:cNvSpPr>
            <p:nvPr/>
          </p:nvSpPr>
          <p:spPr bwMode="auto">
            <a:xfrm>
              <a:off x="6557963" y="5284789"/>
              <a:ext cx="1065213" cy="533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3" name="Freeform 54"/>
            <p:cNvSpPr>
              <a:spLocks noEditPoints="1"/>
            </p:cNvSpPr>
            <p:nvPr/>
          </p:nvSpPr>
          <p:spPr bwMode="auto">
            <a:xfrm>
              <a:off x="6553201" y="5280026"/>
              <a:ext cx="1074738" cy="542925"/>
            </a:xfrm>
            <a:custGeom>
              <a:avLst/>
              <a:gdLst>
                <a:gd name="T0" fmla="*/ 0 w 677"/>
                <a:gd name="T1" fmla="*/ 0 h 342"/>
                <a:gd name="T2" fmla="*/ 677 w 677"/>
                <a:gd name="T3" fmla="*/ 0 h 342"/>
                <a:gd name="T4" fmla="*/ 677 w 677"/>
                <a:gd name="T5" fmla="*/ 342 h 342"/>
                <a:gd name="T6" fmla="*/ 0 w 677"/>
                <a:gd name="T7" fmla="*/ 342 h 342"/>
                <a:gd name="T8" fmla="*/ 0 w 677"/>
                <a:gd name="T9" fmla="*/ 0 h 342"/>
                <a:gd name="T10" fmla="*/ 6 w 677"/>
                <a:gd name="T11" fmla="*/ 339 h 342"/>
                <a:gd name="T12" fmla="*/ 3 w 677"/>
                <a:gd name="T13" fmla="*/ 336 h 342"/>
                <a:gd name="T14" fmla="*/ 674 w 677"/>
                <a:gd name="T15" fmla="*/ 336 h 342"/>
                <a:gd name="T16" fmla="*/ 671 w 677"/>
                <a:gd name="T17" fmla="*/ 339 h 342"/>
                <a:gd name="T18" fmla="*/ 671 w 677"/>
                <a:gd name="T19" fmla="*/ 3 h 342"/>
                <a:gd name="T20" fmla="*/ 674 w 677"/>
                <a:gd name="T21" fmla="*/ 6 h 342"/>
                <a:gd name="T22" fmla="*/ 3 w 677"/>
                <a:gd name="T23" fmla="*/ 6 h 342"/>
                <a:gd name="T24" fmla="*/ 6 w 677"/>
                <a:gd name="T25" fmla="*/ 3 h 342"/>
                <a:gd name="T26" fmla="*/ 6 w 677"/>
                <a:gd name="T27" fmla="*/ 33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7" h="342">
                  <a:moveTo>
                    <a:pt x="0" y="0"/>
                  </a:moveTo>
                  <a:lnTo>
                    <a:pt x="677" y="0"/>
                  </a:lnTo>
                  <a:lnTo>
                    <a:pt x="677" y="342"/>
                  </a:lnTo>
                  <a:lnTo>
                    <a:pt x="0" y="342"/>
                  </a:lnTo>
                  <a:lnTo>
                    <a:pt x="0" y="0"/>
                  </a:lnTo>
                  <a:close/>
                  <a:moveTo>
                    <a:pt x="6" y="339"/>
                  </a:moveTo>
                  <a:lnTo>
                    <a:pt x="3" y="336"/>
                  </a:lnTo>
                  <a:lnTo>
                    <a:pt x="674" y="336"/>
                  </a:lnTo>
                  <a:lnTo>
                    <a:pt x="671" y="339"/>
                  </a:lnTo>
                  <a:lnTo>
                    <a:pt x="671" y="3"/>
                  </a:lnTo>
                  <a:lnTo>
                    <a:pt x="674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339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4" name="Rectangle 55"/>
            <p:cNvSpPr>
              <a:spLocks noChangeArrowheads="1"/>
            </p:cNvSpPr>
            <p:nvPr/>
          </p:nvSpPr>
          <p:spPr bwMode="auto">
            <a:xfrm>
              <a:off x="6653213" y="5292726"/>
              <a:ext cx="9921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Сообщения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5" name="Rectangle 56"/>
            <p:cNvSpPr>
              <a:spLocks noChangeArrowheads="1"/>
            </p:cNvSpPr>
            <p:nvPr/>
          </p:nvSpPr>
          <p:spPr bwMode="auto">
            <a:xfrm>
              <a:off x="6645276" y="5503864"/>
              <a:ext cx="960438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об ошибках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6" name="Rectangle 57"/>
            <p:cNvSpPr>
              <a:spLocks noChangeArrowheads="1"/>
            </p:cNvSpPr>
            <p:nvPr/>
          </p:nvSpPr>
          <p:spPr bwMode="auto">
            <a:xfrm>
              <a:off x="7535863" y="5503864"/>
              <a:ext cx="115888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7" name="Rectangle 58"/>
            <p:cNvSpPr>
              <a:spLocks noChangeArrowheads="1"/>
            </p:cNvSpPr>
            <p:nvPr/>
          </p:nvSpPr>
          <p:spPr bwMode="auto">
            <a:xfrm>
              <a:off x="5180013" y="3335339"/>
              <a:ext cx="1314450" cy="487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8" name="Freeform 59"/>
            <p:cNvSpPr>
              <a:spLocks noEditPoints="1"/>
            </p:cNvSpPr>
            <p:nvPr/>
          </p:nvSpPr>
          <p:spPr bwMode="auto">
            <a:xfrm>
              <a:off x="5175251" y="3330576"/>
              <a:ext cx="1323975" cy="496888"/>
            </a:xfrm>
            <a:custGeom>
              <a:avLst/>
              <a:gdLst>
                <a:gd name="T0" fmla="*/ 0 w 834"/>
                <a:gd name="T1" fmla="*/ 0 h 313"/>
                <a:gd name="T2" fmla="*/ 834 w 834"/>
                <a:gd name="T3" fmla="*/ 0 h 313"/>
                <a:gd name="T4" fmla="*/ 834 w 834"/>
                <a:gd name="T5" fmla="*/ 313 h 313"/>
                <a:gd name="T6" fmla="*/ 0 w 834"/>
                <a:gd name="T7" fmla="*/ 313 h 313"/>
                <a:gd name="T8" fmla="*/ 0 w 834"/>
                <a:gd name="T9" fmla="*/ 0 h 313"/>
                <a:gd name="T10" fmla="*/ 6 w 834"/>
                <a:gd name="T11" fmla="*/ 310 h 313"/>
                <a:gd name="T12" fmla="*/ 3 w 834"/>
                <a:gd name="T13" fmla="*/ 307 h 313"/>
                <a:gd name="T14" fmla="*/ 831 w 834"/>
                <a:gd name="T15" fmla="*/ 307 h 313"/>
                <a:gd name="T16" fmla="*/ 828 w 834"/>
                <a:gd name="T17" fmla="*/ 310 h 313"/>
                <a:gd name="T18" fmla="*/ 828 w 834"/>
                <a:gd name="T19" fmla="*/ 3 h 313"/>
                <a:gd name="T20" fmla="*/ 831 w 834"/>
                <a:gd name="T21" fmla="*/ 6 h 313"/>
                <a:gd name="T22" fmla="*/ 3 w 834"/>
                <a:gd name="T23" fmla="*/ 6 h 313"/>
                <a:gd name="T24" fmla="*/ 6 w 834"/>
                <a:gd name="T25" fmla="*/ 3 h 313"/>
                <a:gd name="T26" fmla="*/ 6 w 834"/>
                <a:gd name="T27" fmla="*/ 31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4" h="313">
                  <a:moveTo>
                    <a:pt x="0" y="0"/>
                  </a:moveTo>
                  <a:lnTo>
                    <a:pt x="834" y="0"/>
                  </a:lnTo>
                  <a:lnTo>
                    <a:pt x="834" y="313"/>
                  </a:lnTo>
                  <a:lnTo>
                    <a:pt x="0" y="313"/>
                  </a:lnTo>
                  <a:lnTo>
                    <a:pt x="0" y="0"/>
                  </a:lnTo>
                  <a:close/>
                  <a:moveTo>
                    <a:pt x="6" y="310"/>
                  </a:moveTo>
                  <a:lnTo>
                    <a:pt x="3" y="307"/>
                  </a:lnTo>
                  <a:lnTo>
                    <a:pt x="831" y="307"/>
                  </a:lnTo>
                  <a:lnTo>
                    <a:pt x="828" y="310"/>
                  </a:lnTo>
                  <a:lnTo>
                    <a:pt x="828" y="3"/>
                  </a:lnTo>
                  <a:lnTo>
                    <a:pt x="831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31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9" name="Rectangle 60"/>
            <p:cNvSpPr>
              <a:spLocks noChangeArrowheads="1"/>
            </p:cNvSpPr>
            <p:nvPr/>
          </p:nvSpPr>
          <p:spPr bwMode="auto">
            <a:xfrm>
              <a:off x="5360988" y="3344864"/>
              <a:ext cx="128587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Неправильный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0" name="Rectangle 61"/>
            <p:cNvSpPr>
              <a:spLocks noChangeArrowheads="1"/>
            </p:cNvSpPr>
            <p:nvPr/>
          </p:nvSpPr>
          <p:spPr bwMode="auto">
            <a:xfrm>
              <a:off x="6491288" y="3344864"/>
              <a:ext cx="1238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1" name="Rectangle 62"/>
            <p:cNvSpPr>
              <a:spLocks noChangeArrowheads="1"/>
            </p:cNvSpPr>
            <p:nvPr/>
          </p:nvSpPr>
          <p:spPr bwMode="auto">
            <a:xfrm>
              <a:off x="5759451" y="3554414"/>
              <a:ext cx="804863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результат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2" name="Rectangle 63"/>
            <p:cNvSpPr>
              <a:spLocks noChangeArrowheads="1"/>
            </p:cNvSpPr>
            <p:nvPr/>
          </p:nvSpPr>
          <p:spPr bwMode="auto">
            <a:xfrm>
              <a:off x="6491288" y="3554414"/>
              <a:ext cx="115888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3" name="Freeform 64"/>
            <p:cNvSpPr>
              <a:spLocks noEditPoints="1"/>
            </p:cNvSpPr>
            <p:nvPr/>
          </p:nvSpPr>
          <p:spPr bwMode="auto">
            <a:xfrm>
              <a:off x="6427788" y="5167314"/>
              <a:ext cx="76200" cy="603250"/>
            </a:xfrm>
            <a:custGeom>
              <a:avLst/>
              <a:gdLst>
                <a:gd name="T0" fmla="*/ 24 w 48"/>
                <a:gd name="T1" fmla="*/ 0 h 380"/>
                <a:gd name="T2" fmla="*/ 18 w 48"/>
                <a:gd name="T3" fmla="*/ 340 h 380"/>
                <a:gd name="T4" fmla="*/ 30 w 48"/>
                <a:gd name="T5" fmla="*/ 340 h 380"/>
                <a:gd name="T6" fmla="*/ 36 w 48"/>
                <a:gd name="T7" fmla="*/ 0 h 380"/>
                <a:gd name="T8" fmla="*/ 24 w 48"/>
                <a:gd name="T9" fmla="*/ 0 h 380"/>
                <a:gd name="T10" fmla="*/ 0 w 48"/>
                <a:gd name="T11" fmla="*/ 332 h 380"/>
                <a:gd name="T12" fmla="*/ 23 w 48"/>
                <a:gd name="T13" fmla="*/ 380 h 380"/>
                <a:gd name="T14" fmla="*/ 48 w 48"/>
                <a:gd name="T15" fmla="*/ 333 h 380"/>
                <a:gd name="T16" fmla="*/ 0 w 48"/>
                <a:gd name="T17" fmla="*/ 33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80">
                  <a:moveTo>
                    <a:pt x="24" y="0"/>
                  </a:moveTo>
                  <a:lnTo>
                    <a:pt x="18" y="340"/>
                  </a:lnTo>
                  <a:lnTo>
                    <a:pt x="30" y="340"/>
                  </a:lnTo>
                  <a:lnTo>
                    <a:pt x="36" y="0"/>
                  </a:lnTo>
                  <a:lnTo>
                    <a:pt x="24" y="0"/>
                  </a:lnTo>
                  <a:close/>
                  <a:moveTo>
                    <a:pt x="0" y="332"/>
                  </a:moveTo>
                  <a:lnTo>
                    <a:pt x="23" y="380"/>
                  </a:lnTo>
                  <a:lnTo>
                    <a:pt x="48" y="333"/>
                  </a:lnTo>
                  <a:lnTo>
                    <a:pt x="0" y="332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4" name="Freeform 65"/>
            <p:cNvSpPr>
              <a:spLocks noEditPoints="1"/>
            </p:cNvSpPr>
            <p:nvPr/>
          </p:nvSpPr>
          <p:spPr bwMode="auto">
            <a:xfrm>
              <a:off x="6745288" y="3176589"/>
              <a:ext cx="209550" cy="1011238"/>
            </a:xfrm>
            <a:custGeom>
              <a:avLst/>
              <a:gdLst>
                <a:gd name="T0" fmla="*/ 12 w 132"/>
                <a:gd name="T1" fmla="*/ 0 h 637"/>
                <a:gd name="T2" fmla="*/ 115 w 132"/>
                <a:gd name="T3" fmla="*/ 597 h 637"/>
                <a:gd name="T4" fmla="*/ 103 w 132"/>
                <a:gd name="T5" fmla="*/ 599 h 637"/>
                <a:gd name="T6" fmla="*/ 0 w 132"/>
                <a:gd name="T7" fmla="*/ 2 h 637"/>
                <a:gd name="T8" fmla="*/ 12 w 132"/>
                <a:gd name="T9" fmla="*/ 0 h 637"/>
                <a:gd name="T10" fmla="*/ 132 w 132"/>
                <a:gd name="T11" fmla="*/ 586 h 637"/>
                <a:gd name="T12" fmla="*/ 116 w 132"/>
                <a:gd name="T13" fmla="*/ 637 h 637"/>
                <a:gd name="T14" fmla="*/ 84 w 132"/>
                <a:gd name="T15" fmla="*/ 594 h 637"/>
                <a:gd name="T16" fmla="*/ 132 w 132"/>
                <a:gd name="T17" fmla="*/ 58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637">
                  <a:moveTo>
                    <a:pt x="12" y="0"/>
                  </a:moveTo>
                  <a:lnTo>
                    <a:pt x="115" y="597"/>
                  </a:lnTo>
                  <a:lnTo>
                    <a:pt x="103" y="599"/>
                  </a:lnTo>
                  <a:lnTo>
                    <a:pt x="0" y="2"/>
                  </a:lnTo>
                  <a:lnTo>
                    <a:pt x="12" y="0"/>
                  </a:lnTo>
                  <a:close/>
                  <a:moveTo>
                    <a:pt x="132" y="586"/>
                  </a:moveTo>
                  <a:lnTo>
                    <a:pt x="116" y="637"/>
                  </a:lnTo>
                  <a:lnTo>
                    <a:pt x="84" y="594"/>
                  </a:lnTo>
                  <a:lnTo>
                    <a:pt x="132" y="58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5" name="Freeform 66"/>
            <p:cNvSpPr>
              <a:spLocks noEditPoints="1"/>
            </p:cNvSpPr>
            <p:nvPr/>
          </p:nvSpPr>
          <p:spPr bwMode="auto">
            <a:xfrm>
              <a:off x="4598988" y="2457451"/>
              <a:ext cx="12700" cy="3070225"/>
            </a:xfrm>
            <a:custGeom>
              <a:avLst/>
              <a:gdLst>
                <a:gd name="T0" fmla="*/ 0 w 8"/>
                <a:gd name="T1" fmla="*/ 32 h 1934"/>
                <a:gd name="T2" fmla="*/ 8 w 8"/>
                <a:gd name="T3" fmla="*/ 56 h 1934"/>
                <a:gd name="T4" fmla="*/ 0 w 8"/>
                <a:gd name="T5" fmla="*/ 56 h 1934"/>
                <a:gd name="T6" fmla="*/ 8 w 8"/>
                <a:gd name="T7" fmla="*/ 144 h 1934"/>
                <a:gd name="T8" fmla="*/ 8 w 8"/>
                <a:gd name="T9" fmla="*/ 112 h 1934"/>
                <a:gd name="T10" fmla="*/ 0 w 8"/>
                <a:gd name="T11" fmla="*/ 200 h 1934"/>
                <a:gd name="T12" fmla="*/ 8 w 8"/>
                <a:gd name="T13" fmla="*/ 224 h 1934"/>
                <a:gd name="T14" fmla="*/ 0 w 8"/>
                <a:gd name="T15" fmla="*/ 224 h 1934"/>
                <a:gd name="T16" fmla="*/ 8 w 8"/>
                <a:gd name="T17" fmla="*/ 312 h 1934"/>
                <a:gd name="T18" fmla="*/ 8 w 8"/>
                <a:gd name="T19" fmla="*/ 280 h 1934"/>
                <a:gd name="T20" fmla="*/ 0 w 8"/>
                <a:gd name="T21" fmla="*/ 368 h 1934"/>
                <a:gd name="T22" fmla="*/ 8 w 8"/>
                <a:gd name="T23" fmla="*/ 392 h 1934"/>
                <a:gd name="T24" fmla="*/ 0 w 8"/>
                <a:gd name="T25" fmla="*/ 392 h 1934"/>
                <a:gd name="T26" fmla="*/ 8 w 8"/>
                <a:gd name="T27" fmla="*/ 480 h 1934"/>
                <a:gd name="T28" fmla="*/ 8 w 8"/>
                <a:gd name="T29" fmla="*/ 448 h 1934"/>
                <a:gd name="T30" fmla="*/ 0 w 8"/>
                <a:gd name="T31" fmla="*/ 536 h 1934"/>
                <a:gd name="T32" fmla="*/ 8 w 8"/>
                <a:gd name="T33" fmla="*/ 560 h 1934"/>
                <a:gd name="T34" fmla="*/ 0 w 8"/>
                <a:gd name="T35" fmla="*/ 560 h 1934"/>
                <a:gd name="T36" fmla="*/ 8 w 8"/>
                <a:gd name="T37" fmla="*/ 648 h 1934"/>
                <a:gd name="T38" fmla="*/ 8 w 8"/>
                <a:gd name="T39" fmla="*/ 616 h 1934"/>
                <a:gd name="T40" fmla="*/ 0 w 8"/>
                <a:gd name="T41" fmla="*/ 704 h 1934"/>
                <a:gd name="T42" fmla="*/ 8 w 8"/>
                <a:gd name="T43" fmla="*/ 728 h 1934"/>
                <a:gd name="T44" fmla="*/ 0 w 8"/>
                <a:gd name="T45" fmla="*/ 728 h 1934"/>
                <a:gd name="T46" fmla="*/ 8 w 8"/>
                <a:gd name="T47" fmla="*/ 816 h 1934"/>
                <a:gd name="T48" fmla="*/ 8 w 8"/>
                <a:gd name="T49" fmla="*/ 784 h 1934"/>
                <a:gd name="T50" fmla="*/ 0 w 8"/>
                <a:gd name="T51" fmla="*/ 872 h 1934"/>
                <a:gd name="T52" fmla="*/ 8 w 8"/>
                <a:gd name="T53" fmla="*/ 896 h 1934"/>
                <a:gd name="T54" fmla="*/ 0 w 8"/>
                <a:gd name="T55" fmla="*/ 896 h 1934"/>
                <a:gd name="T56" fmla="*/ 8 w 8"/>
                <a:gd name="T57" fmla="*/ 984 h 1934"/>
                <a:gd name="T58" fmla="*/ 8 w 8"/>
                <a:gd name="T59" fmla="*/ 952 h 1934"/>
                <a:gd name="T60" fmla="*/ 0 w 8"/>
                <a:gd name="T61" fmla="*/ 1040 h 1934"/>
                <a:gd name="T62" fmla="*/ 8 w 8"/>
                <a:gd name="T63" fmla="*/ 1064 h 1934"/>
                <a:gd name="T64" fmla="*/ 0 w 8"/>
                <a:gd name="T65" fmla="*/ 1064 h 1934"/>
                <a:gd name="T66" fmla="*/ 8 w 8"/>
                <a:gd name="T67" fmla="*/ 1152 h 1934"/>
                <a:gd name="T68" fmla="*/ 8 w 8"/>
                <a:gd name="T69" fmla="*/ 1120 h 1934"/>
                <a:gd name="T70" fmla="*/ 0 w 8"/>
                <a:gd name="T71" fmla="*/ 1208 h 1934"/>
                <a:gd name="T72" fmla="*/ 8 w 8"/>
                <a:gd name="T73" fmla="*/ 1232 h 1934"/>
                <a:gd name="T74" fmla="*/ 0 w 8"/>
                <a:gd name="T75" fmla="*/ 1232 h 1934"/>
                <a:gd name="T76" fmla="*/ 8 w 8"/>
                <a:gd name="T77" fmla="*/ 1320 h 1934"/>
                <a:gd name="T78" fmla="*/ 8 w 8"/>
                <a:gd name="T79" fmla="*/ 1288 h 1934"/>
                <a:gd name="T80" fmla="*/ 0 w 8"/>
                <a:gd name="T81" fmla="*/ 1376 h 1934"/>
                <a:gd name="T82" fmla="*/ 8 w 8"/>
                <a:gd name="T83" fmla="*/ 1400 h 1934"/>
                <a:gd name="T84" fmla="*/ 0 w 8"/>
                <a:gd name="T85" fmla="*/ 1400 h 1934"/>
                <a:gd name="T86" fmla="*/ 8 w 8"/>
                <a:gd name="T87" fmla="*/ 1488 h 1934"/>
                <a:gd name="T88" fmla="*/ 8 w 8"/>
                <a:gd name="T89" fmla="*/ 1456 h 1934"/>
                <a:gd name="T90" fmla="*/ 0 w 8"/>
                <a:gd name="T91" fmla="*/ 1544 h 1934"/>
                <a:gd name="T92" fmla="*/ 8 w 8"/>
                <a:gd name="T93" fmla="*/ 1568 h 1934"/>
                <a:gd name="T94" fmla="*/ 0 w 8"/>
                <a:gd name="T95" fmla="*/ 1568 h 1934"/>
                <a:gd name="T96" fmla="*/ 8 w 8"/>
                <a:gd name="T97" fmla="*/ 1656 h 1934"/>
                <a:gd name="T98" fmla="*/ 8 w 8"/>
                <a:gd name="T99" fmla="*/ 1624 h 1934"/>
                <a:gd name="T100" fmla="*/ 0 w 8"/>
                <a:gd name="T101" fmla="*/ 1712 h 1934"/>
                <a:gd name="T102" fmla="*/ 8 w 8"/>
                <a:gd name="T103" fmla="*/ 1736 h 1934"/>
                <a:gd name="T104" fmla="*/ 0 w 8"/>
                <a:gd name="T105" fmla="*/ 1736 h 1934"/>
                <a:gd name="T106" fmla="*/ 8 w 8"/>
                <a:gd name="T107" fmla="*/ 1824 h 1934"/>
                <a:gd name="T108" fmla="*/ 8 w 8"/>
                <a:gd name="T109" fmla="*/ 1792 h 1934"/>
                <a:gd name="T110" fmla="*/ 0 w 8"/>
                <a:gd name="T111" fmla="*/ 1880 h 1934"/>
                <a:gd name="T112" fmla="*/ 8 w 8"/>
                <a:gd name="T113" fmla="*/ 1904 h 1934"/>
                <a:gd name="T114" fmla="*/ 0 w 8"/>
                <a:gd name="T115" fmla="*/ 1904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" h="1934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12"/>
                  </a:lnTo>
                  <a:lnTo>
                    <a:pt x="0" y="312"/>
                  </a:lnTo>
                  <a:lnTo>
                    <a:pt x="0" y="280"/>
                  </a:lnTo>
                  <a:lnTo>
                    <a:pt x="8" y="280"/>
                  </a:lnTo>
                  <a:close/>
                  <a:moveTo>
                    <a:pt x="8" y="336"/>
                  </a:moveTo>
                  <a:lnTo>
                    <a:pt x="8" y="368"/>
                  </a:lnTo>
                  <a:lnTo>
                    <a:pt x="0" y="368"/>
                  </a:lnTo>
                  <a:lnTo>
                    <a:pt x="0" y="336"/>
                  </a:lnTo>
                  <a:lnTo>
                    <a:pt x="8" y="336"/>
                  </a:lnTo>
                  <a:close/>
                  <a:moveTo>
                    <a:pt x="8" y="392"/>
                  </a:moveTo>
                  <a:lnTo>
                    <a:pt x="8" y="424"/>
                  </a:lnTo>
                  <a:lnTo>
                    <a:pt x="0" y="424"/>
                  </a:lnTo>
                  <a:lnTo>
                    <a:pt x="0" y="392"/>
                  </a:lnTo>
                  <a:lnTo>
                    <a:pt x="8" y="392"/>
                  </a:lnTo>
                  <a:close/>
                  <a:moveTo>
                    <a:pt x="8" y="448"/>
                  </a:moveTo>
                  <a:lnTo>
                    <a:pt x="8" y="480"/>
                  </a:lnTo>
                  <a:lnTo>
                    <a:pt x="0" y="480"/>
                  </a:lnTo>
                  <a:lnTo>
                    <a:pt x="0" y="448"/>
                  </a:lnTo>
                  <a:lnTo>
                    <a:pt x="8" y="448"/>
                  </a:lnTo>
                  <a:close/>
                  <a:moveTo>
                    <a:pt x="8" y="504"/>
                  </a:moveTo>
                  <a:lnTo>
                    <a:pt x="8" y="536"/>
                  </a:lnTo>
                  <a:lnTo>
                    <a:pt x="0" y="536"/>
                  </a:lnTo>
                  <a:lnTo>
                    <a:pt x="0" y="504"/>
                  </a:lnTo>
                  <a:lnTo>
                    <a:pt x="8" y="504"/>
                  </a:lnTo>
                  <a:close/>
                  <a:moveTo>
                    <a:pt x="8" y="560"/>
                  </a:moveTo>
                  <a:lnTo>
                    <a:pt x="8" y="592"/>
                  </a:lnTo>
                  <a:lnTo>
                    <a:pt x="0" y="592"/>
                  </a:lnTo>
                  <a:lnTo>
                    <a:pt x="0" y="560"/>
                  </a:lnTo>
                  <a:lnTo>
                    <a:pt x="8" y="560"/>
                  </a:lnTo>
                  <a:close/>
                  <a:moveTo>
                    <a:pt x="8" y="616"/>
                  </a:moveTo>
                  <a:lnTo>
                    <a:pt x="8" y="648"/>
                  </a:lnTo>
                  <a:lnTo>
                    <a:pt x="0" y="648"/>
                  </a:lnTo>
                  <a:lnTo>
                    <a:pt x="0" y="616"/>
                  </a:lnTo>
                  <a:lnTo>
                    <a:pt x="8" y="616"/>
                  </a:lnTo>
                  <a:close/>
                  <a:moveTo>
                    <a:pt x="8" y="672"/>
                  </a:moveTo>
                  <a:lnTo>
                    <a:pt x="8" y="704"/>
                  </a:lnTo>
                  <a:lnTo>
                    <a:pt x="0" y="704"/>
                  </a:lnTo>
                  <a:lnTo>
                    <a:pt x="0" y="672"/>
                  </a:lnTo>
                  <a:lnTo>
                    <a:pt x="8" y="672"/>
                  </a:lnTo>
                  <a:close/>
                  <a:moveTo>
                    <a:pt x="8" y="728"/>
                  </a:moveTo>
                  <a:lnTo>
                    <a:pt x="8" y="760"/>
                  </a:lnTo>
                  <a:lnTo>
                    <a:pt x="0" y="760"/>
                  </a:lnTo>
                  <a:lnTo>
                    <a:pt x="0" y="728"/>
                  </a:lnTo>
                  <a:lnTo>
                    <a:pt x="8" y="728"/>
                  </a:lnTo>
                  <a:close/>
                  <a:moveTo>
                    <a:pt x="8" y="784"/>
                  </a:moveTo>
                  <a:lnTo>
                    <a:pt x="8" y="816"/>
                  </a:lnTo>
                  <a:lnTo>
                    <a:pt x="0" y="816"/>
                  </a:lnTo>
                  <a:lnTo>
                    <a:pt x="0" y="784"/>
                  </a:lnTo>
                  <a:lnTo>
                    <a:pt x="8" y="784"/>
                  </a:lnTo>
                  <a:close/>
                  <a:moveTo>
                    <a:pt x="8" y="840"/>
                  </a:moveTo>
                  <a:lnTo>
                    <a:pt x="8" y="872"/>
                  </a:lnTo>
                  <a:lnTo>
                    <a:pt x="0" y="872"/>
                  </a:lnTo>
                  <a:lnTo>
                    <a:pt x="0" y="840"/>
                  </a:lnTo>
                  <a:lnTo>
                    <a:pt x="8" y="840"/>
                  </a:lnTo>
                  <a:close/>
                  <a:moveTo>
                    <a:pt x="8" y="896"/>
                  </a:moveTo>
                  <a:lnTo>
                    <a:pt x="8" y="928"/>
                  </a:lnTo>
                  <a:lnTo>
                    <a:pt x="0" y="928"/>
                  </a:lnTo>
                  <a:lnTo>
                    <a:pt x="0" y="896"/>
                  </a:lnTo>
                  <a:lnTo>
                    <a:pt x="8" y="896"/>
                  </a:lnTo>
                  <a:close/>
                  <a:moveTo>
                    <a:pt x="8" y="952"/>
                  </a:moveTo>
                  <a:lnTo>
                    <a:pt x="8" y="984"/>
                  </a:lnTo>
                  <a:lnTo>
                    <a:pt x="0" y="984"/>
                  </a:lnTo>
                  <a:lnTo>
                    <a:pt x="0" y="952"/>
                  </a:lnTo>
                  <a:lnTo>
                    <a:pt x="8" y="952"/>
                  </a:lnTo>
                  <a:close/>
                  <a:moveTo>
                    <a:pt x="8" y="1008"/>
                  </a:moveTo>
                  <a:lnTo>
                    <a:pt x="8" y="1040"/>
                  </a:lnTo>
                  <a:lnTo>
                    <a:pt x="0" y="1040"/>
                  </a:lnTo>
                  <a:lnTo>
                    <a:pt x="0" y="1008"/>
                  </a:lnTo>
                  <a:lnTo>
                    <a:pt x="8" y="1008"/>
                  </a:lnTo>
                  <a:close/>
                  <a:moveTo>
                    <a:pt x="8" y="1064"/>
                  </a:moveTo>
                  <a:lnTo>
                    <a:pt x="8" y="1096"/>
                  </a:lnTo>
                  <a:lnTo>
                    <a:pt x="0" y="1096"/>
                  </a:lnTo>
                  <a:lnTo>
                    <a:pt x="0" y="1064"/>
                  </a:lnTo>
                  <a:lnTo>
                    <a:pt x="8" y="1064"/>
                  </a:lnTo>
                  <a:close/>
                  <a:moveTo>
                    <a:pt x="8" y="1120"/>
                  </a:moveTo>
                  <a:lnTo>
                    <a:pt x="8" y="1152"/>
                  </a:lnTo>
                  <a:lnTo>
                    <a:pt x="0" y="1152"/>
                  </a:lnTo>
                  <a:lnTo>
                    <a:pt x="0" y="1120"/>
                  </a:lnTo>
                  <a:lnTo>
                    <a:pt x="8" y="1120"/>
                  </a:lnTo>
                  <a:close/>
                  <a:moveTo>
                    <a:pt x="8" y="1176"/>
                  </a:moveTo>
                  <a:lnTo>
                    <a:pt x="8" y="1208"/>
                  </a:lnTo>
                  <a:lnTo>
                    <a:pt x="0" y="1208"/>
                  </a:lnTo>
                  <a:lnTo>
                    <a:pt x="0" y="1176"/>
                  </a:lnTo>
                  <a:lnTo>
                    <a:pt x="8" y="1176"/>
                  </a:lnTo>
                  <a:close/>
                  <a:moveTo>
                    <a:pt x="8" y="1232"/>
                  </a:moveTo>
                  <a:lnTo>
                    <a:pt x="8" y="1264"/>
                  </a:lnTo>
                  <a:lnTo>
                    <a:pt x="0" y="1264"/>
                  </a:lnTo>
                  <a:lnTo>
                    <a:pt x="0" y="1232"/>
                  </a:lnTo>
                  <a:lnTo>
                    <a:pt x="8" y="1232"/>
                  </a:lnTo>
                  <a:close/>
                  <a:moveTo>
                    <a:pt x="8" y="1288"/>
                  </a:moveTo>
                  <a:lnTo>
                    <a:pt x="8" y="1320"/>
                  </a:lnTo>
                  <a:lnTo>
                    <a:pt x="0" y="1320"/>
                  </a:lnTo>
                  <a:lnTo>
                    <a:pt x="0" y="1288"/>
                  </a:lnTo>
                  <a:lnTo>
                    <a:pt x="8" y="1288"/>
                  </a:lnTo>
                  <a:close/>
                  <a:moveTo>
                    <a:pt x="8" y="1344"/>
                  </a:moveTo>
                  <a:lnTo>
                    <a:pt x="8" y="1376"/>
                  </a:lnTo>
                  <a:lnTo>
                    <a:pt x="0" y="1376"/>
                  </a:lnTo>
                  <a:lnTo>
                    <a:pt x="0" y="1344"/>
                  </a:lnTo>
                  <a:lnTo>
                    <a:pt x="8" y="1344"/>
                  </a:lnTo>
                  <a:close/>
                  <a:moveTo>
                    <a:pt x="8" y="1400"/>
                  </a:moveTo>
                  <a:lnTo>
                    <a:pt x="8" y="1432"/>
                  </a:lnTo>
                  <a:lnTo>
                    <a:pt x="0" y="1432"/>
                  </a:lnTo>
                  <a:lnTo>
                    <a:pt x="0" y="1400"/>
                  </a:lnTo>
                  <a:lnTo>
                    <a:pt x="8" y="1400"/>
                  </a:lnTo>
                  <a:close/>
                  <a:moveTo>
                    <a:pt x="8" y="1456"/>
                  </a:moveTo>
                  <a:lnTo>
                    <a:pt x="8" y="1488"/>
                  </a:lnTo>
                  <a:lnTo>
                    <a:pt x="0" y="1488"/>
                  </a:lnTo>
                  <a:lnTo>
                    <a:pt x="0" y="1456"/>
                  </a:lnTo>
                  <a:lnTo>
                    <a:pt x="8" y="1456"/>
                  </a:lnTo>
                  <a:close/>
                  <a:moveTo>
                    <a:pt x="8" y="1512"/>
                  </a:moveTo>
                  <a:lnTo>
                    <a:pt x="8" y="1544"/>
                  </a:lnTo>
                  <a:lnTo>
                    <a:pt x="0" y="1544"/>
                  </a:lnTo>
                  <a:lnTo>
                    <a:pt x="0" y="1512"/>
                  </a:lnTo>
                  <a:lnTo>
                    <a:pt x="8" y="1512"/>
                  </a:lnTo>
                  <a:close/>
                  <a:moveTo>
                    <a:pt x="8" y="1568"/>
                  </a:moveTo>
                  <a:lnTo>
                    <a:pt x="8" y="1600"/>
                  </a:lnTo>
                  <a:lnTo>
                    <a:pt x="0" y="1600"/>
                  </a:lnTo>
                  <a:lnTo>
                    <a:pt x="0" y="1568"/>
                  </a:lnTo>
                  <a:lnTo>
                    <a:pt x="8" y="1568"/>
                  </a:lnTo>
                  <a:close/>
                  <a:moveTo>
                    <a:pt x="8" y="1624"/>
                  </a:moveTo>
                  <a:lnTo>
                    <a:pt x="8" y="1656"/>
                  </a:lnTo>
                  <a:lnTo>
                    <a:pt x="0" y="1656"/>
                  </a:lnTo>
                  <a:lnTo>
                    <a:pt x="0" y="1624"/>
                  </a:lnTo>
                  <a:lnTo>
                    <a:pt x="8" y="1624"/>
                  </a:lnTo>
                  <a:close/>
                  <a:moveTo>
                    <a:pt x="8" y="1680"/>
                  </a:moveTo>
                  <a:lnTo>
                    <a:pt x="8" y="1712"/>
                  </a:lnTo>
                  <a:lnTo>
                    <a:pt x="0" y="1712"/>
                  </a:lnTo>
                  <a:lnTo>
                    <a:pt x="0" y="1680"/>
                  </a:lnTo>
                  <a:lnTo>
                    <a:pt x="8" y="1680"/>
                  </a:lnTo>
                  <a:close/>
                  <a:moveTo>
                    <a:pt x="8" y="1736"/>
                  </a:moveTo>
                  <a:lnTo>
                    <a:pt x="8" y="1768"/>
                  </a:lnTo>
                  <a:lnTo>
                    <a:pt x="0" y="1768"/>
                  </a:lnTo>
                  <a:lnTo>
                    <a:pt x="0" y="1736"/>
                  </a:lnTo>
                  <a:lnTo>
                    <a:pt x="8" y="1736"/>
                  </a:lnTo>
                  <a:close/>
                  <a:moveTo>
                    <a:pt x="8" y="1792"/>
                  </a:moveTo>
                  <a:lnTo>
                    <a:pt x="8" y="1824"/>
                  </a:lnTo>
                  <a:lnTo>
                    <a:pt x="0" y="1824"/>
                  </a:lnTo>
                  <a:lnTo>
                    <a:pt x="0" y="1792"/>
                  </a:lnTo>
                  <a:lnTo>
                    <a:pt x="8" y="1792"/>
                  </a:lnTo>
                  <a:close/>
                  <a:moveTo>
                    <a:pt x="8" y="1848"/>
                  </a:moveTo>
                  <a:lnTo>
                    <a:pt x="8" y="1880"/>
                  </a:lnTo>
                  <a:lnTo>
                    <a:pt x="0" y="1880"/>
                  </a:lnTo>
                  <a:lnTo>
                    <a:pt x="0" y="1848"/>
                  </a:lnTo>
                  <a:lnTo>
                    <a:pt x="8" y="1848"/>
                  </a:lnTo>
                  <a:close/>
                  <a:moveTo>
                    <a:pt x="8" y="1904"/>
                  </a:moveTo>
                  <a:lnTo>
                    <a:pt x="8" y="1934"/>
                  </a:lnTo>
                  <a:lnTo>
                    <a:pt x="0" y="1934"/>
                  </a:lnTo>
                  <a:lnTo>
                    <a:pt x="0" y="1904"/>
                  </a:lnTo>
                  <a:lnTo>
                    <a:pt x="8" y="1904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6" name="Rectangle 67"/>
            <p:cNvSpPr>
              <a:spLocks noChangeArrowheads="1"/>
            </p:cNvSpPr>
            <p:nvPr/>
          </p:nvSpPr>
          <p:spPr bwMode="auto">
            <a:xfrm>
              <a:off x="6907213" y="3260726"/>
              <a:ext cx="717550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Правиль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7" name="Rectangle 68"/>
            <p:cNvSpPr>
              <a:spLocks noChangeArrowheads="1"/>
            </p:cNvSpPr>
            <p:nvPr/>
          </p:nvSpPr>
          <p:spPr bwMode="auto">
            <a:xfrm>
              <a:off x="7553326" y="3260726"/>
              <a:ext cx="131763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8" name="Rectangle 69"/>
            <p:cNvSpPr>
              <a:spLocks noChangeArrowheads="1"/>
            </p:cNvSpPr>
            <p:nvPr/>
          </p:nvSpPr>
          <p:spPr bwMode="auto">
            <a:xfrm>
              <a:off x="7612063" y="3260726"/>
              <a:ext cx="115888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9" name="Rectangle 70"/>
            <p:cNvSpPr>
              <a:spLocks noChangeArrowheads="1"/>
            </p:cNvSpPr>
            <p:nvPr/>
          </p:nvSpPr>
          <p:spPr bwMode="auto">
            <a:xfrm>
              <a:off x="6907213" y="3462339"/>
              <a:ext cx="455613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ный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90" name="Rectangle 71"/>
            <p:cNvSpPr>
              <a:spLocks noChangeArrowheads="1"/>
            </p:cNvSpPr>
            <p:nvPr/>
          </p:nvSpPr>
          <p:spPr bwMode="auto">
            <a:xfrm>
              <a:off x="7261226" y="3462339"/>
              <a:ext cx="1238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91" name="Rectangle 72"/>
            <p:cNvSpPr>
              <a:spLocks noChangeArrowheads="1"/>
            </p:cNvSpPr>
            <p:nvPr/>
          </p:nvSpPr>
          <p:spPr bwMode="auto">
            <a:xfrm>
              <a:off x="6907213" y="3670301"/>
              <a:ext cx="239713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ре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92" name="Rectangle 73"/>
            <p:cNvSpPr>
              <a:spLocks noChangeArrowheads="1"/>
            </p:cNvSpPr>
            <p:nvPr/>
          </p:nvSpPr>
          <p:spPr bwMode="auto">
            <a:xfrm>
              <a:off x="7077076" y="3670301"/>
              <a:ext cx="636588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зультат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93" name="Rectangle 74"/>
            <p:cNvSpPr>
              <a:spLocks noChangeArrowheads="1"/>
            </p:cNvSpPr>
            <p:nvPr/>
          </p:nvSpPr>
          <p:spPr bwMode="auto">
            <a:xfrm>
              <a:off x="7639051" y="3670301"/>
              <a:ext cx="115888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94" name="Freeform 75"/>
            <p:cNvSpPr>
              <a:spLocks noEditPoints="1"/>
            </p:cNvSpPr>
            <p:nvPr/>
          </p:nvSpPr>
          <p:spPr bwMode="auto">
            <a:xfrm>
              <a:off x="1866901" y="2816226"/>
              <a:ext cx="976313" cy="993775"/>
            </a:xfrm>
            <a:custGeom>
              <a:avLst/>
              <a:gdLst>
                <a:gd name="T0" fmla="*/ 7 w 615"/>
                <a:gd name="T1" fmla="*/ 250 h 626"/>
                <a:gd name="T2" fmla="*/ 31 w 615"/>
                <a:gd name="T3" fmla="*/ 178 h 626"/>
                <a:gd name="T4" fmla="*/ 70 w 615"/>
                <a:gd name="T5" fmla="*/ 114 h 626"/>
                <a:gd name="T6" fmla="*/ 124 w 615"/>
                <a:gd name="T7" fmla="*/ 63 h 626"/>
                <a:gd name="T8" fmla="*/ 188 w 615"/>
                <a:gd name="T9" fmla="*/ 25 h 626"/>
                <a:gd name="T10" fmla="*/ 261 w 615"/>
                <a:gd name="T11" fmla="*/ 4 h 626"/>
                <a:gd name="T12" fmla="*/ 339 w 615"/>
                <a:gd name="T13" fmla="*/ 2 h 626"/>
                <a:gd name="T14" fmla="*/ 413 w 615"/>
                <a:gd name="T15" fmla="*/ 19 h 626"/>
                <a:gd name="T16" fmla="*/ 479 w 615"/>
                <a:gd name="T17" fmla="*/ 54 h 626"/>
                <a:gd name="T18" fmla="*/ 535 w 615"/>
                <a:gd name="T19" fmla="*/ 103 h 626"/>
                <a:gd name="T20" fmla="*/ 578 w 615"/>
                <a:gd name="T21" fmla="*/ 164 h 626"/>
                <a:gd name="T22" fmla="*/ 605 w 615"/>
                <a:gd name="T23" fmla="*/ 235 h 626"/>
                <a:gd name="T24" fmla="*/ 615 w 615"/>
                <a:gd name="T25" fmla="*/ 313 h 626"/>
                <a:gd name="T26" fmla="*/ 605 w 615"/>
                <a:gd name="T27" fmla="*/ 391 h 626"/>
                <a:gd name="T28" fmla="*/ 578 w 615"/>
                <a:gd name="T29" fmla="*/ 462 h 626"/>
                <a:gd name="T30" fmla="*/ 535 w 615"/>
                <a:gd name="T31" fmla="*/ 523 h 626"/>
                <a:gd name="T32" fmla="*/ 479 w 615"/>
                <a:gd name="T33" fmla="*/ 572 h 626"/>
                <a:gd name="T34" fmla="*/ 413 w 615"/>
                <a:gd name="T35" fmla="*/ 607 h 626"/>
                <a:gd name="T36" fmla="*/ 339 w 615"/>
                <a:gd name="T37" fmla="*/ 624 h 626"/>
                <a:gd name="T38" fmla="*/ 261 w 615"/>
                <a:gd name="T39" fmla="*/ 622 h 626"/>
                <a:gd name="T40" fmla="*/ 188 w 615"/>
                <a:gd name="T41" fmla="*/ 601 h 626"/>
                <a:gd name="T42" fmla="*/ 124 w 615"/>
                <a:gd name="T43" fmla="*/ 564 h 626"/>
                <a:gd name="T44" fmla="*/ 71 w 615"/>
                <a:gd name="T45" fmla="*/ 512 h 626"/>
                <a:gd name="T46" fmla="*/ 31 w 615"/>
                <a:gd name="T47" fmla="*/ 449 h 626"/>
                <a:gd name="T48" fmla="*/ 7 w 615"/>
                <a:gd name="T49" fmla="*/ 376 h 626"/>
                <a:gd name="T50" fmla="*/ 13 w 615"/>
                <a:gd name="T51" fmla="*/ 328 h 626"/>
                <a:gd name="T52" fmla="*/ 26 w 615"/>
                <a:gd name="T53" fmla="*/ 402 h 626"/>
                <a:gd name="T54" fmla="*/ 55 w 615"/>
                <a:gd name="T55" fmla="*/ 469 h 626"/>
                <a:gd name="T56" fmla="*/ 99 w 615"/>
                <a:gd name="T57" fmla="*/ 526 h 626"/>
                <a:gd name="T58" fmla="*/ 154 w 615"/>
                <a:gd name="T59" fmla="*/ 570 h 626"/>
                <a:gd name="T60" fmla="*/ 220 w 615"/>
                <a:gd name="T61" fmla="*/ 600 h 626"/>
                <a:gd name="T62" fmla="*/ 292 w 615"/>
                <a:gd name="T63" fmla="*/ 613 h 626"/>
                <a:gd name="T64" fmla="*/ 367 w 615"/>
                <a:gd name="T65" fmla="*/ 608 h 626"/>
                <a:gd name="T66" fmla="*/ 435 w 615"/>
                <a:gd name="T67" fmla="*/ 584 h 626"/>
                <a:gd name="T68" fmla="*/ 495 w 615"/>
                <a:gd name="T69" fmla="*/ 545 h 626"/>
                <a:gd name="T70" fmla="*/ 544 w 615"/>
                <a:gd name="T71" fmla="*/ 493 h 626"/>
                <a:gd name="T72" fmla="*/ 579 w 615"/>
                <a:gd name="T73" fmla="*/ 430 h 626"/>
                <a:gd name="T74" fmla="*/ 599 w 615"/>
                <a:gd name="T75" fmla="*/ 359 h 626"/>
                <a:gd name="T76" fmla="*/ 601 w 615"/>
                <a:gd name="T77" fmla="*/ 282 h 626"/>
                <a:gd name="T78" fmla="*/ 585 w 615"/>
                <a:gd name="T79" fmla="*/ 210 h 626"/>
                <a:gd name="T80" fmla="*/ 552 w 615"/>
                <a:gd name="T81" fmla="*/ 145 h 626"/>
                <a:gd name="T82" fmla="*/ 506 w 615"/>
                <a:gd name="T83" fmla="*/ 90 h 626"/>
                <a:gd name="T84" fmla="*/ 448 w 615"/>
                <a:gd name="T85" fmla="*/ 49 h 626"/>
                <a:gd name="T86" fmla="*/ 381 w 615"/>
                <a:gd name="T87" fmla="*/ 22 h 626"/>
                <a:gd name="T88" fmla="*/ 308 w 615"/>
                <a:gd name="T89" fmla="*/ 12 h 626"/>
                <a:gd name="T90" fmla="*/ 234 w 615"/>
                <a:gd name="T91" fmla="*/ 22 h 626"/>
                <a:gd name="T92" fmla="*/ 167 w 615"/>
                <a:gd name="T93" fmla="*/ 48 h 626"/>
                <a:gd name="T94" fmla="*/ 109 w 615"/>
                <a:gd name="T95" fmla="*/ 90 h 626"/>
                <a:gd name="T96" fmla="*/ 63 w 615"/>
                <a:gd name="T97" fmla="*/ 145 h 626"/>
                <a:gd name="T98" fmla="*/ 30 w 615"/>
                <a:gd name="T99" fmla="*/ 209 h 626"/>
                <a:gd name="T100" fmla="*/ 14 w 615"/>
                <a:gd name="T101" fmla="*/ 28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5" h="626">
                  <a:moveTo>
                    <a:pt x="0" y="313"/>
                  </a:moveTo>
                  <a:lnTo>
                    <a:pt x="1" y="297"/>
                  </a:lnTo>
                  <a:lnTo>
                    <a:pt x="2" y="281"/>
                  </a:lnTo>
                  <a:lnTo>
                    <a:pt x="4" y="265"/>
                  </a:lnTo>
                  <a:lnTo>
                    <a:pt x="7" y="250"/>
                  </a:lnTo>
                  <a:lnTo>
                    <a:pt x="10" y="235"/>
                  </a:lnTo>
                  <a:lnTo>
                    <a:pt x="14" y="220"/>
                  </a:lnTo>
                  <a:lnTo>
                    <a:pt x="19" y="206"/>
                  </a:lnTo>
                  <a:lnTo>
                    <a:pt x="24" y="191"/>
                  </a:lnTo>
                  <a:lnTo>
                    <a:pt x="31" y="178"/>
                  </a:lnTo>
                  <a:lnTo>
                    <a:pt x="37" y="164"/>
                  </a:lnTo>
                  <a:lnTo>
                    <a:pt x="45" y="151"/>
                  </a:lnTo>
                  <a:lnTo>
                    <a:pt x="53" y="138"/>
                  </a:lnTo>
                  <a:lnTo>
                    <a:pt x="61" y="126"/>
                  </a:lnTo>
                  <a:lnTo>
                    <a:pt x="70" y="114"/>
                  </a:lnTo>
                  <a:lnTo>
                    <a:pt x="80" y="103"/>
                  </a:lnTo>
                  <a:lnTo>
                    <a:pt x="90" y="92"/>
                  </a:lnTo>
                  <a:lnTo>
                    <a:pt x="101" y="82"/>
                  </a:lnTo>
                  <a:lnTo>
                    <a:pt x="112" y="72"/>
                  </a:lnTo>
                  <a:lnTo>
                    <a:pt x="124" y="63"/>
                  </a:lnTo>
                  <a:lnTo>
                    <a:pt x="136" y="54"/>
                  </a:lnTo>
                  <a:lnTo>
                    <a:pt x="148" y="46"/>
                  </a:lnTo>
                  <a:lnTo>
                    <a:pt x="161" y="38"/>
                  </a:lnTo>
                  <a:lnTo>
                    <a:pt x="174" y="31"/>
                  </a:lnTo>
                  <a:lnTo>
                    <a:pt x="188" y="25"/>
                  </a:lnTo>
                  <a:lnTo>
                    <a:pt x="202" y="19"/>
                  </a:lnTo>
                  <a:lnTo>
                    <a:pt x="216" y="14"/>
                  </a:lnTo>
                  <a:lnTo>
                    <a:pt x="231" y="10"/>
                  </a:lnTo>
                  <a:lnTo>
                    <a:pt x="245" y="7"/>
                  </a:lnTo>
                  <a:lnTo>
                    <a:pt x="261" y="4"/>
                  </a:lnTo>
                  <a:lnTo>
                    <a:pt x="276" y="2"/>
                  </a:lnTo>
                  <a:lnTo>
                    <a:pt x="292" y="1"/>
                  </a:lnTo>
                  <a:lnTo>
                    <a:pt x="307" y="0"/>
                  </a:lnTo>
                  <a:lnTo>
                    <a:pt x="323" y="1"/>
                  </a:lnTo>
                  <a:lnTo>
                    <a:pt x="339" y="2"/>
                  </a:lnTo>
                  <a:lnTo>
                    <a:pt x="354" y="4"/>
                  </a:lnTo>
                  <a:lnTo>
                    <a:pt x="369" y="7"/>
                  </a:lnTo>
                  <a:lnTo>
                    <a:pt x="384" y="10"/>
                  </a:lnTo>
                  <a:lnTo>
                    <a:pt x="399" y="14"/>
                  </a:lnTo>
                  <a:lnTo>
                    <a:pt x="413" y="19"/>
                  </a:lnTo>
                  <a:lnTo>
                    <a:pt x="427" y="25"/>
                  </a:lnTo>
                  <a:lnTo>
                    <a:pt x="441" y="31"/>
                  </a:lnTo>
                  <a:lnTo>
                    <a:pt x="454" y="38"/>
                  </a:lnTo>
                  <a:lnTo>
                    <a:pt x="467" y="45"/>
                  </a:lnTo>
                  <a:lnTo>
                    <a:pt x="479" y="54"/>
                  </a:lnTo>
                  <a:lnTo>
                    <a:pt x="491" y="62"/>
                  </a:lnTo>
                  <a:lnTo>
                    <a:pt x="503" y="72"/>
                  </a:lnTo>
                  <a:lnTo>
                    <a:pt x="514" y="81"/>
                  </a:lnTo>
                  <a:lnTo>
                    <a:pt x="525" y="92"/>
                  </a:lnTo>
                  <a:lnTo>
                    <a:pt x="535" y="103"/>
                  </a:lnTo>
                  <a:lnTo>
                    <a:pt x="545" y="114"/>
                  </a:lnTo>
                  <a:lnTo>
                    <a:pt x="554" y="126"/>
                  </a:lnTo>
                  <a:lnTo>
                    <a:pt x="562" y="138"/>
                  </a:lnTo>
                  <a:lnTo>
                    <a:pt x="570" y="151"/>
                  </a:lnTo>
                  <a:lnTo>
                    <a:pt x="578" y="164"/>
                  </a:lnTo>
                  <a:lnTo>
                    <a:pt x="584" y="177"/>
                  </a:lnTo>
                  <a:lnTo>
                    <a:pt x="591" y="191"/>
                  </a:lnTo>
                  <a:lnTo>
                    <a:pt x="596" y="205"/>
                  </a:lnTo>
                  <a:lnTo>
                    <a:pt x="601" y="220"/>
                  </a:lnTo>
                  <a:lnTo>
                    <a:pt x="605" y="235"/>
                  </a:lnTo>
                  <a:lnTo>
                    <a:pt x="608" y="250"/>
                  </a:lnTo>
                  <a:lnTo>
                    <a:pt x="611" y="265"/>
                  </a:lnTo>
                  <a:lnTo>
                    <a:pt x="613" y="281"/>
                  </a:lnTo>
                  <a:lnTo>
                    <a:pt x="614" y="297"/>
                  </a:lnTo>
                  <a:lnTo>
                    <a:pt x="615" y="313"/>
                  </a:lnTo>
                  <a:lnTo>
                    <a:pt x="614" y="329"/>
                  </a:lnTo>
                  <a:lnTo>
                    <a:pt x="613" y="345"/>
                  </a:lnTo>
                  <a:lnTo>
                    <a:pt x="611" y="360"/>
                  </a:lnTo>
                  <a:lnTo>
                    <a:pt x="608" y="376"/>
                  </a:lnTo>
                  <a:lnTo>
                    <a:pt x="605" y="391"/>
                  </a:lnTo>
                  <a:lnTo>
                    <a:pt x="601" y="406"/>
                  </a:lnTo>
                  <a:lnTo>
                    <a:pt x="596" y="420"/>
                  </a:lnTo>
                  <a:lnTo>
                    <a:pt x="591" y="435"/>
                  </a:lnTo>
                  <a:lnTo>
                    <a:pt x="584" y="448"/>
                  </a:lnTo>
                  <a:lnTo>
                    <a:pt x="578" y="462"/>
                  </a:lnTo>
                  <a:lnTo>
                    <a:pt x="570" y="475"/>
                  </a:lnTo>
                  <a:lnTo>
                    <a:pt x="562" y="488"/>
                  </a:lnTo>
                  <a:lnTo>
                    <a:pt x="554" y="500"/>
                  </a:lnTo>
                  <a:lnTo>
                    <a:pt x="545" y="512"/>
                  </a:lnTo>
                  <a:lnTo>
                    <a:pt x="535" y="523"/>
                  </a:lnTo>
                  <a:lnTo>
                    <a:pt x="525" y="534"/>
                  </a:lnTo>
                  <a:lnTo>
                    <a:pt x="514" y="544"/>
                  </a:lnTo>
                  <a:lnTo>
                    <a:pt x="503" y="554"/>
                  </a:lnTo>
                  <a:lnTo>
                    <a:pt x="491" y="564"/>
                  </a:lnTo>
                  <a:lnTo>
                    <a:pt x="479" y="572"/>
                  </a:lnTo>
                  <a:lnTo>
                    <a:pt x="467" y="580"/>
                  </a:lnTo>
                  <a:lnTo>
                    <a:pt x="454" y="588"/>
                  </a:lnTo>
                  <a:lnTo>
                    <a:pt x="441" y="595"/>
                  </a:lnTo>
                  <a:lnTo>
                    <a:pt x="427" y="601"/>
                  </a:lnTo>
                  <a:lnTo>
                    <a:pt x="413" y="607"/>
                  </a:lnTo>
                  <a:lnTo>
                    <a:pt x="399" y="612"/>
                  </a:lnTo>
                  <a:lnTo>
                    <a:pt x="384" y="616"/>
                  </a:lnTo>
                  <a:lnTo>
                    <a:pt x="370" y="619"/>
                  </a:lnTo>
                  <a:lnTo>
                    <a:pt x="354" y="622"/>
                  </a:lnTo>
                  <a:lnTo>
                    <a:pt x="339" y="624"/>
                  </a:lnTo>
                  <a:lnTo>
                    <a:pt x="323" y="625"/>
                  </a:lnTo>
                  <a:lnTo>
                    <a:pt x="308" y="626"/>
                  </a:lnTo>
                  <a:lnTo>
                    <a:pt x="292" y="625"/>
                  </a:lnTo>
                  <a:lnTo>
                    <a:pt x="276" y="624"/>
                  </a:lnTo>
                  <a:lnTo>
                    <a:pt x="261" y="622"/>
                  </a:lnTo>
                  <a:lnTo>
                    <a:pt x="246" y="619"/>
                  </a:lnTo>
                  <a:lnTo>
                    <a:pt x="231" y="616"/>
                  </a:lnTo>
                  <a:lnTo>
                    <a:pt x="216" y="612"/>
                  </a:lnTo>
                  <a:lnTo>
                    <a:pt x="202" y="607"/>
                  </a:lnTo>
                  <a:lnTo>
                    <a:pt x="188" y="601"/>
                  </a:lnTo>
                  <a:lnTo>
                    <a:pt x="174" y="595"/>
                  </a:lnTo>
                  <a:lnTo>
                    <a:pt x="161" y="588"/>
                  </a:lnTo>
                  <a:lnTo>
                    <a:pt x="148" y="581"/>
                  </a:lnTo>
                  <a:lnTo>
                    <a:pt x="136" y="572"/>
                  </a:lnTo>
                  <a:lnTo>
                    <a:pt x="124" y="564"/>
                  </a:lnTo>
                  <a:lnTo>
                    <a:pt x="112" y="554"/>
                  </a:lnTo>
                  <a:lnTo>
                    <a:pt x="101" y="545"/>
                  </a:lnTo>
                  <a:lnTo>
                    <a:pt x="90" y="534"/>
                  </a:lnTo>
                  <a:lnTo>
                    <a:pt x="80" y="523"/>
                  </a:lnTo>
                  <a:lnTo>
                    <a:pt x="71" y="512"/>
                  </a:lnTo>
                  <a:lnTo>
                    <a:pt x="61" y="500"/>
                  </a:lnTo>
                  <a:lnTo>
                    <a:pt x="53" y="488"/>
                  </a:lnTo>
                  <a:lnTo>
                    <a:pt x="45" y="475"/>
                  </a:lnTo>
                  <a:lnTo>
                    <a:pt x="37" y="462"/>
                  </a:lnTo>
                  <a:lnTo>
                    <a:pt x="31" y="449"/>
                  </a:lnTo>
                  <a:lnTo>
                    <a:pt x="25" y="435"/>
                  </a:lnTo>
                  <a:lnTo>
                    <a:pt x="19" y="421"/>
                  </a:lnTo>
                  <a:lnTo>
                    <a:pt x="14" y="406"/>
                  </a:lnTo>
                  <a:lnTo>
                    <a:pt x="10" y="391"/>
                  </a:lnTo>
                  <a:lnTo>
                    <a:pt x="7" y="376"/>
                  </a:lnTo>
                  <a:lnTo>
                    <a:pt x="4" y="361"/>
                  </a:lnTo>
                  <a:lnTo>
                    <a:pt x="2" y="345"/>
                  </a:lnTo>
                  <a:lnTo>
                    <a:pt x="1" y="329"/>
                  </a:lnTo>
                  <a:lnTo>
                    <a:pt x="0" y="313"/>
                  </a:lnTo>
                  <a:close/>
                  <a:moveTo>
                    <a:pt x="13" y="328"/>
                  </a:moveTo>
                  <a:lnTo>
                    <a:pt x="14" y="344"/>
                  </a:lnTo>
                  <a:lnTo>
                    <a:pt x="16" y="359"/>
                  </a:lnTo>
                  <a:lnTo>
                    <a:pt x="18" y="373"/>
                  </a:lnTo>
                  <a:lnTo>
                    <a:pt x="22" y="388"/>
                  </a:lnTo>
                  <a:lnTo>
                    <a:pt x="26" y="402"/>
                  </a:lnTo>
                  <a:lnTo>
                    <a:pt x="30" y="416"/>
                  </a:lnTo>
                  <a:lnTo>
                    <a:pt x="35" y="430"/>
                  </a:lnTo>
                  <a:lnTo>
                    <a:pt x="41" y="443"/>
                  </a:lnTo>
                  <a:lnTo>
                    <a:pt x="48" y="456"/>
                  </a:lnTo>
                  <a:lnTo>
                    <a:pt x="55" y="469"/>
                  </a:lnTo>
                  <a:lnTo>
                    <a:pt x="63" y="481"/>
                  </a:lnTo>
                  <a:lnTo>
                    <a:pt x="71" y="493"/>
                  </a:lnTo>
                  <a:lnTo>
                    <a:pt x="80" y="504"/>
                  </a:lnTo>
                  <a:lnTo>
                    <a:pt x="89" y="515"/>
                  </a:lnTo>
                  <a:lnTo>
                    <a:pt x="99" y="526"/>
                  </a:lnTo>
                  <a:lnTo>
                    <a:pt x="109" y="536"/>
                  </a:lnTo>
                  <a:lnTo>
                    <a:pt x="120" y="545"/>
                  </a:lnTo>
                  <a:lnTo>
                    <a:pt x="131" y="554"/>
                  </a:lnTo>
                  <a:lnTo>
                    <a:pt x="142" y="562"/>
                  </a:lnTo>
                  <a:lnTo>
                    <a:pt x="154" y="570"/>
                  </a:lnTo>
                  <a:lnTo>
                    <a:pt x="167" y="577"/>
                  </a:lnTo>
                  <a:lnTo>
                    <a:pt x="179" y="584"/>
                  </a:lnTo>
                  <a:lnTo>
                    <a:pt x="193" y="590"/>
                  </a:lnTo>
                  <a:lnTo>
                    <a:pt x="206" y="595"/>
                  </a:lnTo>
                  <a:lnTo>
                    <a:pt x="220" y="600"/>
                  </a:lnTo>
                  <a:lnTo>
                    <a:pt x="234" y="604"/>
                  </a:lnTo>
                  <a:lnTo>
                    <a:pt x="248" y="608"/>
                  </a:lnTo>
                  <a:lnTo>
                    <a:pt x="262" y="610"/>
                  </a:lnTo>
                  <a:lnTo>
                    <a:pt x="277" y="612"/>
                  </a:lnTo>
                  <a:lnTo>
                    <a:pt x="292" y="613"/>
                  </a:lnTo>
                  <a:lnTo>
                    <a:pt x="307" y="614"/>
                  </a:lnTo>
                  <a:lnTo>
                    <a:pt x="323" y="613"/>
                  </a:lnTo>
                  <a:lnTo>
                    <a:pt x="338" y="612"/>
                  </a:lnTo>
                  <a:lnTo>
                    <a:pt x="352" y="610"/>
                  </a:lnTo>
                  <a:lnTo>
                    <a:pt x="367" y="608"/>
                  </a:lnTo>
                  <a:lnTo>
                    <a:pt x="381" y="604"/>
                  </a:lnTo>
                  <a:lnTo>
                    <a:pt x="395" y="600"/>
                  </a:lnTo>
                  <a:lnTo>
                    <a:pt x="409" y="596"/>
                  </a:lnTo>
                  <a:lnTo>
                    <a:pt x="422" y="590"/>
                  </a:lnTo>
                  <a:lnTo>
                    <a:pt x="435" y="584"/>
                  </a:lnTo>
                  <a:lnTo>
                    <a:pt x="448" y="578"/>
                  </a:lnTo>
                  <a:lnTo>
                    <a:pt x="460" y="570"/>
                  </a:lnTo>
                  <a:lnTo>
                    <a:pt x="472" y="563"/>
                  </a:lnTo>
                  <a:lnTo>
                    <a:pt x="484" y="554"/>
                  </a:lnTo>
                  <a:lnTo>
                    <a:pt x="495" y="545"/>
                  </a:lnTo>
                  <a:lnTo>
                    <a:pt x="506" y="536"/>
                  </a:lnTo>
                  <a:lnTo>
                    <a:pt x="516" y="526"/>
                  </a:lnTo>
                  <a:lnTo>
                    <a:pt x="526" y="515"/>
                  </a:lnTo>
                  <a:lnTo>
                    <a:pt x="535" y="504"/>
                  </a:lnTo>
                  <a:lnTo>
                    <a:pt x="544" y="493"/>
                  </a:lnTo>
                  <a:lnTo>
                    <a:pt x="552" y="481"/>
                  </a:lnTo>
                  <a:lnTo>
                    <a:pt x="560" y="469"/>
                  </a:lnTo>
                  <a:lnTo>
                    <a:pt x="567" y="456"/>
                  </a:lnTo>
                  <a:lnTo>
                    <a:pt x="573" y="444"/>
                  </a:lnTo>
                  <a:lnTo>
                    <a:pt x="579" y="430"/>
                  </a:lnTo>
                  <a:lnTo>
                    <a:pt x="585" y="417"/>
                  </a:lnTo>
                  <a:lnTo>
                    <a:pt x="589" y="403"/>
                  </a:lnTo>
                  <a:lnTo>
                    <a:pt x="593" y="388"/>
                  </a:lnTo>
                  <a:lnTo>
                    <a:pt x="597" y="374"/>
                  </a:lnTo>
                  <a:lnTo>
                    <a:pt x="599" y="359"/>
                  </a:lnTo>
                  <a:lnTo>
                    <a:pt x="601" y="344"/>
                  </a:lnTo>
                  <a:lnTo>
                    <a:pt x="602" y="329"/>
                  </a:lnTo>
                  <a:lnTo>
                    <a:pt x="603" y="313"/>
                  </a:lnTo>
                  <a:lnTo>
                    <a:pt x="602" y="298"/>
                  </a:lnTo>
                  <a:lnTo>
                    <a:pt x="601" y="282"/>
                  </a:lnTo>
                  <a:lnTo>
                    <a:pt x="599" y="267"/>
                  </a:lnTo>
                  <a:lnTo>
                    <a:pt x="597" y="252"/>
                  </a:lnTo>
                  <a:lnTo>
                    <a:pt x="593" y="238"/>
                  </a:lnTo>
                  <a:lnTo>
                    <a:pt x="589" y="224"/>
                  </a:lnTo>
                  <a:lnTo>
                    <a:pt x="585" y="210"/>
                  </a:lnTo>
                  <a:lnTo>
                    <a:pt x="580" y="196"/>
                  </a:lnTo>
                  <a:lnTo>
                    <a:pt x="574" y="183"/>
                  </a:lnTo>
                  <a:lnTo>
                    <a:pt x="567" y="170"/>
                  </a:lnTo>
                  <a:lnTo>
                    <a:pt x="560" y="157"/>
                  </a:lnTo>
                  <a:lnTo>
                    <a:pt x="552" y="145"/>
                  </a:lnTo>
                  <a:lnTo>
                    <a:pt x="544" y="133"/>
                  </a:lnTo>
                  <a:lnTo>
                    <a:pt x="535" y="122"/>
                  </a:lnTo>
                  <a:lnTo>
                    <a:pt x="526" y="111"/>
                  </a:lnTo>
                  <a:lnTo>
                    <a:pt x="516" y="100"/>
                  </a:lnTo>
                  <a:lnTo>
                    <a:pt x="506" y="90"/>
                  </a:lnTo>
                  <a:lnTo>
                    <a:pt x="495" y="81"/>
                  </a:lnTo>
                  <a:lnTo>
                    <a:pt x="484" y="72"/>
                  </a:lnTo>
                  <a:lnTo>
                    <a:pt x="473" y="64"/>
                  </a:lnTo>
                  <a:lnTo>
                    <a:pt x="461" y="56"/>
                  </a:lnTo>
                  <a:lnTo>
                    <a:pt x="448" y="49"/>
                  </a:lnTo>
                  <a:lnTo>
                    <a:pt x="436" y="42"/>
                  </a:lnTo>
                  <a:lnTo>
                    <a:pt x="423" y="36"/>
                  </a:lnTo>
                  <a:lnTo>
                    <a:pt x="409" y="31"/>
                  </a:lnTo>
                  <a:lnTo>
                    <a:pt x="395" y="26"/>
                  </a:lnTo>
                  <a:lnTo>
                    <a:pt x="381" y="22"/>
                  </a:lnTo>
                  <a:lnTo>
                    <a:pt x="367" y="18"/>
                  </a:lnTo>
                  <a:lnTo>
                    <a:pt x="353" y="16"/>
                  </a:lnTo>
                  <a:lnTo>
                    <a:pt x="338" y="14"/>
                  </a:lnTo>
                  <a:lnTo>
                    <a:pt x="323" y="13"/>
                  </a:lnTo>
                  <a:lnTo>
                    <a:pt x="308" y="12"/>
                  </a:lnTo>
                  <a:lnTo>
                    <a:pt x="292" y="13"/>
                  </a:lnTo>
                  <a:lnTo>
                    <a:pt x="278" y="14"/>
                  </a:lnTo>
                  <a:lnTo>
                    <a:pt x="263" y="16"/>
                  </a:lnTo>
                  <a:lnTo>
                    <a:pt x="248" y="18"/>
                  </a:lnTo>
                  <a:lnTo>
                    <a:pt x="234" y="22"/>
                  </a:lnTo>
                  <a:lnTo>
                    <a:pt x="220" y="26"/>
                  </a:lnTo>
                  <a:lnTo>
                    <a:pt x="206" y="30"/>
                  </a:lnTo>
                  <a:lnTo>
                    <a:pt x="193" y="36"/>
                  </a:lnTo>
                  <a:lnTo>
                    <a:pt x="180" y="42"/>
                  </a:lnTo>
                  <a:lnTo>
                    <a:pt x="167" y="48"/>
                  </a:lnTo>
                  <a:lnTo>
                    <a:pt x="155" y="56"/>
                  </a:lnTo>
                  <a:lnTo>
                    <a:pt x="143" y="64"/>
                  </a:lnTo>
                  <a:lnTo>
                    <a:pt x="131" y="72"/>
                  </a:lnTo>
                  <a:lnTo>
                    <a:pt x="120" y="81"/>
                  </a:lnTo>
                  <a:lnTo>
                    <a:pt x="109" y="90"/>
                  </a:lnTo>
                  <a:lnTo>
                    <a:pt x="99" y="100"/>
                  </a:lnTo>
                  <a:lnTo>
                    <a:pt x="89" y="111"/>
                  </a:lnTo>
                  <a:lnTo>
                    <a:pt x="80" y="122"/>
                  </a:lnTo>
                  <a:lnTo>
                    <a:pt x="71" y="133"/>
                  </a:lnTo>
                  <a:lnTo>
                    <a:pt x="63" y="145"/>
                  </a:lnTo>
                  <a:lnTo>
                    <a:pt x="55" y="157"/>
                  </a:lnTo>
                  <a:lnTo>
                    <a:pt x="48" y="169"/>
                  </a:lnTo>
                  <a:lnTo>
                    <a:pt x="42" y="182"/>
                  </a:lnTo>
                  <a:lnTo>
                    <a:pt x="36" y="196"/>
                  </a:lnTo>
                  <a:lnTo>
                    <a:pt x="30" y="209"/>
                  </a:lnTo>
                  <a:lnTo>
                    <a:pt x="26" y="223"/>
                  </a:lnTo>
                  <a:lnTo>
                    <a:pt x="22" y="238"/>
                  </a:lnTo>
                  <a:lnTo>
                    <a:pt x="18" y="252"/>
                  </a:lnTo>
                  <a:lnTo>
                    <a:pt x="16" y="267"/>
                  </a:lnTo>
                  <a:lnTo>
                    <a:pt x="14" y="282"/>
                  </a:lnTo>
                  <a:lnTo>
                    <a:pt x="13" y="297"/>
                  </a:lnTo>
                  <a:lnTo>
                    <a:pt x="12" y="313"/>
                  </a:lnTo>
                  <a:lnTo>
                    <a:pt x="13" y="32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sz="1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ru-RU" sz="1400" dirty="0" smtClean="0">
                  <a:latin typeface="Times New Roman" pitchFamily="18" charset="0"/>
                  <a:cs typeface="Times New Roman" pitchFamily="18" charset="0"/>
                </a:rPr>
                <a:t>Чтение дат</a:t>
              </a:r>
              <a:endParaRPr lang="ru-RU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5" name="Freeform 76"/>
            <p:cNvSpPr>
              <a:spLocks noEditPoints="1"/>
            </p:cNvSpPr>
            <p:nvPr/>
          </p:nvSpPr>
          <p:spPr bwMode="auto">
            <a:xfrm>
              <a:off x="3430588" y="4057651"/>
              <a:ext cx="974725" cy="992188"/>
            </a:xfrm>
            <a:custGeom>
              <a:avLst/>
              <a:gdLst>
                <a:gd name="T0" fmla="*/ 6 w 614"/>
                <a:gd name="T1" fmla="*/ 250 h 625"/>
                <a:gd name="T2" fmla="*/ 30 w 614"/>
                <a:gd name="T3" fmla="*/ 177 h 625"/>
                <a:gd name="T4" fmla="*/ 70 w 614"/>
                <a:gd name="T5" fmla="*/ 114 h 625"/>
                <a:gd name="T6" fmla="*/ 123 w 614"/>
                <a:gd name="T7" fmla="*/ 62 h 625"/>
                <a:gd name="T8" fmla="*/ 187 w 614"/>
                <a:gd name="T9" fmla="*/ 24 h 625"/>
                <a:gd name="T10" fmla="*/ 260 w 614"/>
                <a:gd name="T11" fmla="*/ 3 h 625"/>
                <a:gd name="T12" fmla="*/ 338 w 614"/>
                <a:gd name="T13" fmla="*/ 1 h 625"/>
                <a:gd name="T14" fmla="*/ 413 w 614"/>
                <a:gd name="T15" fmla="*/ 19 h 625"/>
                <a:gd name="T16" fmla="*/ 479 w 614"/>
                <a:gd name="T17" fmla="*/ 53 h 625"/>
                <a:gd name="T18" fmla="*/ 535 w 614"/>
                <a:gd name="T19" fmla="*/ 102 h 625"/>
                <a:gd name="T20" fmla="*/ 577 w 614"/>
                <a:gd name="T21" fmla="*/ 163 h 625"/>
                <a:gd name="T22" fmla="*/ 605 w 614"/>
                <a:gd name="T23" fmla="*/ 234 h 625"/>
                <a:gd name="T24" fmla="*/ 614 w 614"/>
                <a:gd name="T25" fmla="*/ 312 h 625"/>
                <a:gd name="T26" fmla="*/ 605 w 614"/>
                <a:gd name="T27" fmla="*/ 390 h 625"/>
                <a:gd name="T28" fmla="*/ 577 w 614"/>
                <a:gd name="T29" fmla="*/ 461 h 625"/>
                <a:gd name="T30" fmla="*/ 535 w 614"/>
                <a:gd name="T31" fmla="*/ 523 h 625"/>
                <a:gd name="T32" fmla="*/ 479 w 614"/>
                <a:gd name="T33" fmla="*/ 572 h 625"/>
                <a:gd name="T34" fmla="*/ 413 w 614"/>
                <a:gd name="T35" fmla="*/ 606 h 625"/>
                <a:gd name="T36" fmla="*/ 339 w 614"/>
                <a:gd name="T37" fmla="*/ 624 h 625"/>
                <a:gd name="T38" fmla="*/ 261 w 614"/>
                <a:gd name="T39" fmla="*/ 622 h 625"/>
                <a:gd name="T40" fmla="*/ 188 w 614"/>
                <a:gd name="T41" fmla="*/ 601 h 625"/>
                <a:gd name="T42" fmla="*/ 123 w 614"/>
                <a:gd name="T43" fmla="*/ 563 h 625"/>
                <a:gd name="T44" fmla="*/ 70 w 614"/>
                <a:gd name="T45" fmla="*/ 511 h 625"/>
                <a:gd name="T46" fmla="*/ 30 w 614"/>
                <a:gd name="T47" fmla="*/ 448 h 625"/>
                <a:gd name="T48" fmla="*/ 6 w 614"/>
                <a:gd name="T49" fmla="*/ 376 h 625"/>
                <a:gd name="T50" fmla="*/ 12 w 614"/>
                <a:gd name="T51" fmla="*/ 328 h 625"/>
                <a:gd name="T52" fmla="*/ 25 w 614"/>
                <a:gd name="T53" fmla="*/ 402 h 625"/>
                <a:gd name="T54" fmla="*/ 55 w 614"/>
                <a:gd name="T55" fmla="*/ 468 h 625"/>
                <a:gd name="T56" fmla="*/ 98 w 614"/>
                <a:gd name="T57" fmla="*/ 525 h 625"/>
                <a:gd name="T58" fmla="*/ 154 w 614"/>
                <a:gd name="T59" fmla="*/ 570 h 625"/>
                <a:gd name="T60" fmla="*/ 219 w 614"/>
                <a:gd name="T61" fmla="*/ 600 h 625"/>
                <a:gd name="T62" fmla="*/ 292 w 614"/>
                <a:gd name="T63" fmla="*/ 613 h 625"/>
                <a:gd name="T64" fmla="*/ 367 w 614"/>
                <a:gd name="T65" fmla="*/ 607 h 625"/>
                <a:gd name="T66" fmla="*/ 435 w 614"/>
                <a:gd name="T67" fmla="*/ 584 h 625"/>
                <a:gd name="T68" fmla="*/ 495 w 614"/>
                <a:gd name="T69" fmla="*/ 545 h 625"/>
                <a:gd name="T70" fmla="*/ 544 w 614"/>
                <a:gd name="T71" fmla="*/ 492 h 625"/>
                <a:gd name="T72" fmla="*/ 579 w 614"/>
                <a:gd name="T73" fmla="*/ 430 h 625"/>
                <a:gd name="T74" fmla="*/ 599 w 614"/>
                <a:gd name="T75" fmla="*/ 358 h 625"/>
                <a:gd name="T76" fmla="*/ 601 w 614"/>
                <a:gd name="T77" fmla="*/ 282 h 625"/>
                <a:gd name="T78" fmla="*/ 584 w 614"/>
                <a:gd name="T79" fmla="*/ 209 h 625"/>
                <a:gd name="T80" fmla="*/ 552 w 614"/>
                <a:gd name="T81" fmla="*/ 144 h 625"/>
                <a:gd name="T82" fmla="*/ 506 w 614"/>
                <a:gd name="T83" fmla="*/ 90 h 625"/>
                <a:gd name="T84" fmla="*/ 448 w 614"/>
                <a:gd name="T85" fmla="*/ 48 h 625"/>
                <a:gd name="T86" fmla="*/ 381 w 614"/>
                <a:gd name="T87" fmla="*/ 21 h 625"/>
                <a:gd name="T88" fmla="*/ 307 w 614"/>
                <a:gd name="T89" fmla="*/ 12 h 625"/>
                <a:gd name="T90" fmla="*/ 234 w 614"/>
                <a:gd name="T91" fmla="*/ 21 h 625"/>
                <a:gd name="T92" fmla="*/ 167 w 614"/>
                <a:gd name="T93" fmla="*/ 48 h 625"/>
                <a:gd name="T94" fmla="*/ 109 w 614"/>
                <a:gd name="T95" fmla="*/ 90 h 625"/>
                <a:gd name="T96" fmla="*/ 63 w 614"/>
                <a:gd name="T97" fmla="*/ 144 h 625"/>
                <a:gd name="T98" fmla="*/ 30 w 614"/>
                <a:gd name="T99" fmla="*/ 209 h 625"/>
                <a:gd name="T100" fmla="*/ 14 w 614"/>
                <a:gd name="T101" fmla="*/ 281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4" h="625">
                  <a:moveTo>
                    <a:pt x="0" y="313"/>
                  </a:moveTo>
                  <a:lnTo>
                    <a:pt x="0" y="296"/>
                  </a:lnTo>
                  <a:lnTo>
                    <a:pt x="2" y="281"/>
                  </a:lnTo>
                  <a:lnTo>
                    <a:pt x="4" y="265"/>
                  </a:lnTo>
                  <a:lnTo>
                    <a:pt x="6" y="250"/>
                  </a:lnTo>
                  <a:lnTo>
                    <a:pt x="10" y="234"/>
                  </a:lnTo>
                  <a:lnTo>
                    <a:pt x="14" y="220"/>
                  </a:lnTo>
                  <a:lnTo>
                    <a:pt x="19" y="205"/>
                  </a:lnTo>
                  <a:lnTo>
                    <a:pt x="24" y="191"/>
                  </a:lnTo>
                  <a:lnTo>
                    <a:pt x="30" y="177"/>
                  </a:lnTo>
                  <a:lnTo>
                    <a:pt x="37" y="163"/>
                  </a:lnTo>
                  <a:lnTo>
                    <a:pt x="44" y="150"/>
                  </a:lnTo>
                  <a:lnTo>
                    <a:pt x="52" y="138"/>
                  </a:lnTo>
                  <a:lnTo>
                    <a:pt x="61" y="125"/>
                  </a:lnTo>
                  <a:lnTo>
                    <a:pt x="70" y="114"/>
                  </a:lnTo>
                  <a:lnTo>
                    <a:pt x="80" y="102"/>
                  </a:lnTo>
                  <a:lnTo>
                    <a:pt x="90" y="91"/>
                  </a:lnTo>
                  <a:lnTo>
                    <a:pt x="100" y="81"/>
                  </a:lnTo>
                  <a:lnTo>
                    <a:pt x="112" y="71"/>
                  </a:lnTo>
                  <a:lnTo>
                    <a:pt x="123" y="62"/>
                  </a:lnTo>
                  <a:lnTo>
                    <a:pt x="135" y="53"/>
                  </a:lnTo>
                  <a:lnTo>
                    <a:pt x="148" y="45"/>
                  </a:lnTo>
                  <a:lnTo>
                    <a:pt x="161" y="37"/>
                  </a:lnTo>
                  <a:lnTo>
                    <a:pt x="174" y="31"/>
                  </a:lnTo>
                  <a:lnTo>
                    <a:pt x="187" y="24"/>
                  </a:lnTo>
                  <a:lnTo>
                    <a:pt x="201" y="19"/>
                  </a:lnTo>
                  <a:lnTo>
                    <a:pt x="216" y="14"/>
                  </a:lnTo>
                  <a:lnTo>
                    <a:pt x="230" y="9"/>
                  </a:lnTo>
                  <a:lnTo>
                    <a:pt x="245" y="6"/>
                  </a:lnTo>
                  <a:lnTo>
                    <a:pt x="260" y="3"/>
                  </a:lnTo>
                  <a:lnTo>
                    <a:pt x="276" y="1"/>
                  </a:lnTo>
                  <a:lnTo>
                    <a:pt x="291" y="0"/>
                  </a:lnTo>
                  <a:lnTo>
                    <a:pt x="307" y="0"/>
                  </a:lnTo>
                  <a:lnTo>
                    <a:pt x="323" y="0"/>
                  </a:lnTo>
                  <a:lnTo>
                    <a:pt x="338" y="1"/>
                  </a:lnTo>
                  <a:lnTo>
                    <a:pt x="354" y="3"/>
                  </a:lnTo>
                  <a:lnTo>
                    <a:pt x="369" y="6"/>
                  </a:lnTo>
                  <a:lnTo>
                    <a:pt x="384" y="9"/>
                  </a:lnTo>
                  <a:lnTo>
                    <a:pt x="398" y="14"/>
                  </a:lnTo>
                  <a:lnTo>
                    <a:pt x="413" y="19"/>
                  </a:lnTo>
                  <a:lnTo>
                    <a:pt x="427" y="24"/>
                  </a:lnTo>
                  <a:lnTo>
                    <a:pt x="440" y="30"/>
                  </a:lnTo>
                  <a:lnTo>
                    <a:pt x="454" y="37"/>
                  </a:lnTo>
                  <a:lnTo>
                    <a:pt x="466" y="45"/>
                  </a:lnTo>
                  <a:lnTo>
                    <a:pt x="479" y="53"/>
                  </a:lnTo>
                  <a:lnTo>
                    <a:pt x="491" y="62"/>
                  </a:lnTo>
                  <a:lnTo>
                    <a:pt x="502" y="71"/>
                  </a:lnTo>
                  <a:lnTo>
                    <a:pt x="514" y="81"/>
                  </a:lnTo>
                  <a:lnTo>
                    <a:pt x="524" y="91"/>
                  </a:lnTo>
                  <a:lnTo>
                    <a:pt x="535" y="102"/>
                  </a:lnTo>
                  <a:lnTo>
                    <a:pt x="544" y="113"/>
                  </a:lnTo>
                  <a:lnTo>
                    <a:pt x="553" y="125"/>
                  </a:lnTo>
                  <a:lnTo>
                    <a:pt x="562" y="137"/>
                  </a:lnTo>
                  <a:lnTo>
                    <a:pt x="570" y="150"/>
                  </a:lnTo>
                  <a:lnTo>
                    <a:pt x="577" y="163"/>
                  </a:lnTo>
                  <a:lnTo>
                    <a:pt x="584" y="177"/>
                  </a:lnTo>
                  <a:lnTo>
                    <a:pt x="590" y="191"/>
                  </a:lnTo>
                  <a:lnTo>
                    <a:pt x="596" y="205"/>
                  </a:lnTo>
                  <a:lnTo>
                    <a:pt x="600" y="219"/>
                  </a:lnTo>
                  <a:lnTo>
                    <a:pt x="605" y="234"/>
                  </a:lnTo>
                  <a:lnTo>
                    <a:pt x="608" y="249"/>
                  </a:lnTo>
                  <a:lnTo>
                    <a:pt x="611" y="265"/>
                  </a:lnTo>
                  <a:lnTo>
                    <a:pt x="613" y="280"/>
                  </a:lnTo>
                  <a:lnTo>
                    <a:pt x="614" y="296"/>
                  </a:lnTo>
                  <a:lnTo>
                    <a:pt x="614" y="312"/>
                  </a:lnTo>
                  <a:lnTo>
                    <a:pt x="614" y="328"/>
                  </a:lnTo>
                  <a:lnTo>
                    <a:pt x="613" y="344"/>
                  </a:lnTo>
                  <a:lnTo>
                    <a:pt x="611" y="360"/>
                  </a:lnTo>
                  <a:lnTo>
                    <a:pt x="608" y="375"/>
                  </a:lnTo>
                  <a:lnTo>
                    <a:pt x="605" y="390"/>
                  </a:lnTo>
                  <a:lnTo>
                    <a:pt x="601" y="405"/>
                  </a:lnTo>
                  <a:lnTo>
                    <a:pt x="596" y="420"/>
                  </a:lnTo>
                  <a:lnTo>
                    <a:pt x="590" y="434"/>
                  </a:lnTo>
                  <a:lnTo>
                    <a:pt x="584" y="448"/>
                  </a:lnTo>
                  <a:lnTo>
                    <a:pt x="577" y="461"/>
                  </a:lnTo>
                  <a:lnTo>
                    <a:pt x="570" y="474"/>
                  </a:lnTo>
                  <a:lnTo>
                    <a:pt x="562" y="487"/>
                  </a:lnTo>
                  <a:lnTo>
                    <a:pt x="553" y="499"/>
                  </a:lnTo>
                  <a:lnTo>
                    <a:pt x="544" y="511"/>
                  </a:lnTo>
                  <a:lnTo>
                    <a:pt x="535" y="523"/>
                  </a:lnTo>
                  <a:lnTo>
                    <a:pt x="524" y="533"/>
                  </a:lnTo>
                  <a:lnTo>
                    <a:pt x="514" y="544"/>
                  </a:lnTo>
                  <a:lnTo>
                    <a:pt x="503" y="554"/>
                  </a:lnTo>
                  <a:lnTo>
                    <a:pt x="491" y="563"/>
                  </a:lnTo>
                  <a:lnTo>
                    <a:pt x="479" y="572"/>
                  </a:lnTo>
                  <a:lnTo>
                    <a:pt x="467" y="580"/>
                  </a:lnTo>
                  <a:lnTo>
                    <a:pt x="454" y="587"/>
                  </a:lnTo>
                  <a:lnTo>
                    <a:pt x="440" y="594"/>
                  </a:lnTo>
                  <a:lnTo>
                    <a:pt x="427" y="600"/>
                  </a:lnTo>
                  <a:lnTo>
                    <a:pt x="413" y="606"/>
                  </a:lnTo>
                  <a:lnTo>
                    <a:pt x="399" y="611"/>
                  </a:lnTo>
                  <a:lnTo>
                    <a:pt x="384" y="615"/>
                  </a:lnTo>
                  <a:lnTo>
                    <a:pt x="369" y="619"/>
                  </a:lnTo>
                  <a:lnTo>
                    <a:pt x="354" y="622"/>
                  </a:lnTo>
                  <a:lnTo>
                    <a:pt x="339" y="624"/>
                  </a:lnTo>
                  <a:lnTo>
                    <a:pt x="323" y="625"/>
                  </a:lnTo>
                  <a:lnTo>
                    <a:pt x="307" y="625"/>
                  </a:lnTo>
                  <a:lnTo>
                    <a:pt x="292" y="625"/>
                  </a:lnTo>
                  <a:lnTo>
                    <a:pt x="276" y="624"/>
                  </a:lnTo>
                  <a:lnTo>
                    <a:pt x="261" y="622"/>
                  </a:lnTo>
                  <a:lnTo>
                    <a:pt x="245" y="619"/>
                  </a:lnTo>
                  <a:lnTo>
                    <a:pt x="231" y="615"/>
                  </a:lnTo>
                  <a:lnTo>
                    <a:pt x="216" y="611"/>
                  </a:lnTo>
                  <a:lnTo>
                    <a:pt x="202" y="606"/>
                  </a:lnTo>
                  <a:lnTo>
                    <a:pt x="188" y="601"/>
                  </a:lnTo>
                  <a:lnTo>
                    <a:pt x="174" y="594"/>
                  </a:lnTo>
                  <a:lnTo>
                    <a:pt x="161" y="587"/>
                  </a:lnTo>
                  <a:lnTo>
                    <a:pt x="148" y="580"/>
                  </a:lnTo>
                  <a:lnTo>
                    <a:pt x="136" y="572"/>
                  </a:lnTo>
                  <a:lnTo>
                    <a:pt x="123" y="563"/>
                  </a:lnTo>
                  <a:lnTo>
                    <a:pt x="112" y="554"/>
                  </a:lnTo>
                  <a:lnTo>
                    <a:pt x="101" y="544"/>
                  </a:lnTo>
                  <a:lnTo>
                    <a:pt x="90" y="534"/>
                  </a:lnTo>
                  <a:lnTo>
                    <a:pt x="80" y="523"/>
                  </a:lnTo>
                  <a:lnTo>
                    <a:pt x="70" y="511"/>
                  </a:lnTo>
                  <a:lnTo>
                    <a:pt x="61" y="500"/>
                  </a:lnTo>
                  <a:lnTo>
                    <a:pt x="53" y="487"/>
                  </a:lnTo>
                  <a:lnTo>
                    <a:pt x="45" y="475"/>
                  </a:lnTo>
                  <a:lnTo>
                    <a:pt x="37" y="462"/>
                  </a:lnTo>
                  <a:lnTo>
                    <a:pt x="30" y="448"/>
                  </a:lnTo>
                  <a:lnTo>
                    <a:pt x="24" y="434"/>
                  </a:lnTo>
                  <a:lnTo>
                    <a:pt x="19" y="420"/>
                  </a:lnTo>
                  <a:lnTo>
                    <a:pt x="14" y="406"/>
                  </a:lnTo>
                  <a:lnTo>
                    <a:pt x="10" y="391"/>
                  </a:lnTo>
                  <a:lnTo>
                    <a:pt x="6" y="376"/>
                  </a:lnTo>
                  <a:lnTo>
                    <a:pt x="4" y="360"/>
                  </a:lnTo>
                  <a:lnTo>
                    <a:pt x="2" y="344"/>
                  </a:lnTo>
                  <a:lnTo>
                    <a:pt x="0" y="329"/>
                  </a:lnTo>
                  <a:lnTo>
                    <a:pt x="0" y="313"/>
                  </a:lnTo>
                  <a:close/>
                  <a:moveTo>
                    <a:pt x="12" y="328"/>
                  </a:moveTo>
                  <a:lnTo>
                    <a:pt x="14" y="343"/>
                  </a:lnTo>
                  <a:lnTo>
                    <a:pt x="15" y="358"/>
                  </a:lnTo>
                  <a:lnTo>
                    <a:pt x="18" y="373"/>
                  </a:lnTo>
                  <a:lnTo>
                    <a:pt x="21" y="387"/>
                  </a:lnTo>
                  <a:lnTo>
                    <a:pt x="25" y="402"/>
                  </a:lnTo>
                  <a:lnTo>
                    <a:pt x="30" y="416"/>
                  </a:lnTo>
                  <a:lnTo>
                    <a:pt x="35" y="429"/>
                  </a:lnTo>
                  <a:lnTo>
                    <a:pt x="41" y="443"/>
                  </a:lnTo>
                  <a:lnTo>
                    <a:pt x="48" y="456"/>
                  </a:lnTo>
                  <a:lnTo>
                    <a:pt x="55" y="468"/>
                  </a:lnTo>
                  <a:lnTo>
                    <a:pt x="62" y="480"/>
                  </a:lnTo>
                  <a:lnTo>
                    <a:pt x="71" y="492"/>
                  </a:lnTo>
                  <a:lnTo>
                    <a:pt x="79" y="504"/>
                  </a:lnTo>
                  <a:lnTo>
                    <a:pt x="89" y="515"/>
                  </a:lnTo>
                  <a:lnTo>
                    <a:pt x="98" y="525"/>
                  </a:lnTo>
                  <a:lnTo>
                    <a:pt x="109" y="535"/>
                  </a:lnTo>
                  <a:lnTo>
                    <a:pt x="119" y="544"/>
                  </a:lnTo>
                  <a:lnTo>
                    <a:pt x="130" y="553"/>
                  </a:lnTo>
                  <a:lnTo>
                    <a:pt x="142" y="562"/>
                  </a:lnTo>
                  <a:lnTo>
                    <a:pt x="154" y="570"/>
                  </a:lnTo>
                  <a:lnTo>
                    <a:pt x="166" y="577"/>
                  </a:lnTo>
                  <a:lnTo>
                    <a:pt x="179" y="583"/>
                  </a:lnTo>
                  <a:lnTo>
                    <a:pt x="192" y="589"/>
                  </a:lnTo>
                  <a:lnTo>
                    <a:pt x="206" y="595"/>
                  </a:lnTo>
                  <a:lnTo>
                    <a:pt x="219" y="600"/>
                  </a:lnTo>
                  <a:lnTo>
                    <a:pt x="233" y="604"/>
                  </a:lnTo>
                  <a:lnTo>
                    <a:pt x="247" y="607"/>
                  </a:lnTo>
                  <a:lnTo>
                    <a:pt x="262" y="610"/>
                  </a:lnTo>
                  <a:lnTo>
                    <a:pt x="277" y="612"/>
                  </a:lnTo>
                  <a:lnTo>
                    <a:pt x="292" y="613"/>
                  </a:lnTo>
                  <a:lnTo>
                    <a:pt x="307" y="613"/>
                  </a:lnTo>
                  <a:lnTo>
                    <a:pt x="322" y="613"/>
                  </a:lnTo>
                  <a:lnTo>
                    <a:pt x="337" y="612"/>
                  </a:lnTo>
                  <a:lnTo>
                    <a:pt x="352" y="610"/>
                  </a:lnTo>
                  <a:lnTo>
                    <a:pt x="367" y="607"/>
                  </a:lnTo>
                  <a:lnTo>
                    <a:pt x="381" y="604"/>
                  </a:lnTo>
                  <a:lnTo>
                    <a:pt x="395" y="600"/>
                  </a:lnTo>
                  <a:lnTo>
                    <a:pt x="408" y="595"/>
                  </a:lnTo>
                  <a:lnTo>
                    <a:pt x="422" y="590"/>
                  </a:lnTo>
                  <a:lnTo>
                    <a:pt x="435" y="584"/>
                  </a:lnTo>
                  <a:lnTo>
                    <a:pt x="448" y="577"/>
                  </a:lnTo>
                  <a:lnTo>
                    <a:pt x="460" y="570"/>
                  </a:lnTo>
                  <a:lnTo>
                    <a:pt x="472" y="562"/>
                  </a:lnTo>
                  <a:lnTo>
                    <a:pt x="484" y="554"/>
                  </a:lnTo>
                  <a:lnTo>
                    <a:pt x="495" y="545"/>
                  </a:lnTo>
                  <a:lnTo>
                    <a:pt x="505" y="535"/>
                  </a:lnTo>
                  <a:lnTo>
                    <a:pt x="516" y="525"/>
                  </a:lnTo>
                  <a:lnTo>
                    <a:pt x="526" y="515"/>
                  </a:lnTo>
                  <a:lnTo>
                    <a:pt x="535" y="504"/>
                  </a:lnTo>
                  <a:lnTo>
                    <a:pt x="544" y="492"/>
                  </a:lnTo>
                  <a:lnTo>
                    <a:pt x="552" y="481"/>
                  </a:lnTo>
                  <a:lnTo>
                    <a:pt x="559" y="468"/>
                  </a:lnTo>
                  <a:lnTo>
                    <a:pt x="567" y="456"/>
                  </a:lnTo>
                  <a:lnTo>
                    <a:pt x="573" y="443"/>
                  </a:lnTo>
                  <a:lnTo>
                    <a:pt x="579" y="430"/>
                  </a:lnTo>
                  <a:lnTo>
                    <a:pt x="584" y="416"/>
                  </a:lnTo>
                  <a:lnTo>
                    <a:pt x="589" y="402"/>
                  </a:lnTo>
                  <a:lnTo>
                    <a:pt x="593" y="388"/>
                  </a:lnTo>
                  <a:lnTo>
                    <a:pt x="596" y="373"/>
                  </a:lnTo>
                  <a:lnTo>
                    <a:pt x="599" y="358"/>
                  </a:lnTo>
                  <a:lnTo>
                    <a:pt x="601" y="343"/>
                  </a:lnTo>
                  <a:lnTo>
                    <a:pt x="602" y="328"/>
                  </a:lnTo>
                  <a:lnTo>
                    <a:pt x="602" y="313"/>
                  </a:lnTo>
                  <a:lnTo>
                    <a:pt x="602" y="297"/>
                  </a:lnTo>
                  <a:lnTo>
                    <a:pt x="601" y="282"/>
                  </a:lnTo>
                  <a:lnTo>
                    <a:pt x="599" y="267"/>
                  </a:lnTo>
                  <a:lnTo>
                    <a:pt x="596" y="252"/>
                  </a:lnTo>
                  <a:lnTo>
                    <a:pt x="593" y="237"/>
                  </a:lnTo>
                  <a:lnTo>
                    <a:pt x="589" y="223"/>
                  </a:lnTo>
                  <a:lnTo>
                    <a:pt x="584" y="209"/>
                  </a:lnTo>
                  <a:lnTo>
                    <a:pt x="579" y="195"/>
                  </a:lnTo>
                  <a:lnTo>
                    <a:pt x="573" y="182"/>
                  </a:lnTo>
                  <a:lnTo>
                    <a:pt x="567" y="169"/>
                  </a:lnTo>
                  <a:lnTo>
                    <a:pt x="560" y="156"/>
                  </a:lnTo>
                  <a:lnTo>
                    <a:pt x="552" y="144"/>
                  </a:lnTo>
                  <a:lnTo>
                    <a:pt x="544" y="133"/>
                  </a:lnTo>
                  <a:lnTo>
                    <a:pt x="535" y="121"/>
                  </a:lnTo>
                  <a:lnTo>
                    <a:pt x="526" y="110"/>
                  </a:lnTo>
                  <a:lnTo>
                    <a:pt x="516" y="100"/>
                  </a:lnTo>
                  <a:lnTo>
                    <a:pt x="506" y="90"/>
                  </a:lnTo>
                  <a:lnTo>
                    <a:pt x="495" y="80"/>
                  </a:lnTo>
                  <a:lnTo>
                    <a:pt x="484" y="71"/>
                  </a:lnTo>
                  <a:lnTo>
                    <a:pt x="472" y="63"/>
                  </a:lnTo>
                  <a:lnTo>
                    <a:pt x="460" y="55"/>
                  </a:lnTo>
                  <a:lnTo>
                    <a:pt x="448" y="48"/>
                  </a:lnTo>
                  <a:lnTo>
                    <a:pt x="435" y="41"/>
                  </a:lnTo>
                  <a:lnTo>
                    <a:pt x="422" y="35"/>
                  </a:lnTo>
                  <a:lnTo>
                    <a:pt x="409" y="30"/>
                  </a:lnTo>
                  <a:lnTo>
                    <a:pt x="395" y="25"/>
                  </a:lnTo>
                  <a:lnTo>
                    <a:pt x="381" y="21"/>
                  </a:lnTo>
                  <a:lnTo>
                    <a:pt x="367" y="18"/>
                  </a:lnTo>
                  <a:lnTo>
                    <a:pt x="352" y="15"/>
                  </a:lnTo>
                  <a:lnTo>
                    <a:pt x="337" y="13"/>
                  </a:lnTo>
                  <a:lnTo>
                    <a:pt x="322" y="12"/>
                  </a:lnTo>
                  <a:lnTo>
                    <a:pt x="307" y="12"/>
                  </a:lnTo>
                  <a:lnTo>
                    <a:pt x="292" y="12"/>
                  </a:lnTo>
                  <a:lnTo>
                    <a:pt x="277" y="13"/>
                  </a:lnTo>
                  <a:lnTo>
                    <a:pt x="262" y="15"/>
                  </a:lnTo>
                  <a:lnTo>
                    <a:pt x="248" y="18"/>
                  </a:lnTo>
                  <a:lnTo>
                    <a:pt x="234" y="21"/>
                  </a:lnTo>
                  <a:lnTo>
                    <a:pt x="220" y="25"/>
                  </a:lnTo>
                  <a:lnTo>
                    <a:pt x="206" y="30"/>
                  </a:lnTo>
                  <a:lnTo>
                    <a:pt x="192" y="35"/>
                  </a:lnTo>
                  <a:lnTo>
                    <a:pt x="179" y="41"/>
                  </a:lnTo>
                  <a:lnTo>
                    <a:pt x="167" y="48"/>
                  </a:lnTo>
                  <a:lnTo>
                    <a:pt x="154" y="55"/>
                  </a:lnTo>
                  <a:lnTo>
                    <a:pt x="142" y="63"/>
                  </a:lnTo>
                  <a:lnTo>
                    <a:pt x="131" y="71"/>
                  </a:lnTo>
                  <a:lnTo>
                    <a:pt x="120" y="80"/>
                  </a:lnTo>
                  <a:lnTo>
                    <a:pt x="109" y="90"/>
                  </a:lnTo>
                  <a:lnTo>
                    <a:pt x="99" y="100"/>
                  </a:lnTo>
                  <a:lnTo>
                    <a:pt x="89" y="110"/>
                  </a:lnTo>
                  <a:lnTo>
                    <a:pt x="80" y="121"/>
                  </a:lnTo>
                  <a:lnTo>
                    <a:pt x="71" y="132"/>
                  </a:lnTo>
                  <a:lnTo>
                    <a:pt x="63" y="144"/>
                  </a:lnTo>
                  <a:lnTo>
                    <a:pt x="55" y="156"/>
                  </a:lnTo>
                  <a:lnTo>
                    <a:pt x="48" y="169"/>
                  </a:lnTo>
                  <a:lnTo>
                    <a:pt x="41" y="182"/>
                  </a:lnTo>
                  <a:lnTo>
                    <a:pt x="35" y="195"/>
                  </a:lnTo>
                  <a:lnTo>
                    <a:pt x="30" y="209"/>
                  </a:lnTo>
                  <a:lnTo>
                    <a:pt x="25" y="223"/>
                  </a:lnTo>
                  <a:lnTo>
                    <a:pt x="21" y="237"/>
                  </a:lnTo>
                  <a:lnTo>
                    <a:pt x="18" y="252"/>
                  </a:lnTo>
                  <a:lnTo>
                    <a:pt x="15" y="266"/>
                  </a:lnTo>
                  <a:lnTo>
                    <a:pt x="14" y="281"/>
                  </a:lnTo>
                  <a:lnTo>
                    <a:pt x="12" y="297"/>
                  </a:lnTo>
                  <a:lnTo>
                    <a:pt x="12" y="312"/>
                  </a:lnTo>
                  <a:lnTo>
                    <a:pt x="12" y="32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6" name="Freeform 77"/>
            <p:cNvSpPr>
              <a:spLocks noEditPoints="1"/>
            </p:cNvSpPr>
            <p:nvPr/>
          </p:nvSpPr>
          <p:spPr bwMode="auto">
            <a:xfrm>
              <a:off x="4875213" y="2246314"/>
              <a:ext cx="974725" cy="992188"/>
            </a:xfrm>
            <a:custGeom>
              <a:avLst/>
              <a:gdLst>
                <a:gd name="T0" fmla="*/ 6 w 614"/>
                <a:gd name="T1" fmla="*/ 250 h 625"/>
                <a:gd name="T2" fmla="*/ 30 w 614"/>
                <a:gd name="T3" fmla="*/ 177 h 625"/>
                <a:gd name="T4" fmla="*/ 70 w 614"/>
                <a:gd name="T5" fmla="*/ 114 h 625"/>
                <a:gd name="T6" fmla="*/ 123 w 614"/>
                <a:gd name="T7" fmla="*/ 62 h 625"/>
                <a:gd name="T8" fmla="*/ 187 w 614"/>
                <a:gd name="T9" fmla="*/ 24 h 625"/>
                <a:gd name="T10" fmla="*/ 260 w 614"/>
                <a:gd name="T11" fmla="*/ 3 h 625"/>
                <a:gd name="T12" fmla="*/ 338 w 614"/>
                <a:gd name="T13" fmla="*/ 1 h 625"/>
                <a:gd name="T14" fmla="*/ 412 w 614"/>
                <a:gd name="T15" fmla="*/ 19 h 625"/>
                <a:gd name="T16" fmla="*/ 479 w 614"/>
                <a:gd name="T17" fmla="*/ 53 h 625"/>
                <a:gd name="T18" fmla="*/ 534 w 614"/>
                <a:gd name="T19" fmla="*/ 102 h 625"/>
                <a:gd name="T20" fmla="*/ 577 w 614"/>
                <a:gd name="T21" fmla="*/ 163 h 625"/>
                <a:gd name="T22" fmla="*/ 604 w 614"/>
                <a:gd name="T23" fmla="*/ 234 h 625"/>
                <a:gd name="T24" fmla="*/ 614 w 614"/>
                <a:gd name="T25" fmla="*/ 312 h 625"/>
                <a:gd name="T26" fmla="*/ 605 w 614"/>
                <a:gd name="T27" fmla="*/ 390 h 625"/>
                <a:gd name="T28" fmla="*/ 577 w 614"/>
                <a:gd name="T29" fmla="*/ 461 h 625"/>
                <a:gd name="T30" fmla="*/ 534 w 614"/>
                <a:gd name="T31" fmla="*/ 523 h 625"/>
                <a:gd name="T32" fmla="*/ 479 w 614"/>
                <a:gd name="T33" fmla="*/ 572 h 625"/>
                <a:gd name="T34" fmla="*/ 413 w 614"/>
                <a:gd name="T35" fmla="*/ 606 h 625"/>
                <a:gd name="T36" fmla="*/ 339 w 614"/>
                <a:gd name="T37" fmla="*/ 624 h 625"/>
                <a:gd name="T38" fmla="*/ 260 w 614"/>
                <a:gd name="T39" fmla="*/ 622 h 625"/>
                <a:gd name="T40" fmla="*/ 187 w 614"/>
                <a:gd name="T41" fmla="*/ 601 h 625"/>
                <a:gd name="T42" fmla="*/ 123 w 614"/>
                <a:gd name="T43" fmla="*/ 563 h 625"/>
                <a:gd name="T44" fmla="*/ 70 w 614"/>
                <a:gd name="T45" fmla="*/ 511 h 625"/>
                <a:gd name="T46" fmla="*/ 30 w 614"/>
                <a:gd name="T47" fmla="*/ 448 h 625"/>
                <a:gd name="T48" fmla="*/ 6 w 614"/>
                <a:gd name="T49" fmla="*/ 376 h 625"/>
                <a:gd name="T50" fmla="*/ 12 w 614"/>
                <a:gd name="T51" fmla="*/ 328 h 625"/>
                <a:gd name="T52" fmla="*/ 25 w 614"/>
                <a:gd name="T53" fmla="*/ 402 h 625"/>
                <a:gd name="T54" fmla="*/ 55 w 614"/>
                <a:gd name="T55" fmla="*/ 468 h 625"/>
                <a:gd name="T56" fmla="*/ 98 w 614"/>
                <a:gd name="T57" fmla="*/ 525 h 625"/>
                <a:gd name="T58" fmla="*/ 154 w 614"/>
                <a:gd name="T59" fmla="*/ 570 h 625"/>
                <a:gd name="T60" fmla="*/ 219 w 614"/>
                <a:gd name="T61" fmla="*/ 600 h 625"/>
                <a:gd name="T62" fmla="*/ 292 w 614"/>
                <a:gd name="T63" fmla="*/ 613 h 625"/>
                <a:gd name="T64" fmla="*/ 366 w 614"/>
                <a:gd name="T65" fmla="*/ 607 h 625"/>
                <a:gd name="T66" fmla="*/ 435 w 614"/>
                <a:gd name="T67" fmla="*/ 584 h 625"/>
                <a:gd name="T68" fmla="*/ 495 w 614"/>
                <a:gd name="T69" fmla="*/ 545 h 625"/>
                <a:gd name="T70" fmla="*/ 543 w 614"/>
                <a:gd name="T71" fmla="*/ 492 h 625"/>
                <a:gd name="T72" fmla="*/ 579 w 614"/>
                <a:gd name="T73" fmla="*/ 430 h 625"/>
                <a:gd name="T74" fmla="*/ 599 w 614"/>
                <a:gd name="T75" fmla="*/ 358 h 625"/>
                <a:gd name="T76" fmla="*/ 601 w 614"/>
                <a:gd name="T77" fmla="*/ 282 h 625"/>
                <a:gd name="T78" fmla="*/ 584 w 614"/>
                <a:gd name="T79" fmla="*/ 209 h 625"/>
                <a:gd name="T80" fmla="*/ 552 w 614"/>
                <a:gd name="T81" fmla="*/ 144 h 625"/>
                <a:gd name="T82" fmla="*/ 506 w 614"/>
                <a:gd name="T83" fmla="*/ 90 h 625"/>
                <a:gd name="T84" fmla="*/ 448 w 614"/>
                <a:gd name="T85" fmla="*/ 48 h 625"/>
                <a:gd name="T86" fmla="*/ 381 w 614"/>
                <a:gd name="T87" fmla="*/ 21 h 625"/>
                <a:gd name="T88" fmla="*/ 307 w 614"/>
                <a:gd name="T89" fmla="*/ 12 h 625"/>
                <a:gd name="T90" fmla="*/ 233 w 614"/>
                <a:gd name="T91" fmla="*/ 21 h 625"/>
                <a:gd name="T92" fmla="*/ 166 w 614"/>
                <a:gd name="T93" fmla="*/ 48 h 625"/>
                <a:gd name="T94" fmla="*/ 109 w 614"/>
                <a:gd name="T95" fmla="*/ 90 h 625"/>
                <a:gd name="T96" fmla="*/ 62 w 614"/>
                <a:gd name="T97" fmla="*/ 144 h 625"/>
                <a:gd name="T98" fmla="*/ 30 w 614"/>
                <a:gd name="T99" fmla="*/ 209 h 625"/>
                <a:gd name="T100" fmla="*/ 13 w 614"/>
                <a:gd name="T101" fmla="*/ 282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4" h="625">
                  <a:moveTo>
                    <a:pt x="0" y="313"/>
                  </a:moveTo>
                  <a:lnTo>
                    <a:pt x="0" y="297"/>
                  </a:lnTo>
                  <a:lnTo>
                    <a:pt x="1" y="281"/>
                  </a:lnTo>
                  <a:lnTo>
                    <a:pt x="3" y="265"/>
                  </a:lnTo>
                  <a:lnTo>
                    <a:pt x="6" y="250"/>
                  </a:lnTo>
                  <a:lnTo>
                    <a:pt x="10" y="234"/>
                  </a:lnTo>
                  <a:lnTo>
                    <a:pt x="14" y="219"/>
                  </a:lnTo>
                  <a:lnTo>
                    <a:pt x="19" y="205"/>
                  </a:lnTo>
                  <a:lnTo>
                    <a:pt x="24" y="191"/>
                  </a:lnTo>
                  <a:lnTo>
                    <a:pt x="30" y="177"/>
                  </a:lnTo>
                  <a:lnTo>
                    <a:pt x="37" y="163"/>
                  </a:lnTo>
                  <a:lnTo>
                    <a:pt x="44" y="150"/>
                  </a:lnTo>
                  <a:lnTo>
                    <a:pt x="52" y="138"/>
                  </a:lnTo>
                  <a:lnTo>
                    <a:pt x="61" y="125"/>
                  </a:lnTo>
                  <a:lnTo>
                    <a:pt x="70" y="114"/>
                  </a:lnTo>
                  <a:lnTo>
                    <a:pt x="79" y="102"/>
                  </a:lnTo>
                  <a:lnTo>
                    <a:pt x="90" y="91"/>
                  </a:lnTo>
                  <a:lnTo>
                    <a:pt x="100" y="81"/>
                  </a:lnTo>
                  <a:lnTo>
                    <a:pt x="111" y="71"/>
                  </a:lnTo>
                  <a:lnTo>
                    <a:pt x="123" y="62"/>
                  </a:lnTo>
                  <a:lnTo>
                    <a:pt x="135" y="53"/>
                  </a:lnTo>
                  <a:lnTo>
                    <a:pt x="147" y="45"/>
                  </a:lnTo>
                  <a:lnTo>
                    <a:pt x="160" y="37"/>
                  </a:lnTo>
                  <a:lnTo>
                    <a:pt x="174" y="31"/>
                  </a:lnTo>
                  <a:lnTo>
                    <a:pt x="187" y="24"/>
                  </a:lnTo>
                  <a:lnTo>
                    <a:pt x="201" y="19"/>
                  </a:lnTo>
                  <a:lnTo>
                    <a:pt x="215" y="14"/>
                  </a:lnTo>
                  <a:lnTo>
                    <a:pt x="230" y="9"/>
                  </a:lnTo>
                  <a:lnTo>
                    <a:pt x="245" y="6"/>
                  </a:lnTo>
                  <a:lnTo>
                    <a:pt x="260" y="3"/>
                  </a:lnTo>
                  <a:lnTo>
                    <a:pt x="275" y="1"/>
                  </a:lnTo>
                  <a:lnTo>
                    <a:pt x="291" y="0"/>
                  </a:lnTo>
                  <a:lnTo>
                    <a:pt x="307" y="0"/>
                  </a:lnTo>
                  <a:lnTo>
                    <a:pt x="323" y="0"/>
                  </a:lnTo>
                  <a:lnTo>
                    <a:pt x="338" y="1"/>
                  </a:lnTo>
                  <a:lnTo>
                    <a:pt x="354" y="3"/>
                  </a:lnTo>
                  <a:lnTo>
                    <a:pt x="369" y="6"/>
                  </a:lnTo>
                  <a:lnTo>
                    <a:pt x="384" y="9"/>
                  </a:lnTo>
                  <a:lnTo>
                    <a:pt x="398" y="14"/>
                  </a:lnTo>
                  <a:lnTo>
                    <a:pt x="412" y="19"/>
                  </a:lnTo>
                  <a:lnTo>
                    <a:pt x="426" y="24"/>
                  </a:lnTo>
                  <a:lnTo>
                    <a:pt x="440" y="30"/>
                  </a:lnTo>
                  <a:lnTo>
                    <a:pt x="453" y="37"/>
                  </a:lnTo>
                  <a:lnTo>
                    <a:pt x="466" y="45"/>
                  </a:lnTo>
                  <a:lnTo>
                    <a:pt x="479" y="53"/>
                  </a:lnTo>
                  <a:lnTo>
                    <a:pt x="491" y="62"/>
                  </a:lnTo>
                  <a:lnTo>
                    <a:pt x="502" y="71"/>
                  </a:lnTo>
                  <a:lnTo>
                    <a:pt x="513" y="81"/>
                  </a:lnTo>
                  <a:lnTo>
                    <a:pt x="524" y="91"/>
                  </a:lnTo>
                  <a:lnTo>
                    <a:pt x="534" y="102"/>
                  </a:lnTo>
                  <a:lnTo>
                    <a:pt x="544" y="113"/>
                  </a:lnTo>
                  <a:lnTo>
                    <a:pt x="553" y="125"/>
                  </a:lnTo>
                  <a:lnTo>
                    <a:pt x="562" y="137"/>
                  </a:lnTo>
                  <a:lnTo>
                    <a:pt x="570" y="150"/>
                  </a:lnTo>
                  <a:lnTo>
                    <a:pt x="577" y="163"/>
                  </a:lnTo>
                  <a:lnTo>
                    <a:pt x="584" y="177"/>
                  </a:lnTo>
                  <a:lnTo>
                    <a:pt x="590" y="191"/>
                  </a:lnTo>
                  <a:lnTo>
                    <a:pt x="595" y="205"/>
                  </a:lnTo>
                  <a:lnTo>
                    <a:pt x="600" y="219"/>
                  </a:lnTo>
                  <a:lnTo>
                    <a:pt x="604" y="234"/>
                  </a:lnTo>
                  <a:lnTo>
                    <a:pt x="608" y="249"/>
                  </a:lnTo>
                  <a:lnTo>
                    <a:pt x="611" y="265"/>
                  </a:lnTo>
                  <a:lnTo>
                    <a:pt x="613" y="280"/>
                  </a:lnTo>
                  <a:lnTo>
                    <a:pt x="614" y="296"/>
                  </a:lnTo>
                  <a:lnTo>
                    <a:pt x="614" y="312"/>
                  </a:lnTo>
                  <a:lnTo>
                    <a:pt x="614" y="328"/>
                  </a:lnTo>
                  <a:lnTo>
                    <a:pt x="613" y="344"/>
                  </a:lnTo>
                  <a:lnTo>
                    <a:pt x="611" y="360"/>
                  </a:lnTo>
                  <a:lnTo>
                    <a:pt x="608" y="375"/>
                  </a:lnTo>
                  <a:lnTo>
                    <a:pt x="605" y="390"/>
                  </a:lnTo>
                  <a:lnTo>
                    <a:pt x="600" y="405"/>
                  </a:lnTo>
                  <a:lnTo>
                    <a:pt x="596" y="420"/>
                  </a:lnTo>
                  <a:lnTo>
                    <a:pt x="590" y="434"/>
                  </a:lnTo>
                  <a:lnTo>
                    <a:pt x="584" y="448"/>
                  </a:lnTo>
                  <a:lnTo>
                    <a:pt x="577" y="461"/>
                  </a:lnTo>
                  <a:lnTo>
                    <a:pt x="570" y="474"/>
                  </a:lnTo>
                  <a:lnTo>
                    <a:pt x="562" y="487"/>
                  </a:lnTo>
                  <a:lnTo>
                    <a:pt x="553" y="499"/>
                  </a:lnTo>
                  <a:lnTo>
                    <a:pt x="544" y="511"/>
                  </a:lnTo>
                  <a:lnTo>
                    <a:pt x="534" y="523"/>
                  </a:lnTo>
                  <a:lnTo>
                    <a:pt x="524" y="533"/>
                  </a:lnTo>
                  <a:lnTo>
                    <a:pt x="514" y="544"/>
                  </a:lnTo>
                  <a:lnTo>
                    <a:pt x="502" y="554"/>
                  </a:lnTo>
                  <a:lnTo>
                    <a:pt x="491" y="563"/>
                  </a:lnTo>
                  <a:lnTo>
                    <a:pt x="479" y="572"/>
                  </a:lnTo>
                  <a:lnTo>
                    <a:pt x="466" y="580"/>
                  </a:lnTo>
                  <a:lnTo>
                    <a:pt x="454" y="587"/>
                  </a:lnTo>
                  <a:lnTo>
                    <a:pt x="440" y="594"/>
                  </a:lnTo>
                  <a:lnTo>
                    <a:pt x="427" y="600"/>
                  </a:lnTo>
                  <a:lnTo>
                    <a:pt x="413" y="606"/>
                  </a:lnTo>
                  <a:lnTo>
                    <a:pt x="399" y="611"/>
                  </a:lnTo>
                  <a:lnTo>
                    <a:pt x="384" y="615"/>
                  </a:lnTo>
                  <a:lnTo>
                    <a:pt x="369" y="619"/>
                  </a:lnTo>
                  <a:lnTo>
                    <a:pt x="354" y="622"/>
                  </a:lnTo>
                  <a:lnTo>
                    <a:pt x="339" y="624"/>
                  </a:lnTo>
                  <a:lnTo>
                    <a:pt x="323" y="625"/>
                  </a:lnTo>
                  <a:lnTo>
                    <a:pt x="307" y="625"/>
                  </a:lnTo>
                  <a:lnTo>
                    <a:pt x="291" y="625"/>
                  </a:lnTo>
                  <a:lnTo>
                    <a:pt x="276" y="624"/>
                  </a:lnTo>
                  <a:lnTo>
                    <a:pt x="260" y="622"/>
                  </a:lnTo>
                  <a:lnTo>
                    <a:pt x="245" y="619"/>
                  </a:lnTo>
                  <a:lnTo>
                    <a:pt x="230" y="615"/>
                  </a:lnTo>
                  <a:lnTo>
                    <a:pt x="216" y="611"/>
                  </a:lnTo>
                  <a:lnTo>
                    <a:pt x="201" y="606"/>
                  </a:lnTo>
                  <a:lnTo>
                    <a:pt x="187" y="601"/>
                  </a:lnTo>
                  <a:lnTo>
                    <a:pt x="174" y="594"/>
                  </a:lnTo>
                  <a:lnTo>
                    <a:pt x="161" y="588"/>
                  </a:lnTo>
                  <a:lnTo>
                    <a:pt x="148" y="580"/>
                  </a:lnTo>
                  <a:lnTo>
                    <a:pt x="135" y="572"/>
                  </a:lnTo>
                  <a:lnTo>
                    <a:pt x="123" y="563"/>
                  </a:lnTo>
                  <a:lnTo>
                    <a:pt x="112" y="554"/>
                  </a:lnTo>
                  <a:lnTo>
                    <a:pt x="100" y="544"/>
                  </a:lnTo>
                  <a:lnTo>
                    <a:pt x="90" y="534"/>
                  </a:lnTo>
                  <a:lnTo>
                    <a:pt x="80" y="523"/>
                  </a:lnTo>
                  <a:lnTo>
                    <a:pt x="70" y="511"/>
                  </a:lnTo>
                  <a:lnTo>
                    <a:pt x="61" y="500"/>
                  </a:lnTo>
                  <a:lnTo>
                    <a:pt x="52" y="487"/>
                  </a:lnTo>
                  <a:lnTo>
                    <a:pt x="44" y="475"/>
                  </a:lnTo>
                  <a:lnTo>
                    <a:pt x="37" y="462"/>
                  </a:lnTo>
                  <a:lnTo>
                    <a:pt x="30" y="448"/>
                  </a:lnTo>
                  <a:lnTo>
                    <a:pt x="24" y="434"/>
                  </a:lnTo>
                  <a:lnTo>
                    <a:pt x="19" y="420"/>
                  </a:lnTo>
                  <a:lnTo>
                    <a:pt x="14" y="406"/>
                  </a:lnTo>
                  <a:lnTo>
                    <a:pt x="10" y="391"/>
                  </a:lnTo>
                  <a:lnTo>
                    <a:pt x="6" y="376"/>
                  </a:lnTo>
                  <a:lnTo>
                    <a:pt x="3" y="360"/>
                  </a:lnTo>
                  <a:lnTo>
                    <a:pt x="1" y="345"/>
                  </a:lnTo>
                  <a:lnTo>
                    <a:pt x="0" y="329"/>
                  </a:lnTo>
                  <a:lnTo>
                    <a:pt x="0" y="313"/>
                  </a:lnTo>
                  <a:close/>
                  <a:moveTo>
                    <a:pt x="12" y="328"/>
                  </a:moveTo>
                  <a:lnTo>
                    <a:pt x="13" y="343"/>
                  </a:lnTo>
                  <a:lnTo>
                    <a:pt x="15" y="358"/>
                  </a:lnTo>
                  <a:lnTo>
                    <a:pt x="18" y="373"/>
                  </a:lnTo>
                  <a:lnTo>
                    <a:pt x="21" y="387"/>
                  </a:lnTo>
                  <a:lnTo>
                    <a:pt x="25" y="402"/>
                  </a:lnTo>
                  <a:lnTo>
                    <a:pt x="30" y="416"/>
                  </a:lnTo>
                  <a:lnTo>
                    <a:pt x="35" y="429"/>
                  </a:lnTo>
                  <a:lnTo>
                    <a:pt x="41" y="443"/>
                  </a:lnTo>
                  <a:lnTo>
                    <a:pt x="47" y="456"/>
                  </a:lnTo>
                  <a:lnTo>
                    <a:pt x="55" y="468"/>
                  </a:lnTo>
                  <a:lnTo>
                    <a:pt x="62" y="480"/>
                  </a:lnTo>
                  <a:lnTo>
                    <a:pt x="70" y="492"/>
                  </a:lnTo>
                  <a:lnTo>
                    <a:pt x="79" y="504"/>
                  </a:lnTo>
                  <a:lnTo>
                    <a:pt x="88" y="515"/>
                  </a:lnTo>
                  <a:lnTo>
                    <a:pt x="98" y="525"/>
                  </a:lnTo>
                  <a:lnTo>
                    <a:pt x="108" y="535"/>
                  </a:lnTo>
                  <a:lnTo>
                    <a:pt x="119" y="544"/>
                  </a:lnTo>
                  <a:lnTo>
                    <a:pt x="130" y="553"/>
                  </a:lnTo>
                  <a:lnTo>
                    <a:pt x="142" y="562"/>
                  </a:lnTo>
                  <a:lnTo>
                    <a:pt x="154" y="570"/>
                  </a:lnTo>
                  <a:lnTo>
                    <a:pt x="166" y="577"/>
                  </a:lnTo>
                  <a:lnTo>
                    <a:pt x="179" y="584"/>
                  </a:lnTo>
                  <a:lnTo>
                    <a:pt x="192" y="590"/>
                  </a:lnTo>
                  <a:lnTo>
                    <a:pt x="205" y="595"/>
                  </a:lnTo>
                  <a:lnTo>
                    <a:pt x="219" y="600"/>
                  </a:lnTo>
                  <a:lnTo>
                    <a:pt x="233" y="604"/>
                  </a:lnTo>
                  <a:lnTo>
                    <a:pt x="247" y="607"/>
                  </a:lnTo>
                  <a:lnTo>
                    <a:pt x="262" y="610"/>
                  </a:lnTo>
                  <a:lnTo>
                    <a:pt x="277" y="612"/>
                  </a:lnTo>
                  <a:lnTo>
                    <a:pt x="292" y="613"/>
                  </a:lnTo>
                  <a:lnTo>
                    <a:pt x="307" y="613"/>
                  </a:lnTo>
                  <a:lnTo>
                    <a:pt x="322" y="613"/>
                  </a:lnTo>
                  <a:lnTo>
                    <a:pt x="337" y="612"/>
                  </a:lnTo>
                  <a:lnTo>
                    <a:pt x="352" y="610"/>
                  </a:lnTo>
                  <a:lnTo>
                    <a:pt x="366" y="607"/>
                  </a:lnTo>
                  <a:lnTo>
                    <a:pt x="381" y="604"/>
                  </a:lnTo>
                  <a:lnTo>
                    <a:pt x="395" y="600"/>
                  </a:lnTo>
                  <a:lnTo>
                    <a:pt x="408" y="595"/>
                  </a:lnTo>
                  <a:lnTo>
                    <a:pt x="422" y="590"/>
                  </a:lnTo>
                  <a:lnTo>
                    <a:pt x="435" y="584"/>
                  </a:lnTo>
                  <a:lnTo>
                    <a:pt x="447" y="577"/>
                  </a:lnTo>
                  <a:lnTo>
                    <a:pt x="460" y="570"/>
                  </a:lnTo>
                  <a:lnTo>
                    <a:pt x="472" y="562"/>
                  </a:lnTo>
                  <a:lnTo>
                    <a:pt x="483" y="554"/>
                  </a:lnTo>
                  <a:lnTo>
                    <a:pt x="495" y="545"/>
                  </a:lnTo>
                  <a:lnTo>
                    <a:pt x="505" y="535"/>
                  </a:lnTo>
                  <a:lnTo>
                    <a:pt x="516" y="525"/>
                  </a:lnTo>
                  <a:lnTo>
                    <a:pt x="525" y="515"/>
                  </a:lnTo>
                  <a:lnTo>
                    <a:pt x="535" y="504"/>
                  </a:lnTo>
                  <a:lnTo>
                    <a:pt x="543" y="492"/>
                  </a:lnTo>
                  <a:lnTo>
                    <a:pt x="552" y="481"/>
                  </a:lnTo>
                  <a:lnTo>
                    <a:pt x="559" y="468"/>
                  </a:lnTo>
                  <a:lnTo>
                    <a:pt x="566" y="456"/>
                  </a:lnTo>
                  <a:lnTo>
                    <a:pt x="573" y="443"/>
                  </a:lnTo>
                  <a:lnTo>
                    <a:pt x="579" y="430"/>
                  </a:lnTo>
                  <a:lnTo>
                    <a:pt x="584" y="416"/>
                  </a:lnTo>
                  <a:lnTo>
                    <a:pt x="589" y="402"/>
                  </a:lnTo>
                  <a:lnTo>
                    <a:pt x="593" y="388"/>
                  </a:lnTo>
                  <a:lnTo>
                    <a:pt x="596" y="373"/>
                  </a:lnTo>
                  <a:lnTo>
                    <a:pt x="599" y="358"/>
                  </a:lnTo>
                  <a:lnTo>
                    <a:pt x="601" y="343"/>
                  </a:lnTo>
                  <a:lnTo>
                    <a:pt x="602" y="328"/>
                  </a:lnTo>
                  <a:lnTo>
                    <a:pt x="602" y="313"/>
                  </a:lnTo>
                  <a:lnTo>
                    <a:pt x="602" y="297"/>
                  </a:lnTo>
                  <a:lnTo>
                    <a:pt x="601" y="282"/>
                  </a:lnTo>
                  <a:lnTo>
                    <a:pt x="599" y="267"/>
                  </a:lnTo>
                  <a:lnTo>
                    <a:pt x="596" y="252"/>
                  </a:lnTo>
                  <a:lnTo>
                    <a:pt x="593" y="237"/>
                  </a:lnTo>
                  <a:lnTo>
                    <a:pt x="589" y="223"/>
                  </a:lnTo>
                  <a:lnTo>
                    <a:pt x="584" y="209"/>
                  </a:lnTo>
                  <a:lnTo>
                    <a:pt x="579" y="195"/>
                  </a:lnTo>
                  <a:lnTo>
                    <a:pt x="573" y="182"/>
                  </a:lnTo>
                  <a:lnTo>
                    <a:pt x="567" y="169"/>
                  </a:lnTo>
                  <a:lnTo>
                    <a:pt x="559" y="156"/>
                  </a:lnTo>
                  <a:lnTo>
                    <a:pt x="552" y="144"/>
                  </a:lnTo>
                  <a:lnTo>
                    <a:pt x="544" y="133"/>
                  </a:lnTo>
                  <a:lnTo>
                    <a:pt x="535" y="121"/>
                  </a:lnTo>
                  <a:lnTo>
                    <a:pt x="525" y="110"/>
                  </a:lnTo>
                  <a:lnTo>
                    <a:pt x="516" y="100"/>
                  </a:lnTo>
                  <a:lnTo>
                    <a:pt x="506" y="90"/>
                  </a:lnTo>
                  <a:lnTo>
                    <a:pt x="495" y="80"/>
                  </a:lnTo>
                  <a:lnTo>
                    <a:pt x="484" y="71"/>
                  </a:lnTo>
                  <a:lnTo>
                    <a:pt x="472" y="63"/>
                  </a:lnTo>
                  <a:lnTo>
                    <a:pt x="460" y="55"/>
                  </a:lnTo>
                  <a:lnTo>
                    <a:pt x="448" y="48"/>
                  </a:lnTo>
                  <a:lnTo>
                    <a:pt x="435" y="41"/>
                  </a:lnTo>
                  <a:lnTo>
                    <a:pt x="422" y="35"/>
                  </a:lnTo>
                  <a:lnTo>
                    <a:pt x="409" y="30"/>
                  </a:lnTo>
                  <a:lnTo>
                    <a:pt x="395" y="25"/>
                  </a:lnTo>
                  <a:lnTo>
                    <a:pt x="381" y="21"/>
                  </a:lnTo>
                  <a:lnTo>
                    <a:pt x="367" y="18"/>
                  </a:lnTo>
                  <a:lnTo>
                    <a:pt x="352" y="15"/>
                  </a:lnTo>
                  <a:lnTo>
                    <a:pt x="337" y="13"/>
                  </a:lnTo>
                  <a:lnTo>
                    <a:pt x="322" y="12"/>
                  </a:lnTo>
                  <a:lnTo>
                    <a:pt x="307" y="12"/>
                  </a:lnTo>
                  <a:lnTo>
                    <a:pt x="292" y="12"/>
                  </a:lnTo>
                  <a:lnTo>
                    <a:pt x="277" y="13"/>
                  </a:lnTo>
                  <a:lnTo>
                    <a:pt x="262" y="15"/>
                  </a:lnTo>
                  <a:lnTo>
                    <a:pt x="248" y="18"/>
                  </a:lnTo>
                  <a:lnTo>
                    <a:pt x="233" y="21"/>
                  </a:lnTo>
                  <a:lnTo>
                    <a:pt x="219" y="25"/>
                  </a:lnTo>
                  <a:lnTo>
                    <a:pt x="206" y="30"/>
                  </a:lnTo>
                  <a:lnTo>
                    <a:pt x="192" y="35"/>
                  </a:lnTo>
                  <a:lnTo>
                    <a:pt x="179" y="41"/>
                  </a:lnTo>
                  <a:lnTo>
                    <a:pt x="166" y="48"/>
                  </a:lnTo>
                  <a:lnTo>
                    <a:pt x="154" y="55"/>
                  </a:lnTo>
                  <a:lnTo>
                    <a:pt x="142" y="63"/>
                  </a:lnTo>
                  <a:lnTo>
                    <a:pt x="131" y="71"/>
                  </a:lnTo>
                  <a:lnTo>
                    <a:pt x="119" y="80"/>
                  </a:lnTo>
                  <a:lnTo>
                    <a:pt x="109" y="90"/>
                  </a:lnTo>
                  <a:lnTo>
                    <a:pt x="98" y="100"/>
                  </a:lnTo>
                  <a:lnTo>
                    <a:pt x="89" y="110"/>
                  </a:lnTo>
                  <a:lnTo>
                    <a:pt x="79" y="121"/>
                  </a:lnTo>
                  <a:lnTo>
                    <a:pt x="71" y="132"/>
                  </a:lnTo>
                  <a:lnTo>
                    <a:pt x="62" y="144"/>
                  </a:lnTo>
                  <a:lnTo>
                    <a:pt x="55" y="156"/>
                  </a:lnTo>
                  <a:lnTo>
                    <a:pt x="48" y="169"/>
                  </a:lnTo>
                  <a:lnTo>
                    <a:pt x="41" y="182"/>
                  </a:lnTo>
                  <a:lnTo>
                    <a:pt x="35" y="195"/>
                  </a:lnTo>
                  <a:lnTo>
                    <a:pt x="30" y="209"/>
                  </a:lnTo>
                  <a:lnTo>
                    <a:pt x="25" y="223"/>
                  </a:lnTo>
                  <a:lnTo>
                    <a:pt x="21" y="237"/>
                  </a:lnTo>
                  <a:lnTo>
                    <a:pt x="18" y="252"/>
                  </a:lnTo>
                  <a:lnTo>
                    <a:pt x="15" y="266"/>
                  </a:lnTo>
                  <a:lnTo>
                    <a:pt x="13" y="282"/>
                  </a:lnTo>
                  <a:lnTo>
                    <a:pt x="12" y="297"/>
                  </a:lnTo>
                  <a:lnTo>
                    <a:pt x="12" y="312"/>
                  </a:lnTo>
                  <a:lnTo>
                    <a:pt x="12" y="32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sz="1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ru-RU" sz="1400" dirty="0" smtClean="0">
                  <a:latin typeface="Times New Roman" pitchFamily="18" charset="0"/>
                  <a:cs typeface="Times New Roman" pitchFamily="18" charset="0"/>
                </a:rPr>
                <a:t>Обработка </a:t>
              </a:r>
              <a:r>
                <a:rPr lang="ru-RU" sz="1400" dirty="0" err="1" smtClean="0">
                  <a:latin typeface="Times New Roman" pitchFamily="18" charset="0"/>
                  <a:cs typeface="Times New Roman" pitchFamily="18" charset="0"/>
                </a:rPr>
                <a:t>правиль</a:t>
              </a:r>
              <a:r>
                <a:rPr lang="ru-RU" sz="1400" dirty="0" smtClean="0">
                  <a:latin typeface="Times New Roman" pitchFamily="18" charset="0"/>
                  <a:cs typeface="Times New Roman" pitchFamily="18" charset="0"/>
                </a:rPr>
                <a:t>-</a:t>
              </a:r>
              <a:br>
                <a:rPr lang="ru-RU" sz="1400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ru-RU" sz="1400" dirty="0" err="1" smtClean="0">
                  <a:latin typeface="Times New Roman" pitchFamily="18" charset="0"/>
                  <a:cs typeface="Times New Roman" pitchFamily="18" charset="0"/>
                </a:rPr>
                <a:t>ных</a:t>
              </a:r>
              <a:r>
                <a:rPr lang="ru-RU" sz="1400" dirty="0" smtClean="0">
                  <a:latin typeface="Times New Roman" pitchFamily="18" charset="0"/>
                  <a:cs typeface="Times New Roman" pitchFamily="18" charset="0"/>
                </a:rPr>
                <a:t> дат</a:t>
              </a:r>
              <a:endParaRPr lang="ru-RU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7" name="Freeform 78"/>
            <p:cNvSpPr>
              <a:spLocks noEditPoints="1"/>
            </p:cNvSpPr>
            <p:nvPr/>
          </p:nvSpPr>
          <p:spPr bwMode="auto">
            <a:xfrm>
              <a:off x="6469063" y="2244726"/>
              <a:ext cx="974725" cy="992188"/>
            </a:xfrm>
            <a:custGeom>
              <a:avLst/>
              <a:gdLst>
                <a:gd name="T0" fmla="*/ 6 w 614"/>
                <a:gd name="T1" fmla="*/ 250 h 625"/>
                <a:gd name="T2" fmla="*/ 30 w 614"/>
                <a:gd name="T3" fmla="*/ 177 h 625"/>
                <a:gd name="T4" fmla="*/ 70 w 614"/>
                <a:gd name="T5" fmla="*/ 114 h 625"/>
                <a:gd name="T6" fmla="*/ 123 w 614"/>
                <a:gd name="T7" fmla="*/ 62 h 625"/>
                <a:gd name="T8" fmla="*/ 188 w 614"/>
                <a:gd name="T9" fmla="*/ 25 h 625"/>
                <a:gd name="T10" fmla="*/ 260 w 614"/>
                <a:gd name="T11" fmla="*/ 3 h 625"/>
                <a:gd name="T12" fmla="*/ 339 w 614"/>
                <a:gd name="T13" fmla="*/ 1 h 625"/>
                <a:gd name="T14" fmla="*/ 413 w 614"/>
                <a:gd name="T15" fmla="*/ 19 h 625"/>
                <a:gd name="T16" fmla="*/ 479 w 614"/>
                <a:gd name="T17" fmla="*/ 53 h 625"/>
                <a:gd name="T18" fmla="*/ 535 w 614"/>
                <a:gd name="T19" fmla="*/ 102 h 625"/>
                <a:gd name="T20" fmla="*/ 577 w 614"/>
                <a:gd name="T21" fmla="*/ 163 h 625"/>
                <a:gd name="T22" fmla="*/ 605 w 614"/>
                <a:gd name="T23" fmla="*/ 234 h 625"/>
                <a:gd name="T24" fmla="*/ 614 w 614"/>
                <a:gd name="T25" fmla="*/ 312 h 625"/>
                <a:gd name="T26" fmla="*/ 605 w 614"/>
                <a:gd name="T27" fmla="*/ 391 h 625"/>
                <a:gd name="T28" fmla="*/ 578 w 614"/>
                <a:gd name="T29" fmla="*/ 461 h 625"/>
                <a:gd name="T30" fmla="*/ 535 w 614"/>
                <a:gd name="T31" fmla="*/ 523 h 625"/>
                <a:gd name="T32" fmla="*/ 479 w 614"/>
                <a:gd name="T33" fmla="*/ 572 h 625"/>
                <a:gd name="T34" fmla="*/ 413 w 614"/>
                <a:gd name="T35" fmla="*/ 606 h 625"/>
                <a:gd name="T36" fmla="*/ 339 w 614"/>
                <a:gd name="T37" fmla="*/ 624 h 625"/>
                <a:gd name="T38" fmla="*/ 261 w 614"/>
                <a:gd name="T39" fmla="*/ 622 h 625"/>
                <a:gd name="T40" fmla="*/ 188 w 614"/>
                <a:gd name="T41" fmla="*/ 601 h 625"/>
                <a:gd name="T42" fmla="*/ 124 w 614"/>
                <a:gd name="T43" fmla="*/ 563 h 625"/>
                <a:gd name="T44" fmla="*/ 70 w 614"/>
                <a:gd name="T45" fmla="*/ 512 h 625"/>
                <a:gd name="T46" fmla="*/ 30 w 614"/>
                <a:gd name="T47" fmla="*/ 448 h 625"/>
                <a:gd name="T48" fmla="*/ 6 w 614"/>
                <a:gd name="T49" fmla="*/ 376 h 625"/>
                <a:gd name="T50" fmla="*/ 12 w 614"/>
                <a:gd name="T51" fmla="*/ 328 h 625"/>
                <a:gd name="T52" fmla="*/ 25 w 614"/>
                <a:gd name="T53" fmla="*/ 402 h 625"/>
                <a:gd name="T54" fmla="*/ 55 w 614"/>
                <a:gd name="T55" fmla="*/ 468 h 625"/>
                <a:gd name="T56" fmla="*/ 99 w 614"/>
                <a:gd name="T57" fmla="*/ 525 h 625"/>
                <a:gd name="T58" fmla="*/ 154 w 614"/>
                <a:gd name="T59" fmla="*/ 570 h 625"/>
                <a:gd name="T60" fmla="*/ 219 w 614"/>
                <a:gd name="T61" fmla="*/ 600 h 625"/>
                <a:gd name="T62" fmla="*/ 292 w 614"/>
                <a:gd name="T63" fmla="*/ 613 h 625"/>
                <a:gd name="T64" fmla="*/ 367 w 614"/>
                <a:gd name="T65" fmla="*/ 607 h 625"/>
                <a:gd name="T66" fmla="*/ 435 w 614"/>
                <a:gd name="T67" fmla="*/ 584 h 625"/>
                <a:gd name="T68" fmla="*/ 495 w 614"/>
                <a:gd name="T69" fmla="*/ 545 h 625"/>
                <a:gd name="T70" fmla="*/ 544 w 614"/>
                <a:gd name="T71" fmla="*/ 493 h 625"/>
                <a:gd name="T72" fmla="*/ 579 w 614"/>
                <a:gd name="T73" fmla="*/ 430 h 625"/>
                <a:gd name="T74" fmla="*/ 599 w 614"/>
                <a:gd name="T75" fmla="*/ 358 h 625"/>
                <a:gd name="T76" fmla="*/ 601 w 614"/>
                <a:gd name="T77" fmla="*/ 282 h 625"/>
                <a:gd name="T78" fmla="*/ 585 w 614"/>
                <a:gd name="T79" fmla="*/ 209 h 625"/>
                <a:gd name="T80" fmla="*/ 552 w 614"/>
                <a:gd name="T81" fmla="*/ 145 h 625"/>
                <a:gd name="T82" fmla="*/ 506 w 614"/>
                <a:gd name="T83" fmla="*/ 90 h 625"/>
                <a:gd name="T84" fmla="*/ 448 w 614"/>
                <a:gd name="T85" fmla="*/ 48 h 625"/>
                <a:gd name="T86" fmla="*/ 381 w 614"/>
                <a:gd name="T87" fmla="*/ 21 h 625"/>
                <a:gd name="T88" fmla="*/ 307 w 614"/>
                <a:gd name="T89" fmla="*/ 12 h 625"/>
                <a:gd name="T90" fmla="*/ 234 w 614"/>
                <a:gd name="T91" fmla="*/ 21 h 625"/>
                <a:gd name="T92" fmla="*/ 167 w 614"/>
                <a:gd name="T93" fmla="*/ 48 h 625"/>
                <a:gd name="T94" fmla="*/ 109 w 614"/>
                <a:gd name="T95" fmla="*/ 90 h 625"/>
                <a:gd name="T96" fmla="*/ 63 w 614"/>
                <a:gd name="T97" fmla="*/ 144 h 625"/>
                <a:gd name="T98" fmla="*/ 30 w 614"/>
                <a:gd name="T99" fmla="*/ 209 h 625"/>
                <a:gd name="T100" fmla="*/ 14 w 614"/>
                <a:gd name="T101" fmla="*/ 282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4" h="625">
                  <a:moveTo>
                    <a:pt x="0" y="313"/>
                  </a:moveTo>
                  <a:lnTo>
                    <a:pt x="0" y="297"/>
                  </a:lnTo>
                  <a:lnTo>
                    <a:pt x="2" y="281"/>
                  </a:lnTo>
                  <a:lnTo>
                    <a:pt x="4" y="265"/>
                  </a:lnTo>
                  <a:lnTo>
                    <a:pt x="6" y="250"/>
                  </a:lnTo>
                  <a:lnTo>
                    <a:pt x="10" y="235"/>
                  </a:lnTo>
                  <a:lnTo>
                    <a:pt x="14" y="220"/>
                  </a:lnTo>
                  <a:lnTo>
                    <a:pt x="19" y="205"/>
                  </a:lnTo>
                  <a:lnTo>
                    <a:pt x="24" y="191"/>
                  </a:lnTo>
                  <a:lnTo>
                    <a:pt x="30" y="177"/>
                  </a:lnTo>
                  <a:lnTo>
                    <a:pt x="37" y="164"/>
                  </a:lnTo>
                  <a:lnTo>
                    <a:pt x="45" y="151"/>
                  </a:lnTo>
                  <a:lnTo>
                    <a:pt x="52" y="138"/>
                  </a:lnTo>
                  <a:lnTo>
                    <a:pt x="61" y="126"/>
                  </a:lnTo>
                  <a:lnTo>
                    <a:pt x="70" y="114"/>
                  </a:lnTo>
                  <a:lnTo>
                    <a:pt x="80" y="102"/>
                  </a:lnTo>
                  <a:lnTo>
                    <a:pt x="90" y="92"/>
                  </a:lnTo>
                  <a:lnTo>
                    <a:pt x="101" y="81"/>
                  </a:lnTo>
                  <a:lnTo>
                    <a:pt x="112" y="71"/>
                  </a:lnTo>
                  <a:lnTo>
                    <a:pt x="123" y="62"/>
                  </a:lnTo>
                  <a:lnTo>
                    <a:pt x="135" y="53"/>
                  </a:lnTo>
                  <a:lnTo>
                    <a:pt x="148" y="45"/>
                  </a:lnTo>
                  <a:lnTo>
                    <a:pt x="161" y="38"/>
                  </a:lnTo>
                  <a:lnTo>
                    <a:pt x="174" y="31"/>
                  </a:lnTo>
                  <a:lnTo>
                    <a:pt x="188" y="25"/>
                  </a:lnTo>
                  <a:lnTo>
                    <a:pt x="201" y="19"/>
                  </a:lnTo>
                  <a:lnTo>
                    <a:pt x="216" y="14"/>
                  </a:lnTo>
                  <a:lnTo>
                    <a:pt x="230" y="10"/>
                  </a:lnTo>
                  <a:lnTo>
                    <a:pt x="245" y="6"/>
                  </a:lnTo>
                  <a:lnTo>
                    <a:pt x="260" y="3"/>
                  </a:lnTo>
                  <a:lnTo>
                    <a:pt x="276" y="1"/>
                  </a:lnTo>
                  <a:lnTo>
                    <a:pt x="291" y="0"/>
                  </a:lnTo>
                  <a:lnTo>
                    <a:pt x="307" y="0"/>
                  </a:lnTo>
                  <a:lnTo>
                    <a:pt x="323" y="0"/>
                  </a:lnTo>
                  <a:lnTo>
                    <a:pt x="339" y="1"/>
                  </a:lnTo>
                  <a:lnTo>
                    <a:pt x="354" y="3"/>
                  </a:lnTo>
                  <a:lnTo>
                    <a:pt x="369" y="6"/>
                  </a:lnTo>
                  <a:lnTo>
                    <a:pt x="384" y="10"/>
                  </a:lnTo>
                  <a:lnTo>
                    <a:pt x="399" y="14"/>
                  </a:lnTo>
                  <a:lnTo>
                    <a:pt x="413" y="19"/>
                  </a:lnTo>
                  <a:lnTo>
                    <a:pt x="427" y="24"/>
                  </a:lnTo>
                  <a:lnTo>
                    <a:pt x="440" y="31"/>
                  </a:lnTo>
                  <a:lnTo>
                    <a:pt x="454" y="37"/>
                  </a:lnTo>
                  <a:lnTo>
                    <a:pt x="467" y="45"/>
                  </a:lnTo>
                  <a:lnTo>
                    <a:pt x="479" y="53"/>
                  </a:lnTo>
                  <a:lnTo>
                    <a:pt x="491" y="62"/>
                  </a:lnTo>
                  <a:lnTo>
                    <a:pt x="503" y="71"/>
                  </a:lnTo>
                  <a:lnTo>
                    <a:pt x="514" y="81"/>
                  </a:lnTo>
                  <a:lnTo>
                    <a:pt x="524" y="91"/>
                  </a:lnTo>
                  <a:lnTo>
                    <a:pt x="535" y="102"/>
                  </a:lnTo>
                  <a:lnTo>
                    <a:pt x="544" y="114"/>
                  </a:lnTo>
                  <a:lnTo>
                    <a:pt x="553" y="125"/>
                  </a:lnTo>
                  <a:lnTo>
                    <a:pt x="562" y="138"/>
                  </a:lnTo>
                  <a:lnTo>
                    <a:pt x="570" y="150"/>
                  </a:lnTo>
                  <a:lnTo>
                    <a:pt x="577" y="163"/>
                  </a:lnTo>
                  <a:lnTo>
                    <a:pt x="584" y="177"/>
                  </a:lnTo>
                  <a:lnTo>
                    <a:pt x="590" y="191"/>
                  </a:lnTo>
                  <a:lnTo>
                    <a:pt x="596" y="205"/>
                  </a:lnTo>
                  <a:lnTo>
                    <a:pt x="601" y="219"/>
                  </a:lnTo>
                  <a:lnTo>
                    <a:pt x="605" y="234"/>
                  </a:lnTo>
                  <a:lnTo>
                    <a:pt x="608" y="249"/>
                  </a:lnTo>
                  <a:lnTo>
                    <a:pt x="611" y="265"/>
                  </a:lnTo>
                  <a:lnTo>
                    <a:pt x="613" y="280"/>
                  </a:lnTo>
                  <a:lnTo>
                    <a:pt x="614" y="296"/>
                  </a:lnTo>
                  <a:lnTo>
                    <a:pt x="614" y="312"/>
                  </a:lnTo>
                  <a:lnTo>
                    <a:pt x="614" y="328"/>
                  </a:lnTo>
                  <a:lnTo>
                    <a:pt x="613" y="344"/>
                  </a:lnTo>
                  <a:lnTo>
                    <a:pt x="611" y="360"/>
                  </a:lnTo>
                  <a:lnTo>
                    <a:pt x="608" y="375"/>
                  </a:lnTo>
                  <a:lnTo>
                    <a:pt x="605" y="391"/>
                  </a:lnTo>
                  <a:lnTo>
                    <a:pt x="601" y="405"/>
                  </a:lnTo>
                  <a:lnTo>
                    <a:pt x="596" y="420"/>
                  </a:lnTo>
                  <a:lnTo>
                    <a:pt x="590" y="434"/>
                  </a:lnTo>
                  <a:lnTo>
                    <a:pt x="584" y="448"/>
                  </a:lnTo>
                  <a:lnTo>
                    <a:pt x="578" y="461"/>
                  </a:lnTo>
                  <a:lnTo>
                    <a:pt x="570" y="475"/>
                  </a:lnTo>
                  <a:lnTo>
                    <a:pt x="562" y="487"/>
                  </a:lnTo>
                  <a:lnTo>
                    <a:pt x="554" y="499"/>
                  </a:lnTo>
                  <a:lnTo>
                    <a:pt x="545" y="511"/>
                  </a:lnTo>
                  <a:lnTo>
                    <a:pt x="535" y="523"/>
                  </a:lnTo>
                  <a:lnTo>
                    <a:pt x="525" y="534"/>
                  </a:lnTo>
                  <a:lnTo>
                    <a:pt x="514" y="544"/>
                  </a:lnTo>
                  <a:lnTo>
                    <a:pt x="503" y="554"/>
                  </a:lnTo>
                  <a:lnTo>
                    <a:pt x="491" y="563"/>
                  </a:lnTo>
                  <a:lnTo>
                    <a:pt x="479" y="572"/>
                  </a:lnTo>
                  <a:lnTo>
                    <a:pt x="467" y="580"/>
                  </a:lnTo>
                  <a:lnTo>
                    <a:pt x="454" y="587"/>
                  </a:lnTo>
                  <a:lnTo>
                    <a:pt x="441" y="594"/>
                  </a:lnTo>
                  <a:lnTo>
                    <a:pt x="427" y="601"/>
                  </a:lnTo>
                  <a:lnTo>
                    <a:pt x="413" y="606"/>
                  </a:lnTo>
                  <a:lnTo>
                    <a:pt x="399" y="611"/>
                  </a:lnTo>
                  <a:lnTo>
                    <a:pt x="384" y="615"/>
                  </a:lnTo>
                  <a:lnTo>
                    <a:pt x="369" y="619"/>
                  </a:lnTo>
                  <a:lnTo>
                    <a:pt x="354" y="622"/>
                  </a:lnTo>
                  <a:lnTo>
                    <a:pt x="339" y="624"/>
                  </a:lnTo>
                  <a:lnTo>
                    <a:pt x="323" y="625"/>
                  </a:lnTo>
                  <a:lnTo>
                    <a:pt x="307" y="625"/>
                  </a:lnTo>
                  <a:lnTo>
                    <a:pt x="292" y="625"/>
                  </a:lnTo>
                  <a:lnTo>
                    <a:pt x="276" y="624"/>
                  </a:lnTo>
                  <a:lnTo>
                    <a:pt x="261" y="622"/>
                  </a:lnTo>
                  <a:lnTo>
                    <a:pt x="246" y="619"/>
                  </a:lnTo>
                  <a:lnTo>
                    <a:pt x="231" y="616"/>
                  </a:lnTo>
                  <a:lnTo>
                    <a:pt x="216" y="611"/>
                  </a:lnTo>
                  <a:lnTo>
                    <a:pt x="202" y="606"/>
                  </a:lnTo>
                  <a:lnTo>
                    <a:pt x="188" y="601"/>
                  </a:lnTo>
                  <a:lnTo>
                    <a:pt x="174" y="595"/>
                  </a:lnTo>
                  <a:lnTo>
                    <a:pt x="161" y="588"/>
                  </a:lnTo>
                  <a:lnTo>
                    <a:pt x="148" y="580"/>
                  </a:lnTo>
                  <a:lnTo>
                    <a:pt x="136" y="572"/>
                  </a:lnTo>
                  <a:lnTo>
                    <a:pt x="124" y="563"/>
                  </a:lnTo>
                  <a:lnTo>
                    <a:pt x="112" y="554"/>
                  </a:lnTo>
                  <a:lnTo>
                    <a:pt x="101" y="544"/>
                  </a:lnTo>
                  <a:lnTo>
                    <a:pt x="90" y="534"/>
                  </a:lnTo>
                  <a:lnTo>
                    <a:pt x="80" y="523"/>
                  </a:lnTo>
                  <a:lnTo>
                    <a:pt x="70" y="512"/>
                  </a:lnTo>
                  <a:lnTo>
                    <a:pt x="61" y="500"/>
                  </a:lnTo>
                  <a:lnTo>
                    <a:pt x="53" y="487"/>
                  </a:lnTo>
                  <a:lnTo>
                    <a:pt x="45" y="475"/>
                  </a:lnTo>
                  <a:lnTo>
                    <a:pt x="37" y="462"/>
                  </a:lnTo>
                  <a:lnTo>
                    <a:pt x="30" y="448"/>
                  </a:lnTo>
                  <a:lnTo>
                    <a:pt x="24" y="434"/>
                  </a:lnTo>
                  <a:lnTo>
                    <a:pt x="19" y="420"/>
                  </a:lnTo>
                  <a:lnTo>
                    <a:pt x="14" y="406"/>
                  </a:lnTo>
                  <a:lnTo>
                    <a:pt x="10" y="391"/>
                  </a:lnTo>
                  <a:lnTo>
                    <a:pt x="6" y="376"/>
                  </a:lnTo>
                  <a:lnTo>
                    <a:pt x="4" y="360"/>
                  </a:lnTo>
                  <a:lnTo>
                    <a:pt x="2" y="345"/>
                  </a:lnTo>
                  <a:lnTo>
                    <a:pt x="1" y="329"/>
                  </a:lnTo>
                  <a:lnTo>
                    <a:pt x="0" y="313"/>
                  </a:lnTo>
                  <a:close/>
                  <a:moveTo>
                    <a:pt x="12" y="328"/>
                  </a:moveTo>
                  <a:lnTo>
                    <a:pt x="14" y="343"/>
                  </a:lnTo>
                  <a:lnTo>
                    <a:pt x="15" y="358"/>
                  </a:lnTo>
                  <a:lnTo>
                    <a:pt x="18" y="373"/>
                  </a:lnTo>
                  <a:lnTo>
                    <a:pt x="21" y="388"/>
                  </a:lnTo>
                  <a:lnTo>
                    <a:pt x="25" y="402"/>
                  </a:lnTo>
                  <a:lnTo>
                    <a:pt x="30" y="416"/>
                  </a:lnTo>
                  <a:lnTo>
                    <a:pt x="35" y="430"/>
                  </a:lnTo>
                  <a:lnTo>
                    <a:pt x="41" y="443"/>
                  </a:lnTo>
                  <a:lnTo>
                    <a:pt x="48" y="456"/>
                  </a:lnTo>
                  <a:lnTo>
                    <a:pt x="55" y="468"/>
                  </a:lnTo>
                  <a:lnTo>
                    <a:pt x="62" y="481"/>
                  </a:lnTo>
                  <a:lnTo>
                    <a:pt x="71" y="492"/>
                  </a:lnTo>
                  <a:lnTo>
                    <a:pt x="79" y="504"/>
                  </a:lnTo>
                  <a:lnTo>
                    <a:pt x="89" y="515"/>
                  </a:lnTo>
                  <a:lnTo>
                    <a:pt x="99" y="525"/>
                  </a:lnTo>
                  <a:lnTo>
                    <a:pt x="109" y="535"/>
                  </a:lnTo>
                  <a:lnTo>
                    <a:pt x="120" y="545"/>
                  </a:lnTo>
                  <a:lnTo>
                    <a:pt x="131" y="553"/>
                  </a:lnTo>
                  <a:lnTo>
                    <a:pt x="142" y="562"/>
                  </a:lnTo>
                  <a:lnTo>
                    <a:pt x="154" y="570"/>
                  </a:lnTo>
                  <a:lnTo>
                    <a:pt x="167" y="577"/>
                  </a:lnTo>
                  <a:lnTo>
                    <a:pt x="179" y="584"/>
                  </a:lnTo>
                  <a:lnTo>
                    <a:pt x="192" y="590"/>
                  </a:lnTo>
                  <a:lnTo>
                    <a:pt x="206" y="595"/>
                  </a:lnTo>
                  <a:lnTo>
                    <a:pt x="219" y="600"/>
                  </a:lnTo>
                  <a:lnTo>
                    <a:pt x="233" y="604"/>
                  </a:lnTo>
                  <a:lnTo>
                    <a:pt x="248" y="607"/>
                  </a:lnTo>
                  <a:lnTo>
                    <a:pt x="262" y="610"/>
                  </a:lnTo>
                  <a:lnTo>
                    <a:pt x="277" y="612"/>
                  </a:lnTo>
                  <a:lnTo>
                    <a:pt x="292" y="613"/>
                  </a:lnTo>
                  <a:lnTo>
                    <a:pt x="307" y="613"/>
                  </a:lnTo>
                  <a:lnTo>
                    <a:pt x="322" y="613"/>
                  </a:lnTo>
                  <a:lnTo>
                    <a:pt x="337" y="612"/>
                  </a:lnTo>
                  <a:lnTo>
                    <a:pt x="352" y="610"/>
                  </a:lnTo>
                  <a:lnTo>
                    <a:pt x="367" y="607"/>
                  </a:lnTo>
                  <a:lnTo>
                    <a:pt x="381" y="604"/>
                  </a:lnTo>
                  <a:lnTo>
                    <a:pt x="395" y="600"/>
                  </a:lnTo>
                  <a:lnTo>
                    <a:pt x="409" y="595"/>
                  </a:lnTo>
                  <a:lnTo>
                    <a:pt x="422" y="590"/>
                  </a:lnTo>
                  <a:lnTo>
                    <a:pt x="435" y="584"/>
                  </a:lnTo>
                  <a:lnTo>
                    <a:pt x="448" y="577"/>
                  </a:lnTo>
                  <a:lnTo>
                    <a:pt x="460" y="570"/>
                  </a:lnTo>
                  <a:lnTo>
                    <a:pt x="472" y="562"/>
                  </a:lnTo>
                  <a:lnTo>
                    <a:pt x="484" y="554"/>
                  </a:lnTo>
                  <a:lnTo>
                    <a:pt x="495" y="545"/>
                  </a:lnTo>
                  <a:lnTo>
                    <a:pt x="506" y="535"/>
                  </a:lnTo>
                  <a:lnTo>
                    <a:pt x="516" y="525"/>
                  </a:lnTo>
                  <a:lnTo>
                    <a:pt x="526" y="515"/>
                  </a:lnTo>
                  <a:lnTo>
                    <a:pt x="535" y="504"/>
                  </a:lnTo>
                  <a:lnTo>
                    <a:pt x="544" y="493"/>
                  </a:lnTo>
                  <a:lnTo>
                    <a:pt x="552" y="481"/>
                  </a:lnTo>
                  <a:lnTo>
                    <a:pt x="560" y="469"/>
                  </a:lnTo>
                  <a:lnTo>
                    <a:pt x="567" y="456"/>
                  </a:lnTo>
                  <a:lnTo>
                    <a:pt x="573" y="443"/>
                  </a:lnTo>
                  <a:lnTo>
                    <a:pt x="579" y="430"/>
                  </a:lnTo>
                  <a:lnTo>
                    <a:pt x="584" y="416"/>
                  </a:lnTo>
                  <a:lnTo>
                    <a:pt x="589" y="402"/>
                  </a:lnTo>
                  <a:lnTo>
                    <a:pt x="593" y="388"/>
                  </a:lnTo>
                  <a:lnTo>
                    <a:pt x="596" y="373"/>
                  </a:lnTo>
                  <a:lnTo>
                    <a:pt x="599" y="358"/>
                  </a:lnTo>
                  <a:lnTo>
                    <a:pt x="601" y="343"/>
                  </a:lnTo>
                  <a:lnTo>
                    <a:pt x="602" y="328"/>
                  </a:lnTo>
                  <a:lnTo>
                    <a:pt x="602" y="313"/>
                  </a:lnTo>
                  <a:lnTo>
                    <a:pt x="602" y="297"/>
                  </a:lnTo>
                  <a:lnTo>
                    <a:pt x="601" y="282"/>
                  </a:lnTo>
                  <a:lnTo>
                    <a:pt x="599" y="267"/>
                  </a:lnTo>
                  <a:lnTo>
                    <a:pt x="596" y="252"/>
                  </a:lnTo>
                  <a:lnTo>
                    <a:pt x="593" y="238"/>
                  </a:lnTo>
                  <a:lnTo>
                    <a:pt x="589" y="223"/>
                  </a:lnTo>
                  <a:lnTo>
                    <a:pt x="585" y="209"/>
                  </a:lnTo>
                  <a:lnTo>
                    <a:pt x="579" y="196"/>
                  </a:lnTo>
                  <a:lnTo>
                    <a:pt x="573" y="182"/>
                  </a:lnTo>
                  <a:lnTo>
                    <a:pt x="567" y="169"/>
                  </a:lnTo>
                  <a:lnTo>
                    <a:pt x="560" y="157"/>
                  </a:lnTo>
                  <a:lnTo>
                    <a:pt x="552" y="145"/>
                  </a:lnTo>
                  <a:lnTo>
                    <a:pt x="544" y="133"/>
                  </a:lnTo>
                  <a:lnTo>
                    <a:pt x="535" y="121"/>
                  </a:lnTo>
                  <a:lnTo>
                    <a:pt x="526" y="110"/>
                  </a:lnTo>
                  <a:lnTo>
                    <a:pt x="516" y="100"/>
                  </a:lnTo>
                  <a:lnTo>
                    <a:pt x="506" y="90"/>
                  </a:lnTo>
                  <a:lnTo>
                    <a:pt x="495" y="81"/>
                  </a:lnTo>
                  <a:lnTo>
                    <a:pt x="484" y="72"/>
                  </a:lnTo>
                  <a:lnTo>
                    <a:pt x="472" y="63"/>
                  </a:lnTo>
                  <a:lnTo>
                    <a:pt x="460" y="55"/>
                  </a:lnTo>
                  <a:lnTo>
                    <a:pt x="448" y="48"/>
                  </a:lnTo>
                  <a:lnTo>
                    <a:pt x="435" y="41"/>
                  </a:lnTo>
                  <a:lnTo>
                    <a:pt x="422" y="35"/>
                  </a:lnTo>
                  <a:lnTo>
                    <a:pt x="409" y="30"/>
                  </a:lnTo>
                  <a:lnTo>
                    <a:pt x="395" y="25"/>
                  </a:lnTo>
                  <a:lnTo>
                    <a:pt x="381" y="21"/>
                  </a:lnTo>
                  <a:lnTo>
                    <a:pt x="367" y="18"/>
                  </a:lnTo>
                  <a:lnTo>
                    <a:pt x="352" y="15"/>
                  </a:lnTo>
                  <a:lnTo>
                    <a:pt x="338" y="13"/>
                  </a:lnTo>
                  <a:lnTo>
                    <a:pt x="323" y="12"/>
                  </a:lnTo>
                  <a:lnTo>
                    <a:pt x="307" y="12"/>
                  </a:lnTo>
                  <a:lnTo>
                    <a:pt x="292" y="12"/>
                  </a:lnTo>
                  <a:lnTo>
                    <a:pt x="277" y="13"/>
                  </a:lnTo>
                  <a:lnTo>
                    <a:pt x="263" y="15"/>
                  </a:lnTo>
                  <a:lnTo>
                    <a:pt x="248" y="18"/>
                  </a:lnTo>
                  <a:lnTo>
                    <a:pt x="234" y="21"/>
                  </a:lnTo>
                  <a:lnTo>
                    <a:pt x="220" y="25"/>
                  </a:lnTo>
                  <a:lnTo>
                    <a:pt x="206" y="30"/>
                  </a:lnTo>
                  <a:lnTo>
                    <a:pt x="193" y="35"/>
                  </a:lnTo>
                  <a:lnTo>
                    <a:pt x="180" y="41"/>
                  </a:lnTo>
                  <a:lnTo>
                    <a:pt x="167" y="48"/>
                  </a:lnTo>
                  <a:lnTo>
                    <a:pt x="154" y="55"/>
                  </a:lnTo>
                  <a:lnTo>
                    <a:pt x="142" y="63"/>
                  </a:lnTo>
                  <a:lnTo>
                    <a:pt x="131" y="71"/>
                  </a:lnTo>
                  <a:lnTo>
                    <a:pt x="120" y="80"/>
                  </a:lnTo>
                  <a:lnTo>
                    <a:pt x="109" y="90"/>
                  </a:lnTo>
                  <a:lnTo>
                    <a:pt x="99" y="100"/>
                  </a:lnTo>
                  <a:lnTo>
                    <a:pt x="89" y="110"/>
                  </a:lnTo>
                  <a:lnTo>
                    <a:pt x="80" y="121"/>
                  </a:lnTo>
                  <a:lnTo>
                    <a:pt x="71" y="133"/>
                  </a:lnTo>
                  <a:lnTo>
                    <a:pt x="63" y="144"/>
                  </a:lnTo>
                  <a:lnTo>
                    <a:pt x="55" y="157"/>
                  </a:lnTo>
                  <a:lnTo>
                    <a:pt x="48" y="169"/>
                  </a:lnTo>
                  <a:lnTo>
                    <a:pt x="41" y="182"/>
                  </a:lnTo>
                  <a:lnTo>
                    <a:pt x="35" y="195"/>
                  </a:lnTo>
                  <a:lnTo>
                    <a:pt x="30" y="209"/>
                  </a:lnTo>
                  <a:lnTo>
                    <a:pt x="25" y="223"/>
                  </a:lnTo>
                  <a:lnTo>
                    <a:pt x="21" y="237"/>
                  </a:lnTo>
                  <a:lnTo>
                    <a:pt x="18" y="252"/>
                  </a:lnTo>
                  <a:lnTo>
                    <a:pt x="16" y="267"/>
                  </a:lnTo>
                  <a:lnTo>
                    <a:pt x="14" y="282"/>
                  </a:lnTo>
                  <a:lnTo>
                    <a:pt x="12" y="297"/>
                  </a:lnTo>
                  <a:lnTo>
                    <a:pt x="12" y="312"/>
                  </a:lnTo>
                  <a:lnTo>
                    <a:pt x="12" y="32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ru-RU" dirty="0" smtClean="0"/>
            </a:p>
            <a:p>
              <a:pPr algn="ctr"/>
              <a:r>
                <a:rPr lang="ru-RU" sz="1400" dirty="0" smtClean="0">
                  <a:latin typeface="Times New Roman" pitchFamily="18" charset="0"/>
                  <a:cs typeface="Times New Roman" pitchFamily="18" charset="0"/>
                </a:rPr>
                <a:t>Проверка результата</a:t>
              </a:r>
              <a:endParaRPr lang="ru-RU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8" name="Freeform 79"/>
            <p:cNvSpPr>
              <a:spLocks noEditPoints="1"/>
            </p:cNvSpPr>
            <p:nvPr/>
          </p:nvSpPr>
          <p:spPr bwMode="auto">
            <a:xfrm>
              <a:off x="3244851" y="2205039"/>
              <a:ext cx="974725" cy="993775"/>
            </a:xfrm>
            <a:custGeom>
              <a:avLst/>
              <a:gdLst>
                <a:gd name="T0" fmla="*/ 6 w 614"/>
                <a:gd name="T1" fmla="*/ 250 h 626"/>
                <a:gd name="T2" fmla="*/ 30 w 614"/>
                <a:gd name="T3" fmla="*/ 177 h 626"/>
                <a:gd name="T4" fmla="*/ 70 w 614"/>
                <a:gd name="T5" fmla="*/ 114 h 626"/>
                <a:gd name="T6" fmla="*/ 123 w 614"/>
                <a:gd name="T7" fmla="*/ 62 h 626"/>
                <a:gd name="T8" fmla="*/ 187 w 614"/>
                <a:gd name="T9" fmla="*/ 25 h 626"/>
                <a:gd name="T10" fmla="*/ 260 w 614"/>
                <a:gd name="T11" fmla="*/ 4 h 626"/>
                <a:gd name="T12" fmla="*/ 338 w 614"/>
                <a:gd name="T13" fmla="*/ 2 h 626"/>
                <a:gd name="T14" fmla="*/ 413 w 614"/>
                <a:gd name="T15" fmla="*/ 19 h 626"/>
                <a:gd name="T16" fmla="*/ 479 w 614"/>
                <a:gd name="T17" fmla="*/ 53 h 626"/>
                <a:gd name="T18" fmla="*/ 534 w 614"/>
                <a:gd name="T19" fmla="*/ 102 h 626"/>
                <a:gd name="T20" fmla="*/ 577 w 614"/>
                <a:gd name="T21" fmla="*/ 164 h 626"/>
                <a:gd name="T22" fmla="*/ 605 w 614"/>
                <a:gd name="T23" fmla="*/ 235 h 626"/>
                <a:gd name="T24" fmla="*/ 614 w 614"/>
                <a:gd name="T25" fmla="*/ 313 h 626"/>
                <a:gd name="T26" fmla="*/ 605 w 614"/>
                <a:gd name="T27" fmla="*/ 391 h 626"/>
                <a:gd name="T28" fmla="*/ 577 w 614"/>
                <a:gd name="T29" fmla="*/ 462 h 626"/>
                <a:gd name="T30" fmla="*/ 535 w 614"/>
                <a:gd name="T31" fmla="*/ 523 h 626"/>
                <a:gd name="T32" fmla="*/ 479 w 614"/>
                <a:gd name="T33" fmla="*/ 572 h 626"/>
                <a:gd name="T34" fmla="*/ 413 w 614"/>
                <a:gd name="T35" fmla="*/ 607 h 626"/>
                <a:gd name="T36" fmla="*/ 339 w 614"/>
                <a:gd name="T37" fmla="*/ 624 h 626"/>
                <a:gd name="T38" fmla="*/ 260 w 614"/>
                <a:gd name="T39" fmla="*/ 622 h 626"/>
                <a:gd name="T40" fmla="*/ 188 w 614"/>
                <a:gd name="T41" fmla="*/ 601 h 626"/>
                <a:gd name="T42" fmla="*/ 123 w 614"/>
                <a:gd name="T43" fmla="*/ 563 h 626"/>
                <a:gd name="T44" fmla="*/ 70 w 614"/>
                <a:gd name="T45" fmla="*/ 512 h 626"/>
                <a:gd name="T46" fmla="*/ 30 w 614"/>
                <a:gd name="T47" fmla="*/ 449 h 626"/>
                <a:gd name="T48" fmla="*/ 6 w 614"/>
                <a:gd name="T49" fmla="*/ 376 h 626"/>
                <a:gd name="T50" fmla="*/ 12 w 614"/>
                <a:gd name="T51" fmla="*/ 328 h 626"/>
                <a:gd name="T52" fmla="*/ 25 w 614"/>
                <a:gd name="T53" fmla="*/ 402 h 626"/>
                <a:gd name="T54" fmla="*/ 55 w 614"/>
                <a:gd name="T55" fmla="*/ 469 h 626"/>
                <a:gd name="T56" fmla="*/ 98 w 614"/>
                <a:gd name="T57" fmla="*/ 526 h 626"/>
                <a:gd name="T58" fmla="*/ 154 w 614"/>
                <a:gd name="T59" fmla="*/ 570 h 626"/>
                <a:gd name="T60" fmla="*/ 219 w 614"/>
                <a:gd name="T61" fmla="*/ 600 h 626"/>
                <a:gd name="T62" fmla="*/ 292 w 614"/>
                <a:gd name="T63" fmla="*/ 613 h 626"/>
                <a:gd name="T64" fmla="*/ 366 w 614"/>
                <a:gd name="T65" fmla="*/ 608 h 626"/>
                <a:gd name="T66" fmla="*/ 435 w 614"/>
                <a:gd name="T67" fmla="*/ 584 h 626"/>
                <a:gd name="T68" fmla="*/ 495 w 614"/>
                <a:gd name="T69" fmla="*/ 545 h 626"/>
                <a:gd name="T70" fmla="*/ 544 w 614"/>
                <a:gd name="T71" fmla="*/ 493 h 626"/>
                <a:gd name="T72" fmla="*/ 579 w 614"/>
                <a:gd name="T73" fmla="*/ 430 h 626"/>
                <a:gd name="T74" fmla="*/ 599 w 614"/>
                <a:gd name="T75" fmla="*/ 359 h 626"/>
                <a:gd name="T76" fmla="*/ 601 w 614"/>
                <a:gd name="T77" fmla="*/ 282 h 626"/>
                <a:gd name="T78" fmla="*/ 584 w 614"/>
                <a:gd name="T79" fmla="*/ 210 h 626"/>
                <a:gd name="T80" fmla="*/ 552 w 614"/>
                <a:gd name="T81" fmla="*/ 145 h 626"/>
                <a:gd name="T82" fmla="*/ 506 w 614"/>
                <a:gd name="T83" fmla="*/ 90 h 626"/>
                <a:gd name="T84" fmla="*/ 448 w 614"/>
                <a:gd name="T85" fmla="*/ 48 h 626"/>
                <a:gd name="T86" fmla="*/ 381 w 614"/>
                <a:gd name="T87" fmla="*/ 22 h 626"/>
                <a:gd name="T88" fmla="*/ 307 w 614"/>
                <a:gd name="T89" fmla="*/ 12 h 626"/>
                <a:gd name="T90" fmla="*/ 233 w 614"/>
                <a:gd name="T91" fmla="*/ 22 h 626"/>
                <a:gd name="T92" fmla="*/ 167 w 614"/>
                <a:gd name="T93" fmla="*/ 48 h 626"/>
                <a:gd name="T94" fmla="*/ 109 w 614"/>
                <a:gd name="T95" fmla="*/ 90 h 626"/>
                <a:gd name="T96" fmla="*/ 62 w 614"/>
                <a:gd name="T97" fmla="*/ 144 h 626"/>
                <a:gd name="T98" fmla="*/ 30 w 614"/>
                <a:gd name="T99" fmla="*/ 209 h 626"/>
                <a:gd name="T100" fmla="*/ 13 w 614"/>
                <a:gd name="T101" fmla="*/ 28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4" h="626">
                  <a:moveTo>
                    <a:pt x="0" y="313"/>
                  </a:moveTo>
                  <a:lnTo>
                    <a:pt x="0" y="297"/>
                  </a:lnTo>
                  <a:lnTo>
                    <a:pt x="2" y="281"/>
                  </a:lnTo>
                  <a:lnTo>
                    <a:pt x="3" y="265"/>
                  </a:lnTo>
                  <a:lnTo>
                    <a:pt x="6" y="250"/>
                  </a:lnTo>
                  <a:lnTo>
                    <a:pt x="10" y="235"/>
                  </a:lnTo>
                  <a:lnTo>
                    <a:pt x="14" y="220"/>
                  </a:lnTo>
                  <a:lnTo>
                    <a:pt x="19" y="205"/>
                  </a:lnTo>
                  <a:lnTo>
                    <a:pt x="24" y="191"/>
                  </a:lnTo>
                  <a:lnTo>
                    <a:pt x="30" y="177"/>
                  </a:lnTo>
                  <a:lnTo>
                    <a:pt x="37" y="164"/>
                  </a:lnTo>
                  <a:lnTo>
                    <a:pt x="44" y="151"/>
                  </a:lnTo>
                  <a:lnTo>
                    <a:pt x="52" y="138"/>
                  </a:lnTo>
                  <a:lnTo>
                    <a:pt x="61" y="126"/>
                  </a:lnTo>
                  <a:lnTo>
                    <a:pt x="70" y="114"/>
                  </a:lnTo>
                  <a:lnTo>
                    <a:pt x="80" y="103"/>
                  </a:lnTo>
                  <a:lnTo>
                    <a:pt x="90" y="92"/>
                  </a:lnTo>
                  <a:lnTo>
                    <a:pt x="100" y="81"/>
                  </a:lnTo>
                  <a:lnTo>
                    <a:pt x="111" y="72"/>
                  </a:lnTo>
                  <a:lnTo>
                    <a:pt x="123" y="62"/>
                  </a:lnTo>
                  <a:lnTo>
                    <a:pt x="135" y="54"/>
                  </a:lnTo>
                  <a:lnTo>
                    <a:pt x="148" y="45"/>
                  </a:lnTo>
                  <a:lnTo>
                    <a:pt x="160" y="38"/>
                  </a:lnTo>
                  <a:lnTo>
                    <a:pt x="174" y="31"/>
                  </a:lnTo>
                  <a:lnTo>
                    <a:pt x="187" y="25"/>
                  </a:lnTo>
                  <a:lnTo>
                    <a:pt x="201" y="19"/>
                  </a:lnTo>
                  <a:lnTo>
                    <a:pt x="216" y="14"/>
                  </a:lnTo>
                  <a:lnTo>
                    <a:pt x="230" y="10"/>
                  </a:lnTo>
                  <a:lnTo>
                    <a:pt x="245" y="6"/>
                  </a:lnTo>
                  <a:lnTo>
                    <a:pt x="260" y="4"/>
                  </a:lnTo>
                  <a:lnTo>
                    <a:pt x="275" y="2"/>
                  </a:lnTo>
                  <a:lnTo>
                    <a:pt x="291" y="1"/>
                  </a:lnTo>
                  <a:lnTo>
                    <a:pt x="307" y="0"/>
                  </a:lnTo>
                  <a:lnTo>
                    <a:pt x="323" y="1"/>
                  </a:lnTo>
                  <a:lnTo>
                    <a:pt x="338" y="2"/>
                  </a:lnTo>
                  <a:lnTo>
                    <a:pt x="354" y="4"/>
                  </a:lnTo>
                  <a:lnTo>
                    <a:pt x="369" y="6"/>
                  </a:lnTo>
                  <a:lnTo>
                    <a:pt x="384" y="10"/>
                  </a:lnTo>
                  <a:lnTo>
                    <a:pt x="398" y="14"/>
                  </a:lnTo>
                  <a:lnTo>
                    <a:pt x="413" y="19"/>
                  </a:lnTo>
                  <a:lnTo>
                    <a:pt x="427" y="25"/>
                  </a:lnTo>
                  <a:lnTo>
                    <a:pt x="440" y="31"/>
                  </a:lnTo>
                  <a:lnTo>
                    <a:pt x="453" y="38"/>
                  </a:lnTo>
                  <a:lnTo>
                    <a:pt x="466" y="45"/>
                  </a:lnTo>
                  <a:lnTo>
                    <a:pt x="479" y="53"/>
                  </a:lnTo>
                  <a:lnTo>
                    <a:pt x="491" y="62"/>
                  </a:lnTo>
                  <a:lnTo>
                    <a:pt x="502" y="71"/>
                  </a:lnTo>
                  <a:lnTo>
                    <a:pt x="514" y="81"/>
                  </a:lnTo>
                  <a:lnTo>
                    <a:pt x="524" y="92"/>
                  </a:lnTo>
                  <a:lnTo>
                    <a:pt x="534" y="102"/>
                  </a:lnTo>
                  <a:lnTo>
                    <a:pt x="544" y="114"/>
                  </a:lnTo>
                  <a:lnTo>
                    <a:pt x="553" y="126"/>
                  </a:lnTo>
                  <a:lnTo>
                    <a:pt x="562" y="138"/>
                  </a:lnTo>
                  <a:lnTo>
                    <a:pt x="570" y="151"/>
                  </a:lnTo>
                  <a:lnTo>
                    <a:pt x="577" y="164"/>
                  </a:lnTo>
                  <a:lnTo>
                    <a:pt x="584" y="177"/>
                  </a:lnTo>
                  <a:lnTo>
                    <a:pt x="590" y="191"/>
                  </a:lnTo>
                  <a:lnTo>
                    <a:pt x="596" y="205"/>
                  </a:lnTo>
                  <a:lnTo>
                    <a:pt x="600" y="220"/>
                  </a:lnTo>
                  <a:lnTo>
                    <a:pt x="605" y="235"/>
                  </a:lnTo>
                  <a:lnTo>
                    <a:pt x="608" y="250"/>
                  </a:lnTo>
                  <a:lnTo>
                    <a:pt x="611" y="265"/>
                  </a:lnTo>
                  <a:lnTo>
                    <a:pt x="613" y="281"/>
                  </a:lnTo>
                  <a:lnTo>
                    <a:pt x="614" y="297"/>
                  </a:lnTo>
                  <a:lnTo>
                    <a:pt x="614" y="313"/>
                  </a:lnTo>
                  <a:lnTo>
                    <a:pt x="614" y="329"/>
                  </a:lnTo>
                  <a:lnTo>
                    <a:pt x="613" y="345"/>
                  </a:lnTo>
                  <a:lnTo>
                    <a:pt x="611" y="360"/>
                  </a:lnTo>
                  <a:lnTo>
                    <a:pt x="608" y="376"/>
                  </a:lnTo>
                  <a:lnTo>
                    <a:pt x="605" y="391"/>
                  </a:lnTo>
                  <a:lnTo>
                    <a:pt x="600" y="406"/>
                  </a:lnTo>
                  <a:lnTo>
                    <a:pt x="596" y="420"/>
                  </a:lnTo>
                  <a:lnTo>
                    <a:pt x="590" y="434"/>
                  </a:lnTo>
                  <a:lnTo>
                    <a:pt x="584" y="448"/>
                  </a:lnTo>
                  <a:lnTo>
                    <a:pt x="577" y="462"/>
                  </a:lnTo>
                  <a:lnTo>
                    <a:pt x="570" y="475"/>
                  </a:lnTo>
                  <a:lnTo>
                    <a:pt x="562" y="488"/>
                  </a:lnTo>
                  <a:lnTo>
                    <a:pt x="553" y="500"/>
                  </a:lnTo>
                  <a:lnTo>
                    <a:pt x="544" y="512"/>
                  </a:lnTo>
                  <a:lnTo>
                    <a:pt x="535" y="523"/>
                  </a:lnTo>
                  <a:lnTo>
                    <a:pt x="524" y="534"/>
                  </a:lnTo>
                  <a:lnTo>
                    <a:pt x="514" y="544"/>
                  </a:lnTo>
                  <a:lnTo>
                    <a:pt x="503" y="554"/>
                  </a:lnTo>
                  <a:lnTo>
                    <a:pt x="491" y="563"/>
                  </a:lnTo>
                  <a:lnTo>
                    <a:pt x="479" y="572"/>
                  </a:lnTo>
                  <a:lnTo>
                    <a:pt x="466" y="580"/>
                  </a:lnTo>
                  <a:lnTo>
                    <a:pt x="454" y="588"/>
                  </a:lnTo>
                  <a:lnTo>
                    <a:pt x="440" y="595"/>
                  </a:lnTo>
                  <a:lnTo>
                    <a:pt x="427" y="601"/>
                  </a:lnTo>
                  <a:lnTo>
                    <a:pt x="413" y="607"/>
                  </a:lnTo>
                  <a:lnTo>
                    <a:pt x="399" y="611"/>
                  </a:lnTo>
                  <a:lnTo>
                    <a:pt x="384" y="616"/>
                  </a:lnTo>
                  <a:lnTo>
                    <a:pt x="369" y="619"/>
                  </a:lnTo>
                  <a:lnTo>
                    <a:pt x="354" y="622"/>
                  </a:lnTo>
                  <a:lnTo>
                    <a:pt x="339" y="624"/>
                  </a:lnTo>
                  <a:lnTo>
                    <a:pt x="323" y="625"/>
                  </a:lnTo>
                  <a:lnTo>
                    <a:pt x="307" y="626"/>
                  </a:lnTo>
                  <a:lnTo>
                    <a:pt x="291" y="625"/>
                  </a:lnTo>
                  <a:lnTo>
                    <a:pt x="276" y="624"/>
                  </a:lnTo>
                  <a:lnTo>
                    <a:pt x="260" y="622"/>
                  </a:lnTo>
                  <a:lnTo>
                    <a:pt x="245" y="619"/>
                  </a:lnTo>
                  <a:lnTo>
                    <a:pt x="230" y="616"/>
                  </a:lnTo>
                  <a:lnTo>
                    <a:pt x="216" y="612"/>
                  </a:lnTo>
                  <a:lnTo>
                    <a:pt x="202" y="607"/>
                  </a:lnTo>
                  <a:lnTo>
                    <a:pt x="188" y="601"/>
                  </a:lnTo>
                  <a:lnTo>
                    <a:pt x="174" y="595"/>
                  </a:lnTo>
                  <a:lnTo>
                    <a:pt x="161" y="588"/>
                  </a:lnTo>
                  <a:lnTo>
                    <a:pt x="148" y="580"/>
                  </a:lnTo>
                  <a:lnTo>
                    <a:pt x="135" y="572"/>
                  </a:lnTo>
                  <a:lnTo>
                    <a:pt x="123" y="563"/>
                  </a:lnTo>
                  <a:lnTo>
                    <a:pt x="112" y="554"/>
                  </a:lnTo>
                  <a:lnTo>
                    <a:pt x="101" y="544"/>
                  </a:lnTo>
                  <a:lnTo>
                    <a:pt x="90" y="534"/>
                  </a:lnTo>
                  <a:lnTo>
                    <a:pt x="80" y="523"/>
                  </a:lnTo>
                  <a:lnTo>
                    <a:pt x="70" y="512"/>
                  </a:lnTo>
                  <a:lnTo>
                    <a:pt x="61" y="500"/>
                  </a:lnTo>
                  <a:lnTo>
                    <a:pt x="52" y="488"/>
                  </a:lnTo>
                  <a:lnTo>
                    <a:pt x="44" y="475"/>
                  </a:lnTo>
                  <a:lnTo>
                    <a:pt x="37" y="462"/>
                  </a:lnTo>
                  <a:lnTo>
                    <a:pt x="30" y="449"/>
                  </a:lnTo>
                  <a:lnTo>
                    <a:pt x="24" y="435"/>
                  </a:lnTo>
                  <a:lnTo>
                    <a:pt x="19" y="420"/>
                  </a:lnTo>
                  <a:lnTo>
                    <a:pt x="14" y="406"/>
                  </a:lnTo>
                  <a:lnTo>
                    <a:pt x="10" y="391"/>
                  </a:lnTo>
                  <a:lnTo>
                    <a:pt x="6" y="376"/>
                  </a:lnTo>
                  <a:lnTo>
                    <a:pt x="3" y="361"/>
                  </a:lnTo>
                  <a:lnTo>
                    <a:pt x="2" y="345"/>
                  </a:lnTo>
                  <a:lnTo>
                    <a:pt x="0" y="329"/>
                  </a:lnTo>
                  <a:lnTo>
                    <a:pt x="0" y="313"/>
                  </a:lnTo>
                  <a:close/>
                  <a:moveTo>
                    <a:pt x="12" y="328"/>
                  </a:moveTo>
                  <a:lnTo>
                    <a:pt x="13" y="343"/>
                  </a:lnTo>
                  <a:lnTo>
                    <a:pt x="15" y="359"/>
                  </a:lnTo>
                  <a:lnTo>
                    <a:pt x="18" y="373"/>
                  </a:lnTo>
                  <a:lnTo>
                    <a:pt x="21" y="388"/>
                  </a:lnTo>
                  <a:lnTo>
                    <a:pt x="25" y="402"/>
                  </a:lnTo>
                  <a:lnTo>
                    <a:pt x="30" y="416"/>
                  </a:lnTo>
                  <a:lnTo>
                    <a:pt x="35" y="430"/>
                  </a:lnTo>
                  <a:lnTo>
                    <a:pt x="41" y="443"/>
                  </a:lnTo>
                  <a:lnTo>
                    <a:pt x="48" y="456"/>
                  </a:lnTo>
                  <a:lnTo>
                    <a:pt x="55" y="469"/>
                  </a:lnTo>
                  <a:lnTo>
                    <a:pt x="62" y="481"/>
                  </a:lnTo>
                  <a:lnTo>
                    <a:pt x="71" y="493"/>
                  </a:lnTo>
                  <a:lnTo>
                    <a:pt x="79" y="504"/>
                  </a:lnTo>
                  <a:lnTo>
                    <a:pt x="89" y="515"/>
                  </a:lnTo>
                  <a:lnTo>
                    <a:pt x="98" y="526"/>
                  </a:lnTo>
                  <a:lnTo>
                    <a:pt x="108" y="535"/>
                  </a:lnTo>
                  <a:lnTo>
                    <a:pt x="119" y="545"/>
                  </a:lnTo>
                  <a:lnTo>
                    <a:pt x="130" y="554"/>
                  </a:lnTo>
                  <a:lnTo>
                    <a:pt x="142" y="562"/>
                  </a:lnTo>
                  <a:lnTo>
                    <a:pt x="154" y="570"/>
                  </a:lnTo>
                  <a:lnTo>
                    <a:pt x="166" y="577"/>
                  </a:lnTo>
                  <a:lnTo>
                    <a:pt x="179" y="584"/>
                  </a:lnTo>
                  <a:lnTo>
                    <a:pt x="192" y="590"/>
                  </a:lnTo>
                  <a:lnTo>
                    <a:pt x="205" y="595"/>
                  </a:lnTo>
                  <a:lnTo>
                    <a:pt x="219" y="600"/>
                  </a:lnTo>
                  <a:lnTo>
                    <a:pt x="233" y="604"/>
                  </a:lnTo>
                  <a:lnTo>
                    <a:pt x="247" y="607"/>
                  </a:lnTo>
                  <a:lnTo>
                    <a:pt x="262" y="610"/>
                  </a:lnTo>
                  <a:lnTo>
                    <a:pt x="277" y="612"/>
                  </a:lnTo>
                  <a:lnTo>
                    <a:pt x="292" y="613"/>
                  </a:lnTo>
                  <a:lnTo>
                    <a:pt x="307" y="614"/>
                  </a:lnTo>
                  <a:lnTo>
                    <a:pt x="322" y="613"/>
                  </a:lnTo>
                  <a:lnTo>
                    <a:pt x="337" y="612"/>
                  </a:lnTo>
                  <a:lnTo>
                    <a:pt x="352" y="610"/>
                  </a:lnTo>
                  <a:lnTo>
                    <a:pt x="366" y="608"/>
                  </a:lnTo>
                  <a:lnTo>
                    <a:pt x="381" y="604"/>
                  </a:lnTo>
                  <a:lnTo>
                    <a:pt x="395" y="600"/>
                  </a:lnTo>
                  <a:lnTo>
                    <a:pt x="408" y="595"/>
                  </a:lnTo>
                  <a:lnTo>
                    <a:pt x="422" y="590"/>
                  </a:lnTo>
                  <a:lnTo>
                    <a:pt x="435" y="584"/>
                  </a:lnTo>
                  <a:lnTo>
                    <a:pt x="448" y="577"/>
                  </a:lnTo>
                  <a:lnTo>
                    <a:pt x="460" y="570"/>
                  </a:lnTo>
                  <a:lnTo>
                    <a:pt x="472" y="562"/>
                  </a:lnTo>
                  <a:lnTo>
                    <a:pt x="484" y="554"/>
                  </a:lnTo>
                  <a:lnTo>
                    <a:pt x="495" y="545"/>
                  </a:lnTo>
                  <a:lnTo>
                    <a:pt x="505" y="536"/>
                  </a:lnTo>
                  <a:lnTo>
                    <a:pt x="516" y="526"/>
                  </a:lnTo>
                  <a:lnTo>
                    <a:pt x="525" y="515"/>
                  </a:lnTo>
                  <a:lnTo>
                    <a:pt x="535" y="504"/>
                  </a:lnTo>
                  <a:lnTo>
                    <a:pt x="544" y="493"/>
                  </a:lnTo>
                  <a:lnTo>
                    <a:pt x="552" y="481"/>
                  </a:lnTo>
                  <a:lnTo>
                    <a:pt x="559" y="469"/>
                  </a:lnTo>
                  <a:lnTo>
                    <a:pt x="566" y="456"/>
                  </a:lnTo>
                  <a:lnTo>
                    <a:pt x="573" y="443"/>
                  </a:lnTo>
                  <a:lnTo>
                    <a:pt x="579" y="430"/>
                  </a:lnTo>
                  <a:lnTo>
                    <a:pt x="584" y="416"/>
                  </a:lnTo>
                  <a:lnTo>
                    <a:pt x="589" y="403"/>
                  </a:lnTo>
                  <a:lnTo>
                    <a:pt x="593" y="388"/>
                  </a:lnTo>
                  <a:lnTo>
                    <a:pt x="596" y="374"/>
                  </a:lnTo>
                  <a:lnTo>
                    <a:pt x="599" y="359"/>
                  </a:lnTo>
                  <a:lnTo>
                    <a:pt x="601" y="344"/>
                  </a:lnTo>
                  <a:lnTo>
                    <a:pt x="602" y="328"/>
                  </a:lnTo>
                  <a:lnTo>
                    <a:pt x="602" y="313"/>
                  </a:lnTo>
                  <a:lnTo>
                    <a:pt x="602" y="298"/>
                  </a:lnTo>
                  <a:lnTo>
                    <a:pt x="601" y="282"/>
                  </a:lnTo>
                  <a:lnTo>
                    <a:pt x="599" y="267"/>
                  </a:lnTo>
                  <a:lnTo>
                    <a:pt x="596" y="252"/>
                  </a:lnTo>
                  <a:lnTo>
                    <a:pt x="593" y="238"/>
                  </a:lnTo>
                  <a:lnTo>
                    <a:pt x="589" y="223"/>
                  </a:lnTo>
                  <a:lnTo>
                    <a:pt x="584" y="210"/>
                  </a:lnTo>
                  <a:lnTo>
                    <a:pt x="579" y="196"/>
                  </a:lnTo>
                  <a:lnTo>
                    <a:pt x="573" y="183"/>
                  </a:lnTo>
                  <a:lnTo>
                    <a:pt x="567" y="170"/>
                  </a:lnTo>
                  <a:lnTo>
                    <a:pt x="560" y="157"/>
                  </a:lnTo>
                  <a:lnTo>
                    <a:pt x="552" y="145"/>
                  </a:lnTo>
                  <a:lnTo>
                    <a:pt x="544" y="133"/>
                  </a:lnTo>
                  <a:lnTo>
                    <a:pt x="535" y="122"/>
                  </a:lnTo>
                  <a:lnTo>
                    <a:pt x="526" y="111"/>
                  </a:lnTo>
                  <a:lnTo>
                    <a:pt x="516" y="100"/>
                  </a:lnTo>
                  <a:lnTo>
                    <a:pt x="506" y="90"/>
                  </a:lnTo>
                  <a:lnTo>
                    <a:pt x="495" y="81"/>
                  </a:lnTo>
                  <a:lnTo>
                    <a:pt x="484" y="72"/>
                  </a:lnTo>
                  <a:lnTo>
                    <a:pt x="472" y="63"/>
                  </a:lnTo>
                  <a:lnTo>
                    <a:pt x="460" y="56"/>
                  </a:lnTo>
                  <a:lnTo>
                    <a:pt x="448" y="48"/>
                  </a:lnTo>
                  <a:lnTo>
                    <a:pt x="435" y="42"/>
                  </a:lnTo>
                  <a:lnTo>
                    <a:pt x="422" y="36"/>
                  </a:lnTo>
                  <a:lnTo>
                    <a:pt x="409" y="30"/>
                  </a:lnTo>
                  <a:lnTo>
                    <a:pt x="395" y="26"/>
                  </a:lnTo>
                  <a:lnTo>
                    <a:pt x="381" y="22"/>
                  </a:lnTo>
                  <a:lnTo>
                    <a:pt x="367" y="18"/>
                  </a:lnTo>
                  <a:lnTo>
                    <a:pt x="352" y="16"/>
                  </a:lnTo>
                  <a:lnTo>
                    <a:pt x="337" y="14"/>
                  </a:lnTo>
                  <a:lnTo>
                    <a:pt x="322" y="12"/>
                  </a:lnTo>
                  <a:lnTo>
                    <a:pt x="307" y="12"/>
                  </a:lnTo>
                  <a:lnTo>
                    <a:pt x="292" y="12"/>
                  </a:lnTo>
                  <a:lnTo>
                    <a:pt x="277" y="14"/>
                  </a:lnTo>
                  <a:lnTo>
                    <a:pt x="262" y="16"/>
                  </a:lnTo>
                  <a:lnTo>
                    <a:pt x="248" y="18"/>
                  </a:lnTo>
                  <a:lnTo>
                    <a:pt x="233" y="22"/>
                  </a:lnTo>
                  <a:lnTo>
                    <a:pt x="219" y="26"/>
                  </a:lnTo>
                  <a:lnTo>
                    <a:pt x="206" y="30"/>
                  </a:lnTo>
                  <a:lnTo>
                    <a:pt x="192" y="36"/>
                  </a:lnTo>
                  <a:lnTo>
                    <a:pt x="179" y="42"/>
                  </a:lnTo>
                  <a:lnTo>
                    <a:pt x="167" y="48"/>
                  </a:lnTo>
                  <a:lnTo>
                    <a:pt x="154" y="55"/>
                  </a:lnTo>
                  <a:lnTo>
                    <a:pt x="142" y="63"/>
                  </a:lnTo>
                  <a:lnTo>
                    <a:pt x="131" y="72"/>
                  </a:lnTo>
                  <a:lnTo>
                    <a:pt x="119" y="81"/>
                  </a:lnTo>
                  <a:lnTo>
                    <a:pt x="109" y="90"/>
                  </a:lnTo>
                  <a:lnTo>
                    <a:pt x="98" y="100"/>
                  </a:lnTo>
                  <a:lnTo>
                    <a:pt x="89" y="110"/>
                  </a:lnTo>
                  <a:lnTo>
                    <a:pt x="79" y="121"/>
                  </a:lnTo>
                  <a:lnTo>
                    <a:pt x="71" y="133"/>
                  </a:lnTo>
                  <a:lnTo>
                    <a:pt x="62" y="144"/>
                  </a:lnTo>
                  <a:lnTo>
                    <a:pt x="55" y="157"/>
                  </a:lnTo>
                  <a:lnTo>
                    <a:pt x="48" y="169"/>
                  </a:lnTo>
                  <a:lnTo>
                    <a:pt x="41" y="182"/>
                  </a:lnTo>
                  <a:lnTo>
                    <a:pt x="35" y="196"/>
                  </a:lnTo>
                  <a:lnTo>
                    <a:pt x="30" y="209"/>
                  </a:lnTo>
                  <a:lnTo>
                    <a:pt x="25" y="223"/>
                  </a:lnTo>
                  <a:lnTo>
                    <a:pt x="21" y="237"/>
                  </a:lnTo>
                  <a:lnTo>
                    <a:pt x="18" y="252"/>
                  </a:lnTo>
                  <a:lnTo>
                    <a:pt x="15" y="267"/>
                  </a:lnTo>
                  <a:lnTo>
                    <a:pt x="13" y="282"/>
                  </a:lnTo>
                  <a:lnTo>
                    <a:pt x="12" y="297"/>
                  </a:lnTo>
                  <a:lnTo>
                    <a:pt x="12" y="313"/>
                  </a:lnTo>
                  <a:lnTo>
                    <a:pt x="12" y="32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sz="1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ru-RU" sz="1400" dirty="0" smtClean="0">
                  <a:latin typeface="Times New Roman" pitchFamily="18" charset="0"/>
                  <a:cs typeface="Times New Roman" pitchFamily="18" charset="0"/>
                </a:rPr>
                <a:t>Проверка дат</a:t>
              </a:r>
              <a:endParaRPr lang="ru-RU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9" name="Freeform 80"/>
            <p:cNvSpPr>
              <a:spLocks noEditPoints="1"/>
            </p:cNvSpPr>
            <p:nvPr/>
          </p:nvSpPr>
          <p:spPr bwMode="auto">
            <a:xfrm>
              <a:off x="6788151" y="4057651"/>
              <a:ext cx="974725" cy="992188"/>
            </a:xfrm>
            <a:custGeom>
              <a:avLst/>
              <a:gdLst>
                <a:gd name="T0" fmla="*/ 6 w 614"/>
                <a:gd name="T1" fmla="*/ 250 h 625"/>
                <a:gd name="T2" fmla="*/ 30 w 614"/>
                <a:gd name="T3" fmla="*/ 177 h 625"/>
                <a:gd name="T4" fmla="*/ 70 w 614"/>
                <a:gd name="T5" fmla="*/ 114 h 625"/>
                <a:gd name="T6" fmla="*/ 123 w 614"/>
                <a:gd name="T7" fmla="*/ 62 h 625"/>
                <a:gd name="T8" fmla="*/ 187 w 614"/>
                <a:gd name="T9" fmla="*/ 24 h 625"/>
                <a:gd name="T10" fmla="*/ 260 w 614"/>
                <a:gd name="T11" fmla="*/ 3 h 625"/>
                <a:gd name="T12" fmla="*/ 338 w 614"/>
                <a:gd name="T13" fmla="*/ 1 h 625"/>
                <a:gd name="T14" fmla="*/ 413 w 614"/>
                <a:gd name="T15" fmla="*/ 19 h 625"/>
                <a:gd name="T16" fmla="*/ 479 w 614"/>
                <a:gd name="T17" fmla="*/ 53 h 625"/>
                <a:gd name="T18" fmla="*/ 534 w 614"/>
                <a:gd name="T19" fmla="*/ 102 h 625"/>
                <a:gd name="T20" fmla="*/ 577 w 614"/>
                <a:gd name="T21" fmla="*/ 163 h 625"/>
                <a:gd name="T22" fmla="*/ 605 w 614"/>
                <a:gd name="T23" fmla="*/ 234 h 625"/>
                <a:gd name="T24" fmla="*/ 614 w 614"/>
                <a:gd name="T25" fmla="*/ 312 h 625"/>
                <a:gd name="T26" fmla="*/ 605 w 614"/>
                <a:gd name="T27" fmla="*/ 390 h 625"/>
                <a:gd name="T28" fmla="*/ 577 w 614"/>
                <a:gd name="T29" fmla="*/ 461 h 625"/>
                <a:gd name="T30" fmla="*/ 535 w 614"/>
                <a:gd name="T31" fmla="*/ 523 h 625"/>
                <a:gd name="T32" fmla="*/ 479 w 614"/>
                <a:gd name="T33" fmla="*/ 572 h 625"/>
                <a:gd name="T34" fmla="*/ 413 w 614"/>
                <a:gd name="T35" fmla="*/ 606 h 625"/>
                <a:gd name="T36" fmla="*/ 339 w 614"/>
                <a:gd name="T37" fmla="*/ 624 h 625"/>
                <a:gd name="T38" fmla="*/ 260 w 614"/>
                <a:gd name="T39" fmla="*/ 622 h 625"/>
                <a:gd name="T40" fmla="*/ 188 w 614"/>
                <a:gd name="T41" fmla="*/ 601 h 625"/>
                <a:gd name="T42" fmla="*/ 123 w 614"/>
                <a:gd name="T43" fmla="*/ 563 h 625"/>
                <a:gd name="T44" fmla="*/ 70 w 614"/>
                <a:gd name="T45" fmla="*/ 511 h 625"/>
                <a:gd name="T46" fmla="*/ 30 w 614"/>
                <a:gd name="T47" fmla="*/ 448 h 625"/>
                <a:gd name="T48" fmla="*/ 6 w 614"/>
                <a:gd name="T49" fmla="*/ 376 h 625"/>
                <a:gd name="T50" fmla="*/ 12 w 614"/>
                <a:gd name="T51" fmla="*/ 328 h 625"/>
                <a:gd name="T52" fmla="*/ 25 w 614"/>
                <a:gd name="T53" fmla="*/ 402 h 625"/>
                <a:gd name="T54" fmla="*/ 55 w 614"/>
                <a:gd name="T55" fmla="*/ 468 h 625"/>
                <a:gd name="T56" fmla="*/ 98 w 614"/>
                <a:gd name="T57" fmla="*/ 525 h 625"/>
                <a:gd name="T58" fmla="*/ 154 w 614"/>
                <a:gd name="T59" fmla="*/ 570 h 625"/>
                <a:gd name="T60" fmla="*/ 219 w 614"/>
                <a:gd name="T61" fmla="*/ 600 h 625"/>
                <a:gd name="T62" fmla="*/ 292 w 614"/>
                <a:gd name="T63" fmla="*/ 613 h 625"/>
                <a:gd name="T64" fmla="*/ 366 w 614"/>
                <a:gd name="T65" fmla="*/ 607 h 625"/>
                <a:gd name="T66" fmla="*/ 435 w 614"/>
                <a:gd name="T67" fmla="*/ 584 h 625"/>
                <a:gd name="T68" fmla="*/ 495 w 614"/>
                <a:gd name="T69" fmla="*/ 545 h 625"/>
                <a:gd name="T70" fmla="*/ 544 w 614"/>
                <a:gd name="T71" fmla="*/ 492 h 625"/>
                <a:gd name="T72" fmla="*/ 579 w 614"/>
                <a:gd name="T73" fmla="*/ 430 h 625"/>
                <a:gd name="T74" fmla="*/ 599 w 614"/>
                <a:gd name="T75" fmla="*/ 359 h 625"/>
                <a:gd name="T76" fmla="*/ 601 w 614"/>
                <a:gd name="T77" fmla="*/ 282 h 625"/>
                <a:gd name="T78" fmla="*/ 584 w 614"/>
                <a:gd name="T79" fmla="*/ 209 h 625"/>
                <a:gd name="T80" fmla="*/ 552 w 614"/>
                <a:gd name="T81" fmla="*/ 144 h 625"/>
                <a:gd name="T82" fmla="*/ 506 w 614"/>
                <a:gd name="T83" fmla="*/ 90 h 625"/>
                <a:gd name="T84" fmla="*/ 448 w 614"/>
                <a:gd name="T85" fmla="*/ 48 h 625"/>
                <a:gd name="T86" fmla="*/ 381 w 614"/>
                <a:gd name="T87" fmla="*/ 21 h 625"/>
                <a:gd name="T88" fmla="*/ 307 w 614"/>
                <a:gd name="T89" fmla="*/ 12 h 625"/>
                <a:gd name="T90" fmla="*/ 233 w 614"/>
                <a:gd name="T91" fmla="*/ 21 h 625"/>
                <a:gd name="T92" fmla="*/ 167 w 614"/>
                <a:gd name="T93" fmla="*/ 48 h 625"/>
                <a:gd name="T94" fmla="*/ 109 w 614"/>
                <a:gd name="T95" fmla="*/ 90 h 625"/>
                <a:gd name="T96" fmla="*/ 62 w 614"/>
                <a:gd name="T97" fmla="*/ 144 h 625"/>
                <a:gd name="T98" fmla="*/ 30 w 614"/>
                <a:gd name="T99" fmla="*/ 209 h 625"/>
                <a:gd name="T100" fmla="*/ 13 w 614"/>
                <a:gd name="T101" fmla="*/ 281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4" h="625">
                  <a:moveTo>
                    <a:pt x="0" y="313"/>
                  </a:moveTo>
                  <a:lnTo>
                    <a:pt x="0" y="297"/>
                  </a:lnTo>
                  <a:lnTo>
                    <a:pt x="2" y="281"/>
                  </a:lnTo>
                  <a:lnTo>
                    <a:pt x="4" y="265"/>
                  </a:lnTo>
                  <a:lnTo>
                    <a:pt x="6" y="250"/>
                  </a:lnTo>
                  <a:lnTo>
                    <a:pt x="10" y="234"/>
                  </a:lnTo>
                  <a:lnTo>
                    <a:pt x="14" y="220"/>
                  </a:lnTo>
                  <a:lnTo>
                    <a:pt x="18" y="205"/>
                  </a:lnTo>
                  <a:lnTo>
                    <a:pt x="24" y="191"/>
                  </a:lnTo>
                  <a:lnTo>
                    <a:pt x="30" y="177"/>
                  </a:lnTo>
                  <a:lnTo>
                    <a:pt x="37" y="163"/>
                  </a:lnTo>
                  <a:lnTo>
                    <a:pt x="44" y="150"/>
                  </a:lnTo>
                  <a:lnTo>
                    <a:pt x="52" y="138"/>
                  </a:lnTo>
                  <a:lnTo>
                    <a:pt x="61" y="125"/>
                  </a:lnTo>
                  <a:lnTo>
                    <a:pt x="70" y="114"/>
                  </a:lnTo>
                  <a:lnTo>
                    <a:pt x="80" y="102"/>
                  </a:lnTo>
                  <a:lnTo>
                    <a:pt x="90" y="91"/>
                  </a:lnTo>
                  <a:lnTo>
                    <a:pt x="100" y="81"/>
                  </a:lnTo>
                  <a:lnTo>
                    <a:pt x="112" y="71"/>
                  </a:lnTo>
                  <a:lnTo>
                    <a:pt x="123" y="62"/>
                  </a:lnTo>
                  <a:lnTo>
                    <a:pt x="135" y="53"/>
                  </a:lnTo>
                  <a:lnTo>
                    <a:pt x="148" y="45"/>
                  </a:lnTo>
                  <a:lnTo>
                    <a:pt x="161" y="37"/>
                  </a:lnTo>
                  <a:lnTo>
                    <a:pt x="174" y="31"/>
                  </a:lnTo>
                  <a:lnTo>
                    <a:pt x="187" y="24"/>
                  </a:lnTo>
                  <a:lnTo>
                    <a:pt x="201" y="19"/>
                  </a:lnTo>
                  <a:lnTo>
                    <a:pt x="216" y="14"/>
                  </a:lnTo>
                  <a:lnTo>
                    <a:pt x="230" y="10"/>
                  </a:lnTo>
                  <a:lnTo>
                    <a:pt x="245" y="6"/>
                  </a:lnTo>
                  <a:lnTo>
                    <a:pt x="260" y="3"/>
                  </a:lnTo>
                  <a:lnTo>
                    <a:pt x="275" y="1"/>
                  </a:lnTo>
                  <a:lnTo>
                    <a:pt x="291" y="0"/>
                  </a:lnTo>
                  <a:lnTo>
                    <a:pt x="307" y="0"/>
                  </a:lnTo>
                  <a:lnTo>
                    <a:pt x="323" y="0"/>
                  </a:lnTo>
                  <a:lnTo>
                    <a:pt x="338" y="1"/>
                  </a:lnTo>
                  <a:lnTo>
                    <a:pt x="354" y="3"/>
                  </a:lnTo>
                  <a:lnTo>
                    <a:pt x="369" y="6"/>
                  </a:lnTo>
                  <a:lnTo>
                    <a:pt x="384" y="10"/>
                  </a:lnTo>
                  <a:lnTo>
                    <a:pt x="398" y="14"/>
                  </a:lnTo>
                  <a:lnTo>
                    <a:pt x="413" y="19"/>
                  </a:lnTo>
                  <a:lnTo>
                    <a:pt x="427" y="24"/>
                  </a:lnTo>
                  <a:lnTo>
                    <a:pt x="440" y="30"/>
                  </a:lnTo>
                  <a:lnTo>
                    <a:pt x="454" y="37"/>
                  </a:lnTo>
                  <a:lnTo>
                    <a:pt x="466" y="45"/>
                  </a:lnTo>
                  <a:lnTo>
                    <a:pt x="479" y="53"/>
                  </a:lnTo>
                  <a:lnTo>
                    <a:pt x="491" y="62"/>
                  </a:lnTo>
                  <a:lnTo>
                    <a:pt x="503" y="71"/>
                  </a:lnTo>
                  <a:lnTo>
                    <a:pt x="514" y="81"/>
                  </a:lnTo>
                  <a:lnTo>
                    <a:pt x="524" y="91"/>
                  </a:lnTo>
                  <a:lnTo>
                    <a:pt x="534" y="102"/>
                  </a:lnTo>
                  <a:lnTo>
                    <a:pt x="544" y="113"/>
                  </a:lnTo>
                  <a:lnTo>
                    <a:pt x="553" y="125"/>
                  </a:lnTo>
                  <a:lnTo>
                    <a:pt x="562" y="137"/>
                  </a:lnTo>
                  <a:lnTo>
                    <a:pt x="570" y="150"/>
                  </a:lnTo>
                  <a:lnTo>
                    <a:pt x="577" y="163"/>
                  </a:lnTo>
                  <a:lnTo>
                    <a:pt x="584" y="177"/>
                  </a:lnTo>
                  <a:lnTo>
                    <a:pt x="590" y="191"/>
                  </a:lnTo>
                  <a:lnTo>
                    <a:pt x="596" y="205"/>
                  </a:lnTo>
                  <a:lnTo>
                    <a:pt x="600" y="219"/>
                  </a:lnTo>
                  <a:lnTo>
                    <a:pt x="605" y="234"/>
                  </a:lnTo>
                  <a:lnTo>
                    <a:pt x="608" y="249"/>
                  </a:lnTo>
                  <a:lnTo>
                    <a:pt x="611" y="265"/>
                  </a:lnTo>
                  <a:lnTo>
                    <a:pt x="613" y="280"/>
                  </a:lnTo>
                  <a:lnTo>
                    <a:pt x="614" y="296"/>
                  </a:lnTo>
                  <a:lnTo>
                    <a:pt x="614" y="312"/>
                  </a:lnTo>
                  <a:lnTo>
                    <a:pt x="614" y="328"/>
                  </a:lnTo>
                  <a:lnTo>
                    <a:pt x="613" y="344"/>
                  </a:lnTo>
                  <a:lnTo>
                    <a:pt x="611" y="360"/>
                  </a:lnTo>
                  <a:lnTo>
                    <a:pt x="608" y="375"/>
                  </a:lnTo>
                  <a:lnTo>
                    <a:pt x="605" y="390"/>
                  </a:lnTo>
                  <a:lnTo>
                    <a:pt x="600" y="405"/>
                  </a:lnTo>
                  <a:lnTo>
                    <a:pt x="596" y="420"/>
                  </a:lnTo>
                  <a:lnTo>
                    <a:pt x="590" y="434"/>
                  </a:lnTo>
                  <a:lnTo>
                    <a:pt x="584" y="448"/>
                  </a:lnTo>
                  <a:lnTo>
                    <a:pt x="577" y="461"/>
                  </a:lnTo>
                  <a:lnTo>
                    <a:pt x="570" y="474"/>
                  </a:lnTo>
                  <a:lnTo>
                    <a:pt x="562" y="487"/>
                  </a:lnTo>
                  <a:lnTo>
                    <a:pt x="553" y="499"/>
                  </a:lnTo>
                  <a:lnTo>
                    <a:pt x="544" y="511"/>
                  </a:lnTo>
                  <a:lnTo>
                    <a:pt x="535" y="523"/>
                  </a:lnTo>
                  <a:lnTo>
                    <a:pt x="524" y="533"/>
                  </a:lnTo>
                  <a:lnTo>
                    <a:pt x="514" y="544"/>
                  </a:lnTo>
                  <a:lnTo>
                    <a:pt x="503" y="554"/>
                  </a:lnTo>
                  <a:lnTo>
                    <a:pt x="491" y="563"/>
                  </a:lnTo>
                  <a:lnTo>
                    <a:pt x="479" y="572"/>
                  </a:lnTo>
                  <a:lnTo>
                    <a:pt x="467" y="580"/>
                  </a:lnTo>
                  <a:lnTo>
                    <a:pt x="454" y="587"/>
                  </a:lnTo>
                  <a:lnTo>
                    <a:pt x="441" y="594"/>
                  </a:lnTo>
                  <a:lnTo>
                    <a:pt x="427" y="600"/>
                  </a:lnTo>
                  <a:lnTo>
                    <a:pt x="413" y="606"/>
                  </a:lnTo>
                  <a:lnTo>
                    <a:pt x="399" y="611"/>
                  </a:lnTo>
                  <a:lnTo>
                    <a:pt x="384" y="615"/>
                  </a:lnTo>
                  <a:lnTo>
                    <a:pt x="369" y="619"/>
                  </a:lnTo>
                  <a:lnTo>
                    <a:pt x="354" y="622"/>
                  </a:lnTo>
                  <a:lnTo>
                    <a:pt x="339" y="624"/>
                  </a:lnTo>
                  <a:lnTo>
                    <a:pt x="323" y="625"/>
                  </a:lnTo>
                  <a:lnTo>
                    <a:pt x="307" y="625"/>
                  </a:lnTo>
                  <a:lnTo>
                    <a:pt x="292" y="625"/>
                  </a:lnTo>
                  <a:lnTo>
                    <a:pt x="276" y="624"/>
                  </a:lnTo>
                  <a:lnTo>
                    <a:pt x="260" y="622"/>
                  </a:lnTo>
                  <a:lnTo>
                    <a:pt x="245" y="619"/>
                  </a:lnTo>
                  <a:lnTo>
                    <a:pt x="231" y="615"/>
                  </a:lnTo>
                  <a:lnTo>
                    <a:pt x="216" y="611"/>
                  </a:lnTo>
                  <a:lnTo>
                    <a:pt x="202" y="606"/>
                  </a:lnTo>
                  <a:lnTo>
                    <a:pt x="188" y="601"/>
                  </a:lnTo>
                  <a:lnTo>
                    <a:pt x="174" y="594"/>
                  </a:lnTo>
                  <a:lnTo>
                    <a:pt x="161" y="587"/>
                  </a:lnTo>
                  <a:lnTo>
                    <a:pt x="148" y="580"/>
                  </a:lnTo>
                  <a:lnTo>
                    <a:pt x="136" y="572"/>
                  </a:lnTo>
                  <a:lnTo>
                    <a:pt x="123" y="563"/>
                  </a:lnTo>
                  <a:lnTo>
                    <a:pt x="112" y="554"/>
                  </a:lnTo>
                  <a:lnTo>
                    <a:pt x="101" y="544"/>
                  </a:lnTo>
                  <a:lnTo>
                    <a:pt x="90" y="534"/>
                  </a:lnTo>
                  <a:lnTo>
                    <a:pt x="80" y="523"/>
                  </a:lnTo>
                  <a:lnTo>
                    <a:pt x="70" y="511"/>
                  </a:lnTo>
                  <a:lnTo>
                    <a:pt x="61" y="500"/>
                  </a:lnTo>
                  <a:lnTo>
                    <a:pt x="53" y="487"/>
                  </a:lnTo>
                  <a:lnTo>
                    <a:pt x="45" y="475"/>
                  </a:lnTo>
                  <a:lnTo>
                    <a:pt x="37" y="462"/>
                  </a:lnTo>
                  <a:lnTo>
                    <a:pt x="30" y="448"/>
                  </a:lnTo>
                  <a:lnTo>
                    <a:pt x="24" y="434"/>
                  </a:lnTo>
                  <a:lnTo>
                    <a:pt x="19" y="420"/>
                  </a:lnTo>
                  <a:lnTo>
                    <a:pt x="14" y="406"/>
                  </a:lnTo>
                  <a:lnTo>
                    <a:pt x="10" y="391"/>
                  </a:lnTo>
                  <a:lnTo>
                    <a:pt x="6" y="376"/>
                  </a:lnTo>
                  <a:lnTo>
                    <a:pt x="4" y="360"/>
                  </a:lnTo>
                  <a:lnTo>
                    <a:pt x="2" y="345"/>
                  </a:lnTo>
                  <a:lnTo>
                    <a:pt x="0" y="329"/>
                  </a:lnTo>
                  <a:lnTo>
                    <a:pt x="0" y="313"/>
                  </a:lnTo>
                  <a:close/>
                  <a:moveTo>
                    <a:pt x="12" y="328"/>
                  </a:moveTo>
                  <a:lnTo>
                    <a:pt x="13" y="343"/>
                  </a:lnTo>
                  <a:lnTo>
                    <a:pt x="15" y="358"/>
                  </a:lnTo>
                  <a:lnTo>
                    <a:pt x="18" y="373"/>
                  </a:lnTo>
                  <a:lnTo>
                    <a:pt x="21" y="388"/>
                  </a:lnTo>
                  <a:lnTo>
                    <a:pt x="25" y="402"/>
                  </a:lnTo>
                  <a:lnTo>
                    <a:pt x="30" y="416"/>
                  </a:lnTo>
                  <a:lnTo>
                    <a:pt x="35" y="429"/>
                  </a:lnTo>
                  <a:lnTo>
                    <a:pt x="41" y="443"/>
                  </a:lnTo>
                  <a:lnTo>
                    <a:pt x="48" y="456"/>
                  </a:lnTo>
                  <a:lnTo>
                    <a:pt x="55" y="468"/>
                  </a:lnTo>
                  <a:lnTo>
                    <a:pt x="62" y="480"/>
                  </a:lnTo>
                  <a:lnTo>
                    <a:pt x="71" y="492"/>
                  </a:lnTo>
                  <a:lnTo>
                    <a:pt x="79" y="504"/>
                  </a:lnTo>
                  <a:lnTo>
                    <a:pt x="89" y="515"/>
                  </a:lnTo>
                  <a:lnTo>
                    <a:pt x="98" y="525"/>
                  </a:lnTo>
                  <a:lnTo>
                    <a:pt x="108" y="535"/>
                  </a:lnTo>
                  <a:lnTo>
                    <a:pt x="119" y="545"/>
                  </a:lnTo>
                  <a:lnTo>
                    <a:pt x="131" y="553"/>
                  </a:lnTo>
                  <a:lnTo>
                    <a:pt x="142" y="562"/>
                  </a:lnTo>
                  <a:lnTo>
                    <a:pt x="154" y="570"/>
                  </a:lnTo>
                  <a:lnTo>
                    <a:pt x="166" y="577"/>
                  </a:lnTo>
                  <a:lnTo>
                    <a:pt x="179" y="583"/>
                  </a:lnTo>
                  <a:lnTo>
                    <a:pt x="192" y="590"/>
                  </a:lnTo>
                  <a:lnTo>
                    <a:pt x="206" y="595"/>
                  </a:lnTo>
                  <a:lnTo>
                    <a:pt x="219" y="600"/>
                  </a:lnTo>
                  <a:lnTo>
                    <a:pt x="233" y="604"/>
                  </a:lnTo>
                  <a:lnTo>
                    <a:pt x="247" y="607"/>
                  </a:lnTo>
                  <a:lnTo>
                    <a:pt x="262" y="610"/>
                  </a:lnTo>
                  <a:lnTo>
                    <a:pt x="277" y="612"/>
                  </a:lnTo>
                  <a:lnTo>
                    <a:pt x="292" y="613"/>
                  </a:lnTo>
                  <a:lnTo>
                    <a:pt x="307" y="613"/>
                  </a:lnTo>
                  <a:lnTo>
                    <a:pt x="322" y="613"/>
                  </a:lnTo>
                  <a:lnTo>
                    <a:pt x="337" y="612"/>
                  </a:lnTo>
                  <a:lnTo>
                    <a:pt x="352" y="610"/>
                  </a:lnTo>
                  <a:lnTo>
                    <a:pt x="366" y="607"/>
                  </a:lnTo>
                  <a:lnTo>
                    <a:pt x="381" y="604"/>
                  </a:lnTo>
                  <a:lnTo>
                    <a:pt x="395" y="600"/>
                  </a:lnTo>
                  <a:lnTo>
                    <a:pt x="408" y="595"/>
                  </a:lnTo>
                  <a:lnTo>
                    <a:pt x="422" y="590"/>
                  </a:lnTo>
                  <a:lnTo>
                    <a:pt x="435" y="584"/>
                  </a:lnTo>
                  <a:lnTo>
                    <a:pt x="448" y="577"/>
                  </a:lnTo>
                  <a:lnTo>
                    <a:pt x="460" y="570"/>
                  </a:lnTo>
                  <a:lnTo>
                    <a:pt x="472" y="562"/>
                  </a:lnTo>
                  <a:lnTo>
                    <a:pt x="484" y="554"/>
                  </a:lnTo>
                  <a:lnTo>
                    <a:pt x="495" y="545"/>
                  </a:lnTo>
                  <a:lnTo>
                    <a:pt x="505" y="535"/>
                  </a:lnTo>
                  <a:lnTo>
                    <a:pt x="516" y="525"/>
                  </a:lnTo>
                  <a:lnTo>
                    <a:pt x="526" y="515"/>
                  </a:lnTo>
                  <a:lnTo>
                    <a:pt x="535" y="504"/>
                  </a:lnTo>
                  <a:lnTo>
                    <a:pt x="544" y="492"/>
                  </a:lnTo>
                  <a:lnTo>
                    <a:pt x="552" y="481"/>
                  </a:lnTo>
                  <a:lnTo>
                    <a:pt x="559" y="468"/>
                  </a:lnTo>
                  <a:lnTo>
                    <a:pt x="567" y="456"/>
                  </a:lnTo>
                  <a:lnTo>
                    <a:pt x="573" y="443"/>
                  </a:lnTo>
                  <a:lnTo>
                    <a:pt x="579" y="430"/>
                  </a:lnTo>
                  <a:lnTo>
                    <a:pt x="584" y="416"/>
                  </a:lnTo>
                  <a:lnTo>
                    <a:pt x="589" y="402"/>
                  </a:lnTo>
                  <a:lnTo>
                    <a:pt x="593" y="388"/>
                  </a:lnTo>
                  <a:lnTo>
                    <a:pt x="596" y="373"/>
                  </a:lnTo>
                  <a:lnTo>
                    <a:pt x="599" y="359"/>
                  </a:lnTo>
                  <a:lnTo>
                    <a:pt x="601" y="343"/>
                  </a:lnTo>
                  <a:lnTo>
                    <a:pt x="602" y="328"/>
                  </a:lnTo>
                  <a:lnTo>
                    <a:pt x="602" y="313"/>
                  </a:lnTo>
                  <a:lnTo>
                    <a:pt x="602" y="297"/>
                  </a:lnTo>
                  <a:lnTo>
                    <a:pt x="601" y="282"/>
                  </a:lnTo>
                  <a:lnTo>
                    <a:pt x="599" y="267"/>
                  </a:lnTo>
                  <a:lnTo>
                    <a:pt x="596" y="252"/>
                  </a:lnTo>
                  <a:lnTo>
                    <a:pt x="593" y="237"/>
                  </a:lnTo>
                  <a:lnTo>
                    <a:pt x="589" y="223"/>
                  </a:lnTo>
                  <a:lnTo>
                    <a:pt x="584" y="209"/>
                  </a:lnTo>
                  <a:lnTo>
                    <a:pt x="579" y="196"/>
                  </a:lnTo>
                  <a:lnTo>
                    <a:pt x="573" y="182"/>
                  </a:lnTo>
                  <a:lnTo>
                    <a:pt x="567" y="169"/>
                  </a:lnTo>
                  <a:lnTo>
                    <a:pt x="560" y="156"/>
                  </a:lnTo>
                  <a:lnTo>
                    <a:pt x="552" y="144"/>
                  </a:lnTo>
                  <a:lnTo>
                    <a:pt x="544" y="132"/>
                  </a:lnTo>
                  <a:lnTo>
                    <a:pt x="535" y="121"/>
                  </a:lnTo>
                  <a:lnTo>
                    <a:pt x="526" y="110"/>
                  </a:lnTo>
                  <a:lnTo>
                    <a:pt x="516" y="100"/>
                  </a:lnTo>
                  <a:lnTo>
                    <a:pt x="506" y="90"/>
                  </a:lnTo>
                  <a:lnTo>
                    <a:pt x="495" y="80"/>
                  </a:lnTo>
                  <a:lnTo>
                    <a:pt x="484" y="71"/>
                  </a:lnTo>
                  <a:lnTo>
                    <a:pt x="472" y="63"/>
                  </a:lnTo>
                  <a:lnTo>
                    <a:pt x="460" y="55"/>
                  </a:lnTo>
                  <a:lnTo>
                    <a:pt x="448" y="48"/>
                  </a:lnTo>
                  <a:lnTo>
                    <a:pt x="435" y="41"/>
                  </a:lnTo>
                  <a:lnTo>
                    <a:pt x="422" y="35"/>
                  </a:lnTo>
                  <a:lnTo>
                    <a:pt x="409" y="30"/>
                  </a:lnTo>
                  <a:lnTo>
                    <a:pt x="395" y="25"/>
                  </a:lnTo>
                  <a:lnTo>
                    <a:pt x="381" y="21"/>
                  </a:lnTo>
                  <a:lnTo>
                    <a:pt x="367" y="18"/>
                  </a:lnTo>
                  <a:lnTo>
                    <a:pt x="352" y="15"/>
                  </a:lnTo>
                  <a:lnTo>
                    <a:pt x="337" y="13"/>
                  </a:lnTo>
                  <a:lnTo>
                    <a:pt x="323" y="12"/>
                  </a:lnTo>
                  <a:lnTo>
                    <a:pt x="307" y="12"/>
                  </a:lnTo>
                  <a:lnTo>
                    <a:pt x="292" y="12"/>
                  </a:lnTo>
                  <a:lnTo>
                    <a:pt x="277" y="13"/>
                  </a:lnTo>
                  <a:lnTo>
                    <a:pt x="262" y="15"/>
                  </a:lnTo>
                  <a:lnTo>
                    <a:pt x="248" y="18"/>
                  </a:lnTo>
                  <a:lnTo>
                    <a:pt x="233" y="21"/>
                  </a:lnTo>
                  <a:lnTo>
                    <a:pt x="220" y="25"/>
                  </a:lnTo>
                  <a:lnTo>
                    <a:pt x="206" y="30"/>
                  </a:lnTo>
                  <a:lnTo>
                    <a:pt x="192" y="35"/>
                  </a:lnTo>
                  <a:lnTo>
                    <a:pt x="179" y="41"/>
                  </a:lnTo>
                  <a:lnTo>
                    <a:pt x="167" y="48"/>
                  </a:lnTo>
                  <a:lnTo>
                    <a:pt x="154" y="55"/>
                  </a:lnTo>
                  <a:lnTo>
                    <a:pt x="142" y="63"/>
                  </a:lnTo>
                  <a:lnTo>
                    <a:pt x="131" y="71"/>
                  </a:lnTo>
                  <a:lnTo>
                    <a:pt x="120" y="80"/>
                  </a:lnTo>
                  <a:lnTo>
                    <a:pt x="109" y="90"/>
                  </a:lnTo>
                  <a:lnTo>
                    <a:pt x="99" y="100"/>
                  </a:lnTo>
                  <a:lnTo>
                    <a:pt x="89" y="110"/>
                  </a:lnTo>
                  <a:lnTo>
                    <a:pt x="79" y="121"/>
                  </a:lnTo>
                  <a:lnTo>
                    <a:pt x="71" y="132"/>
                  </a:lnTo>
                  <a:lnTo>
                    <a:pt x="62" y="144"/>
                  </a:lnTo>
                  <a:lnTo>
                    <a:pt x="55" y="156"/>
                  </a:lnTo>
                  <a:lnTo>
                    <a:pt x="48" y="169"/>
                  </a:lnTo>
                  <a:lnTo>
                    <a:pt x="41" y="182"/>
                  </a:lnTo>
                  <a:lnTo>
                    <a:pt x="35" y="195"/>
                  </a:lnTo>
                  <a:lnTo>
                    <a:pt x="30" y="209"/>
                  </a:lnTo>
                  <a:lnTo>
                    <a:pt x="25" y="223"/>
                  </a:lnTo>
                  <a:lnTo>
                    <a:pt x="21" y="237"/>
                  </a:lnTo>
                  <a:lnTo>
                    <a:pt x="18" y="252"/>
                  </a:lnTo>
                  <a:lnTo>
                    <a:pt x="15" y="266"/>
                  </a:lnTo>
                  <a:lnTo>
                    <a:pt x="13" y="281"/>
                  </a:lnTo>
                  <a:lnTo>
                    <a:pt x="12" y="297"/>
                  </a:lnTo>
                  <a:lnTo>
                    <a:pt x="12" y="312"/>
                  </a:lnTo>
                  <a:lnTo>
                    <a:pt x="12" y="32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ru-RU" sz="1400" dirty="0" smtClean="0">
                  <a:latin typeface="Times New Roman" pitchFamily="18" charset="0"/>
                  <a:cs typeface="Times New Roman" pitchFamily="18" charset="0"/>
                </a:rPr>
                <a:t>Запоминание дат</a:t>
              </a:r>
              <a:endParaRPr lang="ru-RU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0" name="Freeform 81"/>
            <p:cNvSpPr>
              <a:spLocks noEditPoints="1"/>
            </p:cNvSpPr>
            <p:nvPr/>
          </p:nvSpPr>
          <p:spPr bwMode="auto">
            <a:xfrm>
              <a:off x="2771776" y="2843214"/>
              <a:ext cx="482600" cy="252413"/>
            </a:xfrm>
            <a:custGeom>
              <a:avLst/>
              <a:gdLst>
                <a:gd name="T0" fmla="*/ 5 w 304"/>
                <a:gd name="T1" fmla="*/ 159 h 159"/>
                <a:gd name="T2" fmla="*/ 271 w 304"/>
                <a:gd name="T3" fmla="*/ 24 h 159"/>
                <a:gd name="T4" fmla="*/ 265 w 304"/>
                <a:gd name="T5" fmla="*/ 13 h 159"/>
                <a:gd name="T6" fmla="*/ 0 w 304"/>
                <a:gd name="T7" fmla="*/ 148 h 159"/>
                <a:gd name="T8" fmla="*/ 5 w 304"/>
                <a:gd name="T9" fmla="*/ 159 h 159"/>
                <a:gd name="T10" fmla="*/ 272 w 304"/>
                <a:gd name="T11" fmla="*/ 43 h 159"/>
                <a:gd name="T12" fmla="*/ 304 w 304"/>
                <a:gd name="T13" fmla="*/ 0 h 159"/>
                <a:gd name="T14" fmla="*/ 250 w 304"/>
                <a:gd name="T15" fmla="*/ 1 h 159"/>
                <a:gd name="T16" fmla="*/ 272 w 304"/>
                <a:gd name="T17" fmla="*/ 4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159">
                  <a:moveTo>
                    <a:pt x="5" y="159"/>
                  </a:moveTo>
                  <a:lnTo>
                    <a:pt x="271" y="24"/>
                  </a:lnTo>
                  <a:lnTo>
                    <a:pt x="265" y="13"/>
                  </a:lnTo>
                  <a:lnTo>
                    <a:pt x="0" y="148"/>
                  </a:lnTo>
                  <a:lnTo>
                    <a:pt x="5" y="159"/>
                  </a:lnTo>
                  <a:close/>
                  <a:moveTo>
                    <a:pt x="272" y="43"/>
                  </a:moveTo>
                  <a:lnTo>
                    <a:pt x="304" y="0"/>
                  </a:lnTo>
                  <a:lnTo>
                    <a:pt x="250" y="1"/>
                  </a:lnTo>
                  <a:lnTo>
                    <a:pt x="272" y="43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1" name="Freeform 82"/>
            <p:cNvSpPr>
              <a:spLocks noEditPoints="1"/>
            </p:cNvSpPr>
            <p:nvPr/>
          </p:nvSpPr>
          <p:spPr bwMode="auto">
            <a:xfrm>
              <a:off x="6430963" y="2979739"/>
              <a:ext cx="136525" cy="2208213"/>
            </a:xfrm>
            <a:custGeom>
              <a:avLst/>
              <a:gdLst>
                <a:gd name="T0" fmla="*/ 74 w 86"/>
                <a:gd name="T1" fmla="*/ 0 h 1391"/>
                <a:gd name="T2" fmla="*/ 18 w 86"/>
                <a:gd name="T3" fmla="*/ 1350 h 1391"/>
                <a:gd name="T4" fmla="*/ 30 w 86"/>
                <a:gd name="T5" fmla="*/ 1351 h 1391"/>
                <a:gd name="T6" fmla="*/ 86 w 86"/>
                <a:gd name="T7" fmla="*/ 1 h 1391"/>
                <a:gd name="T8" fmla="*/ 74 w 86"/>
                <a:gd name="T9" fmla="*/ 0 h 1391"/>
                <a:gd name="T10" fmla="*/ 0 w 86"/>
                <a:gd name="T11" fmla="*/ 1342 h 1391"/>
                <a:gd name="T12" fmla="*/ 22 w 86"/>
                <a:gd name="T13" fmla="*/ 1391 h 1391"/>
                <a:gd name="T14" fmla="*/ 48 w 86"/>
                <a:gd name="T15" fmla="*/ 1344 h 1391"/>
                <a:gd name="T16" fmla="*/ 0 w 86"/>
                <a:gd name="T17" fmla="*/ 1342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391">
                  <a:moveTo>
                    <a:pt x="74" y="0"/>
                  </a:moveTo>
                  <a:lnTo>
                    <a:pt x="18" y="1350"/>
                  </a:lnTo>
                  <a:lnTo>
                    <a:pt x="30" y="1351"/>
                  </a:lnTo>
                  <a:lnTo>
                    <a:pt x="86" y="1"/>
                  </a:lnTo>
                  <a:lnTo>
                    <a:pt x="74" y="0"/>
                  </a:lnTo>
                  <a:close/>
                  <a:moveTo>
                    <a:pt x="0" y="1342"/>
                  </a:moveTo>
                  <a:lnTo>
                    <a:pt x="22" y="1391"/>
                  </a:lnTo>
                  <a:lnTo>
                    <a:pt x="48" y="1344"/>
                  </a:lnTo>
                  <a:lnTo>
                    <a:pt x="0" y="1342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2" name="Freeform 83"/>
            <p:cNvSpPr>
              <a:spLocks noEditPoints="1"/>
            </p:cNvSpPr>
            <p:nvPr/>
          </p:nvSpPr>
          <p:spPr bwMode="auto">
            <a:xfrm>
              <a:off x="4078288" y="3452814"/>
              <a:ext cx="379413" cy="614363"/>
            </a:xfrm>
            <a:custGeom>
              <a:avLst/>
              <a:gdLst>
                <a:gd name="T0" fmla="*/ 229 w 239"/>
                <a:gd name="T1" fmla="*/ 0 h 387"/>
                <a:gd name="T2" fmla="*/ 15 w 239"/>
                <a:gd name="T3" fmla="*/ 349 h 387"/>
                <a:gd name="T4" fmla="*/ 26 w 239"/>
                <a:gd name="T5" fmla="*/ 356 h 387"/>
                <a:gd name="T6" fmla="*/ 239 w 239"/>
                <a:gd name="T7" fmla="*/ 6 h 387"/>
                <a:gd name="T8" fmla="*/ 229 w 239"/>
                <a:gd name="T9" fmla="*/ 0 h 387"/>
                <a:gd name="T10" fmla="*/ 4 w 239"/>
                <a:gd name="T11" fmla="*/ 333 h 387"/>
                <a:gd name="T12" fmla="*/ 0 w 239"/>
                <a:gd name="T13" fmla="*/ 387 h 387"/>
                <a:gd name="T14" fmla="*/ 45 w 239"/>
                <a:gd name="T15" fmla="*/ 358 h 387"/>
                <a:gd name="T16" fmla="*/ 4 w 239"/>
                <a:gd name="T17" fmla="*/ 33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87">
                  <a:moveTo>
                    <a:pt x="229" y="0"/>
                  </a:moveTo>
                  <a:lnTo>
                    <a:pt x="15" y="349"/>
                  </a:lnTo>
                  <a:lnTo>
                    <a:pt x="26" y="356"/>
                  </a:lnTo>
                  <a:lnTo>
                    <a:pt x="239" y="6"/>
                  </a:lnTo>
                  <a:lnTo>
                    <a:pt x="229" y="0"/>
                  </a:lnTo>
                  <a:close/>
                  <a:moveTo>
                    <a:pt x="4" y="333"/>
                  </a:moveTo>
                  <a:lnTo>
                    <a:pt x="0" y="387"/>
                  </a:lnTo>
                  <a:lnTo>
                    <a:pt x="45" y="358"/>
                  </a:lnTo>
                  <a:lnTo>
                    <a:pt x="4" y="333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3" name="Freeform 84"/>
            <p:cNvSpPr>
              <a:spLocks noEditPoints="1"/>
            </p:cNvSpPr>
            <p:nvPr/>
          </p:nvSpPr>
          <p:spPr bwMode="auto">
            <a:xfrm>
              <a:off x="4167188" y="2890839"/>
              <a:ext cx="284163" cy="573088"/>
            </a:xfrm>
            <a:custGeom>
              <a:avLst/>
              <a:gdLst>
                <a:gd name="T0" fmla="*/ 10 w 179"/>
                <a:gd name="T1" fmla="*/ 0 h 361"/>
                <a:gd name="T2" fmla="*/ 166 w 179"/>
                <a:gd name="T3" fmla="*/ 322 h 361"/>
                <a:gd name="T4" fmla="*/ 155 w 179"/>
                <a:gd name="T5" fmla="*/ 327 h 361"/>
                <a:gd name="T6" fmla="*/ 0 w 179"/>
                <a:gd name="T7" fmla="*/ 6 h 361"/>
                <a:gd name="T8" fmla="*/ 10 w 179"/>
                <a:gd name="T9" fmla="*/ 0 h 361"/>
                <a:gd name="T10" fmla="*/ 179 w 179"/>
                <a:gd name="T11" fmla="*/ 307 h 361"/>
                <a:gd name="T12" fmla="*/ 178 w 179"/>
                <a:gd name="T13" fmla="*/ 361 h 361"/>
                <a:gd name="T14" fmla="*/ 136 w 179"/>
                <a:gd name="T15" fmla="*/ 328 h 361"/>
                <a:gd name="T16" fmla="*/ 179 w 179"/>
                <a:gd name="T17" fmla="*/ 30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61">
                  <a:moveTo>
                    <a:pt x="10" y="0"/>
                  </a:moveTo>
                  <a:lnTo>
                    <a:pt x="166" y="322"/>
                  </a:lnTo>
                  <a:lnTo>
                    <a:pt x="155" y="327"/>
                  </a:lnTo>
                  <a:lnTo>
                    <a:pt x="0" y="6"/>
                  </a:lnTo>
                  <a:lnTo>
                    <a:pt x="10" y="0"/>
                  </a:lnTo>
                  <a:close/>
                  <a:moveTo>
                    <a:pt x="179" y="307"/>
                  </a:moveTo>
                  <a:lnTo>
                    <a:pt x="178" y="361"/>
                  </a:lnTo>
                  <a:lnTo>
                    <a:pt x="136" y="328"/>
                  </a:lnTo>
                  <a:lnTo>
                    <a:pt x="179" y="307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2206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</a:rPr>
              <a:t>Анализ </a:t>
            </a:r>
            <a:r>
              <a:rPr lang="ru-RU" sz="2800" dirty="0" smtClean="0">
                <a:effectLst/>
              </a:rPr>
              <a:t>сообщений. Пример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363950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Общий вид </a:t>
            </a:r>
            <a:r>
              <a:rPr lang="en-US" sz="2000" dirty="0" smtClean="0"/>
              <a:t>DFD</a:t>
            </a:r>
            <a:r>
              <a:rPr lang="ru-RU" sz="2000" dirty="0" smtClean="0"/>
              <a:t>-диаграммы разбиения программы на исток – преобразователь – сток: </a:t>
            </a: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18978"/>
            <a:ext cx="563038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51520" y="4581128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Линии на диаграмме показывают потоки передачи данных между процессами.</a:t>
            </a:r>
          </a:p>
        </p:txBody>
      </p:sp>
    </p:spTree>
    <p:extLst>
      <p:ext uri="{BB962C8B-B14F-4D97-AF65-F5344CB8AC3E}">
        <p14:creationId xmlns:p14="http://schemas.microsoft.com/office/powerpoint/2010/main" val="351254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305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</a:rPr>
              <a:t>Структурное программирование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251520" y="1196975"/>
            <a:ext cx="8712968" cy="5256361"/>
          </a:xfrm>
        </p:spPr>
        <p:txBody>
          <a:bodyPr>
            <a:normAutofit fontScale="92500" lnSpcReduction="10000"/>
          </a:bodyPr>
          <a:lstStyle/>
          <a:p>
            <a:pPr marL="109538" indent="3429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b="1" i="1" dirty="0" smtClean="0"/>
              <a:t>Концепции</a:t>
            </a:r>
            <a:r>
              <a:rPr lang="ru-RU" sz="2600" b="1" dirty="0" smtClean="0"/>
              <a:t> </a:t>
            </a:r>
            <a:r>
              <a:rPr lang="ru-RU" sz="2600" b="1" dirty="0"/>
              <a:t>структурного </a:t>
            </a:r>
            <a:r>
              <a:rPr lang="ru-RU" sz="2600" b="1" dirty="0" smtClean="0"/>
              <a:t>программирования: </a:t>
            </a:r>
            <a:endParaRPr lang="ru-RU" sz="2600" b="1" dirty="0"/>
          </a:p>
          <a:p>
            <a:pPr marL="1347788" lvl="0" indent="-244475">
              <a:lnSpc>
                <a:spcPct val="110000"/>
              </a:lnSpc>
              <a:spcBef>
                <a:spcPts val="0"/>
              </a:spcBef>
            </a:pPr>
            <a:r>
              <a:rPr lang="ru-RU" sz="2600" dirty="0"/>
              <a:t>отказ от использования оператора безусловного перехода (</a:t>
            </a:r>
            <a:r>
              <a:rPr lang="ru-RU" sz="2600" dirty="0" err="1"/>
              <a:t>GoTo</a:t>
            </a:r>
            <a:r>
              <a:rPr lang="ru-RU" sz="2600" dirty="0"/>
              <a:t>); </a:t>
            </a:r>
          </a:p>
          <a:p>
            <a:pPr marL="1347788" lvl="0" indent="-244475">
              <a:lnSpc>
                <a:spcPct val="110000"/>
              </a:lnSpc>
              <a:spcBef>
                <a:spcPts val="0"/>
              </a:spcBef>
            </a:pPr>
            <a:r>
              <a:rPr lang="ru-RU" sz="2600" dirty="0"/>
              <a:t>применение фиксированного набора управляющих конструкций; </a:t>
            </a:r>
          </a:p>
          <a:p>
            <a:pPr marL="1347788" indent="-244475">
              <a:lnSpc>
                <a:spcPct val="110000"/>
              </a:lnSpc>
              <a:spcBef>
                <a:spcPts val="0"/>
              </a:spcBef>
            </a:pPr>
            <a:r>
              <a:rPr lang="ru-RU" sz="2600" dirty="0"/>
              <a:t>использование метода нисходящего </a:t>
            </a:r>
            <a:r>
              <a:rPr lang="ru-RU" sz="2600" dirty="0" smtClean="0"/>
              <a:t>проектирования.</a:t>
            </a:r>
          </a:p>
          <a:p>
            <a:pPr marL="109538" indent="3429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b="1" i="1" dirty="0"/>
              <a:t>Принцип</a:t>
            </a:r>
            <a:r>
              <a:rPr lang="ru-RU" sz="2600" b="1" dirty="0"/>
              <a:t> 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Бома-Джакопини</a:t>
            </a:r>
            <a:r>
              <a:rPr lang="ru-RU" sz="2600" b="1" dirty="0" smtClean="0"/>
              <a:t>:</a:t>
            </a:r>
          </a:p>
          <a:p>
            <a:pPr marL="109538" indent="3429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dirty="0"/>
              <a:t>логическая структура программы может быть выражена комбинациями </a:t>
            </a:r>
            <a:r>
              <a:rPr lang="ru-RU" sz="2600" i="1" dirty="0"/>
              <a:t>трех базовых </a:t>
            </a:r>
            <a:r>
              <a:rPr lang="ru-RU" sz="2600" i="1" dirty="0" smtClean="0"/>
              <a:t>структур:</a:t>
            </a:r>
          </a:p>
          <a:p>
            <a:pPr marL="1347788" lvl="0" indent="-274638">
              <a:lnSpc>
                <a:spcPct val="110000"/>
              </a:lnSpc>
              <a:spcBef>
                <a:spcPts val="0"/>
              </a:spcBef>
            </a:pPr>
            <a:r>
              <a:rPr lang="ru-RU" sz="2600" dirty="0"/>
              <a:t>функционального блока;</a:t>
            </a:r>
          </a:p>
          <a:p>
            <a:pPr marL="1347788" lvl="0" indent="-274638">
              <a:lnSpc>
                <a:spcPct val="110000"/>
              </a:lnSpc>
              <a:spcBef>
                <a:spcPts val="0"/>
              </a:spcBef>
            </a:pPr>
            <a:r>
              <a:rPr lang="ru-RU" sz="2600" dirty="0"/>
              <a:t>конструкции принятия двоичного (дихотомического) решения;</a:t>
            </a:r>
          </a:p>
          <a:p>
            <a:pPr marL="1347788" lvl="0" indent="-274638">
              <a:lnSpc>
                <a:spcPct val="110000"/>
              </a:lnSpc>
              <a:spcBef>
                <a:spcPts val="0"/>
              </a:spcBef>
            </a:pPr>
            <a:r>
              <a:rPr lang="ru-RU" sz="2600" dirty="0"/>
              <a:t>конструкции обобщенного цикла.</a:t>
            </a:r>
          </a:p>
          <a:p>
            <a:pPr marL="1073150" indent="0">
              <a:buNone/>
            </a:pPr>
            <a:endParaRPr lang="ru-RU" b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4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</a:rPr>
              <a:t>Анализ </a:t>
            </a:r>
            <a:r>
              <a:rPr lang="ru-RU" sz="2800" dirty="0" smtClean="0">
                <a:effectLst/>
              </a:rPr>
              <a:t>сообщений. Пример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363950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Схема </a:t>
            </a:r>
            <a:r>
              <a:rPr lang="ru-RU" sz="2000" dirty="0"/>
              <a:t>иерархии компонентов </a:t>
            </a:r>
            <a:r>
              <a:rPr lang="ru-RU" sz="2000" dirty="0" smtClean="0"/>
              <a:t>программы, соответствующая общему виду </a:t>
            </a:r>
            <a:r>
              <a:rPr lang="en-US" sz="2000" dirty="0"/>
              <a:t>DFD</a:t>
            </a:r>
            <a:r>
              <a:rPr lang="ru-RU" sz="2000" dirty="0"/>
              <a:t>-диаграммы разбиения программы на исток – преобразователь – </a:t>
            </a:r>
            <a:r>
              <a:rPr lang="ru-RU" sz="2000" dirty="0" smtClean="0"/>
              <a:t>сток: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355" y="2492896"/>
            <a:ext cx="5421274" cy="247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4365104"/>
            <a:ext cx="8928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схеме иерархии линии указывают связи по управлению между компонентами, а также изображают отношения типа вызывающий – вызываемый.</a:t>
            </a:r>
          </a:p>
        </p:txBody>
      </p:sp>
    </p:spTree>
    <p:extLst>
      <p:ext uri="{BB962C8B-B14F-4D97-AF65-F5344CB8AC3E}">
        <p14:creationId xmlns:p14="http://schemas.microsoft.com/office/powerpoint/2010/main" val="130531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</a:rPr>
              <a:t>Анализ </a:t>
            </a:r>
            <a:r>
              <a:rPr lang="ru-RU" sz="2800" dirty="0" smtClean="0">
                <a:effectLst/>
              </a:rPr>
              <a:t>сообщений. Пример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363950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Схема иерархии программы обработки дат </a:t>
            </a:r>
            <a:br>
              <a:rPr lang="ru-RU" sz="2000" dirty="0"/>
            </a:br>
            <a:r>
              <a:rPr lang="ru-RU" sz="2000" dirty="0"/>
              <a:t>(декомпозиция первого уровня</a:t>
            </a:r>
            <a:r>
              <a:rPr lang="ru-RU" sz="2000" dirty="0" smtClean="0"/>
              <a:t>):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4365104"/>
            <a:ext cx="89289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pPr marL="354013" lvl="0"/>
            <a:r>
              <a:rPr lang="ru-RU" sz="2000" dirty="0" smtClean="0"/>
              <a:t>1 – </a:t>
            </a:r>
            <a:r>
              <a:rPr lang="ru-RU" sz="2000" dirty="0"/>
              <a:t>проверка входных дат (исток);</a:t>
            </a:r>
          </a:p>
          <a:p>
            <a:pPr marL="354013" lvl="0"/>
            <a:r>
              <a:rPr lang="ru-RU" sz="2000" dirty="0" smtClean="0"/>
              <a:t>2 – </a:t>
            </a:r>
            <a:r>
              <a:rPr lang="ru-RU" sz="2000" dirty="0"/>
              <a:t>обработка дат (преобразователь);</a:t>
            </a:r>
          </a:p>
          <a:p>
            <a:pPr marL="354013" lvl="0"/>
            <a:r>
              <a:rPr lang="ru-RU" sz="2000" dirty="0" smtClean="0"/>
              <a:t>3 – </a:t>
            </a:r>
            <a:r>
              <a:rPr lang="ru-RU" sz="2000" dirty="0"/>
              <a:t>запоминание правильных результатов (сток);</a:t>
            </a:r>
          </a:p>
          <a:p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7" name="Рисунок 6" descr="Описание: Описание: Описание: Рис 4_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1" b="81354"/>
          <a:stretch>
            <a:fillRect/>
          </a:stretch>
        </p:blipFill>
        <p:spPr bwMode="auto">
          <a:xfrm>
            <a:off x="2411760" y="2132856"/>
            <a:ext cx="4136677" cy="2281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93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</a:rPr>
              <a:t>Анализ </a:t>
            </a:r>
            <a:r>
              <a:rPr lang="ru-RU" sz="2800" dirty="0" smtClean="0">
                <a:effectLst/>
              </a:rPr>
              <a:t>сообщений. Пример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0055" y="818843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Схема иерархии программы обработки дат </a:t>
            </a:r>
            <a:br>
              <a:rPr lang="ru-RU" sz="2000" dirty="0"/>
            </a:br>
            <a:r>
              <a:rPr lang="ru-RU" sz="2000" dirty="0"/>
              <a:t>(декомпозиция второго </a:t>
            </a:r>
            <a:r>
              <a:rPr lang="ru-RU" sz="2000" dirty="0" smtClean="0"/>
              <a:t>уровня):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09" y="1484784"/>
            <a:ext cx="4846637" cy="269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4178771"/>
            <a:ext cx="9144000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ru-RU" dirty="0" smtClean="0"/>
          </a:p>
          <a:p>
            <a:pPr lvl="0" indent="354013"/>
            <a:r>
              <a:rPr lang="ru-RU" sz="2000" dirty="0" smtClean="0"/>
              <a:t>4 - чтение </a:t>
            </a:r>
            <a:r>
              <a:rPr lang="ru-RU" sz="2000" dirty="0"/>
              <a:t>дат (исток истока 1);</a:t>
            </a:r>
          </a:p>
          <a:p>
            <a:pPr lvl="0" indent="354013"/>
            <a:r>
              <a:rPr lang="ru-RU" sz="2000" dirty="0" smtClean="0"/>
              <a:t>5 - </a:t>
            </a:r>
            <a:r>
              <a:rPr lang="ru-RU" sz="2000" dirty="0"/>
              <a:t>проверка дат (преобразователь истока 1);</a:t>
            </a:r>
          </a:p>
          <a:p>
            <a:pPr lvl="0" indent="354013"/>
            <a:r>
              <a:rPr lang="ru-RU" sz="2000" dirty="0" smtClean="0"/>
              <a:t>6 – </a:t>
            </a:r>
            <a:r>
              <a:rPr lang="ru-RU" sz="2000" dirty="0"/>
              <a:t>сохранение неправильных дат (сток истока 1);</a:t>
            </a:r>
          </a:p>
          <a:p>
            <a:pPr lvl="0" indent="354013"/>
            <a:r>
              <a:rPr lang="ru-RU" sz="2000" dirty="0" smtClean="0"/>
              <a:t>7 – </a:t>
            </a:r>
            <a:r>
              <a:rPr lang="ru-RU" sz="2000" dirty="0"/>
              <a:t>обработка правильных дат (преобразователь преобразователя 2);</a:t>
            </a:r>
          </a:p>
          <a:p>
            <a:pPr lvl="0" indent="354013"/>
            <a:r>
              <a:rPr lang="ru-RU" sz="2000" dirty="0" smtClean="0"/>
              <a:t>8 – </a:t>
            </a:r>
            <a:r>
              <a:rPr lang="ru-RU" sz="2000" dirty="0"/>
              <a:t>проверка результата (преобразователь стока 3); </a:t>
            </a:r>
          </a:p>
          <a:p>
            <a:pPr lvl="0" indent="354013"/>
            <a:r>
              <a:rPr lang="ru-RU" sz="2000" dirty="0" smtClean="0"/>
              <a:t>9 – </a:t>
            </a:r>
            <a:r>
              <a:rPr lang="ru-RU" sz="2000" dirty="0"/>
              <a:t>запоминание дат (сток стока 3).</a:t>
            </a:r>
          </a:p>
          <a:p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5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</a:rPr>
              <a:t>Анализ </a:t>
            </a:r>
            <a:r>
              <a:rPr lang="ru-RU" sz="2800" dirty="0" smtClean="0">
                <a:effectLst/>
              </a:rPr>
              <a:t>сообщений. Пример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0055" y="818843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Схема иерархии программы обработки дат </a:t>
            </a:r>
            <a:br>
              <a:rPr lang="ru-RU" sz="2000" dirty="0"/>
            </a:br>
            <a:r>
              <a:rPr lang="ru-RU" sz="2000" dirty="0"/>
              <a:t>(декомпозиция второго </a:t>
            </a:r>
            <a:r>
              <a:rPr lang="ru-RU" sz="2000" dirty="0" smtClean="0"/>
              <a:t>уровня):</a:t>
            </a:r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47801"/>
              </p:ext>
            </p:extLst>
          </p:nvPr>
        </p:nvGraphicFramePr>
        <p:xfrm>
          <a:off x="716099" y="2060848"/>
          <a:ext cx="7704855" cy="352839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09475"/>
                <a:gridCol w="3028424"/>
                <a:gridCol w="3666956"/>
              </a:tblGrid>
              <a:tr h="542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Компонент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Вход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Выход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196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—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Правильные даты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Правильные даты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Результаты 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Результаты 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196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—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196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—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Прочитанная дата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Прочитанная дата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Правильная дата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Неправильная дата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Неправильная дата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196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—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Правильная дата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Обработанная дата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Обработанная дата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Правильный результат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Неправильный результат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Правильный результат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1965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—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51720" y="1678250"/>
            <a:ext cx="468052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Т</a:t>
            </a:r>
            <a:r>
              <a:rPr kumimoji="0" lang="ru-RU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аблица связей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между компонентами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9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107504" y="273050"/>
            <a:ext cx="8928992" cy="995710"/>
          </a:xfrm>
        </p:spPr>
        <p:txBody>
          <a:bodyPr/>
          <a:lstStyle/>
          <a:p>
            <a:pPr algn="ctr"/>
            <a:r>
              <a:rPr lang="ru-RU" dirty="0" smtClean="0">
                <a:effectLst/>
              </a:rPr>
              <a:t>Принцип </a:t>
            </a:r>
            <a:r>
              <a:rPr lang="ru-RU" dirty="0" err="1" smtClean="0">
                <a:effectLst/>
              </a:rPr>
              <a:t>Бома-Джакопини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0" y="1196975"/>
            <a:ext cx="4661574" cy="2808089"/>
          </a:xfrm>
        </p:spPr>
        <p:txBody>
          <a:bodyPr/>
          <a:lstStyle/>
          <a:p>
            <a:pPr marL="109728" indent="0" algn="ctr">
              <a:buNone/>
            </a:pPr>
            <a:r>
              <a:rPr lang="ru-RU" b="1" dirty="0" smtClean="0"/>
              <a:t>Функциональный блок</a:t>
            </a:r>
          </a:p>
          <a:p>
            <a:pPr marL="109728" indent="0" algn="ctr">
              <a:buNone/>
            </a:pPr>
            <a:endParaRPr lang="ru-RU" b="1" dirty="0"/>
          </a:p>
          <a:p>
            <a:pPr marL="109728" indent="0" algn="ctr">
              <a:buNone/>
            </a:pPr>
            <a:endParaRPr lang="ru-RU" b="1" dirty="0" smtClean="0"/>
          </a:p>
          <a:p>
            <a:pPr marL="109728" indent="0" algn="ctr">
              <a:buNone/>
            </a:pPr>
            <a:endParaRPr lang="ru-RU" b="1" dirty="0"/>
          </a:p>
          <a:p>
            <a:pPr marL="109728" indent="0" algn="ctr">
              <a:buNone/>
            </a:pPr>
            <a:r>
              <a:rPr lang="ru-RU" b="1" dirty="0"/>
              <a:t> 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294967295"/>
          </p:nvPr>
        </p:nvSpPr>
        <p:spPr>
          <a:xfrm>
            <a:off x="4860031" y="1262285"/>
            <a:ext cx="4041775" cy="418941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ru-RU" b="1" dirty="0"/>
              <a:t>Конструкция принятия </a:t>
            </a:r>
            <a:r>
              <a:rPr lang="ru-RU" b="1" dirty="0" smtClean="0"/>
              <a:t>двоичного решения </a:t>
            </a:r>
          </a:p>
          <a:p>
            <a:pPr marL="109728" indent="0">
              <a:buNone/>
            </a:pPr>
            <a:endParaRPr lang="ru-RU" b="1" dirty="0"/>
          </a:p>
          <a:p>
            <a:pPr marL="109728" indent="0" algn="ctr">
              <a:buNone/>
            </a:pPr>
            <a:endParaRPr lang="ru-RU" b="1" dirty="0" smtClean="0"/>
          </a:p>
          <a:p>
            <a:pPr marL="109728" indent="0" algn="ctr">
              <a:buNone/>
            </a:pP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t="4482" r="62661" b="76470"/>
          <a:stretch/>
        </p:blipFill>
        <p:spPr bwMode="auto">
          <a:xfrm>
            <a:off x="1331640" y="1556792"/>
            <a:ext cx="207645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28045" r="59271" b="35977"/>
          <a:stretch/>
        </p:blipFill>
        <p:spPr>
          <a:xfrm>
            <a:off x="5076056" y="2786534"/>
            <a:ext cx="3552825" cy="254173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3841" y="3261151"/>
            <a:ext cx="485742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700" b="1" dirty="0"/>
              <a:t>Конструкция обобщенного</a:t>
            </a:r>
            <a:br>
              <a:rPr lang="ru-RU" sz="2700" b="1" dirty="0"/>
            </a:br>
            <a:r>
              <a:rPr lang="ru-RU" sz="2700" b="1" dirty="0"/>
              <a:t> цикла</a:t>
            </a:r>
          </a:p>
          <a:p>
            <a:pPr algn="ctr"/>
            <a:endParaRPr lang="ru-RU" sz="24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10069" r="57500" b="52597"/>
          <a:stretch/>
        </p:blipFill>
        <p:spPr>
          <a:xfrm>
            <a:off x="945386" y="4149080"/>
            <a:ext cx="3744416" cy="252028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8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628800"/>
            <a:ext cx="8928992" cy="4680520"/>
          </a:xfrm>
        </p:spPr>
        <p:txBody>
          <a:bodyPr>
            <a:normAutofit lnSpcReduction="10000"/>
          </a:bodyPr>
          <a:lstStyle/>
          <a:p>
            <a:pPr marL="109538" indent="3429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i="1" dirty="0"/>
              <a:t>Модульная программа</a:t>
            </a:r>
            <a:r>
              <a:rPr lang="ru-RU" sz="2400" dirty="0"/>
              <a:t> – это программа, в которой любую часть логической структуры можно изменить, не вызывая изменений в ее других </a:t>
            </a:r>
            <a:r>
              <a:rPr lang="ru-RU" sz="2400" dirty="0" smtClean="0"/>
              <a:t>частях</a:t>
            </a:r>
          </a:p>
          <a:p>
            <a:pPr marL="109538" indent="3429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i="1" dirty="0"/>
              <a:t>Признаки</a:t>
            </a:r>
            <a:r>
              <a:rPr lang="ru-RU" sz="2400" dirty="0"/>
              <a:t> </a:t>
            </a:r>
            <a:r>
              <a:rPr lang="ru-RU" sz="2400" b="1" i="1" dirty="0"/>
              <a:t>модульности программ</a:t>
            </a:r>
            <a:r>
              <a:rPr lang="ru-RU" sz="2400" dirty="0"/>
              <a:t>:</a:t>
            </a:r>
          </a:p>
          <a:p>
            <a:pPr marL="1349375" indent="-255588">
              <a:lnSpc>
                <a:spcPct val="110000"/>
              </a:lnSpc>
              <a:spcBef>
                <a:spcPts val="0"/>
              </a:spcBef>
            </a:pPr>
            <a:r>
              <a:rPr lang="ru-RU" sz="2400" dirty="0"/>
              <a:t>программа состоит из модулей. </a:t>
            </a:r>
            <a:endParaRPr lang="ru-RU" sz="2400" dirty="0" smtClean="0"/>
          </a:p>
          <a:p>
            <a:pPr marL="1349375" indent="-255588">
              <a:lnSpc>
                <a:spcPct val="110000"/>
              </a:lnSpc>
              <a:spcBef>
                <a:spcPts val="0"/>
              </a:spcBef>
            </a:pPr>
            <a:r>
              <a:rPr lang="ru-RU" sz="2400" dirty="0"/>
              <a:t>модули являются независимыми. </a:t>
            </a:r>
            <a:endParaRPr lang="ru-RU" sz="2400" dirty="0" smtClean="0"/>
          </a:p>
          <a:p>
            <a:pPr marL="1349375" indent="-255588">
              <a:lnSpc>
                <a:spcPct val="110000"/>
              </a:lnSpc>
              <a:spcBef>
                <a:spcPts val="0"/>
              </a:spcBef>
            </a:pPr>
            <a:r>
              <a:rPr lang="ru-RU" sz="2400" dirty="0"/>
              <a:t>условие «один вход – один выход». </a:t>
            </a:r>
            <a:endParaRPr lang="ru-RU" sz="2400" dirty="0" smtClean="0"/>
          </a:p>
          <a:p>
            <a:pPr marL="109538" indent="3429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i="1" dirty="0"/>
              <a:t>Классические методы структурного проектирования </a:t>
            </a:r>
            <a:r>
              <a:rPr lang="ru-RU" sz="2400" b="1" dirty="0"/>
              <a:t>модульных </a:t>
            </a:r>
            <a:r>
              <a:rPr lang="ru-RU" sz="2400" b="1" dirty="0" smtClean="0"/>
              <a:t>программ делятся </a:t>
            </a:r>
            <a:r>
              <a:rPr lang="ru-RU" sz="2400" b="1" dirty="0"/>
              <a:t>на три основные </a:t>
            </a:r>
            <a:r>
              <a:rPr lang="ru-RU" sz="2400" b="1" dirty="0" smtClean="0"/>
              <a:t>группы:</a:t>
            </a:r>
            <a:endParaRPr lang="ru-RU" sz="2400" b="1" i="1" dirty="0"/>
          </a:p>
          <a:p>
            <a:pPr marL="1285875" lvl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400" dirty="0"/>
              <a:t>методы нисходящего проектирования;</a:t>
            </a:r>
          </a:p>
          <a:p>
            <a:pPr marL="1285875" lvl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400" dirty="0"/>
              <a:t>методы расширения ядра;</a:t>
            </a:r>
          </a:p>
          <a:p>
            <a:pPr marL="1285875" lvl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400" dirty="0"/>
              <a:t>методы восходящего проектирования.</a:t>
            </a:r>
          </a:p>
          <a:p>
            <a:endParaRPr lang="ru-RU" sz="2400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Модульное проектирование программных средств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6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/>
              </a:rPr>
              <a:t>Нисходящее проектирование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412776"/>
            <a:ext cx="8424936" cy="4814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Основные классические </a:t>
            </a:r>
            <a:r>
              <a:rPr lang="ru-RU" sz="2400" i="1" dirty="0" smtClean="0"/>
              <a:t>стратегии </a:t>
            </a:r>
            <a:r>
              <a:rPr lang="ru-RU" sz="2400" dirty="0" smtClean="0"/>
              <a:t>реализации </a:t>
            </a:r>
            <a:r>
              <a:rPr lang="ru-RU" sz="2400" dirty="0"/>
              <a:t>метода нисходящего </a:t>
            </a:r>
            <a:r>
              <a:rPr lang="ru-RU" sz="2400" dirty="0" smtClean="0"/>
              <a:t>проектирования:</a:t>
            </a:r>
          </a:p>
          <a:p>
            <a:pPr marL="1080000" lvl="1" indent="-228600">
              <a:buClr>
                <a:schemeClr val="accent1"/>
              </a:buClr>
              <a:buFont typeface="Wingdings" pitchFamily="2" charset="2"/>
              <a:buChar char="Ø"/>
            </a:pPr>
            <a:r>
              <a:rPr lang="ru-RU" sz="2400" dirty="0"/>
              <a:t>пошаговое уточнение; </a:t>
            </a:r>
          </a:p>
          <a:p>
            <a:pPr marL="1080000" lvl="1" indent="-228600">
              <a:buClr>
                <a:schemeClr val="accent1"/>
              </a:buClr>
              <a:buFont typeface="Wingdings" pitchFamily="2" charset="2"/>
              <a:buChar char="Ø"/>
            </a:pPr>
            <a:r>
              <a:rPr lang="ru-RU" sz="2400" dirty="0"/>
              <a:t>анализ </a:t>
            </a:r>
            <a:r>
              <a:rPr lang="ru-RU" sz="2400" dirty="0" smtClean="0"/>
              <a:t>сообщений.</a:t>
            </a:r>
          </a:p>
          <a:p>
            <a:pPr marL="0" lvl="1" algn="ctr">
              <a:spcBef>
                <a:spcPts val="1200"/>
              </a:spcBef>
              <a:buClr>
                <a:schemeClr val="accent1"/>
              </a:buClr>
            </a:pPr>
            <a:r>
              <a:rPr lang="ru-RU" sz="3200" b="1" dirty="0" smtClean="0">
                <a:latin typeface="Arial Black" pitchFamily="34" charset="0"/>
              </a:rPr>
              <a:t>Пошаговое уточнение</a:t>
            </a:r>
          </a:p>
          <a:p>
            <a:pPr marL="0" lvl="1">
              <a:buClr>
                <a:schemeClr val="accent1"/>
              </a:buClr>
            </a:pPr>
            <a:r>
              <a:rPr lang="ru-RU" sz="2400" dirty="0" smtClean="0"/>
              <a:t>Классические </a:t>
            </a:r>
            <a:r>
              <a:rPr lang="ru-RU" sz="2400" i="1" dirty="0" smtClean="0"/>
              <a:t>способы реализации</a:t>
            </a:r>
            <a:r>
              <a:rPr lang="ru-RU" sz="2400" dirty="0" smtClean="0"/>
              <a:t>:</a:t>
            </a:r>
          </a:p>
          <a:p>
            <a:pPr marL="1080000" lvl="1" indent="-228600">
              <a:buClr>
                <a:schemeClr val="accent1"/>
              </a:buClr>
              <a:buFont typeface="Wingdings" pitchFamily="2" charset="2"/>
              <a:buChar char="Ø"/>
            </a:pPr>
            <a:r>
              <a:rPr lang="ru-RU" sz="2400" dirty="0"/>
              <a:t>проектирование программного средства с помощью псевдокода и управляющих конструкций структурного программирования;</a:t>
            </a:r>
          </a:p>
          <a:p>
            <a:pPr marL="1080000" lvl="1" indent="-228600">
              <a:buClr>
                <a:schemeClr val="accent1"/>
              </a:buClr>
              <a:buFont typeface="Wingdings" pitchFamily="2" charset="2"/>
              <a:buChar char="Ø"/>
            </a:pPr>
            <a:r>
              <a:rPr lang="ru-RU" sz="2400" dirty="0"/>
              <a:t>использование комментариев для описания обработки данных.</a:t>
            </a:r>
          </a:p>
          <a:p>
            <a:pPr marL="0" lvl="1">
              <a:spcBef>
                <a:spcPts val="100"/>
              </a:spcBef>
              <a:buClr>
                <a:schemeClr val="accent1"/>
              </a:buClr>
            </a:pPr>
            <a:r>
              <a:rPr lang="ru-RU" sz="2400" dirty="0" smtClean="0"/>
              <a:t> </a:t>
            </a:r>
            <a:endParaRPr lang="ru-RU" sz="24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5496" y="2708920"/>
            <a:ext cx="9073008" cy="34563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400" dirty="0"/>
              <a:t>При использовании псевдокода и управляющих конструкций структурного программирования проектируется управляющая структура программы. На каждом этапе проектирования осуществляется выбор необходимых управляющих конструкций. Уточнение операций с данными по возможности откладывается на поздние сроки.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200223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effectLst/>
              </a:rPr>
              <a:t>Проектирование программных средств </a:t>
            </a:r>
            <a:r>
              <a:rPr lang="ru-RU" sz="3600" dirty="0" smtClean="0">
                <a:effectLst/>
              </a:rPr>
              <a:t/>
            </a:r>
            <a:br>
              <a:rPr lang="ru-RU" sz="3600" dirty="0" smtClean="0">
                <a:effectLst/>
              </a:rPr>
            </a:br>
            <a:r>
              <a:rPr lang="ru-RU" sz="3600" dirty="0" smtClean="0">
                <a:effectLst/>
              </a:rPr>
              <a:t>с </a:t>
            </a:r>
            <a:r>
              <a:rPr lang="ru-RU" sz="3600" dirty="0">
                <a:effectLst/>
              </a:rPr>
              <a:t>помощью псевдокода </a:t>
            </a:r>
            <a:br>
              <a:rPr lang="ru-RU" sz="3600" dirty="0">
                <a:effectLst/>
              </a:rPr>
            </a:br>
            <a:r>
              <a:rPr lang="ru-RU" sz="3600" dirty="0">
                <a:effectLst/>
              </a:rPr>
              <a:t>и управляющих конструкций структурного </a:t>
            </a:r>
            <a:r>
              <a:rPr lang="ru-RU" sz="3600" dirty="0" smtClean="0">
                <a:effectLst/>
              </a:rPr>
              <a:t>программирования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effectLst/>
              </a:rPr>
              <a:t>Проектирование программных средств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с помощью псевдокода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и управляющих конструкций структурного </a:t>
            </a:r>
            <a:r>
              <a:rPr lang="ru-RU" sz="2800" dirty="0" smtClean="0">
                <a:effectLst/>
              </a:rPr>
              <a:t>программирования. Пример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2204864"/>
            <a:ext cx="8856984" cy="38625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ru-RU" sz="2000" b="1" dirty="0"/>
              <a:t>Пример</a:t>
            </a:r>
            <a:endParaRPr lang="ru-RU" sz="2000" dirty="0"/>
          </a:p>
          <a:p>
            <a:pPr marL="109538" indent="342900">
              <a:buNone/>
            </a:pPr>
            <a:r>
              <a:rPr lang="ru-RU" sz="2000" dirty="0"/>
              <a:t>Пусть программа обрабатывает файл дат. Необходимо отделить правильные даты от неправильных, отсортировать правильные даты, перенести летние и зимние даты в выходной файл, вывести неправильные даты.</a:t>
            </a:r>
          </a:p>
          <a:p>
            <a:pPr marL="109538" indent="342900">
              <a:buNone/>
            </a:pPr>
            <a:r>
              <a:rPr lang="ru-RU" sz="2000" dirty="0"/>
              <a:t>В примере в качестве псевдокода используются предложения, состоящие из русских слов, соединенных между собой символом подчеркивания.</a:t>
            </a:r>
          </a:p>
          <a:p>
            <a:endParaRPr lang="ru-RU" sz="2000" u="sng" dirty="0" smtClean="0"/>
          </a:p>
          <a:p>
            <a:pPr indent="354013"/>
            <a:r>
              <a:rPr lang="ru-RU" sz="2000" u="sng" dirty="0" smtClean="0"/>
              <a:t>Первый </a:t>
            </a:r>
            <a:r>
              <a:rPr lang="ru-RU" sz="2000" u="sng" dirty="0"/>
              <a:t>этап пошагового уточнения</a:t>
            </a:r>
            <a:endParaRPr lang="ru-RU" sz="2000" dirty="0"/>
          </a:p>
          <a:p>
            <a:pPr indent="354013">
              <a:spcAft>
                <a:spcPts val="600"/>
              </a:spcAft>
            </a:pPr>
            <a:r>
              <a:rPr lang="ru-RU" sz="2000" dirty="0"/>
              <a:t>Задается заголовок программы, соответствующий ее назначению.</a:t>
            </a:r>
          </a:p>
          <a:p>
            <a:r>
              <a:rPr lang="ru-RU" sz="2000" dirty="0"/>
              <a:t>Р</a:t>
            </a:r>
            <a:r>
              <a:rPr lang="en-US" sz="2000" dirty="0" err="1"/>
              <a:t>rogram</a:t>
            </a:r>
            <a:r>
              <a:rPr lang="ru-RU" sz="2000" dirty="0"/>
              <a:t> </a:t>
            </a:r>
            <a:r>
              <a:rPr lang="ru-RU" sz="2000" dirty="0" err="1"/>
              <a:t>Обработка_дат</a:t>
            </a:r>
            <a:r>
              <a:rPr lang="ru-RU" sz="2000" dirty="0"/>
              <a:t>.</a:t>
            </a:r>
          </a:p>
          <a:p>
            <a:r>
              <a:rPr lang="ru-RU" sz="2000" dirty="0"/>
              <a:t> 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7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2348880"/>
            <a:ext cx="8784976" cy="3658411"/>
          </a:xfrm>
        </p:spPr>
        <p:txBody>
          <a:bodyPr>
            <a:normAutofit/>
          </a:bodyPr>
          <a:lstStyle/>
          <a:p>
            <a:pPr marL="109538" indent="342900">
              <a:spcBef>
                <a:spcPts val="0"/>
              </a:spcBef>
              <a:buNone/>
            </a:pPr>
            <a:r>
              <a:rPr lang="ru-RU" sz="2000" u="sng" dirty="0"/>
              <a:t>Второй этап пошагового уточнения</a:t>
            </a:r>
            <a:endParaRPr lang="ru-RU" sz="2000" dirty="0"/>
          </a:p>
          <a:p>
            <a:pPr marL="109538" indent="3429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/>
              <a:t>Определяются основные структурные компоненты программы в соответствии с ее основными функциями.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/>
              <a:t>Program </a:t>
            </a:r>
            <a:r>
              <a:rPr lang="ru-RU" sz="2000" dirty="0" err="1"/>
              <a:t>Обработка_дат</a:t>
            </a:r>
            <a:r>
              <a:rPr lang="ru-RU" sz="2000" dirty="0"/>
              <a:t>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ru-RU" sz="2000" dirty="0" err="1"/>
              <a:t>Отделить_правильные_даты_от_неправильных</a:t>
            </a:r>
            <a:r>
              <a:rPr lang="ru-RU" sz="2000" dirty="0"/>
              <a:t> {*}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ru-RU" sz="2000" dirty="0" err="1"/>
              <a:t>Сортировать_правильные_даты</a:t>
            </a:r>
            <a:endParaRPr lang="ru-RU" sz="2000" dirty="0"/>
          </a:p>
          <a:p>
            <a:pPr marL="360000" indent="0">
              <a:spcBef>
                <a:spcPts val="0"/>
              </a:spcBef>
              <a:buNone/>
            </a:pPr>
            <a:r>
              <a:rPr lang="ru-RU" sz="2000" dirty="0" err="1"/>
              <a:t>Выделить_зимние_и_летние_даты</a:t>
            </a:r>
            <a:endParaRPr lang="ru-RU" sz="2000" dirty="0"/>
          </a:p>
          <a:p>
            <a:pPr marL="360000" indent="0">
              <a:spcBef>
                <a:spcPts val="0"/>
              </a:spcBef>
              <a:buNone/>
            </a:pPr>
            <a:r>
              <a:rPr lang="ru-RU" sz="2000" dirty="0" err="1"/>
              <a:t>Обработать_неправильные_даты</a:t>
            </a:r>
            <a:endParaRPr lang="ru-RU" sz="2000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/>
              <a:t>End</a:t>
            </a:r>
            <a:r>
              <a:rPr lang="ru-RU" sz="2000" dirty="0"/>
              <a:t>.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642194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effectLst/>
              </a:rPr>
              <a:t>Проектирование программных средств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с помощью псевдокода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и управляющих конструкций структурного программирования. Пример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84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effectLst/>
              </a:rPr>
              <a:t>Проектирование программных средств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с помощью псевдокода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и управляющих конструкций структурного программирования. Пример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2204864"/>
            <a:ext cx="8928992" cy="44781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indent="354013"/>
            <a:r>
              <a:rPr lang="ru-RU" sz="2000" u="sng" dirty="0"/>
              <a:t>Третий этап пошагового уточнения</a:t>
            </a:r>
            <a:endParaRPr lang="ru-RU" sz="2000" dirty="0"/>
          </a:p>
          <a:p>
            <a:pPr indent="354013">
              <a:spcAft>
                <a:spcPts val="600"/>
              </a:spcAft>
            </a:pPr>
            <a:r>
              <a:rPr lang="ru-RU" sz="2000" dirty="0"/>
              <a:t>Дальнейшая детализация программы. Детализация фрагмента {*}. Возможно появление необходимости в использовании управляющих конструкций структурного программирования.</a:t>
            </a:r>
          </a:p>
          <a:p>
            <a:r>
              <a:rPr lang="en-US" sz="2000" dirty="0"/>
              <a:t>Program</a:t>
            </a:r>
            <a:r>
              <a:rPr lang="ru-RU" sz="2000" dirty="0"/>
              <a:t> </a:t>
            </a:r>
            <a:r>
              <a:rPr lang="ru-RU" sz="2000" dirty="0" err="1"/>
              <a:t>Обработка_дат</a:t>
            </a:r>
            <a:r>
              <a:rPr lang="ru-RU" sz="2000" dirty="0"/>
              <a:t>;</a:t>
            </a:r>
          </a:p>
          <a:p>
            <a:pPr marL="360000"/>
            <a:r>
              <a:rPr lang="en-US" sz="2000" b="1" dirty="0"/>
              <a:t>While</a:t>
            </a:r>
            <a:r>
              <a:rPr lang="ru-RU" sz="2000" dirty="0"/>
              <a:t> </a:t>
            </a:r>
            <a:r>
              <a:rPr lang="ru-RU" sz="2000" dirty="0" err="1"/>
              <a:t>не_конец_входного_файла</a:t>
            </a:r>
            <a:r>
              <a:rPr lang="ru-RU" sz="2000" dirty="0"/>
              <a:t> </a:t>
            </a:r>
            <a:r>
              <a:rPr lang="en-US" sz="2000" b="1" dirty="0"/>
              <a:t>Do</a:t>
            </a:r>
            <a:endParaRPr lang="ru-RU" sz="2000" dirty="0"/>
          </a:p>
          <a:p>
            <a:pPr marL="720000"/>
            <a:r>
              <a:rPr lang="en-US" sz="2000" b="1" dirty="0"/>
              <a:t>Begin</a:t>
            </a:r>
            <a:endParaRPr lang="ru-RU" sz="2000" dirty="0"/>
          </a:p>
          <a:p>
            <a:pPr marL="1080000"/>
            <a:r>
              <a:rPr lang="ru-RU" sz="2000" dirty="0" err="1"/>
              <a:t>Прочитать_дату</a:t>
            </a:r>
            <a:endParaRPr lang="ru-RU" sz="2000" dirty="0"/>
          </a:p>
          <a:p>
            <a:pPr marL="1080000"/>
            <a:r>
              <a:rPr lang="ru-RU" sz="2000" dirty="0" err="1"/>
              <a:t>Проанализировать_правильность_даты</a:t>
            </a:r>
            <a:endParaRPr lang="ru-RU" sz="2000" dirty="0"/>
          </a:p>
          <a:p>
            <a:pPr marL="720000"/>
            <a:r>
              <a:rPr lang="en-US" sz="2000" b="1" dirty="0"/>
              <a:t>End</a:t>
            </a:r>
            <a:endParaRPr lang="ru-RU" sz="2000" dirty="0"/>
          </a:p>
          <a:p>
            <a:pPr marL="360000"/>
            <a:r>
              <a:rPr lang="ru-RU" sz="2000" dirty="0" err="1"/>
              <a:t>Сортировать_правильные_даты</a:t>
            </a:r>
            <a:endParaRPr lang="ru-RU" sz="2000" dirty="0"/>
          </a:p>
          <a:p>
            <a:pPr marL="360000"/>
            <a:r>
              <a:rPr lang="ru-RU" sz="2000" dirty="0" err="1"/>
              <a:t>Выделить_зимние_и_летние_даты</a:t>
            </a:r>
            <a:endParaRPr lang="ru-RU" sz="2000" dirty="0"/>
          </a:p>
          <a:p>
            <a:pPr marL="360000"/>
            <a:r>
              <a:rPr lang="ru-RU" sz="2000" dirty="0" err="1"/>
              <a:t>Обработать_неправильные_даты</a:t>
            </a:r>
            <a:endParaRPr lang="ru-RU" sz="2000" dirty="0"/>
          </a:p>
          <a:p>
            <a:r>
              <a:rPr lang="en-US" sz="2000" dirty="0"/>
              <a:t>End</a:t>
            </a:r>
            <a:r>
              <a:rPr lang="ru-RU" sz="2000" dirty="0" smtClean="0"/>
              <a:t>.</a:t>
            </a:r>
            <a:r>
              <a:rPr lang="ru-RU" sz="2000" dirty="0"/>
              <a:t> 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62FB-1A64-4708-B41C-35386400239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656</TotalTime>
  <Words>1150</Words>
  <Application>Microsoft Office PowerPoint</Application>
  <PresentationFormat>Экран (4:3)</PresentationFormat>
  <Paragraphs>268</Paragraphs>
  <Slides>23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Открытая</vt:lpstr>
      <vt:lpstr>Классические методологии разработки  программных средств</vt:lpstr>
      <vt:lpstr>Структурное программирование</vt:lpstr>
      <vt:lpstr>Принцип Бома-Джакопини</vt:lpstr>
      <vt:lpstr>Модульное проектирование программных средств</vt:lpstr>
      <vt:lpstr>Нисходящее проектирование</vt:lpstr>
      <vt:lpstr>Проектирование программных средств  с помощью псевдокода  и управляющих конструкций структурного программирования</vt:lpstr>
      <vt:lpstr>Проектирование программных средств  с помощью псевдокода  и управляющих конструкций структурного программирования. Пример</vt:lpstr>
      <vt:lpstr>Проектирование программных средств  с помощью псевдокода  и управляющих конструкций структурного программирования. Пример</vt:lpstr>
      <vt:lpstr>Проектирование программных средств  с помощью псевдокода  и управляющих конструкций структурного программирования. Пример</vt:lpstr>
      <vt:lpstr>Проектирование программных средств  с помощью псевдокода  и управляющих конструкций структурного программирования. Пример</vt:lpstr>
      <vt:lpstr>Использование комментариев для описания обработки данных</vt:lpstr>
      <vt:lpstr>Использование комментариев для описания обработки данных. Пример</vt:lpstr>
      <vt:lpstr>Использование комментариев для описания обработки данных. Пример</vt:lpstr>
      <vt:lpstr>Использование комментариев для описания обработки данных. Пример</vt:lpstr>
      <vt:lpstr>Использование комментариев для описания обработки данных. Пример</vt:lpstr>
      <vt:lpstr>Анализ сообщений</vt:lpstr>
      <vt:lpstr>Анализ сообщений. Пример</vt:lpstr>
      <vt:lpstr>Анализ сообщений. Пример</vt:lpstr>
      <vt:lpstr>Анализ сообщений. Пример</vt:lpstr>
      <vt:lpstr>Анализ сообщений. Пример</vt:lpstr>
      <vt:lpstr>Анализ сообщений. Пример</vt:lpstr>
      <vt:lpstr>Анализ сообщений. Пример</vt:lpstr>
      <vt:lpstr>Анализ сообщений. Пример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Классические методологии разработки  программных средств</dc:title>
  <dc:creator>Admin</dc:creator>
  <cp:lastModifiedBy>Admin</cp:lastModifiedBy>
  <cp:revision>78</cp:revision>
  <dcterms:created xsi:type="dcterms:W3CDTF">2017-02-06T16:00:29Z</dcterms:created>
  <dcterms:modified xsi:type="dcterms:W3CDTF">2017-02-15T11:15:44Z</dcterms:modified>
</cp:coreProperties>
</file>