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1" r:id="rId5"/>
    <p:sldId id="262"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EE457-F04E-4DDF-A877-0F7D4F2A9ACA}" v="2732" dt="2024-01-29T21:11:06.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6FE29-DEF5-4176-AA4C-9492126B5D30}"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ECA4F109-DD16-426E-A2CF-1FE30C1838D6}">
      <dgm:prSet phldrT="[Text]" phldr="0"/>
      <dgm:spPr/>
      <dgm:t>
        <a:bodyPr/>
        <a:lstStyle/>
        <a:p>
          <a:pPr>
            <a:defRPr b="1"/>
          </a:pPr>
          <a:r>
            <a:rPr lang="en-US" b="0" dirty="0">
              <a:latin typeface="Source Sans Pro"/>
            </a:rPr>
            <a:t>1950</a:t>
          </a:r>
          <a:endParaRPr lang="en-US" dirty="0"/>
        </a:p>
      </dgm:t>
    </dgm:pt>
    <dgm:pt modelId="{659BB817-34B7-4D9C-8CB9-4B751DB37AD0}" type="parTrans" cxnId="{5B258B20-99E7-4E68-BB6C-2CEB9AEB8529}">
      <dgm:prSet/>
      <dgm:spPr/>
      <dgm:t>
        <a:bodyPr/>
        <a:lstStyle/>
        <a:p>
          <a:endParaRPr lang="en-US"/>
        </a:p>
      </dgm:t>
    </dgm:pt>
    <dgm:pt modelId="{4B61098D-1A9A-4F7A-BE59-3A397AC31EB3}" type="sibTrans" cxnId="{5B258B20-99E7-4E68-BB6C-2CEB9AEB8529}">
      <dgm:prSet/>
      <dgm:spPr/>
      <dgm:t>
        <a:bodyPr/>
        <a:lstStyle/>
        <a:p>
          <a:endParaRPr lang="en-US"/>
        </a:p>
      </dgm:t>
    </dgm:pt>
    <dgm:pt modelId="{A8D836C9-BDC5-4C12-9B53-68C1D5B73D9D}">
      <dgm:prSet phldrT="[Text]" phldr="0"/>
      <dgm:spPr/>
      <dgm:t>
        <a:bodyPr/>
        <a:lstStyle/>
        <a:p>
          <a:r>
            <a:rPr lang="en-US" dirty="0"/>
            <a:t>Arthur Samuel developed a program to play checkers, which is the first to ever learn the game independently.</a:t>
          </a:r>
        </a:p>
      </dgm:t>
    </dgm:pt>
    <dgm:pt modelId="{8A665321-A322-4CA9-8255-C4A19A4D196F}" type="parTrans" cxnId="{C727C6FF-569E-4BA1-A6BD-044A65409E9E}">
      <dgm:prSet/>
      <dgm:spPr/>
      <dgm:t>
        <a:bodyPr/>
        <a:lstStyle/>
        <a:p>
          <a:endParaRPr lang="en-US"/>
        </a:p>
      </dgm:t>
    </dgm:pt>
    <dgm:pt modelId="{C2106C79-231B-489D-82D6-A77C39EF6EB5}" type="sibTrans" cxnId="{C727C6FF-569E-4BA1-A6BD-044A65409E9E}">
      <dgm:prSet/>
      <dgm:spPr/>
      <dgm:t>
        <a:bodyPr/>
        <a:lstStyle/>
        <a:p>
          <a:endParaRPr lang="en-US"/>
        </a:p>
      </dgm:t>
    </dgm:pt>
    <dgm:pt modelId="{61D41AF0-FD08-4CC4-9AA2-ABF70557F701}">
      <dgm:prSet phldrT="[Text]" phldr="0"/>
      <dgm:spPr/>
      <dgm:t>
        <a:bodyPr/>
        <a:lstStyle/>
        <a:p>
          <a:pPr>
            <a:defRPr b="1"/>
          </a:pPr>
          <a:r>
            <a:rPr lang="en-US" b="0" dirty="0"/>
            <a:t>1956</a:t>
          </a:r>
          <a:endParaRPr lang="en-US" dirty="0"/>
        </a:p>
      </dgm:t>
    </dgm:pt>
    <dgm:pt modelId="{17728F00-7430-443A-8F29-CCE2C9042A00}" type="parTrans" cxnId="{9967B1CB-A59B-4B75-AC42-50DEFC63F07B}">
      <dgm:prSet/>
      <dgm:spPr/>
      <dgm:t>
        <a:bodyPr/>
        <a:lstStyle/>
        <a:p>
          <a:endParaRPr lang="en-US"/>
        </a:p>
      </dgm:t>
    </dgm:pt>
    <dgm:pt modelId="{3229423D-A5A5-4922-8E6C-A53D8D722E95}" type="sibTrans" cxnId="{9967B1CB-A59B-4B75-AC42-50DEFC63F07B}">
      <dgm:prSet/>
      <dgm:spPr/>
      <dgm:t>
        <a:bodyPr/>
        <a:lstStyle/>
        <a:p>
          <a:endParaRPr lang="en-US"/>
        </a:p>
      </dgm:t>
    </dgm:pt>
    <dgm:pt modelId="{80ECCB27-D18E-44E2-A3C3-AF1C54C2D809}">
      <dgm:prSet phldrT="[Text]" phldr="0"/>
      <dgm:spPr/>
      <dgm:t>
        <a:bodyPr/>
        <a:lstStyle/>
        <a:p>
          <a:r>
            <a:rPr lang="en-US" dirty="0">
              <a:latin typeface="Source Sans Pro"/>
            </a:rPr>
            <a:t>The Dartmouth</a:t>
          </a:r>
          <a:r>
            <a:rPr lang="en-US" dirty="0"/>
            <a:t> Summer Research Project on Artificial Intelligence (DSRPAI)</a:t>
          </a:r>
          <a:r>
            <a:rPr lang="en-US" dirty="0">
              <a:latin typeface="Source Sans Pro"/>
            </a:rPr>
            <a:t> is held at Dartmouth College.</a:t>
          </a:r>
          <a:endParaRPr lang="en-US" dirty="0"/>
        </a:p>
      </dgm:t>
    </dgm:pt>
    <dgm:pt modelId="{43D5BBC0-1B8B-466C-AC5C-BF40690CACE5}" type="parTrans" cxnId="{136E65F4-7F5B-4A36-BD55-E0E20392F44B}">
      <dgm:prSet/>
      <dgm:spPr/>
      <dgm:t>
        <a:bodyPr/>
        <a:lstStyle/>
        <a:p>
          <a:endParaRPr lang="en-US"/>
        </a:p>
      </dgm:t>
    </dgm:pt>
    <dgm:pt modelId="{94B4E3F0-45C6-43C2-B239-AA972F90AFB9}" type="sibTrans" cxnId="{136E65F4-7F5B-4A36-BD55-E0E20392F44B}">
      <dgm:prSet/>
      <dgm:spPr/>
      <dgm:t>
        <a:bodyPr/>
        <a:lstStyle/>
        <a:p>
          <a:endParaRPr lang="en-US"/>
        </a:p>
      </dgm:t>
    </dgm:pt>
    <dgm:pt modelId="{89B56202-A9DC-4835-85FD-296FF14283AA}">
      <dgm:prSet phldr="0"/>
      <dgm:spPr/>
      <dgm:t>
        <a:bodyPr/>
        <a:lstStyle/>
        <a:p>
          <a:r>
            <a:rPr lang="en-US" b="0" dirty="0"/>
            <a:t>Alan Turing </a:t>
          </a:r>
          <a:r>
            <a:rPr lang="en-US" b="0" dirty="0">
              <a:latin typeface="Source Sans Pro"/>
            </a:rPr>
            <a:t>publishes the seminal paper</a:t>
          </a:r>
          <a:r>
            <a:rPr lang="en-US" b="0" dirty="0"/>
            <a:t> “Computer Machinery and Intelligence</a:t>
          </a:r>
          <a:r>
            <a:rPr lang="en-US" b="0" dirty="0">
              <a:latin typeface="Source Sans Pro"/>
            </a:rPr>
            <a:t>”.</a:t>
          </a:r>
        </a:p>
      </dgm:t>
    </dgm:pt>
    <dgm:pt modelId="{669AD4B9-9967-499D-B153-12BED2867661}" type="parTrans" cxnId="{F0A259D5-C18C-48CB-8F0D-B1439C1B1D01}">
      <dgm:prSet/>
      <dgm:spPr/>
    </dgm:pt>
    <dgm:pt modelId="{775310F1-1ED7-49CD-9EBF-A4E6FF95DB7C}" type="sibTrans" cxnId="{F0A259D5-C18C-48CB-8F0D-B1439C1B1D01}">
      <dgm:prSet/>
      <dgm:spPr/>
    </dgm:pt>
    <dgm:pt modelId="{AD689BFE-D39B-4FEC-AC5F-71D6B069AD97}">
      <dgm:prSet phldr="0"/>
      <dgm:spPr/>
      <dgm:t>
        <a:bodyPr/>
        <a:lstStyle/>
        <a:p>
          <a:pPr>
            <a:defRPr b="1"/>
          </a:pPr>
          <a:r>
            <a:rPr lang="en-US" b="1" dirty="0">
              <a:latin typeface="Source Sans Pro"/>
            </a:rPr>
            <a:t>1952</a:t>
          </a:r>
          <a:endParaRPr lang="en-US" dirty="0"/>
        </a:p>
      </dgm:t>
    </dgm:pt>
    <dgm:pt modelId="{02A261C9-B4B3-4A00-8452-2E5CBC265B1E}" type="parTrans" cxnId="{5BF780A6-A09C-43BB-A02F-C2B582A1F09F}">
      <dgm:prSet/>
      <dgm:spPr/>
    </dgm:pt>
    <dgm:pt modelId="{0499D324-AA90-4434-9504-AF5DF4991815}" type="sibTrans" cxnId="{5BF780A6-A09C-43BB-A02F-C2B582A1F09F}">
      <dgm:prSet/>
      <dgm:spPr/>
    </dgm:pt>
    <dgm:pt modelId="{30447B23-14A5-4296-9D03-5DCD37FFAE65}">
      <dgm:prSet phldr="0"/>
      <dgm:spPr/>
      <dgm:t>
        <a:bodyPr/>
        <a:lstStyle/>
        <a:p>
          <a:pPr rtl="0"/>
          <a:r>
            <a:rPr lang="en-US" dirty="0"/>
            <a:t>John McCarthy creates the first programming language for AI research, LISP.</a:t>
          </a:r>
        </a:p>
      </dgm:t>
    </dgm:pt>
    <dgm:pt modelId="{132FEF2E-EDFC-4DEB-A696-7AB65F061E59}" type="parTrans" cxnId="{E32283EF-09CB-456B-9B03-03D9BBB34DBE}">
      <dgm:prSet/>
      <dgm:spPr/>
    </dgm:pt>
    <dgm:pt modelId="{A12D7808-34B6-41FE-92A6-72AE5A0E1049}" type="sibTrans" cxnId="{E32283EF-09CB-456B-9B03-03D9BBB34DBE}">
      <dgm:prSet/>
      <dgm:spPr/>
    </dgm:pt>
    <dgm:pt modelId="{51D870DA-6D31-42EA-B409-F3832C289554}">
      <dgm:prSet phldr="0"/>
      <dgm:spPr/>
      <dgm:t>
        <a:bodyPr/>
        <a:lstStyle/>
        <a:p>
          <a:pPr>
            <a:defRPr b="1"/>
          </a:pPr>
          <a:r>
            <a:rPr lang="en-US" b="0" dirty="0">
              <a:latin typeface="Source Sans Pro"/>
            </a:rPr>
            <a:t>1958</a:t>
          </a:r>
        </a:p>
      </dgm:t>
    </dgm:pt>
    <dgm:pt modelId="{EE3E22A0-9056-4C6D-9C63-AC04DCE1EE55}" type="parTrans" cxnId="{3B4E3E94-3E72-43B0-B3AF-2ACF980028F2}">
      <dgm:prSet/>
      <dgm:spPr/>
    </dgm:pt>
    <dgm:pt modelId="{3D8077F8-C533-4A72-800C-D45C793D1695}" type="sibTrans" cxnId="{3B4E3E94-3E72-43B0-B3AF-2ACF980028F2}">
      <dgm:prSet/>
      <dgm:spPr/>
    </dgm:pt>
    <dgm:pt modelId="{13001195-A4E8-4EC7-A1DF-BB6FD74DE5C3}">
      <dgm:prSet phldr="0"/>
      <dgm:spPr/>
      <dgm:t>
        <a:bodyPr/>
        <a:lstStyle/>
        <a:p>
          <a:pPr rtl="0"/>
          <a:r>
            <a:rPr lang="en-US" b="0" dirty="0"/>
            <a:t>When giving a speech about teaching machines to play chess better than humans, Arthur Samuel creates the term “machine learning”.</a:t>
          </a:r>
          <a:endParaRPr lang="en-US" dirty="0"/>
        </a:p>
      </dgm:t>
    </dgm:pt>
    <dgm:pt modelId="{C67A3294-5AC6-4B0B-9D25-0A916A31125D}" type="parTrans" cxnId="{37E10373-CC68-4A4E-AF28-29F186AE4056}">
      <dgm:prSet/>
      <dgm:spPr/>
    </dgm:pt>
    <dgm:pt modelId="{3BBA97B1-A5E6-4325-90C6-F9AEC43395AE}" type="sibTrans" cxnId="{37E10373-CC68-4A4E-AF28-29F186AE4056}">
      <dgm:prSet/>
      <dgm:spPr/>
    </dgm:pt>
    <dgm:pt modelId="{3210E446-1959-428C-88D2-D358CA2D5C24}">
      <dgm:prSet phldr="0"/>
      <dgm:spPr/>
      <dgm:t>
        <a:bodyPr/>
        <a:lstStyle/>
        <a:p>
          <a:pPr>
            <a:defRPr b="1"/>
          </a:pPr>
          <a:r>
            <a:rPr lang="en-US" b="0" dirty="0">
              <a:latin typeface="Source Sans Pro"/>
            </a:rPr>
            <a:t>1959</a:t>
          </a:r>
          <a:endParaRPr lang="en-US" b="1" dirty="0">
            <a:latin typeface="Source Sans Pro"/>
          </a:endParaRPr>
        </a:p>
      </dgm:t>
    </dgm:pt>
    <dgm:pt modelId="{208ABA7C-21DA-4A9E-8819-46B7D1103720}" type="parTrans" cxnId="{DB8BE871-9B26-4B27-A2FF-F57D8FD8F399}">
      <dgm:prSet/>
      <dgm:spPr/>
    </dgm:pt>
    <dgm:pt modelId="{02A205D3-69FA-4FED-89BB-B2905DBB3496}" type="sibTrans" cxnId="{DB8BE871-9B26-4B27-A2FF-F57D8FD8F399}">
      <dgm:prSet/>
      <dgm:spPr/>
    </dgm:pt>
    <dgm:pt modelId="{C394B96C-E2A3-4DB5-BA62-377D6A323C55}" type="pres">
      <dgm:prSet presAssocID="{9D86FE29-DEF5-4176-AA4C-9492126B5D30}" presName="root" presStyleCnt="0">
        <dgm:presLayoutVars>
          <dgm:chMax/>
          <dgm:chPref/>
          <dgm:animLvl val="lvl"/>
        </dgm:presLayoutVars>
      </dgm:prSet>
      <dgm:spPr/>
    </dgm:pt>
    <dgm:pt modelId="{21D5876D-E058-4BBB-BC6C-33C99D54D096}" type="pres">
      <dgm:prSet presAssocID="{9D86FE29-DEF5-4176-AA4C-9492126B5D30}"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F3D82EA8-69CD-4F5E-9F27-B8BFE87CBA8C}" type="pres">
      <dgm:prSet presAssocID="{9D86FE29-DEF5-4176-AA4C-9492126B5D30}" presName="nodes" presStyleCnt="0">
        <dgm:presLayoutVars>
          <dgm:chMax/>
          <dgm:chPref/>
          <dgm:animLvl val="lvl"/>
        </dgm:presLayoutVars>
      </dgm:prSet>
      <dgm:spPr/>
    </dgm:pt>
    <dgm:pt modelId="{DB200A95-D6B2-4B8C-92F8-03CC86316B65}" type="pres">
      <dgm:prSet presAssocID="{ECA4F109-DD16-426E-A2CF-1FE30C1838D6}" presName="composite" presStyleCnt="0"/>
      <dgm:spPr/>
    </dgm:pt>
    <dgm:pt modelId="{B5C0FE06-9386-4E90-AFFD-0A60B5E19956}" type="pres">
      <dgm:prSet presAssocID="{ECA4F109-DD16-426E-A2CF-1FE30C1838D6}" presName="L1TextContainer" presStyleLbl="revTx" presStyleIdx="0" presStyleCnt="5">
        <dgm:presLayoutVars>
          <dgm:chMax val="1"/>
          <dgm:chPref val="1"/>
          <dgm:bulletEnabled val="1"/>
        </dgm:presLayoutVars>
      </dgm:prSet>
      <dgm:spPr/>
    </dgm:pt>
    <dgm:pt modelId="{A30EAD50-CA24-414E-89CC-BD436A11D3D8}" type="pres">
      <dgm:prSet presAssocID="{ECA4F109-DD16-426E-A2CF-1FE30C1838D6}" presName="L2TextContainerWrapper" presStyleCnt="0">
        <dgm:presLayoutVars>
          <dgm:chMax val="0"/>
          <dgm:chPref val="0"/>
          <dgm:bulletEnabled val="1"/>
        </dgm:presLayoutVars>
      </dgm:prSet>
      <dgm:spPr/>
    </dgm:pt>
    <dgm:pt modelId="{EA0CFDEB-1B00-41FD-B5A3-10B424256050}" type="pres">
      <dgm:prSet presAssocID="{ECA4F109-DD16-426E-A2CF-1FE30C1838D6}" presName="L2TextContainer" presStyleLbl="bgAcc1" presStyleIdx="0" presStyleCnt="5"/>
      <dgm:spPr/>
    </dgm:pt>
    <dgm:pt modelId="{8414CDC3-D4B2-455D-9B31-049817D46C89}" type="pres">
      <dgm:prSet presAssocID="{ECA4F109-DD16-426E-A2CF-1FE30C1838D6}" presName="FlexibleEmptyPlaceHolder" presStyleCnt="0"/>
      <dgm:spPr/>
    </dgm:pt>
    <dgm:pt modelId="{999189C2-C7A8-41A5-9A57-90246092A0C1}" type="pres">
      <dgm:prSet presAssocID="{ECA4F109-DD16-426E-A2CF-1FE30C1838D6}" presName="ConnectLine" presStyleLbl="sibTrans1D1" presStyleIdx="0" presStyleCnt="5"/>
      <dgm:spPr>
        <a:noFill/>
        <a:ln w="6350" cap="flat" cmpd="sng" algn="ctr">
          <a:solidFill>
            <a:schemeClr val="accent1">
              <a:hueOff val="0"/>
              <a:satOff val="0"/>
              <a:lumOff val="0"/>
              <a:alphaOff val="0"/>
            </a:schemeClr>
          </a:solidFill>
          <a:prstDash val="dash"/>
          <a:miter lim="800000"/>
        </a:ln>
        <a:effectLst/>
      </dgm:spPr>
    </dgm:pt>
    <dgm:pt modelId="{1C483F9B-0134-47D3-80BC-C0F277C000CD}" type="pres">
      <dgm:prSet presAssocID="{ECA4F109-DD16-426E-A2CF-1FE30C1838D6}" presName="ConnectorPoint" presStyleLbl="alignNode1" presStyleIdx="0" presStyleCnt="5"/>
      <dgm:spPr/>
    </dgm:pt>
    <dgm:pt modelId="{B2AE578F-B782-4DB3-8BAA-C127E1C2CF11}" type="pres">
      <dgm:prSet presAssocID="{ECA4F109-DD16-426E-A2CF-1FE30C1838D6}" presName="EmptyPlaceHolder" presStyleCnt="0"/>
      <dgm:spPr/>
    </dgm:pt>
    <dgm:pt modelId="{431FF1A7-12B4-49F7-8E84-4EDFC0E3D1CA}" type="pres">
      <dgm:prSet presAssocID="{4B61098D-1A9A-4F7A-BE59-3A397AC31EB3}" presName="spaceBetweenRectangles" presStyleCnt="0"/>
      <dgm:spPr/>
    </dgm:pt>
    <dgm:pt modelId="{4B18FC66-E7FC-4C7B-9924-0F54B3A90081}" type="pres">
      <dgm:prSet presAssocID="{AD689BFE-D39B-4FEC-AC5F-71D6B069AD97}" presName="composite" presStyleCnt="0"/>
      <dgm:spPr/>
    </dgm:pt>
    <dgm:pt modelId="{0508C64E-166A-4F65-98FB-828D03805ED1}" type="pres">
      <dgm:prSet presAssocID="{AD689BFE-D39B-4FEC-AC5F-71D6B069AD97}" presName="L1TextContainer" presStyleLbl="revTx" presStyleIdx="1" presStyleCnt="5">
        <dgm:presLayoutVars>
          <dgm:chMax val="1"/>
          <dgm:chPref val="1"/>
          <dgm:bulletEnabled val="1"/>
        </dgm:presLayoutVars>
      </dgm:prSet>
      <dgm:spPr/>
    </dgm:pt>
    <dgm:pt modelId="{5F377C4A-7A16-413D-8413-7308CDACD406}" type="pres">
      <dgm:prSet presAssocID="{AD689BFE-D39B-4FEC-AC5F-71D6B069AD97}" presName="L2TextContainerWrapper" presStyleCnt="0">
        <dgm:presLayoutVars>
          <dgm:chMax val="0"/>
          <dgm:chPref val="0"/>
          <dgm:bulletEnabled val="1"/>
        </dgm:presLayoutVars>
      </dgm:prSet>
      <dgm:spPr/>
    </dgm:pt>
    <dgm:pt modelId="{F67BA4D3-8113-4741-83AC-5562CDA1FDE0}" type="pres">
      <dgm:prSet presAssocID="{AD689BFE-D39B-4FEC-AC5F-71D6B069AD97}" presName="L2TextContainer" presStyleLbl="bgAcc1" presStyleIdx="1" presStyleCnt="5"/>
      <dgm:spPr/>
    </dgm:pt>
    <dgm:pt modelId="{5A3DD6EB-79AA-4D5B-B539-1C03C6246690}" type="pres">
      <dgm:prSet presAssocID="{AD689BFE-D39B-4FEC-AC5F-71D6B069AD97}" presName="FlexibleEmptyPlaceHolder" presStyleCnt="0"/>
      <dgm:spPr/>
    </dgm:pt>
    <dgm:pt modelId="{0031CBE5-8B60-445C-968F-65C6E40DFBDC}" type="pres">
      <dgm:prSet presAssocID="{AD689BFE-D39B-4FEC-AC5F-71D6B069AD97}" presName="ConnectLine" presStyleLbl="sibTrans1D1" presStyleIdx="1" presStyleCnt="5"/>
      <dgm:spPr>
        <a:noFill/>
        <a:ln w="6350" cap="flat" cmpd="sng" algn="ctr">
          <a:solidFill>
            <a:schemeClr val="accent1">
              <a:hueOff val="0"/>
              <a:satOff val="0"/>
              <a:lumOff val="0"/>
              <a:alphaOff val="0"/>
            </a:schemeClr>
          </a:solidFill>
          <a:prstDash val="dash"/>
          <a:miter lim="800000"/>
        </a:ln>
        <a:effectLst/>
      </dgm:spPr>
    </dgm:pt>
    <dgm:pt modelId="{84A56E8C-6E17-49F8-8964-8D785E1A21B9}" type="pres">
      <dgm:prSet presAssocID="{AD689BFE-D39B-4FEC-AC5F-71D6B069AD97}" presName="ConnectorPoint" presStyleLbl="alignNode1" presStyleIdx="1" presStyleCnt="5"/>
      <dgm:spPr/>
    </dgm:pt>
    <dgm:pt modelId="{46F66AA3-A0C0-4A7F-8A79-C97B258B941E}" type="pres">
      <dgm:prSet presAssocID="{AD689BFE-D39B-4FEC-AC5F-71D6B069AD97}" presName="EmptyPlaceHolder" presStyleCnt="0"/>
      <dgm:spPr/>
    </dgm:pt>
    <dgm:pt modelId="{E450EBDB-5699-46BF-B858-BA42BF54EEF5}" type="pres">
      <dgm:prSet presAssocID="{0499D324-AA90-4434-9504-AF5DF4991815}" presName="spaceBetweenRectangles" presStyleCnt="0"/>
      <dgm:spPr/>
    </dgm:pt>
    <dgm:pt modelId="{D8ADBE6B-4544-45A8-A759-238025D94D37}" type="pres">
      <dgm:prSet presAssocID="{61D41AF0-FD08-4CC4-9AA2-ABF70557F701}" presName="composite" presStyleCnt="0"/>
      <dgm:spPr/>
    </dgm:pt>
    <dgm:pt modelId="{AA18DCA2-6307-4A3F-B82E-25027D96684E}" type="pres">
      <dgm:prSet presAssocID="{61D41AF0-FD08-4CC4-9AA2-ABF70557F701}" presName="L1TextContainer" presStyleLbl="revTx" presStyleIdx="2" presStyleCnt="5">
        <dgm:presLayoutVars>
          <dgm:chMax val="1"/>
          <dgm:chPref val="1"/>
          <dgm:bulletEnabled val="1"/>
        </dgm:presLayoutVars>
      </dgm:prSet>
      <dgm:spPr/>
    </dgm:pt>
    <dgm:pt modelId="{BF91F013-EF52-417C-9650-1683252FB8E8}" type="pres">
      <dgm:prSet presAssocID="{61D41AF0-FD08-4CC4-9AA2-ABF70557F701}" presName="L2TextContainerWrapper" presStyleCnt="0">
        <dgm:presLayoutVars>
          <dgm:chMax val="0"/>
          <dgm:chPref val="0"/>
          <dgm:bulletEnabled val="1"/>
        </dgm:presLayoutVars>
      </dgm:prSet>
      <dgm:spPr/>
    </dgm:pt>
    <dgm:pt modelId="{59638D5C-208B-47B9-855A-1512105641DC}" type="pres">
      <dgm:prSet presAssocID="{61D41AF0-FD08-4CC4-9AA2-ABF70557F701}" presName="L2TextContainer" presStyleLbl="bgAcc1" presStyleIdx="2" presStyleCnt="5"/>
      <dgm:spPr/>
    </dgm:pt>
    <dgm:pt modelId="{9FAFBED9-CB83-4468-9D67-908C7DCEE63A}" type="pres">
      <dgm:prSet presAssocID="{61D41AF0-FD08-4CC4-9AA2-ABF70557F701}" presName="FlexibleEmptyPlaceHolder" presStyleCnt="0"/>
      <dgm:spPr/>
    </dgm:pt>
    <dgm:pt modelId="{32B51F54-CBDD-427B-B53D-E048AD9A5E91}" type="pres">
      <dgm:prSet presAssocID="{61D41AF0-FD08-4CC4-9AA2-ABF70557F701}" presName="ConnectLine" presStyleLbl="sibTrans1D1" presStyleIdx="2" presStyleCnt="5"/>
      <dgm:spPr>
        <a:noFill/>
        <a:ln w="6350" cap="flat" cmpd="sng" algn="ctr">
          <a:solidFill>
            <a:schemeClr val="accent1">
              <a:hueOff val="0"/>
              <a:satOff val="0"/>
              <a:lumOff val="0"/>
              <a:alphaOff val="0"/>
            </a:schemeClr>
          </a:solidFill>
          <a:prstDash val="dash"/>
          <a:miter lim="800000"/>
        </a:ln>
        <a:effectLst/>
      </dgm:spPr>
    </dgm:pt>
    <dgm:pt modelId="{8ED829CD-7938-496C-9B3A-BC7DDF9AC968}" type="pres">
      <dgm:prSet presAssocID="{61D41AF0-FD08-4CC4-9AA2-ABF70557F701}" presName="ConnectorPoint" presStyleLbl="alignNode1" presStyleIdx="2" presStyleCnt="5"/>
      <dgm:spPr/>
    </dgm:pt>
    <dgm:pt modelId="{82540FA9-CA9C-4545-B6A3-092C4EA734AB}" type="pres">
      <dgm:prSet presAssocID="{61D41AF0-FD08-4CC4-9AA2-ABF70557F701}" presName="EmptyPlaceHolder" presStyleCnt="0"/>
      <dgm:spPr/>
    </dgm:pt>
    <dgm:pt modelId="{18C198F1-40BD-4F13-B926-9A175D24D9F3}" type="pres">
      <dgm:prSet presAssocID="{3229423D-A5A5-4922-8E6C-A53D8D722E95}" presName="spaceBetweenRectangles" presStyleCnt="0"/>
      <dgm:spPr/>
    </dgm:pt>
    <dgm:pt modelId="{3043E939-867B-4902-A4DC-0A5BC5B8E6DC}" type="pres">
      <dgm:prSet presAssocID="{51D870DA-6D31-42EA-B409-F3832C289554}" presName="composite" presStyleCnt="0"/>
      <dgm:spPr/>
    </dgm:pt>
    <dgm:pt modelId="{CA19BD7D-B16C-49DA-9144-E4E1115001C4}" type="pres">
      <dgm:prSet presAssocID="{51D870DA-6D31-42EA-B409-F3832C289554}" presName="L1TextContainer" presStyleLbl="revTx" presStyleIdx="3" presStyleCnt="5">
        <dgm:presLayoutVars>
          <dgm:chMax val="1"/>
          <dgm:chPref val="1"/>
          <dgm:bulletEnabled val="1"/>
        </dgm:presLayoutVars>
      </dgm:prSet>
      <dgm:spPr/>
    </dgm:pt>
    <dgm:pt modelId="{AA5D7F59-B5B9-4535-8A34-1664E328802F}" type="pres">
      <dgm:prSet presAssocID="{51D870DA-6D31-42EA-B409-F3832C289554}" presName="L2TextContainerWrapper" presStyleCnt="0">
        <dgm:presLayoutVars>
          <dgm:chMax val="0"/>
          <dgm:chPref val="0"/>
          <dgm:bulletEnabled val="1"/>
        </dgm:presLayoutVars>
      </dgm:prSet>
      <dgm:spPr/>
    </dgm:pt>
    <dgm:pt modelId="{09333F7D-C0E6-4D28-8322-D03D84245A07}" type="pres">
      <dgm:prSet presAssocID="{51D870DA-6D31-42EA-B409-F3832C289554}" presName="L2TextContainer" presStyleLbl="bgAcc1" presStyleIdx="3" presStyleCnt="5"/>
      <dgm:spPr/>
    </dgm:pt>
    <dgm:pt modelId="{A7D51DAF-5B04-47D9-8742-AB9EC1F9F89C}" type="pres">
      <dgm:prSet presAssocID="{51D870DA-6D31-42EA-B409-F3832C289554}" presName="FlexibleEmptyPlaceHolder" presStyleCnt="0"/>
      <dgm:spPr/>
    </dgm:pt>
    <dgm:pt modelId="{A98804BF-ABF9-4306-AB54-8B4CA01D8340}" type="pres">
      <dgm:prSet presAssocID="{51D870DA-6D31-42EA-B409-F3832C289554}" presName="ConnectLine" presStyleLbl="sibTrans1D1" presStyleIdx="3" presStyleCnt="5"/>
      <dgm:spPr>
        <a:noFill/>
        <a:ln w="6350" cap="flat" cmpd="sng" algn="ctr">
          <a:solidFill>
            <a:schemeClr val="accent1">
              <a:hueOff val="0"/>
              <a:satOff val="0"/>
              <a:lumOff val="0"/>
              <a:alphaOff val="0"/>
            </a:schemeClr>
          </a:solidFill>
          <a:prstDash val="dash"/>
          <a:miter lim="800000"/>
        </a:ln>
        <a:effectLst/>
      </dgm:spPr>
    </dgm:pt>
    <dgm:pt modelId="{50662F79-52EB-4DA2-A619-DC9B06FF98CE}" type="pres">
      <dgm:prSet presAssocID="{51D870DA-6D31-42EA-B409-F3832C289554}" presName="ConnectorPoint" presStyleLbl="alignNode1" presStyleIdx="3" presStyleCnt="5"/>
      <dgm:spPr/>
    </dgm:pt>
    <dgm:pt modelId="{B1463BE0-CAFB-4218-AFB8-9C147196353C}" type="pres">
      <dgm:prSet presAssocID="{51D870DA-6D31-42EA-B409-F3832C289554}" presName="EmptyPlaceHolder" presStyleCnt="0"/>
      <dgm:spPr/>
    </dgm:pt>
    <dgm:pt modelId="{7235A363-5C9B-4FA1-A6FC-901931746E4B}" type="pres">
      <dgm:prSet presAssocID="{3D8077F8-C533-4A72-800C-D45C793D1695}" presName="spaceBetweenRectangles" presStyleCnt="0"/>
      <dgm:spPr/>
    </dgm:pt>
    <dgm:pt modelId="{155A63F7-7EBB-4F36-8E5F-96BBC0A91E7E}" type="pres">
      <dgm:prSet presAssocID="{3210E446-1959-428C-88D2-D358CA2D5C24}" presName="composite" presStyleCnt="0"/>
      <dgm:spPr/>
    </dgm:pt>
    <dgm:pt modelId="{97C99E62-7388-4B73-8922-7900DAD4AA85}" type="pres">
      <dgm:prSet presAssocID="{3210E446-1959-428C-88D2-D358CA2D5C24}" presName="L1TextContainer" presStyleLbl="revTx" presStyleIdx="4" presStyleCnt="5">
        <dgm:presLayoutVars>
          <dgm:chMax val="1"/>
          <dgm:chPref val="1"/>
          <dgm:bulletEnabled val="1"/>
        </dgm:presLayoutVars>
      </dgm:prSet>
      <dgm:spPr/>
    </dgm:pt>
    <dgm:pt modelId="{B0E92AAF-A7C8-46B8-B2E5-091B3AB44490}" type="pres">
      <dgm:prSet presAssocID="{3210E446-1959-428C-88D2-D358CA2D5C24}" presName="L2TextContainerWrapper" presStyleCnt="0">
        <dgm:presLayoutVars>
          <dgm:chMax val="0"/>
          <dgm:chPref val="0"/>
          <dgm:bulletEnabled val="1"/>
        </dgm:presLayoutVars>
      </dgm:prSet>
      <dgm:spPr/>
    </dgm:pt>
    <dgm:pt modelId="{D3AE1A53-5568-4241-A753-898559973DF4}" type="pres">
      <dgm:prSet presAssocID="{3210E446-1959-428C-88D2-D358CA2D5C24}" presName="L2TextContainer" presStyleLbl="bgAcc1" presStyleIdx="4" presStyleCnt="5"/>
      <dgm:spPr/>
    </dgm:pt>
    <dgm:pt modelId="{539A2C36-B7B5-47B8-AC8E-D1EC41A93460}" type="pres">
      <dgm:prSet presAssocID="{3210E446-1959-428C-88D2-D358CA2D5C24}" presName="FlexibleEmptyPlaceHolder" presStyleCnt="0"/>
      <dgm:spPr/>
    </dgm:pt>
    <dgm:pt modelId="{B2B55845-8171-4F28-952E-CEF014A8DA6B}" type="pres">
      <dgm:prSet presAssocID="{3210E446-1959-428C-88D2-D358CA2D5C24}" presName="ConnectLine" presStyleLbl="sibTrans1D1" presStyleIdx="4" presStyleCnt="5"/>
      <dgm:spPr>
        <a:noFill/>
        <a:ln w="6350" cap="flat" cmpd="sng" algn="ctr">
          <a:solidFill>
            <a:schemeClr val="accent1">
              <a:hueOff val="0"/>
              <a:satOff val="0"/>
              <a:lumOff val="0"/>
              <a:alphaOff val="0"/>
            </a:schemeClr>
          </a:solidFill>
          <a:prstDash val="dash"/>
          <a:miter lim="800000"/>
        </a:ln>
        <a:effectLst/>
      </dgm:spPr>
    </dgm:pt>
    <dgm:pt modelId="{D8210030-96E9-4F8B-B4D2-21FC7C150512}" type="pres">
      <dgm:prSet presAssocID="{3210E446-1959-428C-88D2-D358CA2D5C24}" presName="ConnectorPoint" presStyleLbl="alignNode1" presStyleIdx="4" presStyleCnt="5"/>
      <dgm:spPr/>
    </dgm:pt>
    <dgm:pt modelId="{B44147E3-B3B4-428C-976A-A6B6974660DE}" type="pres">
      <dgm:prSet presAssocID="{3210E446-1959-428C-88D2-D358CA2D5C24}" presName="EmptyPlaceHolder" presStyleCnt="0"/>
      <dgm:spPr/>
    </dgm:pt>
  </dgm:ptLst>
  <dgm:cxnLst>
    <dgm:cxn modelId="{50DEF007-59E8-4588-A890-B52C075EB7E0}" type="presOf" srcId="{9D86FE29-DEF5-4176-AA4C-9492126B5D30}" destId="{C394B96C-E2A3-4DB5-BA62-377D6A323C55}" srcOrd="0" destOrd="0" presId="urn:microsoft.com/office/officeart/2016/7/layout/BasicTimeline"/>
    <dgm:cxn modelId="{5B258B20-99E7-4E68-BB6C-2CEB9AEB8529}" srcId="{9D86FE29-DEF5-4176-AA4C-9492126B5D30}" destId="{ECA4F109-DD16-426E-A2CF-1FE30C1838D6}" srcOrd="0" destOrd="0" parTransId="{659BB817-34B7-4D9C-8CB9-4B751DB37AD0}" sibTransId="{4B61098D-1A9A-4F7A-BE59-3A397AC31EB3}"/>
    <dgm:cxn modelId="{CEB8FD20-FF67-403B-83EE-DE7749487CB6}" type="presOf" srcId="{89B56202-A9DC-4835-85FD-296FF14283AA}" destId="{EA0CFDEB-1B00-41FD-B5A3-10B424256050}" srcOrd="0" destOrd="0" presId="urn:microsoft.com/office/officeart/2016/7/layout/BasicTimeline"/>
    <dgm:cxn modelId="{9D241726-B569-48BB-8080-4F7F336FD091}" type="presOf" srcId="{80ECCB27-D18E-44E2-A3C3-AF1C54C2D809}" destId="{59638D5C-208B-47B9-855A-1512105641DC}" srcOrd="0" destOrd="0" presId="urn:microsoft.com/office/officeart/2016/7/layout/BasicTimeline"/>
    <dgm:cxn modelId="{74F68266-2FBE-443B-AA8B-8871BAF9685E}" type="presOf" srcId="{A8D836C9-BDC5-4C12-9B53-68C1D5B73D9D}" destId="{F67BA4D3-8113-4741-83AC-5562CDA1FDE0}" srcOrd="0" destOrd="0" presId="urn:microsoft.com/office/officeart/2016/7/layout/BasicTimeline"/>
    <dgm:cxn modelId="{68FB754A-9F2A-4C83-A7BE-CC73D56DB7D3}" type="presOf" srcId="{51D870DA-6D31-42EA-B409-F3832C289554}" destId="{CA19BD7D-B16C-49DA-9144-E4E1115001C4}" srcOrd="0" destOrd="0" presId="urn:microsoft.com/office/officeart/2016/7/layout/BasicTimeline"/>
    <dgm:cxn modelId="{255EAC4D-8ADA-4E84-AE00-B2F988371929}" type="presOf" srcId="{61D41AF0-FD08-4CC4-9AA2-ABF70557F701}" destId="{AA18DCA2-6307-4A3F-B82E-25027D96684E}" srcOrd="0" destOrd="0" presId="urn:microsoft.com/office/officeart/2016/7/layout/BasicTimeline"/>
    <dgm:cxn modelId="{DB8BE871-9B26-4B27-A2FF-F57D8FD8F399}" srcId="{9D86FE29-DEF5-4176-AA4C-9492126B5D30}" destId="{3210E446-1959-428C-88D2-D358CA2D5C24}" srcOrd="4" destOrd="0" parTransId="{208ABA7C-21DA-4A9E-8819-46B7D1103720}" sibTransId="{02A205D3-69FA-4FED-89BB-B2905DBB3496}"/>
    <dgm:cxn modelId="{03FF1772-0BC4-40F2-8842-0DCD594B37C7}" type="presOf" srcId="{3210E446-1959-428C-88D2-D358CA2D5C24}" destId="{97C99E62-7388-4B73-8922-7900DAD4AA85}" srcOrd="0" destOrd="0" presId="urn:microsoft.com/office/officeart/2016/7/layout/BasicTimeline"/>
    <dgm:cxn modelId="{F7D15B52-AFC8-4572-B504-359F9BAB7598}" type="presOf" srcId="{ECA4F109-DD16-426E-A2CF-1FE30C1838D6}" destId="{B5C0FE06-9386-4E90-AFFD-0A60B5E19956}" srcOrd="0" destOrd="0" presId="urn:microsoft.com/office/officeart/2016/7/layout/BasicTimeline"/>
    <dgm:cxn modelId="{37E10373-CC68-4A4E-AF28-29F186AE4056}" srcId="{3210E446-1959-428C-88D2-D358CA2D5C24}" destId="{13001195-A4E8-4EC7-A1DF-BB6FD74DE5C3}" srcOrd="0" destOrd="0" parTransId="{C67A3294-5AC6-4B0B-9D25-0A916A31125D}" sibTransId="{3BBA97B1-A5E6-4325-90C6-F9AEC43395AE}"/>
    <dgm:cxn modelId="{3B4E3E94-3E72-43B0-B3AF-2ACF980028F2}" srcId="{9D86FE29-DEF5-4176-AA4C-9492126B5D30}" destId="{51D870DA-6D31-42EA-B409-F3832C289554}" srcOrd="3" destOrd="0" parTransId="{EE3E22A0-9056-4C6D-9C63-AC04DCE1EE55}" sibTransId="{3D8077F8-C533-4A72-800C-D45C793D1695}"/>
    <dgm:cxn modelId="{5BF780A6-A09C-43BB-A02F-C2B582A1F09F}" srcId="{9D86FE29-DEF5-4176-AA4C-9492126B5D30}" destId="{AD689BFE-D39B-4FEC-AC5F-71D6B069AD97}" srcOrd="1" destOrd="0" parTransId="{02A261C9-B4B3-4A00-8452-2E5CBC265B1E}" sibTransId="{0499D324-AA90-4434-9504-AF5DF4991815}"/>
    <dgm:cxn modelId="{C13CBCAC-411F-4C58-A454-CCE0A3CB0D9E}" type="presOf" srcId="{AD689BFE-D39B-4FEC-AC5F-71D6B069AD97}" destId="{0508C64E-166A-4F65-98FB-828D03805ED1}" srcOrd="0" destOrd="0" presId="urn:microsoft.com/office/officeart/2016/7/layout/BasicTimeline"/>
    <dgm:cxn modelId="{B27409B4-5D3A-410F-A8F0-3307153C4D91}" type="presOf" srcId="{13001195-A4E8-4EC7-A1DF-BB6FD74DE5C3}" destId="{D3AE1A53-5568-4241-A753-898559973DF4}" srcOrd="0" destOrd="0" presId="urn:microsoft.com/office/officeart/2016/7/layout/BasicTimeline"/>
    <dgm:cxn modelId="{9967B1CB-A59B-4B75-AC42-50DEFC63F07B}" srcId="{9D86FE29-DEF5-4176-AA4C-9492126B5D30}" destId="{61D41AF0-FD08-4CC4-9AA2-ABF70557F701}" srcOrd="2" destOrd="0" parTransId="{17728F00-7430-443A-8F29-CCE2C9042A00}" sibTransId="{3229423D-A5A5-4922-8E6C-A53D8D722E95}"/>
    <dgm:cxn modelId="{F0A259D5-C18C-48CB-8F0D-B1439C1B1D01}" srcId="{ECA4F109-DD16-426E-A2CF-1FE30C1838D6}" destId="{89B56202-A9DC-4835-85FD-296FF14283AA}" srcOrd="0" destOrd="0" parTransId="{669AD4B9-9967-499D-B153-12BED2867661}" sibTransId="{775310F1-1ED7-49CD-9EBF-A4E6FF95DB7C}"/>
    <dgm:cxn modelId="{61CEA4DE-6802-4EBC-8E65-CD40DC7C870A}" type="presOf" srcId="{30447B23-14A5-4296-9D03-5DCD37FFAE65}" destId="{09333F7D-C0E6-4D28-8322-D03D84245A07}" srcOrd="0" destOrd="0" presId="urn:microsoft.com/office/officeart/2016/7/layout/BasicTimeline"/>
    <dgm:cxn modelId="{E32283EF-09CB-456B-9B03-03D9BBB34DBE}" srcId="{51D870DA-6D31-42EA-B409-F3832C289554}" destId="{30447B23-14A5-4296-9D03-5DCD37FFAE65}" srcOrd="0" destOrd="0" parTransId="{132FEF2E-EDFC-4DEB-A696-7AB65F061E59}" sibTransId="{A12D7808-34B6-41FE-92A6-72AE5A0E1049}"/>
    <dgm:cxn modelId="{136E65F4-7F5B-4A36-BD55-E0E20392F44B}" srcId="{61D41AF0-FD08-4CC4-9AA2-ABF70557F701}" destId="{80ECCB27-D18E-44E2-A3C3-AF1C54C2D809}" srcOrd="0" destOrd="0" parTransId="{43D5BBC0-1B8B-466C-AC5C-BF40690CACE5}" sibTransId="{94B4E3F0-45C6-43C2-B239-AA972F90AFB9}"/>
    <dgm:cxn modelId="{C727C6FF-569E-4BA1-A6BD-044A65409E9E}" srcId="{AD689BFE-D39B-4FEC-AC5F-71D6B069AD97}" destId="{A8D836C9-BDC5-4C12-9B53-68C1D5B73D9D}" srcOrd="0" destOrd="0" parTransId="{8A665321-A322-4CA9-8255-C4A19A4D196F}" sibTransId="{C2106C79-231B-489D-82D6-A77C39EF6EB5}"/>
    <dgm:cxn modelId="{9009E74C-3401-4E42-908D-4603F35B8714}" type="presParOf" srcId="{C394B96C-E2A3-4DB5-BA62-377D6A323C55}" destId="{21D5876D-E058-4BBB-BC6C-33C99D54D096}" srcOrd="0" destOrd="0" presId="urn:microsoft.com/office/officeart/2016/7/layout/BasicTimeline"/>
    <dgm:cxn modelId="{AFB206C2-639E-47E9-A95A-FB7348727DE1}" type="presParOf" srcId="{C394B96C-E2A3-4DB5-BA62-377D6A323C55}" destId="{F3D82EA8-69CD-4F5E-9F27-B8BFE87CBA8C}" srcOrd="1" destOrd="0" presId="urn:microsoft.com/office/officeart/2016/7/layout/BasicTimeline"/>
    <dgm:cxn modelId="{F47B93C0-44BF-41BD-95DA-7CB7DD82C7EB}" type="presParOf" srcId="{F3D82EA8-69CD-4F5E-9F27-B8BFE87CBA8C}" destId="{DB200A95-D6B2-4B8C-92F8-03CC86316B65}" srcOrd="0" destOrd="0" presId="urn:microsoft.com/office/officeart/2016/7/layout/BasicTimeline"/>
    <dgm:cxn modelId="{990E43A5-085A-4865-917D-AD2FC710F658}" type="presParOf" srcId="{DB200A95-D6B2-4B8C-92F8-03CC86316B65}" destId="{B5C0FE06-9386-4E90-AFFD-0A60B5E19956}" srcOrd="0" destOrd="0" presId="urn:microsoft.com/office/officeart/2016/7/layout/BasicTimeline"/>
    <dgm:cxn modelId="{96BB4EE8-B15B-47F8-AE77-62DF8A947614}" type="presParOf" srcId="{DB200A95-D6B2-4B8C-92F8-03CC86316B65}" destId="{A30EAD50-CA24-414E-89CC-BD436A11D3D8}" srcOrd="1" destOrd="0" presId="urn:microsoft.com/office/officeart/2016/7/layout/BasicTimeline"/>
    <dgm:cxn modelId="{B4397A76-C98E-4C32-84FD-533A36A7393E}" type="presParOf" srcId="{A30EAD50-CA24-414E-89CC-BD436A11D3D8}" destId="{EA0CFDEB-1B00-41FD-B5A3-10B424256050}" srcOrd="0" destOrd="0" presId="urn:microsoft.com/office/officeart/2016/7/layout/BasicTimeline"/>
    <dgm:cxn modelId="{0F45B9C6-CCEF-424D-B1B1-AF483F899DF9}" type="presParOf" srcId="{A30EAD50-CA24-414E-89CC-BD436A11D3D8}" destId="{8414CDC3-D4B2-455D-9B31-049817D46C89}" srcOrd="1" destOrd="0" presId="urn:microsoft.com/office/officeart/2016/7/layout/BasicTimeline"/>
    <dgm:cxn modelId="{F171AC94-C3F1-4AFF-AAEC-C9C094617134}" type="presParOf" srcId="{DB200A95-D6B2-4B8C-92F8-03CC86316B65}" destId="{999189C2-C7A8-41A5-9A57-90246092A0C1}" srcOrd="2" destOrd="0" presId="urn:microsoft.com/office/officeart/2016/7/layout/BasicTimeline"/>
    <dgm:cxn modelId="{AC0936F1-149D-4CB0-9EFB-62C0DCA90050}" type="presParOf" srcId="{DB200A95-D6B2-4B8C-92F8-03CC86316B65}" destId="{1C483F9B-0134-47D3-80BC-C0F277C000CD}" srcOrd="3" destOrd="0" presId="urn:microsoft.com/office/officeart/2016/7/layout/BasicTimeline"/>
    <dgm:cxn modelId="{3D1C5E6D-3E61-4562-87A7-002DC80C997C}" type="presParOf" srcId="{DB200A95-D6B2-4B8C-92F8-03CC86316B65}" destId="{B2AE578F-B782-4DB3-8BAA-C127E1C2CF11}" srcOrd="4" destOrd="0" presId="urn:microsoft.com/office/officeart/2016/7/layout/BasicTimeline"/>
    <dgm:cxn modelId="{8AE9F01C-F010-42FD-BE45-2FE0F618C20E}" type="presParOf" srcId="{F3D82EA8-69CD-4F5E-9F27-B8BFE87CBA8C}" destId="{431FF1A7-12B4-49F7-8E84-4EDFC0E3D1CA}" srcOrd="1" destOrd="0" presId="urn:microsoft.com/office/officeart/2016/7/layout/BasicTimeline"/>
    <dgm:cxn modelId="{52F8AAEE-B923-4A61-AC22-E6DB1A659A0A}" type="presParOf" srcId="{F3D82EA8-69CD-4F5E-9F27-B8BFE87CBA8C}" destId="{4B18FC66-E7FC-4C7B-9924-0F54B3A90081}" srcOrd="2" destOrd="0" presId="urn:microsoft.com/office/officeart/2016/7/layout/BasicTimeline"/>
    <dgm:cxn modelId="{643793AA-8DA7-4A9F-8FAB-18F069BFEA6D}" type="presParOf" srcId="{4B18FC66-E7FC-4C7B-9924-0F54B3A90081}" destId="{0508C64E-166A-4F65-98FB-828D03805ED1}" srcOrd="0" destOrd="0" presId="urn:microsoft.com/office/officeart/2016/7/layout/BasicTimeline"/>
    <dgm:cxn modelId="{4520FC61-6725-42F6-B547-5C20DEABECA1}" type="presParOf" srcId="{4B18FC66-E7FC-4C7B-9924-0F54B3A90081}" destId="{5F377C4A-7A16-413D-8413-7308CDACD406}" srcOrd="1" destOrd="0" presId="urn:microsoft.com/office/officeart/2016/7/layout/BasicTimeline"/>
    <dgm:cxn modelId="{9F08DFAD-CDD1-4187-935C-3A0B7BDD2790}" type="presParOf" srcId="{5F377C4A-7A16-413D-8413-7308CDACD406}" destId="{F67BA4D3-8113-4741-83AC-5562CDA1FDE0}" srcOrd="0" destOrd="0" presId="urn:microsoft.com/office/officeart/2016/7/layout/BasicTimeline"/>
    <dgm:cxn modelId="{A3D1386D-641D-4953-BAB1-1781533E7629}" type="presParOf" srcId="{5F377C4A-7A16-413D-8413-7308CDACD406}" destId="{5A3DD6EB-79AA-4D5B-B539-1C03C6246690}" srcOrd="1" destOrd="0" presId="urn:microsoft.com/office/officeart/2016/7/layout/BasicTimeline"/>
    <dgm:cxn modelId="{3D5FB61B-27F2-493C-A75F-31803D4AEE10}" type="presParOf" srcId="{4B18FC66-E7FC-4C7B-9924-0F54B3A90081}" destId="{0031CBE5-8B60-445C-968F-65C6E40DFBDC}" srcOrd="2" destOrd="0" presId="urn:microsoft.com/office/officeart/2016/7/layout/BasicTimeline"/>
    <dgm:cxn modelId="{F8E07D69-15C8-4226-8253-257AF885238C}" type="presParOf" srcId="{4B18FC66-E7FC-4C7B-9924-0F54B3A90081}" destId="{84A56E8C-6E17-49F8-8964-8D785E1A21B9}" srcOrd="3" destOrd="0" presId="urn:microsoft.com/office/officeart/2016/7/layout/BasicTimeline"/>
    <dgm:cxn modelId="{DE53D187-D7DC-434A-A999-36BDC0B33382}" type="presParOf" srcId="{4B18FC66-E7FC-4C7B-9924-0F54B3A90081}" destId="{46F66AA3-A0C0-4A7F-8A79-C97B258B941E}" srcOrd="4" destOrd="0" presId="urn:microsoft.com/office/officeart/2016/7/layout/BasicTimeline"/>
    <dgm:cxn modelId="{9F7E181C-F25F-478D-87F8-FC794E5E0B6A}" type="presParOf" srcId="{F3D82EA8-69CD-4F5E-9F27-B8BFE87CBA8C}" destId="{E450EBDB-5699-46BF-B858-BA42BF54EEF5}" srcOrd="3" destOrd="0" presId="urn:microsoft.com/office/officeart/2016/7/layout/BasicTimeline"/>
    <dgm:cxn modelId="{8A0B15FD-7175-41D0-ACE8-A021F70370A9}" type="presParOf" srcId="{F3D82EA8-69CD-4F5E-9F27-B8BFE87CBA8C}" destId="{D8ADBE6B-4544-45A8-A759-238025D94D37}" srcOrd="4" destOrd="0" presId="urn:microsoft.com/office/officeart/2016/7/layout/BasicTimeline"/>
    <dgm:cxn modelId="{FB971C27-0A01-4BEC-A489-C4A080A464A0}" type="presParOf" srcId="{D8ADBE6B-4544-45A8-A759-238025D94D37}" destId="{AA18DCA2-6307-4A3F-B82E-25027D96684E}" srcOrd="0" destOrd="0" presId="urn:microsoft.com/office/officeart/2016/7/layout/BasicTimeline"/>
    <dgm:cxn modelId="{7D36E4C5-CB25-409C-911D-8596E426AE80}" type="presParOf" srcId="{D8ADBE6B-4544-45A8-A759-238025D94D37}" destId="{BF91F013-EF52-417C-9650-1683252FB8E8}" srcOrd="1" destOrd="0" presId="urn:microsoft.com/office/officeart/2016/7/layout/BasicTimeline"/>
    <dgm:cxn modelId="{46FAC3BA-F35A-4063-B261-B9491942D80D}" type="presParOf" srcId="{BF91F013-EF52-417C-9650-1683252FB8E8}" destId="{59638D5C-208B-47B9-855A-1512105641DC}" srcOrd="0" destOrd="0" presId="urn:microsoft.com/office/officeart/2016/7/layout/BasicTimeline"/>
    <dgm:cxn modelId="{85F6D49C-4ECC-4030-A794-5B489A8C2405}" type="presParOf" srcId="{BF91F013-EF52-417C-9650-1683252FB8E8}" destId="{9FAFBED9-CB83-4468-9D67-908C7DCEE63A}" srcOrd="1" destOrd="0" presId="urn:microsoft.com/office/officeart/2016/7/layout/BasicTimeline"/>
    <dgm:cxn modelId="{B7D8F2D8-3487-427B-A4B2-3A5CA126B85A}" type="presParOf" srcId="{D8ADBE6B-4544-45A8-A759-238025D94D37}" destId="{32B51F54-CBDD-427B-B53D-E048AD9A5E91}" srcOrd="2" destOrd="0" presId="urn:microsoft.com/office/officeart/2016/7/layout/BasicTimeline"/>
    <dgm:cxn modelId="{F96C71B0-5325-429B-8F65-4807CAB2154B}" type="presParOf" srcId="{D8ADBE6B-4544-45A8-A759-238025D94D37}" destId="{8ED829CD-7938-496C-9B3A-BC7DDF9AC968}" srcOrd="3" destOrd="0" presId="urn:microsoft.com/office/officeart/2016/7/layout/BasicTimeline"/>
    <dgm:cxn modelId="{BA3DC1C8-F84F-4164-93F9-60725320C786}" type="presParOf" srcId="{D8ADBE6B-4544-45A8-A759-238025D94D37}" destId="{82540FA9-CA9C-4545-B6A3-092C4EA734AB}" srcOrd="4" destOrd="0" presId="urn:microsoft.com/office/officeart/2016/7/layout/BasicTimeline"/>
    <dgm:cxn modelId="{F815237B-7C0E-40C8-B4D6-BDB07B6B0494}" type="presParOf" srcId="{F3D82EA8-69CD-4F5E-9F27-B8BFE87CBA8C}" destId="{18C198F1-40BD-4F13-B926-9A175D24D9F3}" srcOrd="5" destOrd="0" presId="urn:microsoft.com/office/officeart/2016/7/layout/BasicTimeline"/>
    <dgm:cxn modelId="{36F69C5D-A8EA-407A-9EFC-74CC0F5AE247}" type="presParOf" srcId="{F3D82EA8-69CD-4F5E-9F27-B8BFE87CBA8C}" destId="{3043E939-867B-4902-A4DC-0A5BC5B8E6DC}" srcOrd="6" destOrd="0" presId="urn:microsoft.com/office/officeart/2016/7/layout/BasicTimeline"/>
    <dgm:cxn modelId="{0D02043D-9E12-4DE9-9A37-5644053D7E34}" type="presParOf" srcId="{3043E939-867B-4902-A4DC-0A5BC5B8E6DC}" destId="{CA19BD7D-B16C-49DA-9144-E4E1115001C4}" srcOrd="0" destOrd="0" presId="urn:microsoft.com/office/officeart/2016/7/layout/BasicTimeline"/>
    <dgm:cxn modelId="{47727BAE-9FD0-4115-8F1C-AAF6FC0F884A}" type="presParOf" srcId="{3043E939-867B-4902-A4DC-0A5BC5B8E6DC}" destId="{AA5D7F59-B5B9-4535-8A34-1664E328802F}" srcOrd="1" destOrd="0" presId="urn:microsoft.com/office/officeart/2016/7/layout/BasicTimeline"/>
    <dgm:cxn modelId="{FAACF002-C549-4C40-B304-B5D8A62E1E99}" type="presParOf" srcId="{AA5D7F59-B5B9-4535-8A34-1664E328802F}" destId="{09333F7D-C0E6-4D28-8322-D03D84245A07}" srcOrd="0" destOrd="0" presId="urn:microsoft.com/office/officeart/2016/7/layout/BasicTimeline"/>
    <dgm:cxn modelId="{993653CB-51ED-4880-B4F9-8A00014A64C7}" type="presParOf" srcId="{AA5D7F59-B5B9-4535-8A34-1664E328802F}" destId="{A7D51DAF-5B04-47D9-8742-AB9EC1F9F89C}" srcOrd="1" destOrd="0" presId="urn:microsoft.com/office/officeart/2016/7/layout/BasicTimeline"/>
    <dgm:cxn modelId="{DB09890F-576D-47F5-B5A5-72851BCBD684}" type="presParOf" srcId="{3043E939-867B-4902-A4DC-0A5BC5B8E6DC}" destId="{A98804BF-ABF9-4306-AB54-8B4CA01D8340}" srcOrd="2" destOrd="0" presId="urn:microsoft.com/office/officeart/2016/7/layout/BasicTimeline"/>
    <dgm:cxn modelId="{F4ABB3A1-0094-4C60-B719-980FF679A153}" type="presParOf" srcId="{3043E939-867B-4902-A4DC-0A5BC5B8E6DC}" destId="{50662F79-52EB-4DA2-A619-DC9B06FF98CE}" srcOrd="3" destOrd="0" presId="urn:microsoft.com/office/officeart/2016/7/layout/BasicTimeline"/>
    <dgm:cxn modelId="{8743E58C-C59C-4164-8B9C-4833F8664FEF}" type="presParOf" srcId="{3043E939-867B-4902-A4DC-0A5BC5B8E6DC}" destId="{B1463BE0-CAFB-4218-AFB8-9C147196353C}" srcOrd="4" destOrd="0" presId="urn:microsoft.com/office/officeart/2016/7/layout/BasicTimeline"/>
    <dgm:cxn modelId="{A468EE4E-529F-42A0-B8CB-74A57F785B16}" type="presParOf" srcId="{F3D82EA8-69CD-4F5E-9F27-B8BFE87CBA8C}" destId="{7235A363-5C9B-4FA1-A6FC-901931746E4B}" srcOrd="7" destOrd="0" presId="urn:microsoft.com/office/officeart/2016/7/layout/BasicTimeline"/>
    <dgm:cxn modelId="{332564B8-CF87-4BF7-878C-E0CA731D00D6}" type="presParOf" srcId="{F3D82EA8-69CD-4F5E-9F27-B8BFE87CBA8C}" destId="{155A63F7-7EBB-4F36-8E5F-96BBC0A91E7E}" srcOrd="8" destOrd="0" presId="urn:microsoft.com/office/officeart/2016/7/layout/BasicTimeline"/>
    <dgm:cxn modelId="{C46FEE5A-FB5D-446E-BDFD-18B36413A7B8}" type="presParOf" srcId="{155A63F7-7EBB-4F36-8E5F-96BBC0A91E7E}" destId="{97C99E62-7388-4B73-8922-7900DAD4AA85}" srcOrd="0" destOrd="0" presId="urn:microsoft.com/office/officeart/2016/7/layout/BasicTimeline"/>
    <dgm:cxn modelId="{272722B6-EA78-41A1-BDBC-EB6EB5A8978F}" type="presParOf" srcId="{155A63F7-7EBB-4F36-8E5F-96BBC0A91E7E}" destId="{B0E92AAF-A7C8-46B8-B2E5-091B3AB44490}" srcOrd="1" destOrd="0" presId="urn:microsoft.com/office/officeart/2016/7/layout/BasicTimeline"/>
    <dgm:cxn modelId="{84C3700F-A171-407A-B6DA-73C4BCF3E192}" type="presParOf" srcId="{B0E92AAF-A7C8-46B8-B2E5-091B3AB44490}" destId="{D3AE1A53-5568-4241-A753-898559973DF4}" srcOrd="0" destOrd="0" presId="urn:microsoft.com/office/officeart/2016/7/layout/BasicTimeline"/>
    <dgm:cxn modelId="{EC2C3C53-FF69-4631-948E-112C101B2087}" type="presParOf" srcId="{B0E92AAF-A7C8-46B8-B2E5-091B3AB44490}" destId="{539A2C36-B7B5-47B8-AC8E-D1EC41A93460}" srcOrd="1" destOrd="0" presId="urn:microsoft.com/office/officeart/2016/7/layout/BasicTimeline"/>
    <dgm:cxn modelId="{572D36DE-4906-47A6-AA86-2BDED1C84245}" type="presParOf" srcId="{155A63F7-7EBB-4F36-8E5F-96BBC0A91E7E}" destId="{B2B55845-8171-4F28-952E-CEF014A8DA6B}" srcOrd="2" destOrd="0" presId="urn:microsoft.com/office/officeart/2016/7/layout/BasicTimeline"/>
    <dgm:cxn modelId="{3749743A-50FC-48E3-AA21-759CE98C8AC5}" type="presParOf" srcId="{155A63F7-7EBB-4F36-8E5F-96BBC0A91E7E}" destId="{D8210030-96E9-4F8B-B4D2-21FC7C150512}" srcOrd="3" destOrd="0" presId="urn:microsoft.com/office/officeart/2016/7/layout/BasicTimeline"/>
    <dgm:cxn modelId="{D9D6BC20-A7E5-4EBA-BD7F-D108CCBEC88E}" type="presParOf" srcId="{155A63F7-7EBB-4F36-8E5F-96BBC0A91E7E}" destId="{B44147E3-B3B4-428C-976A-A6B6974660DE}"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5876D-E058-4BBB-BC6C-33C99D54D096}">
      <dsp:nvSpPr>
        <dsp:cNvPr id="0" name=""/>
        <dsp:cNvSpPr/>
      </dsp:nvSpPr>
      <dsp:spPr>
        <a:xfrm>
          <a:off x="0" y="2175669"/>
          <a:ext cx="12078702"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B5C0FE06-9386-4E90-AFFD-0A60B5E19956}">
      <dsp:nvSpPr>
        <dsp:cNvPr id="0" name=""/>
        <dsp:cNvSpPr/>
      </dsp:nvSpPr>
      <dsp:spPr>
        <a:xfrm>
          <a:off x="226475" y="2336668"/>
          <a:ext cx="319708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0" kern="1200" dirty="0">
              <a:latin typeface="Source Sans Pro"/>
            </a:rPr>
            <a:t>1950</a:t>
          </a:r>
          <a:endParaRPr lang="en-US" sz="1400" kern="1200" dirty="0"/>
        </a:p>
      </dsp:txBody>
      <dsp:txXfrm>
        <a:off x="226475" y="2336668"/>
        <a:ext cx="3197081" cy="491701"/>
      </dsp:txXfrm>
    </dsp:sp>
    <dsp:sp modelId="{EA0CFDEB-1B00-41FD-B5A3-10B424256050}">
      <dsp:nvSpPr>
        <dsp:cNvPr id="0" name=""/>
        <dsp:cNvSpPr/>
      </dsp:nvSpPr>
      <dsp:spPr>
        <a:xfrm>
          <a:off x="8492" y="607011"/>
          <a:ext cx="3633047"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dirty="0"/>
            <a:t>Alan Turing </a:t>
          </a:r>
          <a:r>
            <a:rPr lang="en-US" sz="1200" b="0" kern="1200" dirty="0">
              <a:latin typeface="Source Sans Pro"/>
            </a:rPr>
            <a:t>publishes the seminal paper</a:t>
          </a:r>
          <a:r>
            <a:rPr lang="en-US" sz="1200" b="0" kern="1200" dirty="0"/>
            <a:t> “Computer Machinery and Intelligence</a:t>
          </a:r>
          <a:r>
            <a:rPr lang="en-US" sz="1200" b="0" kern="1200" dirty="0">
              <a:latin typeface="Source Sans Pro"/>
            </a:rPr>
            <a:t>”.</a:t>
          </a:r>
        </a:p>
      </dsp:txBody>
      <dsp:txXfrm>
        <a:off x="44709" y="643228"/>
        <a:ext cx="3560613" cy="669469"/>
      </dsp:txXfrm>
    </dsp:sp>
    <dsp:sp modelId="{999189C2-C7A8-41A5-9A57-90246092A0C1}">
      <dsp:nvSpPr>
        <dsp:cNvPr id="0" name=""/>
        <dsp:cNvSpPr/>
      </dsp:nvSpPr>
      <dsp:spPr>
        <a:xfrm>
          <a:off x="1825016"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508C64E-166A-4F65-98FB-828D03805ED1}">
      <dsp:nvSpPr>
        <dsp:cNvPr id="0" name=""/>
        <dsp:cNvSpPr/>
      </dsp:nvSpPr>
      <dsp:spPr>
        <a:xfrm>
          <a:off x="2333642" y="1522968"/>
          <a:ext cx="319708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kern="1200" dirty="0">
              <a:latin typeface="Source Sans Pro"/>
            </a:rPr>
            <a:t>1952</a:t>
          </a:r>
          <a:endParaRPr lang="en-US" sz="1400" kern="1200" dirty="0"/>
        </a:p>
      </dsp:txBody>
      <dsp:txXfrm>
        <a:off x="2333642" y="1522968"/>
        <a:ext cx="3197081" cy="491701"/>
      </dsp:txXfrm>
    </dsp:sp>
    <dsp:sp modelId="{1C483F9B-0134-47D3-80BC-C0F277C000CD}">
      <dsp:nvSpPr>
        <dsp:cNvPr id="0" name=""/>
        <dsp:cNvSpPr/>
      </dsp:nvSpPr>
      <dsp:spPr>
        <a:xfrm>
          <a:off x="1792381"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BA4D3-8113-4741-83AC-5562CDA1FDE0}">
      <dsp:nvSpPr>
        <dsp:cNvPr id="0" name=""/>
        <dsp:cNvSpPr/>
      </dsp:nvSpPr>
      <dsp:spPr>
        <a:xfrm>
          <a:off x="2115660" y="3002423"/>
          <a:ext cx="3633047" cy="81145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Arthur Samuel developed a program to play checkers, which is the first to ever learn the game independently.</a:t>
          </a:r>
        </a:p>
      </dsp:txBody>
      <dsp:txXfrm>
        <a:off x="2155272" y="3042035"/>
        <a:ext cx="3553823" cy="732232"/>
      </dsp:txXfrm>
    </dsp:sp>
    <dsp:sp modelId="{0031CBE5-8B60-445C-968F-65C6E40DFBDC}">
      <dsp:nvSpPr>
        <dsp:cNvPr id="0" name=""/>
        <dsp:cNvSpPr/>
      </dsp:nvSpPr>
      <dsp:spPr>
        <a:xfrm>
          <a:off x="3932183"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A18DCA2-6307-4A3F-B82E-25027D96684E}">
      <dsp:nvSpPr>
        <dsp:cNvPr id="0" name=""/>
        <dsp:cNvSpPr/>
      </dsp:nvSpPr>
      <dsp:spPr>
        <a:xfrm>
          <a:off x="4440810" y="2336668"/>
          <a:ext cx="319708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0" kern="1200" dirty="0"/>
            <a:t>1956</a:t>
          </a:r>
          <a:endParaRPr lang="en-US" sz="1400" kern="1200" dirty="0"/>
        </a:p>
      </dsp:txBody>
      <dsp:txXfrm>
        <a:off x="4440810" y="2336668"/>
        <a:ext cx="3197081" cy="491701"/>
      </dsp:txXfrm>
    </dsp:sp>
    <dsp:sp modelId="{84A56E8C-6E17-49F8-8964-8D785E1A21B9}">
      <dsp:nvSpPr>
        <dsp:cNvPr id="0" name=""/>
        <dsp:cNvSpPr/>
      </dsp:nvSpPr>
      <dsp:spPr>
        <a:xfrm>
          <a:off x="3899548"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38D5C-208B-47B9-855A-1512105641DC}">
      <dsp:nvSpPr>
        <dsp:cNvPr id="0" name=""/>
        <dsp:cNvSpPr/>
      </dsp:nvSpPr>
      <dsp:spPr>
        <a:xfrm>
          <a:off x="4222827" y="537458"/>
          <a:ext cx="3633047" cy="81145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Source Sans Pro"/>
            </a:rPr>
            <a:t>The Dartmouth</a:t>
          </a:r>
          <a:r>
            <a:rPr lang="en-US" sz="1200" kern="1200" dirty="0"/>
            <a:t> Summer Research Project on Artificial Intelligence (DSRPAI)</a:t>
          </a:r>
          <a:r>
            <a:rPr lang="en-US" sz="1200" kern="1200" dirty="0">
              <a:latin typeface="Source Sans Pro"/>
            </a:rPr>
            <a:t> is held at Dartmouth College.</a:t>
          </a:r>
          <a:endParaRPr lang="en-US" sz="1200" kern="1200" dirty="0"/>
        </a:p>
      </dsp:txBody>
      <dsp:txXfrm>
        <a:off x="4262439" y="577070"/>
        <a:ext cx="3553823" cy="732232"/>
      </dsp:txXfrm>
    </dsp:sp>
    <dsp:sp modelId="{32B51F54-CBDD-427B-B53D-E048AD9A5E91}">
      <dsp:nvSpPr>
        <dsp:cNvPr id="0" name=""/>
        <dsp:cNvSpPr/>
      </dsp:nvSpPr>
      <dsp:spPr>
        <a:xfrm>
          <a:off x="6039351"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A19BD7D-B16C-49DA-9144-E4E1115001C4}">
      <dsp:nvSpPr>
        <dsp:cNvPr id="0" name=""/>
        <dsp:cNvSpPr/>
      </dsp:nvSpPr>
      <dsp:spPr>
        <a:xfrm>
          <a:off x="6547977" y="1522968"/>
          <a:ext cx="319708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0" kern="1200" dirty="0">
              <a:latin typeface="Source Sans Pro"/>
            </a:rPr>
            <a:t>1958</a:t>
          </a:r>
        </a:p>
      </dsp:txBody>
      <dsp:txXfrm>
        <a:off x="6547977" y="1522968"/>
        <a:ext cx="3197081" cy="491701"/>
      </dsp:txXfrm>
    </dsp:sp>
    <dsp:sp modelId="{8ED829CD-7938-496C-9B3A-BC7DDF9AC968}">
      <dsp:nvSpPr>
        <dsp:cNvPr id="0" name=""/>
        <dsp:cNvSpPr/>
      </dsp:nvSpPr>
      <dsp:spPr>
        <a:xfrm>
          <a:off x="6006715"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33F7D-C0E6-4D28-8322-D03D84245A07}">
      <dsp:nvSpPr>
        <dsp:cNvPr id="0" name=""/>
        <dsp:cNvSpPr/>
      </dsp:nvSpPr>
      <dsp:spPr>
        <a:xfrm>
          <a:off x="6329994" y="3002423"/>
          <a:ext cx="3633047"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pPr>
          <a:r>
            <a:rPr lang="en-US" sz="1200" kern="1200" dirty="0"/>
            <a:t>John McCarthy creates the first programming language for AI research, LISP.</a:t>
          </a:r>
        </a:p>
      </dsp:txBody>
      <dsp:txXfrm>
        <a:off x="6366211" y="3038640"/>
        <a:ext cx="3560613" cy="669469"/>
      </dsp:txXfrm>
    </dsp:sp>
    <dsp:sp modelId="{A98804BF-ABF9-4306-AB54-8B4CA01D8340}">
      <dsp:nvSpPr>
        <dsp:cNvPr id="0" name=""/>
        <dsp:cNvSpPr/>
      </dsp:nvSpPr>
      <dsp:spPr>
        <a:xfrm>
          <a:off x="814651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7C99E62-7388-4B73-8922-7900DAD4AA85}">
      <dsp:nvSpPr>
        <dsp:cNvPr id="0" name=""/>
        <dsp:cNvSpPr/>
      </dsp:nvSpPr>
      <dsp:spPr>
        <a:xfrm>
          <a:off x="8655144" y="2336668"/>
          <a:ext cx="319708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0" kern="1200" dirty="0">
              <a:latin typeface="Source Sans Pro"/>
            </a:rPr>
            <a:t>1959</a:t>
          </a:r>
          <a:endParaRPr lang="en-US" sz="1400" b="1" kern="1200" dirty="0">
            <a:latin typeface="Source Sans Pro"/>
          </a:endParaRPr>
        </a:p>
      </dsp:txBody>
      <dsp:txXfrm>
        <a:off x="8655144" y="2336668"/>
        <a:ext cx="3197081" cy="491701"/>
      </dsp:txXfrm>
    </dsp:sp>
    <dsp:sp modelId="{50662F79-52EB-4DA2-A619-DC9B06FF98CE}">
      <dsp:nvSpPr>
        <dsp:cNvPr id="0" name=""/>
        <dsp:cNvSpPr/>
      </dsp:nvSpPr>
      <dsp:spPr>
        <a:xfrm>
          <a:off x="8113883"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AE1A53-5568-4241-A753-898559973DF4}">
      <dsp:nvSpPr>
        <dsp:cNvPr id="0" name=""/>
        <dsp:cNvSpPr/>
      </dsp:nvSpPr>
      <dsp:spPr>
        <a:xfrm>
          <a:off x="8437162" y="537458"/>
          <a:ext cx="3633047" cy="81145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pPr>
          <a:r>
            <a:rPr lang="en-US" sz="1200" b="0" kern="1200" dirty="0"/>
            <a:t>When giving a speech about teaching machines to play chess better than humans, Arthur Samuel creates the term “machine learning”.</a:t>
          </a:r>
          <a:endParaRPr lang="en-US" sz="1200" kern="1200" dirty="0"/>
        </a:p>
      </dsp:txBody>
      <dsp:txXfrm>
        <a:off x="8476774" y="577070"/>
        <a:ext cx="3553823" cy="732232"/>
      </dsp:txXfrm>
    </dsp:sp>
    <dsp:sp modelId="{B2B55845-8171-4F28-952E-CEF014A8DA6B}">
      <dsp:nvSpPr>
        <dsp:cNvPr id="0" name=""/>
        <dsp:cNvSpPr/>
      </dsp:nvSpPr>
      <dsp:spPr>
        <a:xfrm>
          <a:off x="10253685"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8210030-96E9-4F8B-B4D2-21FC7C150512}">
      <dsp:nvSpPr>
        <dsp:cNvPr id="0" name=""/>
        <dsp:cNvSpPr/>
      </dsp:nvSpPr>
      <dsp:spPr>
        <a:xfrm>
          <a:off x="10221050"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1/29/2024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057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1/29/2024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424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1/29/2024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2594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1/29/2024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3669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1/29/2024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1419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1/29/2024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7072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1/29/2024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8487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1/29/2024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424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1/29/2024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8288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1/29/2024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2431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1/29/2024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573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1/29/2024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57414066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6765" y="1312330"/>
            <a:ext cx="6418471" cy="2076578"/>
          </a:xfrm>
        </p:spPr>
        <p:txBody>
          <a:bodyPr>
            <a:normAutofit/>
          </a:bodyPr>
          <a:lstStyle/>
          <a:p>
            <a:r>
              <a:rPr lang="en-US" dirty="0">
                <a:ea typeface="Source Sans Pro SemiBold"/>
              </a:rPr>
              <a:t>The Early Years of AI</a:t>
            </a:r>
            <a:endParaRPr lang="en-US" dirty="0"/>
          </a:p>
        </p:txBody>
      </p:sp>
      <p:sp>
        <p:nvSpPr>
          <p:cNvPr id="3" name="Subtitle 2"/>
          <p:cNvSpPr>
            <a:spLocks noGrp="1"/>
          </p:cNvSpPr>
          <p:nvPr>
            <p:ph type="subTitle" idx="1"/>
          </p:nvPr>
        </p:nvSpPr>
        <p:spPr>
          <a:xfrm>
            <a:off x="2886765" y="3756206"/>
            <a:ext cx="6418471" cy="1151958"/>
          </a:xfrm>
        </p:spPr>
        <p:txBody>
          <a:bodyPr vert="horz" lIns="91440" tIns="45720" rIns="91440" bIns="45720" rtlCol="0" anchor="t">
            <a:normAutofit/>
          </a:bodyPr>
          <a:lstStyle/>
          <a:p>
            <a:r>
              <a:rPr lang="en-US" dirty="0">
                <a:ea typeface="Source Sans Pro"/>
              </a:rPr>
              <a:t>Development of Artificial Intelligence: 1950 - 1960</a:t>
            </a:r>
            <a:endParaRPr lang="en-US" dirty="0"/>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8"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6" name="Oval 35">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1" name="Freeform: Shape 4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 name="Subtitle 2">
            <a:extLst>
              <a:ext uri="{FF2B5EF4-FFF2-40B4-BE49-F238E27FC236}">
                <a16:creationId xmlns:a16="http://schemas.microsoft.com/office/drawing/2014/main" id="{23DFDCD5-3C9A-10D3-1392-1304ED968FBA}"/>
              </a:ext>
            </a:extLst>
          </p:cNvPr>
          <p:cNvSpPr txBox="1">
            <a:spLocks/>
          </p:cNvSpPr>
          <p:nvPr/>
        </p:nvSpPr>
        <p:spPr>
          <a:xfrm>
            <a:off x="2886765" y="4927781"/>
            <a:ext cx="6418471" cy="99003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ea typeface="Source Sans Pro"/>
              </a:rPr>
              <a:t>Team: Vision Quest</a:t>
            </a:r>
          </a:p>
          <a:p>
            <a:r>
              <a:rPr lang="en-US" sz="1400" dirty="0">
                <a:ea typeface="Source Sans Pro"/>
              </a:rPr>
              <a:t>Members:</a:t>
            </a:r>
            <a:r>
              <a:rPr lang="en-US" sz="1400" dirty="0">
                <a:ea typeface="+mn-lt"/>
                <a:cs typeface="+mn-lt"/>
              </a:rPr>
              <a:t> ADRYANNA Garcia</a:t>
            </a:r>
            <a:r>
              <a:rPr lang="en-US" sz="1400" dirty="0">
                <a:ea typeface="Source Sans Pro"/>
              </a:rPr>
              <a:t>,</a:t>
            </a:r>
            <a:r>
              <a:rPr lang="en-US" sz="1400" dirty="0">
                <a:ea typeface="+mn-lt"/>
                <a:cs typeface="+mn-lt"/>
              </a:rPr>
              <a:t> Elizabeth Carrillo,  Michael Lai, Richard Evans,  Stanley Huynh</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2610FF4-9E1C-ACF5-FA84-E7CABE1799BA}"/>
              </a:ext>
            </a:extLst>
          </p:cNvPr>
          <p:cNvGraphicFramePr>
            <a:graphicFrameLocks noGrp="1"/>
          </p:cNvGraphicFramePr>
          <p:nvPr>
            <p:ph idx="1"/>
            <p:extLst>
              <p:ext uri="{D42A27DB-BD31-4B8C-83A1-F6EECF244321}">
                <p14:modId xmlns:p14="http://schemas.microsoft.com/office/powerpoint/2010/main" val="3458739872"/>
              </p:ext>
            </p:extLst>
          </p:nvPr>
        </p:nvGraphicFramePr>
        <p:xfrm>
          <a:off x="46623" y="1825625"/>
          <a:ext cx="1207870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9" name="TextBox 1028">
            <a:extLst>
              <a:ext uri="{FF2B5EF4-FFF2-40B4-BE49-F238E27FC236}">
                <a16:creationId xmlns:a16="http://schemas.microsoft.com/office/drawing/2014/main" id="{2A33CA39-D2FE-96DA-F2D3-4BC0E806B7F5}"/>
              </a:ext>
            </a:extLst>
          </p:cNvPr>
          <p:cNvSpPr txBox="1"/>
          <p:nvPr/>
        </p:nvSpPr>
        <p:spPr>
          <a:xfrm>
            <a:off x="767514" y="1130967"/>
            <a:ext cx="2314575" cy="1169551"/>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The paper proposed a test of machine intelligence called the "Imitation Game" and would eventually be known as the "Turing Test".</a:t>
            </a:r>
            <a:endParaRPr lang="en-US" sz="1400" dirty="0">
              <a:ea typeface="Source Sans Pro"/>
            </a:endParaRPr>
          </a:p>
        </p:txBody>
      </p:sp>
      <p:sp>
        <p:nvSpPr>
          <p:cNvPr id="1366" name="TextBox 1365">
            <a:extLst>
              <a:ext uri="{FF2B5EF4-FFF2-40B4-BE49-F238E27FC236}">
                <a16:creationId xmlns:a16="http://schemas.microsoft.com/office/drawing/2014/main" id="{3588D604-15A8-7A32-E04E-39815EE0CB66}"/>
              </a:ext>
            </a:extLst>
          </p:cNvPr>
          <p:cNvSpPr txBox="1"/>
          <p:nvPr/>
        </p:nvSpPr>
        <p:spPr>
          <a:xfrm>
            <a:off x="4632157" y="834690"/>
            <a:ext cx="2895600" cy="138499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Source Sans Pro"/>
              </a:rPr>
              <a:t>This workshop, organized by John McCarthy, brought together multiple brilliant scientists and mathematicians to discuss and receive funding for his newly coined "artificial intelligence" theorem.</a:t>
            </a:r>
          </a:p>
        </p:txBody>
      </p:sp>
      <p:sp>
        <p:nvSpPr>
          <p:cNvPr id="4361" name="TextBox 4360">
            <a:extLst>
              <a:ext uri="{FF2B5EF4-FFF2-40B4-BE49-F238E27FC236}">
                <a16:creationId xmlns:a16="http://schemas.microsoft.com/office/drawing/2014/main" id="{79469136-9DEA-D44C-987B-6D0562F1CF9F}"/>
              </a:ext>
            </a:extLst>
          </p:cNvPr>
          <p:cNvSpPr txBox="1"/>
          <p:nvPr/>
        </p:nvSpPr>
        <p:spPr>
          <a:xfrm>
            <a:off x="1883443" y="5698456"/>
            <a:ext cx="4039101" cy="954107"/>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Source Sans Pro"/>
              </a:rPr>
              <a:t>Samuel's checkers program would pave the way for future game-playing algorithms. Most notably IBM's Watson computer and its victory in a game of </a:t>
            </a:r>
            <a:r>
              <a:rPr lang="en-US" sz="1400" i="1" dirty="0">
                <a:ea typeface="Source Sans Pro"/>
              </a:rPr>
              <a:t>Jeopardy!</a:t>
            </a:r>
            <a:r>
              <a:rPr lang="en-US" sz="1400" dirty="0">
                <a:ea typeface="Source Sans Pro"/>
              </a:rPr>
              <a:t> against two of the show's best players.</a:t>
            </a:r>
            <a:endParaRPr lang="en-US" dirty="0"/>
          </a:p>
        </p:txBody>
      </p:sp>
      <p:sp>
        <p:nvSpPr>
          <p:cNvPr id="4362" name="TextBox 4361">
            <a:extLst>
              <a:ext uri="{FF2B5EF4-FFF2-40B4-BE49-F238E27FC236}">
                <a16:creationId xmlns:a16="http://schemas.microsoft.com/office/drawing/2014/main" id="{02CFC5B4-00B5-BE70-D6A6-A3B5B91C2877}"/>
              </a:ext>
            </a:extLst>
          </p:cNvPr>
          <p:cNvSpPr txBox="1"/>
          <p:nvPr/>
        </p:nvSpPr>
        <p:spPr>
          <a:xfrm>
            <a:off x="8632657" y="834690"/>
            <a:ext cx="3366836" cy="1384995"/>
          </a:xfrm>
          <a:prstGeom prst="rect">
            <a:avLst/>
          </a:prstGeom>
          <a:ln>
            <a:extLst>
              <a:ext uri="{C807C97D-BFC1-408E-A445-0C87EB9F89A2}">
                <ask:lineSketchStyleProps xmlns:ask="http://schemas.microsoft.com/office/drawing/2018/sketchyshapes" sd="3499211612">
                  <a:custGeom>
                    <a:avLst/>
                    <a:gdLst>
                      <a:gd name="connsiteX0" fmla="*/ 0 w 3366836"/>
                      <a:gd name="connsiteY0" fmla="*/ 0 h 1384995"/>
                      <a:gd name="connsiteX1" fmla="*/ 3366836 w 3366836"/>
                      <a:gd name="connsiteY1" fmla="*/ 0 h 1384995"/>
                      <a:gd name="connsiteX2" fmla="*/ 3366836 w 3366836"/>
                      <a:gd name="connsiteY2" fmla="*/ 1384995 h 1384995"/>
                      <a:gd name="connsiteX3" fmla="*/ 0 w 3366836"/>
                      <a:gd name="connsiteY3" fmla="*/ 1384995 h 1384995"/>
                      <a:gd name="connsiteX4" fmla="*/ 0 w 3366836"/>
                      <a:gd name="connsiteY4" fmla="*/ 0 h 1384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6836" h="1384995" fill="none" extrusionOk="0">
                        <a:moveTo>
                          <a:pt x="0" y="0"/>
                        </a:moveTo>
                        <a:cubicBezTo>
                          <a:pt x="611151" y="-149972"/>
                          <a:pt x="2869968" y="85198"/>
                          <a:pt x="3366836" y="0"/>
                        </a:cubicBezTo>
                        <a:cubicBezTo>
                          <a:pt x="3282646" y="563504"/>
                          <a:pt x="3343460" y="1220740"/>
                          <a:pt x="3366836" y="1384995"/>
                        </a:cubicBezTo>
                        <a:cubicBezTo>
                          <a:pt x="2298629" y="1476371"/>
                          <a:pt x="441321" y="1378938"/>
                          <a:pt x="0" y="1384995"/>
                        </a:cubicBezTo>
                        <a:cubicBezTo>
                          <a:pt x="-86608" y="898453"/>
                          <a:pt x="-15374" y="635463"/>
                          <a:pt x="0" y="0"/>
                        </a:cubicBezTo>
                        <a:close/>
                      </a:path>
                      <a:path w="3366836" h="1384995" stroke="0" extrusionOk="0">
                        <a:moveTo>
                          <a:pt x="0" y="0"/>
                        </a:moveTo>
                        <a:cubicBezTo>
                          <a:pt x="830114" y="-113254"/>
                          <a:pt x="2730730" y="102601"/>
                          <a:pt x="3366836" y="0"/>
                        </a:cubicBezTo>
                        <a:cubicBezTo>
                          <a:pt x="3462145" y="413840"/>
                          <a:pt x="3322069" y="1117170"/>
                          <a:pt x="3366836" y="1384995"/>
                        </a:cubicBezTo>
                        <a:cubicBezTo>
                          <a:pt x="2279217" y="1440805"/>
                          <a:pt x="598354" y="1553953"/>
                          <a:pt x="0" y="1384995"/>
                        </a:cubicBezTo>
                        <a:cubicBezTo>
                          <a:pt x="53517" y="694126"/>
                          <a:pt x="-51883" y="571971"/>
                          <a:pt x="0" y="0"/>
                        </a:cubicBezTo>
                        <a:close/>
                      </a:path>
                    </a:pathLst>
                  </a:custGeom>
                  <ask:type>
                    <ask:lineSketchCurved/>
                  </ask:type>
                </ask:lineSketchStyleProps>
              </a:ext>
            </a:extLst>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Source Sans Pro"/>
              </a:rPr>
              <a:t>Samuel designed a machine learning technique that he called "rote learning", in which the program would essentially memorize actions and record positive and negative outcomes to those actions respectively.</a:t>
            </a:r>
          </a:p>
        </p:txBody>
      </p:sp>
      <p:sp>
        <p:nvSpPr>
          <p:cNvPr id="5899" name="TextBox 5898">
            <a:extLst>
              <a:ext uri="{FF2B5EF4-FFF2-40B4-BE49-F238E27FC236}">
                <a16:creationId xmlns:a16="http://schemas.microsoft.com/office/drawing/2014/main" id="{8BE3F0B2-014C-964A-AD8F-8F5AC512C26D}"/>
              </a:ext>
            </a:extLst>
          </p:cNvPr>
          <p:cNvSpPr txBox="1"/>
          <p:nvPr/>
        </p:nvSpPr>
        <p:spPr>
          <a:xfrm>
            <a:off x="6326603" y="5637296"/>
            <a:ext cx="4178966" cy="1159525"/>
          </a:xfrm>
          <a:prstGeom prst="rect">
            <a:avLst/>
          </a:prstGeom>
          <a:ln>
            <a:extLst>
              <a:ext uri="{C807C97D-BFC1-408E-A445-0C87EB9F89A2}">
                <ask:lineSketchStyleProps xmlns:ask="http://schemas.microsoft.com/office/drawing/2018/sketchyshapes" sd="3499211612">
                  <a:custGeom>
                    <a:avLst/>
                    <a:gdLst>
                      <a:gd name="connsiteX0" fmla="*/ 0 w 4178966"/>
                      <a:gd name="connsiteY0" fmla="*/ 0 h 1159525"/>
                      <a:gd name="connsiteX1" fmla="*/ 4178966 w 4178966"/>
                      <a:gd name="connsiteY1" fmla="*/ 0 h 1159525"/>
                      <a:gd name="connsiteX2" fmla="*/ 4178966 w 4178966"/>
                      <a:gd name="connsiteY2" fmla="*/ 1159525 h 1159525"/>
                      <a:gd name="connsiteX3" fmla="*/ 0 w 4178966"/>
                      <a:gd name="connsiteY3" fmla="*/ 1159525 h 1159525"/>
                      <a:gd name="connsiteX4" fmla="*/ 0 w 4178966"/>
                      <a:gd name="connsiteY4" fmla="*/ 0 h 115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966" h="1159525" fill="none" extrusionOk="0">
                        <a:moveTo>
                          <a:pt x="0" y="0"/>
                        </a:moveTo>
                        <a:cubicBezTo>
                          <a:pt x="2045233" y="-149972"/>
                          <a:pt x="3557135" y="85198"/>
                          <a:pt x="4178966" y="0"/>
                        </a:cubicBezTo>
                        <a:cubicBezTo>
                          <a:pt x="4201308" y="289907"/>
                          <a:pt x="4210014" y="623093"/>
                          <a:pt x="4178966" y="1159525"/>
                        </a:cubicBezTo>
                        <a:cubicBezTo>
                          <a:pt x="2188590" y="1250901"/>
                          <a:pt x="1782281" y="1153468"/>
                          <a:pt x="0" y="1159525"/>
                        </a:cubicBezTo>
                        <a:cubicBezTo>
                          <a:pt x="-90451" y="1030580"/>
                          <a:pt x="-63360" y="410296"/>
                          <a:pt x="0" y="0"/>
                        </a:cubicBezTo>
                        <a:close/>
                      </a:path>
                      <a:path w="4178966" h="1159525" stroke="0" extrusionOk="0">
                        <a:moveTo>
                          <a:pt x="0" y="0"/>
                        </a:moveTo>
                        <a:cubicBezTo>
                          <a:pt x="813810" y="-113254"/>
                          <a:pt x="3613953" y="102601"/>
                          <a:pt x="4178966" y="0"/>
                        </a:cubicBezTo>
                        <a:cubicBezTo>
                          <a:pt x="4258833" y="455830"/>
                          <a:pt x="4253770" y="763850"/>
                          <a:pt x="4178966" y="1159525"/>
                        </a:cubicBezTo>
                        <a:cubicBezTo>
                          <a:pt x="3484634" y="1215335"/>
                          <a:pt x="907822" y="1328483"/>
                          <a:pt x="0" y="1159525"/>
                        </a:cubicBezTo>
                        <a:cubicBezTo>
                          <a:pt x="44382" y="691133"/>
                          <a:pt x="54621" y="355307"/>
                          <a:pt x="0" y="0"/>
                        </a:cubicBezTo>
                        <a:close/>
                      </a:path>
                    </a:pathLst>
                  </a:custGeom>
                  <ask:type>
                    <ask:lineSketchCurved/>
                  </ask:type>
                </ask:lineSketchStyleProps>
              </a:ext>
            </a:extLst>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Source Sans Pro"/>
              </a:rPr>
              <a:t>The Lisp programming language continues to be used and modified by programmers to this day. It has many different varying offshoots known as dialects. Some dialects include Common Lisp, Scheme, and Clojure.</a:t>
            </a:r>
            <a:endParaRPr lang="en-US" sz="1400">
              <a:ea typeface="Source Sans Pro"/>
            </a:endParaRPr>
          </a:p>
        </p:txBody>
      </p:sp>
    </p:spTree>
    <p:extLst>
      <p:ext uri="{BB962C8B-B14F-4D97-AF65-F5344CB8AC3E}">
        <p14:creationId xmlns:p14="http://schemas.microsoft.com/office/powerpoint/2010/main" val="206894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Freeform: Shape 2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68123DE-8E6E-597D-2121-6493C955C233}"/>
              </a:ext>
            </a:extLst>
          </p:cNvPr>
          <p:cNvSpPr>
            <a:spLocks noGrp="1"/>
          </p:cNvSpPr>
          <p:nvPr>
            <p:ph type="title"/>
          </p:nvPr>
        </p:nvSpPr>
        <p:spPr>
          <a:xfrm>
            <a:off x="1861854" y="292152"/>
            <a:ext cx="4834021" cy="1314996"/>
          </a:xfrm>
        </p:spPr>
        <p:txBody>
          <a:bodyPr vert="horz" lIns="91440" tIns="45720" rIns="91440" bIns="45720" rtlCol="0" anchor="b">
            <a:normAutofit/>
          </a:bodyPr>
          <a:lstStyle/>
          <a:p>
            <a:pPr algn="ctr"/>
            <a:r>
              <a:rPr lang="en-US" sz="4400" dirty="0">
                <a:ea typeface="Source Sans Pro"/>
              </a:rPr>
              <a:t>Alan Turing</a:t>
            </a:r>
          </a:p>
        </p:txBody>
      </p:sp>
      <p:sp>
        <p:nvSpPr>
          <p:cNvPr id="4" name="Text Placeholder 3">
            <a:extLst>
              <a:ext uri="{FF2B5EF4-FFF2-40B4-BE49-F238E27FC236}">
                <a16:creationId xmlns:a16="http://schemas.microsoft.com/office/drawing/2014/main" id="{9E814214-BA93-B4B9-AE0F-D87DC8C0F4FA}"/>
              </a:ext>
            </a:extLst>
          </p:cNvPr>
          <p:cNvSpPr>
            <a:spLocks noGrp="1"/>
          </p:cNvSpPr>
          <p:nvPr>
            <p:ph type="body" sz="half" idx="2"/>
          </p:nvPr>
        </p:nvSpPr>
        <p:spPr>
          <a:xfrm>
            <a:off x="1861854" y="1764789"/>
            <a:ext cx="4834021" cy="4044463"/>
          </a:xfrm>
        </p:spPr>
        <p:txBody>
          <a:bodyPr vert="horz" lIns="91440" tIns="45720" rIns="91440" bIns="45720" rtlCol="0" anchor="t">
            <a:noAutofit/>
          </a:bodyPr>
          <a:lstStyle/>
          <a:p>
            <a:pPr marL="285750" indent="-285750">
              <a:buFont typeface="Arial" panose="020B0604020202020204" pitchFamily="34" charset="0"/>
              <a:buChar char="•"/>
            </a:pPr>
            <a:r>
              <a:rPr lang="en-US" sz="1800" dirty="0">
                <a:ea typeface="+mn-lt"/>
                <a:cs typeface="+mn-lt"/>
              </a:rPr>
              <a:t>June 23, 1912 – Born in</a:t>
            </a:r>
            <a:r>
              <a:rPr lang="en-US" sz="1800" dirty="0">
                <a:ea typeface="Source Sans Pro"/>
              </a:rPr>
              <a:t> Maida Vale,  London, England.</a:t>
            </a:r>
          </a:p>
          <a:p>
            <a:pPr marL="285750" indent="-285750">
              <a:buFont typeface="Arial" panose="020B0604020202020204" pitchFamily="34" charset="0"/>
              <a:buChar char="•"/>
            </a:pPr>
            <a:r>
              <a:rPr lang="en-US" sz="1800" dirty="0">
                <a:ea typeface="+mn-lt"/>
                <a:cs typeface="+mn-lt"/>
              </a:rPr>
              <a:t>1934 – Graduated from King's College in Cambridge, England in 1934.</a:t>
            </a:r>
          </a:p>
          <a:p>
            <a:pPr marL="285750" indent="-285750">
              <a:buFont typeface="Arial" panose="020B0604020202020204" pitchFamily="34" charset="0"/>
              <a:buChar char="•"/>
            </a:pPr>
            <a:r>
              <a:rPr lang="en-US" sz="1800" dirty="0">
                <a:ea typeface="+mn-lt"/>
                <a:cs typeface="+mn-lt"/>
              </a:rPr>
              <a:t>1936 – Invented the Turing machine, a hypothetical machine designed to compute real numbers. Turing machines can be considered as the basis and foundation of computers.</a:t>
            </a:r>
          </a:p>
          <a:p>
            <a:pPr marL="285750" indent="-285750">
              <a:buFont typeface="Arial" panose="020B0604020202020204" pitchFamily="34" charset="0"/>
              <a:buChar char="•"/>
            </a:pPr>
            <a:r>
              <a:rPr lang="en-US" sz="1800" dirty="0">
                <a:ea typeface="+mn-lt"/>
                <a:cs typeface="+mn-lt"/>
              </a:rPr>
              <a:t>1950 – Published "Computing Machinery and Intelligence", addressing the issues of artificial intelligence and proposing the "Turing Test", a test to determine whether or not a machine could be intelligent.</a:t>
            </a:r>
          </a:p>
          <a:p>
            <a:pPr marL="285750" indent="-285750">
              <a:buFont typeface="Arial" panose="020B0604020202020204" pitchFamily="34" charset="0"/>
              <a:buChar char="•"/>
            </a:pPr>
            <a:r>
              <a:rPr lang="en-US" sz="1800" dirty="0">
                <a:ea typeface="+mn-lt"/>
                <a:cs typeface="+mn-lt"/>
              </a:rPr>
              <a:t>June 8, 1954 – Died of suspected suicide via cyanide poisoning.</a:t>
            </a:r>
            <a:endParaRPr lang="en-US" sz="1800" dirty="0">
              <a:ea typeface="Source Sans Pro"/>
            </a:endParaRPr>
          </a:p>
        </p:txBody>
      </p:sp>
      <p:pic>
        <p:nvPicPr>
          <p:cNvPr id="5" name="Picture Placeholder 4" descr="A person in a suit and tie&#10;&#10;Description automatically generated">
            <a:extLst>
              <a:ext uri="{FF2B5EF4-FFF2-40B4-BE49-F238E27FC236}">
                <a16:creationId xmlns:a16="http://schemas.microsoft.com/office/drawing/2014/main" id="{A244C5B0-48EE-5A6A-0A60-3FE617C32957}"/>
              </a:ext>
            </a:extLst>
          </p:cNvPr>
          <p:cNvPicPr>
            <a:picLocks noGrp="1" noChangeAspect="1"/>
          </p:cNvPicPr>
          <p:nvPr>
            <p:ph type="pic" idx="1"/>
          </p:nvPr>
        </p:nvPicPr>
        <p:blipFill>
          <a:blip r:embed="rId2"/>
          <a:srcRect t="10520" b="10520"/>
          <a:stretch/>
        </p:blipFill>
        <p:spPr>
          <a:xfrm>
            <a:off x="7235473" y="2057143"/>
            <a:ext cx="4072815" cy="3215894"/>
          </a:xfrm>
          <a:prstGeom prst="rect">
            <a:avLst/>
          </a:prstGeom>
        </p:spPr>
      </p:pic>
      <p:grpSp>
        <p:nvGrpSpPr>
          <p:cNvPr id="2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0" name="Freeform: Shape 2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6920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67" name="Freeform: Shape 66">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3" name="Oval 72">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75" name="Rectangle 7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A49B25-96B0-03E5-7C8D-8A341D902B88}"/>
              </a:ext>
            </a:extLst>
          </p:cNvPr>
          <p:cNvSpPr>
            <a:spLocks noGrp="1"/>
          </p:cNvSpPr>
          <p:nvPr>
            <p:ph type="title"/>
          </p:nvPr>
        </p:nvSpPr>
        <p:spPr>
          <a:xfrm>
            <a:off x="5956784" y="396117"/>
            <a:ext cx="5217172" cy="1158857"/>
          </a:xfrm>
        </p:spPr>
        <p:txBody>
          <a:bodyPr vert="horz" lIns="91440" tIns="45720" rIns="91440" bIns="45720" rtlCol="0" anchor="b">
            <a:normAutofit/>
          </a:bodyPr>
          <a:lstStyle/>
          <a:p>
            <a:r>
              <a:rPr lang="en-US" sz="4400"/>
              <a:t>Arthur Samuel</a:t>
            </a:r>
          </a:p>
        </p:txBody>
      </p:sp>
      <p:grpSp>
        <p:nvGrpSpPr>
          <p:cNvPr id="77"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78" name="Freeform: Shape 77">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81" name="Oval 80">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Placeholder 4" descr="A person in a suit and tie&#10;&#10;Description automatically generated">
            <a:extLst>
              <a:ext uri="{FF2B5EF4-FFF2-40B4-BE49-F238E27FC236}">
                <a16:creationId xmlns:a16="http://schemas.microsoft.com/office/drawing/2014/main" id="{67A01CA8-2D78-1F94-54B5-3204EB04E7D5}"/>
              </a:ext>
            </a:extLst>
          </p:cNvPr>
          <p:cNvPicPr>
            <a:picLocks noGrp="1" noChangeAspect="1"/>
          </p:cNvPicPr>
          <p:nvPr>
            <p:ph type="pic" idx="1"/>
          </p:nvPr>
        </p:nvPicPr>
        <p:blipFill>
          <a:blip r:embed="rId2"/>
          <a:srcRect t="10520" b="10520"/>
          <a:stretch/>
        </p:blipFill>
        <p:spPr>
          <a:xfrm>
            <a:off x="1526293" y="2025469"/>
            <a:ext cx="3555043" cy="2807062"/>
          </a:xfrm>
          <a:prstGeom prst="rect">
            <a:avLst/>
          </a:prstGeom>
        </p:spPr>
      </p:pic>
      <p:grpSp>
        <p:nvGrpSpPr>
          <p:cNvPr id="85"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86" name="Freeform: Shape 85">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Text Placeholder 3">
            <a:extLst>
              <a:ext uri="{FF2B5EF4-FFF2-40B4-BE49-F238E27FC236}">
                <a16:creationId xmlns:a16="http://schemas.microsoft.com/office/drawing/2014/main" id="{074E87D8-F83E-BADD-6283-0A349366CC32}"/>
              </a:ext>
            </a:extLst>
          </p:cNvPr>
          <p:cNvSpPr>
            <a:spLocks noGrp="1"/>
          </p:cNvSpPr>
          <p:nvPr>
            <p:ph type="body" sz="half" idx="2"/>
          </p:nvPr>
        </p:nvSpPr>
        <p:spPr>
          <a:xfrm>
            <a:off x="5956783" y="1747592"/>
            <a:ext cx="5217173" cy="4351338"/>
          </a:xfrm>
        </p:spPr>
        <p:txBody>
          <a:bodyPr vert="horz" lIns="91440" tIns="45720" rIns="91440" bIns="45720" rtlCol="0" anchor="t">
            <a:normAutofit/>
          </a:bodyPr>
          <a:lstStyle/>
          <a:p>
            <a:pPr marL="285750" indent="-285750">
              <a:buChar char="•"/>
            </a:pPr>
            <a:r>
              <a:rPr lang="en-US" sz="1800" dirty="0">
                <a:ea typeface="+mn-lt"/>
                <a:cs typeface="+mn-lt"/>
              </a:rPr>
              <a:t>December 5, 1901 </a:t>
            </a:r>
            <a:r>
              <a:rPr lang="en-US" sz="1800" dirty="0">
                <a:ea typeface="Source Sans Pro"/>
              </a:rPr>
              <a:t>– Born</a:t>
            </a:r>
            <a:r>
              <a:rPr lang="en-US" sz="1800" dirty="0">
                <a:ea typeface="+mn-lt"/>
                <a:cs typeface="+mn-lt"/>
              </a:rPr>
              <a:t> in Emporia, Kansas.</a:t>
            </a:r>
          </a:p>
          <a:p>
            <a:pPr marL="285750" indent="-285750">
              <a:buChar char="•"/>
            </a:pPr>
            <a:r>
              <a:rPr lang="en-US" sz="1800" dirty="0">
                <a:ea typeface="+mn-lt"/>
                <a:cs typeface="+mn-lt"/>
              </a:rPr>
              <a:t>1923 – Graduated from College of Emporia in Kansas.</a:t>
            </a:r>
          </a:p>
          <a:p>
            <a:pPr marL="285750" indent="-285750">
              <a:buChar char="•"/>
            </a:pPr>
            <a:r>
              <a:rPr lang="en-US" sz="1800" dirty="0">
                <a:ea typeface="+mn-lt"/>
                <a:cs typeface="+mn-lt"/>
              </a:rPr>
              <a:t>1949 – Began working at IBM, where he would go on to create the first computer program that could play a game of checkers. This program would be the conceptual foundation that gives way to more advanced game-playing algorithms. His research and development into teaching computers how to play games is also the basis of machine learning as we know it.</a:t>
            </a:r>
          </a:p>
          <a:p>
            <a:pPr marL="285750" indent="-285750">
              <a:buChar char="•"/>
            </a:pPr>
            <a:r>
              <a:rPr lang="en-US" sz="1800" dirty="0">
                <a:ea typeface="+mn-lt"/>
                <a:cs typeface="+mn-lt"/>
              </a:rPr>
              <a:t>July 29, 1990 – Died of complications from Parkinson's disease.</a:t>
            </a:r>
            <a:endParaRPr lang="en-US" sz="1800" dirty="0">
              <a:ea typeface="Source Sans Pro"/>
            </a:endParaRPr>
          </a:p>
        </p:txBody>
      </p:sp>
    </p:spTree>
    <p:extLst>
      <p:ext uri="{BB962C8B-B14F-4D97-AF65-F5344CB8AC3E}">
        <p14:creationId xmlns:p14="http://schemas.microsoft.com/office/powerpoint/2010/main" val="114641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74" name="Freeform: Shape 73">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1" name="Oval 70">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72" name="Rectangle 7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B5483A-C0D6-3189-817E-AEE999C22306}"/>
              </a:ext>
            </a:extLst>
          </p:cNvPr>
          <p:cNvSpPr>
            <a:spLocks noGrp="1"/>
          </p:cNvSpPr>
          <p:nvPr>
            <p:ph type="title"/>
          </p:nvPr>
        </p:nvSpPr>
        <p:spPr>
          <a:xfrm>
            <a:off x="938907" y="282800"/>
            <a:ext cx="5217172" cy="1288673"/>
          </a:xfrm>
        </p:spPr>
        <p:txBody>
          <a:bodyPr vert="horz" lIns="91440" tIns="45720" rIns="91440" bIns="45720" rtlCol="0" anchor="b">
            <a:normAutofit/>
          </a:bodyPr>
          <a:lstStyle/>
          <a:p>
            <a:pPr algn="ctr"/>
            <a:r>
              <a:rPr lang="en-US" sz="4400" dirty="0">
                <a:ea typeface="Source Sans Pro"/>
              </a:rPr>
              <a:t>John McCarthy</a:t>
            </a:r>
          </a:p>
        </p:txBody>
      </p:sp>
      <p:grpSp>
        <p:nvGrpSpPr>
          <p:cNvPr id="79" name="Graphic 38">
            <a:extLst>
              <a:ext uri="{FF2B5EF4-FFF2-40B4-BE49-F238E27FC236}">
                <a16:creationId xmlns:a16="http://schemas.microsoft.com/office/drawing/2014/main" id="{A3709225-45BD-4CB5-BED5-6A68EDA55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solidFill>
        </p:grpSpPr>
        <p:sp>
          <p:nvSpPr>
            <p:cNvPr id="85" name="Freeform: Shape 84">
              <a:extLst>
                <a:ext uri="{FF2B5EF4-FFF2-40B4-BE49-F238E27FC236}">
                  <a16:creationId xmlns:a16="http://schemas.microsoft.com/office/drawing/2014/main" id="{8C942C2B-45B1-458A-8005-9D3AB343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13F7C494-DAD3-45A9-B68C-D69E3DED5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81" name="Graphic 38">
            <a:extLst>
              <a:ext uri="{FF2B5EF4-FFF2-40B4-BE49-F238E27FC236}">
                <a16:creationId xmlns:a16="http://schemas.microsoft.com/office/drawing/2014/main" id="{BC9D362F-A0BC-46E8-B739-CC9BEBDA5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alpha val="60000"/>
            </a:schemeClr>
          </a:solidFill>
        </p:grpSpPr>
        <p:sp>
          <p:nvSpPr>
            <p:cNvPr id="89" name="Freeform: Shape 88">
              <a:extLst>
                <a:ext uri="{FF2B5EF4-FFF2-40B4-BE49-F238E27FC236}">
                  <a16:creationId xmlns:a16="http://schemas.microsoft.com/office/drawing/2014/main" id="{DBA52944-DE64-4F5C-B8FC-B70E68B5E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56C7690-20D4-475A-BC10-531EE3E15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 name="Text Placeholder 3">
            <a:extLst>
              <a:ext uri="{FF2B5EF4-FFF2-40B4-BE49-F238E27FC236}">
                <a16:creationId xmlns:a16="http://schemas.microsoft.com/office/drawing/2014/main" id="{E9B16295-C66A-BBDD-4D15-84A7291BA766}"/>
              </a:ext>
            </a:extLst>
          </p:cNvPr>
          <p:cNvSpPr>
            <a:spLocks noGrp="1"/>
          </p:cNvSpPr>
          <p:nvPr>
            <p:ph type="body" sz="half" idx="2"/>
          </p:nvPr>
        </p:nvSpPr>
        <p:spPr>
          <a:xfrm>
            <a:off x="938906" y="1715151"/>
            <a:ext cx="5217173" cy="4351338"/>
          </a:xfrm>
        </p:spPr>
        <p:txBody>
          <a:bodyPr vert="horz" lIns="91440" tIns="45720" rIns="91440" bIns="45720" rtlCol="0" anchor="t">
            <a:normAutofit/>
          </a:bodyPr>
          <a:lstStyle/>
          <a:p>
            <a:pPr marL="285750" indent="-285750">
              <a:buChar char="•"/>
            </a:pPr>
            <a:r>
              <a:rPr lang="en-US" sz="1800" dirty="0">
                <a:ea typeface="+mn-lt"/>
                <a:cs typeface="+mn-lt"/>
              </a:rPr>
              <a:t>September 4, 1927 – </a:t>
            </a:r>
            <a:r>
              <a:rPr lang="en-US" sz="1800" dirty="0">
                <a:ea typeface="Source Sans Pro"/>
              </a:rPr>
              <a:t>Born</a:t>
            </a:r>
            <a:r>
              <a:rPr lang="en-US" sz="1800" dirty="0">
                <a:ea typeface="+mn-lt"/>
                <a:cs typeface="+mn-lt"/>
              </a:rPr>
              <a:t> in Boston, Massachusetts.</a:t>
            </a:r>
          </a:p>
          <a:p>
            <a:pPr marL="285750" indent="-285750">
              <a:buChar char="•"/>
            </a:pPr>
            <a:r>
              <a:rPr lang="en-US" sz="1800" dirty="0">
                <a:ea typeface="+mn-lt"/>
                <a:cs typeface="+mn-lt"/>
              </a:rPr>
              <a:t>1951 – Graduated from Princeton University in New Jersey.</a:t>
            </a:r>
          </a:p>
          <a:p>
            <a:pPr marL="285750" indent="-285750">
              <a:buChar char="•"/>
            </a:pPr>
            <a:r>
              <a:rPr lang="en-US" sz="1800" dirty="0">
                <a:ea typeface="+mn-lt"/>
                <a:cs typeface="+mn-lt"/>
              </a:rPr>
              <a:t>1956 – Organized and held the Dartmouth conference, bringing together up to eleven participants that would kickstart the field of artificial intelligence research.</a:t>
            </a:r>
          </a:p>
          <a:p>
            <a:pPr marL="285750" indent="-285750">
              <a:buChar char="•"/>
            </a:pPr>
            <a:r>
              <a:rPr lang="en-US" sz="1800" dirty="0">
                <a:ea typeface="+mn-lt"/>
                <a:cs typeface="+mn-lt"/>
              </a:rPr>
              <a:t>1958 – Produced the list processing (LISP) programming language, which was designed to compute mathematical equations. Lisp is still used to this day.</a:t>
            </a:r>
          </a:p>
          <a:p>
            <a:pPr marL="285750" indent="-285750">
              <a:buChar char="•"/>
            </a:pPr>
            <a:r>
              <a:rPr lang="en-US" sz="1800" dirty="0">
                <a:ea typeface="+mn-lt"/>
                <a:cs typeface="+mn-lt"/>
              </a:rPr>
              <a:t>October 24, 2011 – Died at his home in Stanford.</a:t>
            </a:r>
            <a:endParaRPr lang="en-US" sz="1800">
              <a:solidFill>
                <a:srgbClr val="FFFFFF"/>
              </a:solidFill>
              <a:ea typeface="+mn-lt"/>
              <a:cs typeface="+mn-lt"/>
            </a:endParaRPr>
          </a:p>
        </p:txBody>
      </p:sp>
      <p:sp>
        <p:nvSpPr>
          <p:cNvPr id="83" name="Oval 82">
            <a:extLst>
              <a:ext uri="{FF2B5EF4-FFF2-40B4-BE49-F238E27FC236}">
                <a16:creationId xmlns:a16="http://schemas.microsoft.com/office/drawing/2014/main" id="{7665E5EC-40DD-4076-879B-B07223D5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96F7F90D-227A-418D-9A0A-2E04468C6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 name="Picture Placeholder 15" descr="A person with a beard and a white beard&#10;&#10;Description automatically generated">
            <a:extLst>
              <a:ext uri="{FF2B5EF4-FFF2-40B4-BE49-F238E27FC236}">
                <a16:creationId xmlns:a16="http://schemas.microsoft.com/office/drawing/2014/main" id="{0E573245-3947-958D-04DE-E561E7557749}"/>
              </a:ext>
            </a:extLst>
          </p:cNvPr>
          <p:cNvPicPr>
            <a:picLocks noGrp="1" noChangeAspect="1"/>
          </p:cNvPicPr>
          <p:nvPr>
            <p:ph type="pic" idx="1"/>
          </p:nvPr>
        </p:nvPicPr>
        <p:blipFill rotWithShape="1">
          <a:blip r:embed="rId2"/>
          <a:srcRect l="27928" t="11592" r="31381" b="12791"/>
          <a:stretch/>
        </p:blipFill>
        <p:spPr>
          <a:xfrm>
            <a:off x="7387146" y="1885004"/>
            <a:ext cx="2512705" cy="3464983"/>
          </a:xfrm>
          <a:prstGeom prst="rect">
            <a:avLst/>
          </a:prstGeom>
        </p:spPr>
      </p:pic>
      <p:grpSp>
        <p:nvGrpSpPr>
          <p:cNvPr id="91" name="Graphic 4">
            <a:extLst>
              <a:ext uri="{FF2B5EF4-FFF2-40B4-BE49-F238E27FC236}">
                <a16:creationId xmlns:a16="http://schemas.microsoft.com/office/drawing/2014/main" id="{E2DB0E87-A743-40DF-A082-9D0767DC42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solidFill>
        </p:grpSpPr>
        <p:sp>
          <p:nvSpPr>
            <p:cNvPr id="97" name="Freeform: Shape 96">
              <a:extLst>
                <a:ext uri="{FF2B5EF4-FFF2-40B4-BE49-F238E27FC236}">
                  <a16:creationId xmlns:a16="http://schemas.microsoft.com/office/drawing/2014/main" id="{3C4CB329-05C8-413D-9C7D-0D0971977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5A2053-BA33-4AD1-AE53-12E0B713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B486E5-C097-4CB7-8E4E-651DB6E06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F1E8012-3B20-4A44-93FB-9CB5882D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ADD32FA-095F-48AB-AA71-053F4D7A5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8B29E0D-87FE-476C-A364-9680E4DE1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431F908-419F-44CA-8BA2-BB96254CC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56E902C-1CA2-4A3D-8C73-5537C04E7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26707B0-58E2-46EF-A5B0-515DD2BD3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890154F-9612-499A-A309-D0E7F20F7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467740-8E67-48D4-847A-8DD3AD454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D73D957-ED24-4DD6-8B95-23739654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D024E57-FA5B-4FC0-AAB1-16E4F8FC3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pSp>
        <p:nvGrpSpPr>
          <p:cNvPr id="93" name="Graphic 4">
            <a:extLst>
              <a:ext uri="{FF2B5EF4-FFF2-40B4-BE49-F238E27FC236}">
                <a16:creationId xmlns:a16="http://schemas.microsoft.com/office/drawing/2014/main" id="{AAA73A3E-7B86-4D04-B8D7-C566697E5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alpha val="60000"/>
            </a:schemeClr>
          </a:solidFill>
        </p:grpSpPr>
        <p:sp>
          <p:nvSpPr>
            <p:cNvPr id="112" name="Freeform: Shape 111">
              <a:extLst>
                <a:ext uri="{FF2B5EF4-FFF2-40B4-BE49-F238E27FC236}">
                  <a16:creationId xmlns:a16="http://schemas.microsoft.com/office/drawing/2014/main" id="{1490932E-B0A8-480B-AA47-673D90BDC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A4BAFD-9F09-472D-B03B-8191FB75A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67D5D29-0826-40F5-BD36-3F594CC5D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4CC2EAE-558B-4335-89A8-5C4DC70E0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2B87642-ADE1-4FFB-A934-4BF2FD17C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CD3D3DF-A163-4B1E-A95E-96630955F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6A15EA9-0256-417D-AC7F-6A0AC9EFF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254976A-4809-49C6-9043-98C676C8B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4202E5B-07F3-45F4-96FD-6FD0E98F44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B42F12C-1A6E-462E-99E4-4213B57C8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C9A8868-4142-4A34-B40A-E34E03081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0A35967-9A1D-4088-B5F9-7CECDD700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295E6DA-CA8A-466A-8F34-033A482B2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6052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7AEB-98D3-D26D-208E-D7C10C2583FA}"/>
              </a:ext>
            </a:extLst>
          </p:cNvPr>
          <p:cNvSpPr>
            <a:spLocks noGrp="1"/>
          </p:cNvSpPr>
          <p:nvPr>
            <p:ph type="title"/>
          </p:nvPr>
        </p:nvSpPr>
        <p:spPr/>
        <p:txBody>
          <a:bodyPr/>
          <a:lstStyle/>
          <a:p>
            <a:r>
              <a:rPr lang="en-US" dirty="0">
                <a:ea typeface="Source Sans Pro"/>
              </a:rPr>
              <a:t>References</a:t>
            </a:r>
            <a:endParaRPr lang="en-US" dirty="0"/>
          </a:p>
        </p:txBody>
      </p:sp>
      <p:sp>
        <p:nvSpPr>
          <p:cNvPr id="3" name="Content Placeholder 2">
            <a:extLst>
              <a:ext uri="{FF2B5EF4-FFF2-40B4-BE49-F238E27FC236}">
                <a16:creationId xmlns:a16="http://schemas.microsoft.com/office/drawing/2014/main" id="{A7B58625-305D-B5F8-3BED-06DFBF746477}"/>
              </a:ext>
            </a:extLst>
          </p:cNvPr>
          <p:cNvSpPr>
            <a:spLocks noGrp="1"/>
          </p:cNvSpPr>
          <p:nvPr>
            <p:ph idx="1"/>
          </p:nvPr>
        </p:nvSpPr>
        <p:spPr>
          <a:xfrm>
            <a:off x="847725" y="1825625"/>
            <a:ext cx="10515600" cy="4351338"/>
          </a:xfrm>
        </p:spPr>
        <p:txBody>
          <a:bodyPr vert="horz" lIns="91440" tIns="45720" rIns="91440" bIns="45720" rtlCol="0" anchor="t">
            <a:noAutofit/>
          </a:bodyPr>
          <a:lstStyle/>
          <a:p>
            <a:pPr>
              <a:lnSpc>
                <a:spcPct val="150000"/>
              </a:lnSpc>
            </a:pPr>
            <a:r>
              <a:rPr lang="en-US" sz="1600" dirty="0">
                <a:ea typeface="+mn-lt"/>
                <a:cs typeface="+mn-lt"/>
              </a:rPr>
              <a:t>https://sitn.hms.harvard.edu/flash/2017/history-artificial-intelligence/</a:t>
            </a:r>
            <a:endParaRPr lang="en-US" sz="1600">
              <a:ea typeface="Source Sans Pro"/>
            </a:endParaRPr>
          </a:p>
          <a:p>
            <a:pPr>
              <a:lnSpc>
                <a:spcPct val="150000"/>
              </a:lnSpc>
            </a:pPr>
            <a:r>
              <a:rPr lang="en-US" sz="1600" dirty="0">
                <a:ea typeface="+mn-lt"/>
                <a:cs typeface="+mn-lt"/>
              </a:rPr>
              <a:t>Nilsson, N., The Quest for Artificial Intelligence, Cambridge University Press, 2010</a:t>
            </a:r>
          </a:p>
          <a:p>
            <a:pPr>
              <a:lnSpc>
                <a:spcPct val="150000"/>
              </a:lnSpc>
            </a:pPr>
            <a:r>
              <a:rPr lang="en-US" sz="1600" dirty="0">
                <a:ea typeface="+mn-lt"/>
                <a:cs typeface="+mn-lt"/>
              </a:rPr>
              <a:t>https://www.tableau.com/data-insights/ai/history</a:t>
            </a:r>
          </a:p>
          <a:p>
            <a:pPr>
              <a:lnSpc>
                <a:spcPct val="150000"/>
              </a:lnSpc>
            </a:pPr>
            <a:r>
              <a:rPr lang="en-US" sz="1600" dirty="0">
                <a:ea typeface="+mn-lt"/>
                <a:cs typeface="+mn-lt"/>
              </a:rPr>
              <a:t>https://www.biography.com/scientists/alan-turing</a:t>
            </a:r>
          </a:p>
          <a:p>
            <a:pPr>
              <a:lnSpc>
                <a:spcPct val="150000"/>
              </a:lnSpc>
            </a:pPr>
            <a:r>
              <a:rPr lang="en-US" sz="1600" dirty="0">
                <a:ea typeface="+mn-lt"/>
                <a:cs typeface="+mn-lt"/>
              </a:rPr>
              <a:t>https://plato.stanford.edu/entries/turing-machine/#:~:text=Turing%20machines%2C%20first%20described%20by,the%20computing%20of%20real%20numbers</a:t>
            </a:r>
          </a:p>
          <a:p>
            <a:pPr>
              <a:lnSpc>
                <a:spcPct val="150000"/>
              </a:lnSpc>
            </a:pPr>
            <a:r>
              <a:rPr lang="en-US" sz="1600" dirty="0">
                <a:ea typeface="+mn-lt"/>
                <a:cs typeface="+mn-lt"/>
              </a:rPr>
              <a:t>https://www.biography.com/scientists/alan-turing </a:t>
            </a:r>
          </a:p>
          <a:p>
            <a:pPr>
              <a:lnSpc>
                <a:spcPct val="150000"/>
              </a:lnSpc>
            </a:pPr>
            <a:r>
              <a:rPr lang="en-US" sz="1600" dirty="0">
                <a:ea typeface="+mn-lt"/>
                <a:cs typeface="+mn-lt"/>
              </a:rPr>
              <a:t>https://forum.stanford.edu/people/arthur-samuel </a:t>
            </a:r>
            <a:endParaRPr lang="en-US" sz="1600">
              <a:ea typeface="Source Sans Pro"/>
            </a:endParaRPr>
          </a:p>
          <a:p>
            <a:pPr>
              <a:lnSpc>
                <a:spcPct val="150000"/>
              </a:lnSpc>
            </a:pPr>
            <a:r>
              <a:rPr lang="en-US" sz="1600" dirty="0">
                <a:ea typeface="+mn-lt"/>
                <a:cs typeface="+mn-lt"/>
              </a:rPr>
              <a:t>https://news.stanford.edu/2011/10/25/stanfords-john-mccarthy-seminal-figure-artificial-intelligence-dies-84/</a:t>
            </a:r>
          </a:p>
        </p:txBody>
      </p:sp>
    </p:spTree>
    <p:extLst>
      <p:ext uri="{BB962C8B-B14F-4D97-AF65-F5344CB8AC3E}">
        <p14:creationId xmlns:p14="http://schemas.microsoft.com/office/powerpoint/2010/main" val="4109929784"/>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FunkyShapesDarkVTI</vt:lpstr>
      <vt:lpstr>The Early Years of AI</vt:lpstr>
      <vt:lpstr>PowerPoint Presentation</vt:lpstr>
      <vt:lpstr>Alan Turing</vt:lpstr>
      <vt:lpstr>Arthur Samuel</vt:lpstr>
      <vt:lpstr>John McCarthy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665</cp:revision>
  <dcterms:created xsi:type="dcterms:W3CDTF">2024-01-29T16:20:49Z</dcterms:created>
  <dcterms:modified xsi:type="dcterms:W3CDTF">2024-01-29T21:11:55Z</dcterms:modified>
</cp:coreProperties>
</file>