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14" r:id="rId4"/>
    <p:sldId id="323" r:id="rId5"/>
    <p:sldId id="324" r:id="rId6"/>
    <p:sldId id="326" r:id="rId7"/>
    <p:sldId id="313" r:id="rId8"/>
    <p:sldId id="319" r:id="rId9"/>
    <p:sldId id="325" r:id="rId10"/>
    <p:sldId id="317" r:id="rId11"/>
    <p:sldId id="329" r:id="rId12"/>
    <p:sldId id="322" r:id="rId13"/>
    <p:sldId id="321" r:id="rId14"/>
    <p:sldId id="320" r:id="rId15"/>
    <p:sldId id="316" r:id="rId16"/>
    <p:sldId id="327" r:id="rId17"/>
    <p:sldId id="328" r:id="rId18"/>
    <p:sldId id="330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DCD86-FD78-476A-AA2C-F829A6E64E97}" v="171" dt="2023-10-13T18:46:48.556"/>
    <p1510:client id="{72686BEF-2606-73CE-DAAB-3F52A220FE03}" v="1" dt="2023-10-13T22:00:58.236"/>
    <p1510:client id="{81EA58F4-5FE1-E195-CF07-EA19593C176D}" v="18" dt="2023-10-13T22:07:52.271"/>
    <p1510:client id="{C2FA272C-E243-481B-ABE5-7D36DB48D86E}" v="38" dt="2023-10-13T22:03:44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21CAE-A3A9-415C-A5F9-A4BF4E2974A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468436-BAB7-49FD-876D-241DAB210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Programming Essentials</a:t>
          </a:r>
        </a:p>
      </dgm:t>
    </dgm:pt>
    <dgm:pt modelId="{0D81319C-9947-473A-8ABC-EBA14851B906}" type="parTrans" cxnId="{9F314FF8-9EFC-40EE-92D0-8577E0D624E9}">
      <dgm:prSet/>
      <dgm:spPr/>
      <dgm:t>
        <a:bodyPr/>
        <a:lstStyle/>
        <a:p>
          <a:endParaRPr lang="en-US"/>
        </a:p>
      </dgm:t>
    </dgm:pt>
    <dgm:pt modelId="{5610B841-1085-4374-8F18-094BC82802F1}" type="sibTrans" cxnId="{9F314FF8-9EFC-40EE-92D0-8577E0D624E9}">
      <dgm:prSet/>
      <dgm:spPr/>
      <dgm:t>
        <a:bodyPr/>
        <a:lstStyle/>
        <a:p>
          <a:endParaRPr lang="en-US"/>
        </a:p>
      </dgm:t>
    </dgm:pt>
    <dgm:pt modelId="{60748E29-8EA9-4069-B675-86C8402891B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Ansys Design Modeler API</a:t>
          </a:r>
          <a:endParaRPr lang="en-US" dirty="0"/>
        </a:p>
      </dgm:t>
    </dgm:pt>
    <dgm:pt modelId="{CA7FEC1A-8AD6-4E04-B73C-51700CEBDD35}" type="parTrans" cxnId="{5D6DF38A-2750-44CB-A25C-8F8A5080B0B1}">
      <dgm:prSet/>
      <dgm:spPr/>
      <dgm:t>
        <a:bodyPr/>
        <a:lstStyle/>
        <a:p>
          <a:endParaRPr lang="en-US"/>
        </a:p>
      </dgm:t>
    </dgm:pt>
    <dgm:pt modelId="{B8895062-7A82-4154-9A71-91E61D0B28F6}" type="sibTrans" cxnId="{5D6DF38A-2750-44CB-A25C-8F8A5080B0B1}">
      <dgm:prSet/>
      <dgm:spPr/>
      <dgm:t>
        <a:bodyPr/>
        <a:lstStyle/>
        <a:p>
          <a:endParaRPr lang="en-US"/>
        </a:p>
      </dgm:t>
    </dgm:pt>
    <dgm:pt modelId="{BB4C6320-FF6B-452C-95C9-2CEF4937B7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Ansys Mechanical API</a:t>
          </a:r>
          <a:endParaRPr lang="en-US" dirty="0"/>
        </a:p>
      </dgm:t>
    </dgm:pt>
    <dgm:pt modelId="{6DE3BF70-7325-4874-92EF-49804C1F0FB5}" type="parTrans" cxnId="{E40BB81C-55D2-423C-8EC2-57B8EE55F9CE}">
      <dgm:prSet/>
      <dgm:spPr/>
      <dgm:t>
        <a:bodyPr/>
        <a:lstStyle/>
        <a:p>
          <a:endParaRPr lang="en-US"/>
        </a:p>
      </dgm:t>
    </dgm:pt>
    <dgm:pt modelId="{38A48987-BF93-44E1-88D7-7B4D06A42B47}" type="sibTrans" cxnId="{E40BB81C-55D2-423C-8EC2-57B8EE55F9CE}">
      <dgm:prSet/>
      <dgm:spPr/>
      <dgm:t>
        <a:bodyPr/>
        <a:lstStyle/>
        <a:p>
          <a:endParaRPr lang="en-US"/>
        </a:p>
      </dgm:t>
    </dgm:pt>
    <dgm:pt modelId="{C3445E27-A6AB-4BA3-83D1-B9FE0F2A3E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References</a:t>
          </a:r>
          <a:endParaRPr lang="en-US" dirty="0"/>
        </a:p>
      </dgm:t>
    </dgm:pt>
    <dgm:pt modelId="{B8887BF5-F85B-4BBD-9415-65C6AA23FF56}" type="parTrans" cxnId="{C7CFACFE-816E-4FC3-9996-304EBD158012}">
      <dgm:prSet/>
      <dgm:spPr/>
      <dgm:t>
        <a:bodyPr/>
        <a:lstStyle/>
        <a:p>
          <a:endParaRPr lang="en-US"/>
        </a:p>
      </dgm:t>
    </dgm:pt>
    <dgm:pt modelId="{4722F4B4-1C43-41D3-835B-3932B02B2783}" type="sibTrans" cxnId="{C7CFACFE-816E-4FC3-9996-304EBD158012}">
      <dgm:prSet/>
      <dgm:spPr/>
      <dgm:t>
        <a:bodyPr/>
        <a:lstStyle/>
        <a:p>
          <a:endParaRPr lang="en-US"/>
        </a:p>
      </dgm:t>
    </dgm:pt>
    <dgm:pt modelId="{230EFF8B-CD74-40CB-8FDA-8B0BEE287313}" type="pres">
      <dgm:prSet presAssocID="{C1721CAE-A3A9-415C-A5F9-A4BF4E2974AF}" presName="root" presStyleCnt="0">
        <dgm:presLayoutVars>
          <dgm:dir/>
          <dgm:resizeHandles val="exact"/>
        </dgm:presLayoutVars>
      </dgm:prSet>
      <dgm:spPr/>
    </dgm:pt>
    <dgm:pt modelId="{6B84667E-4FCF-4FCD-80A3-21CE4F604BB8}" type="pres">
      <dgm:prSet presAssocID="{32468436-BAB7-49FD-876D-241DAB210B87}" presName="compNode" presStyleCnt="0"/>
      <dgm:spPr/>
    </dgm:pt>
    <dgm:pt modelId="{077CB791-B54A-471F-9BFE-C109F661D204}" type="pres">
      <dgm:prSet presAssocID="{32468436-BAB7-49FD-876D-241DAB210B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5C9502A9-9F8A-46D9-88B1-9DFED1EB3FDA}" type="pres">
      <dgm:prSet presAssocID="{32468436-BAB7-49FD-876D-241DAB210B87}" presName="spaceRect" presStyleCnt="0"/>
      <dgm:spPr/>
    </dgm:pt>
    <dgm:pt modelId="{A9BC4CF3-7F3D-4B01-95AC-379090C5646D}" type="pres">
      <dgm:prSet presAssocID="{32468436-BAB7-49FD-876D-241DAB210B87}" presName="textRect" presStyleLbl="revTx" presStyleIdx="0" presStyleCnt="4">
        <dgm:presLayoutVars>
          <dgm:chMax val="1"/>
          <dgm:chPref val="1"/>
        </dgm:presLayoutVars>
      </dgm:prSet>
      <dgm:spPr/>
    </dgm:pt>
    <dgm:pt modelId="{3FEC7DD9-26B8-4A07-83F5-83F9294264FA}" type="pres">
      <dgm:prSet presAssocID="{5610B841-1085-4374-8F18-094BC82802F1}" presName="sibTrans" presStyleCnt="0"/>
      <dgm:spPr/>
    </dgm:pt>
    <dgm:pt modelId="{EA1A44CF-36D7-476F-8FAB-87ED4286A5A4}" type="pres">
      <dgm:prSet presAssocID="{60748E29-8EA9-4069-B675-86C8402891B9}" presName="compNode" presStyleCnt="0"/>
      <dgm:spPr/>
    </dgm:pt>
    <dgm:pt modelId="{8F78CF39-24EB-4D0E-AA3A-3B4A28F53B85}" type="pres">
      <dgm:prSet presAssocID="{60748E29-8EA9-4069-B675-86C8402891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2614404-816B-402A-9DBC-A237047C578C}" type="pres">
      <dgm:prSet presAssocID="{60748E29-8EA9-4069-B675-86C8402891B9}" presName="spaceRect" presStyleCnt="0"/>
      <dgm:spPr/>
    </dgm:pt>
    <dgm:pt modelId="{751DA793-A057-48EE-B2CC-D7A77B1BA7B2}" type="pres">
      <dgm:prSet presAssocID="{60748E29-8EA9-4069-B675-86C8402891B9}" presName="textRect" presStyleLbl="revTx" presStyleIdx="1" presStyleCnt="4">
        <dgm:presLayoutVars>
          <dgm:chMax val="1"/>
          <dgm:chPref val="1"/>
        </dgm:presLayoutVars>
      </dgm:prSet>
      <dgm:spPr/>
    </dgm:pt>
    <dgm:pt modelId="{23723343-6AE4-4243-A221-C0CFB4F55451}" type="pres">
      <dgm:prSet presAssocID="{B8895062-7A82-4154-9A71-91E61D0B28F6}" presName="sibTrans" presStyleCnt="0"/>
      <dgm:spPr/>
    </dgm:pt>
    <dgm:pt modelId="{572D9CF5-2874-4FF6-96DE-6D8CEAFA4FF1}" type="pres">
      <dgm:prSet presAssocID="{BB4C6320-FF6B-452C-95C9-2CEF4937B78F}" presName="compNode" presStyleCnt="0"/>
      <dgm:spPr/>
    </dgm:pt>
    <dgm:pt modelId="{C0BAA671-3534-41A5-8C69-DAE30D2151EB}" type="pres">
      <dgm:prSet presAssocID="{BB4C6320-FF6B-452C-95C9-2CEF4937B78F}" presName="iconRect" presStyleLbl="node1" presStyleIdx="2" presStyleCnt="4" custLinFactX="-100000" custLinFactY="100000" custLinFactNeighborX="-161111" custLinFactNeighborY="18376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3d Glasses with solid fill"/>
        </a:ext>
      </dgm:extLst>
    </dgm:pt>
    <dgm:pt modelId="{1496ACA2-F333-4ADB-A59E-B1F6B2993EE4}" type="pres">
      <dgm:prSet presAssocID="{BB4C6320-FF6B-452C-95C9-2CEF4937B78F}" presName="spaceRect" presStyleCnt="0"/>
      <dgm:spPr/>
    </dgm:pt>
    <dgm:pt modelId="{4D15E596-3A4C-433A-BABE-881A980147A6}" type="pres">
      <dgm:prSet presAssocID="{BB4C6320-FF6B-452C-95C9-2CEF4937B78F}" presName="textRect" presStyleLbl="revTx" presStyleIdx="2" presStyleCnt="4">
        <dgm:presLayoutVars>
          <dgm:chMax val="1"/>
          <dgm:chPref val="1"/>
        </dgm:presLayoutVars>
      </dgm:prSet>
      <dgm:spPr/>
    </dgm:pt>
    <dgm:pt modelId="{B1E6B2DF-DC6F-4911-AEF2-DFB0313E9CC7}" type="pres">
      <dgm:prSet presAssocID="{38A48987-BF93-44E1-88D7-7B4D06A42B47}" presName="sibTrans" presStyleCnt="0"/>
      <dgm:spPr/>
    </dgm:pt>
    <dgm:pt modelId="{4FD69CFA-F877-4A9B-BDA8-F164CCD4B446}" type="pres">
      <dgm:prSet presAssocID="{C3445E27-A6AB-4BA3-83D1-B9FE0F2A3E0E}" presName="compNode" presStyleCnt="0"/>
      <dgm:spPr/>
    </dgm:pt>
    <dgm:pt modelId="{AC7A9B54-A569-4D81-8E09-3393A5EEF3F1}" type="pres">
      <dgm:prSet presAssocID="{C3445E27-A6AB-4BA3-83D1-B9FE0F2A3E0E}" presName="iconRect" presStyleLbl="node1" presStyleIdx="3" presStyleCnt="4" custLinFactX="100000" custLinFactY="-100000" custLinFactNeighborX="143774" custLinFactNeighborY="-18025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27631A4-B7E9-4963-B488-6F4E52CB22CA}" type="pres">
      <dgm:prSet presAssocID="{C3445E27-A6AB-4BA3-83D1-B9FE0F2A3E0E}" presName="spaceRect" presStyleCnt="0"/>
      <dgm:spPr/>
    </dgm:pt>
    <dgm:pt modelId="{DC5E57DC-ED1F-4F26-8BDB-E7DDA1DB03B6}" type="pres">
      <dgm:prSet presAssocID="{C3445E27-A6AB-4BA3-83D1-B9FE0F2A3E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0529202-0FA1-471D-9CD5-F94B8CA87974}" type="presOf" srcId="{60748E29-8EA9-4069-B675-86C8402891B9}" destId="{751DA793-A057-48EE-B2CC-D7A77B1BA7B2}" srcOrd="0" destOrd="0" presId="urn:microsoft.com/office/officeart/2018/2/layout/IconLabelList"/>
    <dgm:cxn modelId="{E40BB81C-55D2-423C-8EC2-57B8EE55F9CE}" srcId="{C1721CAE-A3A9-415C-A5F9-A4BF4E2974AF}" destId="{BB4C6320-FF6B-452C-95C9-2CEF4937B78F}" srcOrd="2" destOrd="0" parTransId="{6DE3BF70-7325-4874-92EF-49804C1F0FB5}" sibTransId="{38A48987-BF93-44E1-88D7-7B4D06A42B47}"/>
    <dgm:cxn modelId="{6C1C6F1D-C668-4BC2-BB57-A30231EEE54F}" type="presOf" srcId="{C1721CAE-A3A9-415C-A5F9-A4BF4E2974AF}" destId="{230EFF8B-CD74-40CB-8FDA-8B0BEE287313}" srcOrd="0" destOrd="0" presId="urn:microsoft.com/office/officeart/2018/2/layout/IconLabelList"/>
    <dgm:cxn modelId="{CBCC1F62-3C4D-4C09-B4DE-195F8F029FAF}" type="presOf" srcId="{BB4C6320-FF6B-452C-95C9-2CEF4937B78F}" destId="{4D15E596-3A4C-433A-BABE-881A980147A6}" srcOrd="0" destOrd="0" presId="urn:microsoft.com/office/officeart/2018/2/layout/IconLabelList"/>
    <dgm:cxn modelId="{2735A57A-4590-4304-AD30-965D8FBB9573}" type="presOf" srcId="{C3445E27-A6AB-4BA3-83D1-B9FE0F2A3E0E}" destId="{DC5E57DC-ED1F-4F26-8BDB-E7DDA1DB03B6}" srcOrd="0" destOrd="0" presId="urn:microsoft.com/office/officeart/2018/2/layout/IconLabelList"/>
    <dgm:cxn modelId="{5D6DF38A-2750-44CB-A25C-8F8A5080B0B1}" srcId="{C1721CAE-A3A9-415C-A5F9-A4BF4E2974AF}" destId="{60748E29-8EA9-4069-B675-86C8402891B9}" srcOrd="1" destOrd="0" parTransId="{CA7FEC1A-8AD6-4E04-B73C-51700CEBDD35}" sibTransId="{B8895062-7A82-4154-9A71-91E61D0B28F6}"/>
    <dgm:cxn modelId="{38E2AC90-DB47-4D86-A07A-DC060AF96B39}" type="presOf" srcId="{32468436-BAB7-49FD-876D-241DAB210B87}" destId="{A9BC4CF3-7F3D-4B01-95AC-379090C5646D}" srcOrd="0" destOrd="0" presId="urn:microsoft.com/office/officeart/2018/2/layout/IconLabelList"/>
    <dgm:cxn modelId="{9F314FF8-9EFC-40EE-92D0-8577E0D624E9}" srcId="{C1721CAE-A3A9-415C-A5F9-A4BF4E2974AF}" destId="{32468436-BAB7-49FD-876D-241DAB210B87}" srcOrd="0" destOrd="0" parTransId="{0D81319C-9947-473A-8ABC-EBA14851B906}" sibTransId="{5610B841-1085-4374-8F18-094BC82802F1}"/>
    <dgm:cxn modelId="{C7CFACFE-816E-4FC3-9996-304EBD158012}" srcId="{C1721CAE-A3A9-415C-A5F9-A4BF4E2974AF}" destId="{C3445E27-A6AB-4BA3-83D1-B9FE0F2A3E0E}" srcOrd="3" destOrd="0" parTransId="{B8887BF5-F85B-4BBD-9415-65C6AA23FF56}" sibTransId="{4722F4B4-1C43-41D3-835B-3932B02B2783}"/>
    <dgm:cxn modelId="{00E3D871-5158-4D90-937D-BC9F7E5F8241}" type="presParOf" srcId="{230EFF8B-CD74-40CB-8FDA-8B0BEE287313}" destId="{6B84667E-4FCF-4FCD-80A3-21CE4F604BB8}" srcOrd="0" destOrd="0" presId="urn:microsoft.com/office/officeart/2018/2/layout/IconLabelList"/>
    <dgm:cxn modelId="{DA0B356A-497A-4B27-9C0E-C2F896021DEB}" type="presParOf" srcId="{6B84667E-4FCF-4FCD-80A3-21CE4F604BB8}" destId="{077CB791-B54A-471F-9BFE-C109F661D204}" srcOrd="0" destOrd="0" presId="urn:microsoft.com/office/officeart/2018/2/layout/IconLabelList"/>
    <dgm:cxn modelId="{8BCFEEC0-87D1-43C2-8334-55778975192C}" type="presParOf" srcId="{6B84667E-4FCF-4FCD-80A3-21CE4F604BB8}" destId="{5C9502A9-9F8A-46D9-88B1-9DFED1EB3FDA}" srcOrd="1" destOrd="0" presId="urn:microsoft.com/office/officeart/2018/2/layout/IconLabelList"/>
    <dgm:cxn modelId="{A86D8906-0EE0-4375-AAB8-264CE64C3EE0}" type="presParOf" srcId="{6B84667E-4FCF-4FCD-80A3-21CE4F604BB8}" destId="{A9BC4CF3-7F3D-4B01-95AC-379090C5646D}" srcOrd="2" destOrd="0" presId="urn:microsoft.com/office/officeart/2018/2/layout/IconLabelList"/>
    <dgm:cxn modelId="{8BFE7E13-206D-4081-83FC-63DF638E9DCC}" type="presParOf" srcId="{230EFF8B-CD74-40CB-8FDA-8B0BEE287313}" destId="{3FEC7DD9-26B8-4A07-83F5-83F9294264FA}" srcOrd="1" destOrd="0" presId="urn:microsoft.com/office/officeart/2018/2/layout/IconLabelList"/>
    <dgm:cxn modelId="{AEDC8428-F886-416A-8A6C-F20A20E68C14}" type="presParOf" srcId="{230EFF8B-CD74-40CB-8FDA-8B0BEE287313}" destId="{EA1A44CF-36D7-476F-8FAB-87ED4286A5A4}" srcOrd="2" destOrd="0" presId="urn:microsoft.com/office/officeart/2018/2/layout/IconLabelList"/>
    <dgm:cxn modelId="{6B6C979E-5512-47D8-A8DD-A49C09CC90D3}" type="presParOf" srcId="{EA1A44CF-36D7-476F-8FAB-87ED4286A5A4}" destId="{8F78CF39-24EB-4D0E-AA3A-3B4A28F53B85}" srcOrd="0" destOrd="0" presId="urn:microsoft.com/office/officeart/2018/2/layout/IconLabelList"/>
    <dgm:cxn modelId="{86382A2E-B642-4E8E-9304-64F76FFFCFD2}" type="presParOf" srcId="{EA1A44CF-36D7-476F-8FAB-87ED4286A5A4}" destId="{22614404-816B-402A-9DBC-A237047C578C}" srcOrd="1" destOrd="0" presId="urn:microsoft.com/office/officeart/2018/2/layout/IconLabelList"/>
    <dgm:cxn modelId="{8F01D594-AE62-48FB-91A0-0CE6048BB25F}" type="presParOf" srcId="{EA1A44CF-36D7-476F-8FAB-87ED4286A5A4}" destId="{751DA793-A057-48EE-B2CC-D7A77B1BA7B2}" srcOrd="2" destOrd="0" presId="urn:microsoft.com/office/officeart/2018/2/layout/IconLabelList"/>
    <dgm:cxn modelId="{FCA78729-4076-4FF7-ACFA-9C9792E90D9C}" type="presParOf" srcId="{230EFF8B-CD74-40CB-8FDA-8B0BEE287313}" destId="{23723343-6AE4-4243-A221-C0CFB4F55451}" srcOrd="3" destOrd="0" presId="urn:microsoft.com/office/officeart/2018/2/layout/IconLabelList"/>
    <dgm:cxn modelId="{D5D74E76-F33D-49D0-A97F-5D374733DB0B}" type="presParOf" srcId="{230EFF8B-CD74-40CB-8FDA-8B0BEE287313}" destId="{572D9CF5-2874-4FF6-96DE-6D8CEAFA4FF1}" srcOrd="4" destOrd="0" presId="urn:microsoft.com/office/officeart/2018/2/layout/IconLabelList"/>
    <dgm:cxn modelId="{BEAB996E-DFB0-4EC3-8D34-6BE7444A59AF}" type="presParOf" srcId="{572D9CF5-2874-4FF6-96DE-6D8CEAFA4FF1}" destId="{C0BAA671-3534-41A5-8C69-DAE30D2151EB}" srcOrd="0" destOrd="0" presId="urn:microsoft.com/office/officeart/2018/2/layout/IconLabelList"/>
    <dgm:cxn modelId="{DD89DD9B-7D0F-4AD0-99FC-965658F08CD7}" type="presParOf" srcId="{572D9CF5-2874-4FF6-96DE-6D8CEAFA4FF1}" destId="{1496ACA2-F333-4ADB-A59E-B1F6B2993EE4}" srcOrd="1" destOrd="0" presId="urn:microsoft.com/office/officeart/2018/2/layout/IconLabelList"/>
    <dgm:cxn modelId="{3A777767-B917-4EFE-934A-2EFF5CD22A45}" type="presParOf" srcId="{572D9CF5-2874-4FF6-96DE-6D8CEAFA4FF1}" destId="{4D15E596-3A4C-433A-BABE-881A980147A6}" srcOrd="2" destOrd="0" presId="urn:microsoft.com/office/officeart/2018/2/layout/IconLabelList"/>
    <dgm:cxn modelId="{58A466E1-FDF0-454A-930B-65FEEADEB5DD}" type="presParOf" srcId="{230EFF8B-CD74-40CB-8FDA-8B0BEE287313}" destId="{B1E6B2DF-DC6F-4911-AEF2-DFB0313E9CC7}" srcOrd="5" destOrd="0" presId="urn:microsoft.com/office/officeart/2018/2/layout/IconLabelList"/>
    <dgm:cxn modelId="{3DEA5518-0FFD-4040-8936-CFBEE902E3E1}" type="presParOf" srcId="{230EFF8B-CD74-40CB-8FDA-8B0BEE287313}" destId="{4FD69CFA-F877-4A9B-BDA8-F164CCD4B446}" srcOrd="6" destOrd="0" presId="urn:microsoft.com/office/officeart/2018/2/layout/IconLabelList"/>
    <dgm:cxn modelId="{5963DBB7-39C1-4751-98AC-616CBCE3D358}" type="presParOf" srcId="{4FD69CFA-F877-4A9B-BDA8-F164CCD4B446}" destId="{AC7A9B54-A569-4D81-8E09-3393A5EEF3F1}" srcOrd="0" destOrd="0" presId="urn:microsoft.com/office/officeart/2018/2/layout/IconLabelList"/>
    <dgm:cxn modelId="{163F2855-0722-4BC3-9824-EC7ABE4BE16D}" type="presParOf" srcId="{4FD69CFA-F877-4A9B-BDA8-F164CCD4B446}" destId="{F27631A4-B7E9-4963-B488-6F4E52CB22CA}" srcOrd="1" destOrd="0" presId="urn:microsoft.com/office/officeart/2018/2/layout/IconLabelList"/>
    <dgm:cxn modelId="{3BE00E45-EBA9-4E7F-9C73-7C33770144F9}" type="presParOf" srcId="{4FD69CFA-F877-4A9B-BDA8-F164CCD4B446}" destId="{DC5E57DC-ED1F-4F26-8BDB-E7DDA1DB03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CB791-B54A-471F-9BFE-C109F661D204}">
      <dsp:nvSpPr>
        <dsp:cNvPr id="0" name=""/>
        <dsp:cNvSpPr/>
      </dsp:nvSpPr>
      <dsp:spPr>
        <a:xfrm>
          <a:off x="545617" y="209508"/>
          <a:ext cx="648632" cy="648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C4CF3-7F3D-4B01-95AC-379090C5646D}">
      <dsp:nvSpPr>
        <dsp:cNvPr id="0" name=""/>
        <dsp:cNvSpPr/>
      </dsp:nvSpPr>
      <dsp:spPr>
        <a:xfrm>
          <a:off x="149230" y="1078351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Programming Essentials</a:t>
          </a:r>
        </a:p>
      </dsp:txBody>
      <dsp:txXfrm>
        <a:off x="149230" y="1078351"/>
        <a:ext cx="1441406" cy="576562"/>
      </dsp:txXfrm>
    </dsp:sp>
    <dsp:sp modelId="{8F78CF39-24EB-4D0E-AA3A-3B4A28F53B85}">
      <dsp:nvSpPr>
        <dsp:cNvPr id="0" name=""/>
        <dsp:cNvSpPr/>
      </dsp:nvSpPr>
      <dsp:spPr>
        <a:xfrm>
          <a:off x="2239269" y="209508"/>
          <a:ext cx="648632" cy="648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DA793-A057-48EE-B2CC-D7A77B1BA7B2}">
      <dsp:nvSpPr>
        <dsp:cNvPr id="0" name=""/>
        <dsp:cNvSpPr/>
      </dsp:nvSpPr>
      <dsp:spPr>
        <a:xfrm>
          <a:off x="1842882" y="1078351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Ansys Design Modeler API</a:t>
          </a:r>
          <a:endParaRPr lang="en-US" sz="1800" kern="1200" dirty="0"/>
        </a:p>
      </dsp:txBody>
      <dsp:txXfrm>
        <a:off x="1842882" y="1078351"/>
        <a:ext cx="1441406" cy="576562"/>
      </dsp:txXfrm>
    </dsp:sp>
    <dsp:sp modelId="{C0BAA671-3534-41A5-8C69-DAE30D2151EB}">
      <dsp:nvSpPr>
        <dsp:cNvPr id="0" name=""/>
        <dsp:cNvSpPr/>
      </dsp:nvSpPr>
      <dsp:spPr>
        <a:xfrm>
          <a:off x="2239270" y="2050101"/>
          <a:ext cx="648632" cy="648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5E596-3A4C-433A-BABE-881A980147A6}">
      <dsp:nvSpPr>
        <dsp:cNvPr id="0" name=""/>
        <dsp:cNvSpPr/>
      </dsp:nvSpPr>
      <dsp:spPr>
        <a:xfrm>
          <a:off x="3536535" y="1078351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Ansys Mechanical API</a:t>
          </a:r>
          <a:endParaRPr lang="en-US" sz="1800" kern="1200" dirty="0"/>
        </a:p>
      </dsp:txBody>
      <dsp:txXfrm>
        <a:off x="3536535" y="1078351"/>
        <a:ext cx="1441406" cy="576562"/>
      </dsp:txXfrm>
    </dsp:sp>
    <dsp:sp modelId="{AC7A9B54-A569-4D81-8E09-3393A5EEF3F1}">
      <dsp:nvSpPr>
        <dsp:cNvPr id="0" name=""/>
        <dsp:cNvSpPr/>
      </dsp:nvSpPr>
      <dsp:spPr>
        <a:xfrm>
          <a:off x="3820467" y="197420"/>
          <a:ext cx="648632" cy="648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E57DC-ED1F-4F26-8BDB-E7DDA1DB03B6}">
      <dsp:nvSpPr>
        <dsp:cNvPr id="0" name=""/>
        <dsp:cNvSpPr/>
      </dsp:nvSpPr>
      <dsp:spPr>
        <a:xfrm>
          <a:off x="1842882" y="2884109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References</a:t>
          </a:r>
          <a:endParaRPr lang="en-US" sz="1800" kern="1200" dirty="0"/>
        </a:p>
      </dsp:txBody>
      <dsp:txXfrm>
        <a:off x="1842882" y="2884109"/>
        <a:ext cx="1441406" cy="576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CFD958-C403-C124-F821-CB132674B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A1B80-DF2F-A295-CA52-B2EC47ACF2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7DFC8-8779-402F-995C-DEEEAC976DD7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D464-7800-996D-9130-8DA317D57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3797-818D-9913-68BC-E2C4EA9B2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F500-82B2-446B-B467-7E0B29676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4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0A15A-7ADA-4BED-9157-B76E49897F35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0FBAE-9882-47C9-B97C-D2A8333EA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510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0FBAE-9882-47C9-B97C-D2A8333EA6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2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0FBAE-9882-47C9-B97C-D2A8333EA6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6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0FBAE-9882-47C9-B97C-D2A8333EA6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3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0FBAE-9882-47C9-B97C-D2A8333EA6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5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11BF-91B0-4BC6-9F85-9CD614E81520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3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5111-9006-4887-AA62-45BB11F011AC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4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887B-D7A3-4DB3-85D6-73D41B5C6589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9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3B8E-09E2-448D-A541-0A25D570EC4C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BA95-97E1-437A-8E2C-B4A2D9EEA69E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5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1C1-D06D-4787-B27D-C6272D705849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9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09B-4B02-42ED-9EBA-97507D23E9F5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6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B6B9-5037-4FCD-95EC-1E4C2E9CC940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7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5017-4A73-4BE7-934F-A7ADD9D2D6E8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6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97CC70-1E6B-4D59-9B3A-944802097131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1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3197-7CE3-4267-90F3-3768906D4282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7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EDDB61-E946-498A-A394-E4A5FCE6DA72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0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DraitonT/DiTTA-ARO/blob/master/Automation/Mechanical/solutionsAndExport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aitonT/DiTTA-ARO/blob/master/Automation/Parsing/resultsCombiner.m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raitonT/DiTTA-ARO/blob/master/Automation/Mechanical/solutionsAndExport.py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DEFAULT.asp" TargetMode="External"/><Relationship Id="rId2" Type="http://schemas.openxmlformats.org/officeDocument/2006/relationships/hyperlink" Target="https://github.com/DraitonT/DigitalTwin/tree/master/Automation/DesignMode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pytho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aitonT/DigitalTwin/tree/master/Automation/DesignModel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igh angle view of a rolled paper, brown notebook, and black notepad on a wooden table">
            <a:extLst>
              <a:ext uri="{FF2B5EF4-FFF2-40B4-BE49-F238E27FC236}">
                <a16:creationId xmlns:a16="http://schemas.microsoft.com/office/drawing/2014/main" id="{7BA1FE4D-E0AB-BC9F-F136-15BBEDFDD7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7551" r="-2" b="80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DE8BB5-5C5D-982D-D01B-58896E36E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Ansys Automation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7DE45-574D-4F64-B0DC-68D50A8A1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Michael Quach</a:t>
            </a:r>
          </a:p>
          <a:p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DiTTA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ARO</a:t>
            </a:r>
          </a:p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October 13</a:t>
            </a:r>
            <a:r>
              <a:rPr lang="en-US" sz="15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2023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8A34FC-388E-4048-A995-C05C6EA97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69E81-40C1-4C29-85AB-788C974A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354FDC-AD2B-4C53-819C-6ABAD42E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5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94D8-4903-8660-1BEA-6220F4A7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Key Methods and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FEDA-A269-F65F-27E6-3290339C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7746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Key Objects</a:t>
            </a:r>
          </a:p>
          <a:p>
            <a:pPr lvl="1"/>
            <a:r>
              <a:rPr lang="en-US" b="1" dirty="0" err="1"/>
              <a:t>DataModel</a:t>
            </a:r>
            <a:r>
              <a:rPr lang="en-US" b="1" dirty="0"/>
              <a:t>:</a:t>
            </a:r>
            <a:r>
              <a:rPr lang="en-US" dirty="0"/>
              <a:t> Main object that houses all the sub-objects, methods, and properties</a:t>
            </a:r>
            <a:endParaRPr lang="en-US" b="1" dirty="0"/>
          </a:p>
          <a:p>
            <a:pPr marL="0" indent="0">
              <a:buNone/>
            </a:pPr>
            <a:r>
              <a:rPr lang="en-US" b="1" u="sng" dirty="0"/>
              <a:t>Key Properties and Methods </a:t>
            </a:r>
          </a:p>
          <a:p>
            <a:pPr lvl="1"/>
            <a:r>
              <a:rPr lang="en-US" b="1" dirty="0"/>
              <a:t>.Solution: </a:t>
            </a:r>
            <a:r>
              <a:rPr lang="en-US" dirty="0"/>
              <a:t>Sets up the solution</a:t>
            </a:r>
            <a:endParaRPr lang="en-US" b="1" dirty="0"/>
          </a:p>
          <a:p>
            <a:pPr lvl="1"/>
            <a:r>
              <a:rPr lang="en-US" b="1" dirty="0"/>
              <a:t>.Activate(): </a:t>
            </a:r>
            <a:r>
              <a:rPr lang="en-US" dirty="0"/>
              <a:t>Activates the solution object within the workspace</a:t>
            </a:r>
            <a:endParaRPr lang="en-US" b="1" dirty="0"/>
          </a:p>
          <a:p>
            <a:pPr lvl="1"/>
            <a:r>
              <a:rPr lang="en-US" b="1" dirty="0"/>
              <a:t>.</a:t>
            </a:r>
            <a:r>
              <a:rPr lang="en-US" b="1" dirty="0" err="1"/>
              <a:t>AddTotalDeformation</a:t>
            </a:r>
            <a:r>
              <a:rPr lang="en-US" b="1" dirty="0"/>
              <a:t>()</a:t>
            </a:r>
            <a:r>
              <a:rPr lang="en-US" dirty="0"/>
              <a:t>: One of the various methods provided to add a desired result/analysis</a:t>
            </a:r>
            <a:endParaRPr lang="en-US" b="1" dirty="0"/>
          </a:p>
          <a:p>
            <a:pPr lvl="1"/>
            <a:r>
              <a:rPr lang="en-US" b="1" dirty="0"/>
              <a:t>.Solve(True): </a:t>
            </a:r>
            <a:r>
              <a:rPr lang="en-US" dirty="0"/>
              <a:t>Solves for all the desired results </a:t>
            </a:r>
            <a:endParaRPr lang="en-US" b="1" dirty="0"/>
          </a:p>
          <a:p>
            <a:pPr lvl="1"/>
            <a:r>
              <a:rPr lang="en-US" b="1" dirty="0"/>
              <a:t>.</a:t>
            </a:r>
            <a:r>
              <a:rPr lang="en-US" b="1" dirty="0" err="1"/>
              <a:t>ExportToTextFile</a:t>
            </a:r>
            <a:r>
              <a:rPr lang="en-US" b="1" dirty="0"/>
              <a:t>(</a:t>
            </a:r>
            <a:r>
              <a:rPr lang="en-US" b="1" dirty="0" err="1"/>
              <a:t>filePath</a:t>
            </a:r>
            <a:r>
              <a:rPr lang="en-US" b="1" dirty="0"/>
              <a:t>): </a:t>
            </a:r>
            <a:r>
              <a:rPr lang="en-US" dirty="0"/>
              <a:t>Exports all the results for the nodes to individual text files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322AC-C5BC-213A-C365-7D567B81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5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9CD3-DB02-091C-56C6-3CA1CFC9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Portion of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706CC-2632-97E1-D237-7C511F5E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31D9D1-D3E8-0744-0BA1-D555390B34E6}"/>
              </a:ext>
            </a:extLst>
          </p:cNvPr>
          <p:cNvSpPr txBox="1">
            <a:spLocks/>
          </p:cNvSpPr>
          <p:nvPr/>
        </p:nvSpPr>
        <p:spPr>
          <a:xfrm>
            <a:off x="558800" y="3514372"/>
            <a:ext cx="5740400" cy="66138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4000" b="1" dirty="0">
                <a:latin typeface="Times New Roman"/>
                <a:cs typeface="Times New Roman"/>
                <a:hlinkClick r:id="rId2"/>
              </a:rPr>
              <a:t>solutionsAndExport.py</a:t>
            </a:r>
            <a:endParaRPr lang="en-US" sz="4000" dirty="0">
              <a:latin typeface="Times New Roman"/>
              <a:cs typeface="Times New Roman"/>
              <a:hlinkClick r:id="rId2"/>
            </a:endParaRP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1E4C3B6-6C81-A599-DD66-B8C7B1E7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1682" y="1977438"/>
            <a:ext cx="5950781" cy="4023360"/>
          </a:xfrm>
        </p:spPr>
      </p:pic>
    </p:spTree>
    <p:extLst>
      <p:ext uri="{BB962C8B-B14F-4D97-AF65-F5344CB8AC3E}">
        <p14:creationId xmlns:p14="http://schemas.microsoft.com/office/powerpoint/2010/main" val="357560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819F-7332-5090-EBDA-573B7441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Setting-up Analysis (Mechanical)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64BB6-4CCF-1F5D-7A7A-59A02690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40EDC-D8B2-C5AC-65B3-EEF1F6774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720"/>
            <a:ext cx="4446741" cy="4187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210947-7C8A-5BB5-89AA-16E7A8279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40" y="2409358"/>
            <a:ext cx="7283302" cy="3867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4B42E4-8742-E3CE-F608-52E3A3BCC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076" y="3851207"/>
            <a:ext cx="5487017" cy="247210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B0E103D-70E6-86E9-BF9A-ED05A862C472}"/>
              </a:ext>
            </a:extLst>
          </p:cNvPr>
          <p:cNvSpPr/>
          <p:nvPr/>
        </p:nvSpPr>
        <p:spPr>
          <a:xfrm rot="2952632">
            <a:off x="1866652" y="2806695"/>
            <a:ext cx="538480" cy="37592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5DA714-8D57-D45B-48A6-8DD91905427D}"/>
              </a:ext>
            </a:extLst>
          </p:cNvPr>
          <p:cNvSpPr/>
          <p:nvPr/>
        </p:nvSpPr>
        <p:spPr>
          <a:xfrm>
            <a:off x="270445" y="1814834"/>
            <a:ext cx="2130198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Click on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“Model -&gt; Edit…”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985413-59C6-D8C8-8311-F8EEC2076767}"/>
              </a:ext>
            </a:extLst>
          </p:cNvPr>
          <p:cNvSpPr/>
          <p:nvPr/>
        </p:nvSpPr>
        <p:spPr>
          <a:xfrm rot="6892914">
            <a:off x="8214306" y="3828498"/>
            <a:ext cx="538480" cy="37592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06E05D-74DF-4564-7C96-273C2EA18118}"/>
              </a:ext>
            </a:extLst>
          </p:cNvPr>
          <p:cNvSpPr/>
          <p:nvPr/>
        </p:nvSpPr>
        <p:spPr>
          <a:xfrm>
            <a:off x="5671012" y="1600954"/>
            <a:ext cx="2130198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Load scenario with forces already set-up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EA4BB03-447F-42FF-77D1-CF628BC6C0E1}"/>
              </a:ext>
            </a:extLst>
          </p:cNvPr>
          <p:cNvSpPr/>
          <p:nvPr/>
        </p:nvSpPr>
        <p:spPr>
          <a:xfrm rot="5400000">
            <a:off x="6610720" y="-1265121"/>
            <a:ext cx="130712" cy="7479671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5F890A-31A8-0AD5-238F-2DBA71B9BBD6}"/>
              </a:ext>
            </a:extLst>
          </p:cNvPr>
          <p:cNvSpPr/>
          <p:nvPr/>
        </p:nvSpPr>
        <p:spPr>
          <a:xfrm>
            <a:off x="8244107" y="2884299"/>
            <a:ext cx="2130198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Click-on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“Automation -&gt; Scripting”</a:t>
            </a:r>
          </a:p>
        </p:txBody>
      </p:sp>
    </p:spTree>
    <p:extLst>
      <p:ext uri="{BB962C8B-B14F-4D97-AF65-F5344CB8AC3E}">
        <p14:creationId xmlns:p14="http://schemas.microsoft.com/office/powerpoint/2010/main" val="129946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321A-2CC8-7E3B-42EA-7A80C735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Scripting Loading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60E97-31E4-1494-1E44-55136B55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7AFD0-49CA-E96F-9AFD-90CBEBBF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850085"/>
            <a:ext cx="8203995" cy="4358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589AEB-C9B0-481F-C4B3-C2BB40265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37"/>
          <a:stretch/>
        </p:blipFill>
        <p:spPr>
          <a:xfrm>
            <a:off x="8920490" y="2253545"/>
            <a:ext cx="3153171" cy="42062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D903526-204F-BF9A-83D4-57D8D5ABB11E}"/>
              </a:ext>
            </a:extLst>
          </p:cNvPr>
          <p:cNvSpPr/>
          <p:nvPr/>
        </p:nvSpPr>
        <p:spPr>
          <a:xfrm rot="2105695">
            <a:off x="6426147" y="2372030"/>
            <a:ext cx="538480" cy="37592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9C63A5-4072-D26A-E52E-8F8E414C4175}"/>
              </a:ext>
            </a:extLst>
          </p:cNvPr>
          <p:cNvSpPr/>
          <p:nvPr/>
        </p:nvSpPr>
        <p:spPr>
          <a:xfrm>
            <a:off x="4236832" y="1816030"/>
            <a:ext cx="2130198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Click on the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“Folder”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8ED15AF-ABC6-46F4-05F2-EF13E40E1392}"/>
              </a:ext>
            </a:extLst>
          </p:cNvPr>
          <p:cNvSpPr/>
          <p:nvPr/>
        </p:nvSpPr>
        <p:spPr>
          <a:xfrm>
            <a:off x="3510229" y="3693159"/>
            <a:ext cx="538480" cy="37592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4ACEAC-BF2D-52BE-1788-76D91127F637}"/>
              </a:ext>
            </a:extLst>
          </p:cNvPr>
          <p:cNvSpPr/>
          <p:nvPr/>
        </p:nvSpPr>
        <p:spPr>
          <a:xfrm>
            <a:off x="660399" y="3479799"/>
            <a:ext cx="2719591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Click on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“solutionsAndExport.py”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DBD942E-AA94-B567-4739-7DC54533CA27}"/>
              </a:ext>
            </a:extLst>
          </p:cNvPr>
          <p:cNvSpPr/>
          <p:nvPr/>
        </p:nvSpPr>
        <p:spPr>
          <a:xfrm>
            <a:off x="8671730" y="2286635"/>
            <a:ext cx="248760" cy="4173150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019518-8D2E-6419-AA89-38EC974CFD2B}"/>
              </a:ext>
            </a:extLst>
          </p:cNvPr>
          <p:cNvSpPr/>
          <p:nvPr/>
        </p:nvSpPr>
        <p:spPr>
          <a:xfrm>
            <a:off x="6491128" y="3971890"/>
            <a:ext cx="2130198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 loads into the IDE</a:t>
            </a:r>
          </a:p>
        </p:txBody>
      </p:sp>
    </p:spTree>
    <p:extLst>
      <p:ext uri="{BB962C8B-B14F-4D97-AF65-F5344CB8AC3E}">
        <p14:creationId xmlns:p14="http://schemas.microsoft.com/office/powerpoint/2010/main" val="162271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05473F-597C-ACA1-2F5B-035C0A09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script and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E990-0D5B-A894-B49B-3016A655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AEB7E-9946-C58A-A54D-88480951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191" y="1853519"/>
            <a:ext cx="8373679" cy="449010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FD801-ED18-82BD-BA71-5971A2990867}"/>
              </a:ext>
            </a:extLst>
          </p:cNvPr>
          <p:cNvSpPr/>
          <p:nvPr/>
        </p:nvSpPr>
        <p:spPr>
          <a:xfrm>
            <a:off x="5788026" y="1853519"/>
            <a:ext cx="2130198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Click on the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“Play button”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338DCA-C88B-9BDF-B26B-EAFCD15D568D}"/>
              </a:ext>
            </a:extLst>
          </p:cNvPr>
          <p:cNvSpPr/>
          <p:nvPr/>
        </p:nvSpPr>
        <p:spPr>
          <a:xfrm>
            <a:off x="10061802" y="5296511"/>
            <a:ext cx="2130198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Identifies where the files are saves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287E197-F22A-1295-4FDD-DA7A473EBCFC}"/>
              </a:ext>
            </a:extLst>
          </p:cNvPr>
          <p:cNvSpPr/>
          <p:nvPr/>
        </p:nvSpPr>
        <p:spPr>
          <a:xfrm flipH="1">
            <a:off x="9937237" y="5174273"/>
            <a:ext cx="124565" cy="1047115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0D4B46-2EDB-F732-BA6B-65E2202A4914}"/>
              </a:ext>
            </a:extLst>
          </p:cNvPr>
          <p:cNvSpPr/>
          <p:nvPr/>
        </p:nvSpPr>
        <p:spPr>
          <a:xfrm>
            <a:off x="320464" y="3967480"/>
            <a:ext cx="1553631" cy="7874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 the results of the analysis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7497E98-301E-745B-45A1-87B600CE044D}"/>
              </a:ext>
            </a:extLst>
          </p:cNvPr>
          <p:cNvSpPr/>
          <p:nvPr/>
        </p:nvSpPr>
        <p:spPr>
          <a:xfrm>
            <a:off x="2102130" y="3879815"/>
            <a:ext cx="143230" cy="875066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AC9004-4727-1E60-3ED7-6E01140A5D7F}"/>
              </a:ext>
            </a:extLst>
          </p:cNvPr>
          <p:cNvSpPr/>
          <p:nvPr/>
        </p:nvSpPr>
        <p:spPr>
          <a:xfrm rot="1793912">
            <a:off x="7976083" y="2367308"/>
            <a:ext cx="538480" cy="37592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D575-CB4E-1C1B-B395-8D395394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Example Output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5C9523-6B13-9C26-4C14-57C725D02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354"/>
          <a:stretch/>
        </p:blipFill>
        <p:spPr>
          <a:xfrm>
            <a:off x="0" y="2526348"/>
            <a:ext cx="8484534" cy="22786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00F88-AF3E-1D0C-DD10-8BDA4734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A1FB4-0776-2C76-0B09-B126CAD2D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32" y="2187734"/>
            <a:ext cx="4902033" cy="2955926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1B8A543-7695-94F9-D0BF-34A562AD497B}"/>
              </a:ext>
            </a:extLst>
          </p:cNvPr>
          <p:cNvSpPr/>
          <p:nvPr/>
        </p:nvSpPr>
        <p:spPr>
          <a:xfrm flipH="1">
            <a:off x="6126479" y="3030513"/>
            <a:ext cx="132080" cy="1582127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E226FC-4196-26D4-A1CD-64F14309FCFE}"/>
              </a:ext>
            </a:extLst>
          </p:cNvPr>
          <p:cNvSpPr/>
          <p:nvPr/>
        </p:nvSpPr>
        <p:spPr>
          <a:xfrm>
            <a:off x="6336705" y="3633616"/>
            <a:ext cx="538480" cy="37592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0D29C9-D3EB-7E90-DC97-620F1C587216}"/>
              </a:ext>
            </a:extLst>
          </p:cNvPr>
          <p:cNvSpPr/>
          <p:nvPr/>
        </p:nvSpPr>
        <p:spPr>
          <a:xfrm>
            <a:off x="5542792" y="4005971"/>
            <a:ext cx="2130198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 file containing the results</a:t>
            </a:r>
          </a:p>
        </p:txBody>
      </p:sp>
    </p:spTree>
    <p:extLst>
      <p:ext uri="{BB962C8B-B14F-4D97-AF65-F5344CB8AC3E}">
        <p14:creationId xmlns:p14="http://schemas.microsoft.com/office/powerpoint/2010/main" val="147315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66D6-5C28-98C3-83AF-8061C557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C88EB2-4FB9-93E4-A954-69DA27DFE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888" y="1799226"/>
            <a:ext cx="8278260" cy="44021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4364D-F413-A241-061D-2EFDDD2A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D0BC40-57E1-F229-ED66-EED040295F13}"/>
              </a:ext>
            </a:extLst>
          </p:cNvPr>
          <p:cNvSpPr/>
          <p:nvPr/>
        </p:nvSpPr>
        <p:spPr>
          <a:xfrm>
            <a:off x="3215023" y="3771694"/>
            <a:ext cx="2130198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resultsCompiler.m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7C28238-47EB-16DB-3CEC-3EDE02262EB7}"/>
              </a:ext>
            </a:extLst>
          </p:cNvPr>
          <p:cNvSpPr/>
          <p:nvPr/>
        </p:nvSpPr>
        <p:spPr>
          <a:xfrm rot="10800000" flipH="1">
            <a:off x="5536069" y="2692499"/>
            <a:ext cx="182882" cy="2966719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EAC50F8-3A59-43A6-A731-064E086A39DA}"/>
              </a:ext>
            </a:extLst>
          </p:cNvPr>
          <p:cNvSpPr/>
          <p:nvPr/>
        </p:nvSpPr>
        <p:spPr>
          <a:xfrm flipH="1">
            <a:off x="8601725" y="2986568"/>
            <a:ext cx="182883" cy="395396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115FD5-27F3-9AE6-8938-3F673A2A7BEE}"/>
              </a:ext>
            </a:extLst>
          </p:cNvPr>
          <p:cNvSpPr/>
          <p:nvPr/>
        </p:nvSpPr>
        <p:spPr>
          <a:xfrm>
            <a:off x="8822585" y="2782946"/>
            <a:ext cx="2130198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 file containing the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BCA3B2-5A95-28FB-C13E-053DD03C6F2B}"/>
              </a:ext>
            </a:extLst>
          </p:cNvPr>
          <p:cNvSpPr txBox="1">
            <a:spLocks/>
          </p:cNvSpPr>
          <p:nvPr/>
        </p:nvSpPr>
        <p:spPr>
          <a:xfrm>
            <a:off x="50800" y="3100446"/>
            <a:ext cx="5740400" cy="66138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4000" b="1" dirty="0">
                <a:latin typeface="Times New Roman"/>
                <a:cs typeface="Times New Roman"/>
                <a:hlinkClick r:id="rId3"/>
              </a:rPr>
              <a:t>resultsComplier.m</a:t>
            </a:r>
            <a:endParaRPr lang="en-US" sz="4000" dirty="0">
              <a:latin typeface="Times New Roman"/>
              <a:cs typeface="Times New Roman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72819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FF7F-F6B1-B139-7A45-860C9CA3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Compiled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8E4321-2962-2072-39D9-E748E2EEF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85646"/>
            <a:ext cx="10058400" cy="37439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AB5FE-87CB-D792-AD1E-20D68A52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8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1510-054F-5623-1245-A815C966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FA7E-D358-5ED2-1821-125244B7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8E70E-52E8-A037-EA93-A8FE0519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4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4EA41C-1CDB-01B9-2CD3-23ABE7AAD272}"/>
              </a:ext>
            </a:extLst>
          </p:cNvPr>
          <p:cNvSpPr txBox="1"/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26CA3758-01ED-B794-0C0C-C483088F1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88BCF-6B5F-F194-8287-9605DF31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629637A9-119A-49DA-BD12-AAC58B377D80}" type="slidenum">
              <a:rPr lang="en-US" b="1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8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8A7ED-0CFF-B946-F7FA-5B6F40D5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4116" name="Straight Connector 411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22" name="Content Placeholder 2">
            <a:extLst>
              <a:ext uri="{FF2B5EF4-FFF2-40B4-BE49-F238E27FC236}">
                <a16:creationId xmlns:a16="http://schemas.microsoft.com/office/drawing/2014/main" id="{FD7027E4-6A0A-484A-B6C5-9CCB6565C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482953"/>
              </p:ext>
            </p:extLst>
          </p:nvPr>
        </p:nvGraphicFramePr>
        <p:xfrm>
          <a:off x="6411684" y="2198914"/>
          <a:ext cx="5127172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18" name="Rectangle 411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396F7-A107-2DC9-0B34-7AD54CD1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29637A9-119A-49DA-BD12-AAC58B377D80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CCADC-096B-E947-B571-3BD2EE4181A7}"/>
              </a:ext>
            </a:extLst>
          </p:cNvPr>
          <p:cNvSpPr txBox="1"/>
          <p:nvPr/>
        </p:nvSpPr>
        <p:spPr>
          <a:xfrm>
            <a:off x="1458314" y="5706522"/>
            <a:ext cx="2915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</a:p>
        </p:txBody>
      </p:sp>
      <p:pic>
        <p:nvPicPr>
          <p:cNvPr id="1026" name="Picture 2" descr="Ansys logo in transparent PNG and vectorized SVG formats">
            <a:extLst>
              <a:ext uri="{FF2B5EF4-FFF2-40B4-BE49-F238E27FC236}">
                <a16:creationId xmlns:a16="http://schemas.microsoft.com/office/drawing/2014/main" id="{5F7B0F80-C2F1-3DC6-59BE-F1C51BF02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2" y="2468945"/>
            <a:ext cx="6172200" cy="191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0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2C3A-5CDC-EEA9-E304-57126DAB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Programming Essentials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3F81-021F-559C-D0E9-BF6B2864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27024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 u="sng" dirty="0">
                <a:hlinkClick r:id="rId2"/>
              </a:rPr>
              <a:t>GitHub</a:t>
            </a:r>
            <a:endParaRPr lang="en-US" b="1" u="sng" dirty="0"/>
          </a:p>
          <a:p>
            <a:pPr lvl="1"/>
            <a:r>
              <a:rPr lang="en-US" dirty="0"/>
              <a:t>GitHub is a data repository and management tool for software development </a:t>
            </a:r>
          </a:p>
          <a:p>
            <a:pPr lvl="1"/>
            <a:r>
              <a:rPr lang="en-US" dirty="0"/>
              <a:t>Folders are categorized for their specific purpose</a:t>
            </a:r>
          </a:p>
          <a:p>
            <a:r>
              <a:rPr lang="en-US" b="1" dirty="0">
                <a:hlinkClick r:id="rId3"/>
              </a:rPr>
              <a:t>JavaScript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Ansys Design Modeler </a:t>
            </a:r>
            <a:r>
              <a:rPr lang="en-US" dirty="0"/>
              <a:t>uses JavaScript to automatically populate the workspace with a previous constructed model</a:t>
            </a:r>
          </a:p>
          <a:p>
            <a:pPr lvl="1"/>
            <a:r>
              <a:rPr lang="en-US" dirty="0"/>
              <a:t>Allows the user the ability to save their sketches as a Javas Script</a:t>
            </a:r>
          </a:p>
          <a:p>
            <a:r>
              <a:rPr lang="en-US" b="1" dirty="0">
                <a:hlinkClick r:id="rId4"/>
              </a:rPr>
              <a:t>Python</a:t>
            </a:r>
            <a:endParaRPr lang="en-US" b="1" dirty="0"/>
          </a:p>
          <a:p>
            <a:pPr lvl="1"/>
            <a:r>
              <a:rPr lang="en-US" b="1" dirty="0"/>
              <a:t>Ansys Mechanical</a:t>
            </a:r>
            <a:r>
              <a:rPr lang="en-US" dirty="0"/>
              <a:t> uses Python to automate the simulation and exporting the results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1604B-8CE5-F2C2-4F24-18A7A1D0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4A1ED-24FB-16DD-4D97-082F5F1C7C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690" r="81140"/>
          <a:stretch/>
        </p:blipFill>
        <p:spPr>
          <a:xfrm>
            <a:off x="9611360" y="1910461"/>
            <a:ext cx="1950720" cy="32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6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7F1BA-99BF-D0E5-5FC9-4420E960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Demonstration Purposes Only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1F72F01-71FE-573D-B0CF-0D19C3E1995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Ansys </a:t>
            </a:r>
            <a:r>
              <a:rPr lang="en-US" sz="7200" dirty="0" err="1"/>
              <a:t>DesignModeler</a:t>
            </a:r>
            <a:endParaRPr lang="en-US" sz="7200" dirty="0"/>
          </a:p>
          <a:p>
            <a:r>
              <a:rPr lang="en-US" sz="7200" dirty="0"/>
              <a:t>(JavaScript)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A3B537-7434-5ACA-BFE6-7D61EA52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Utilize the project files in “Simulation” Folder as a starter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03670-152C-3518-19EE-D1323E33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3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2C3A-5CDC-EEA9-E304-57126DAB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Ansys </a:t>
            </a:r>
            <a:r>
              <a:rPr lang="en-US" dirty="0" err="1">
                <a:latin typeface="Times New Roman"/>
                <a:cs typeface="Times New Roman"/>
              </a:rPr>
              <a:t>DesignModeler</a:t>
            </a:r>
            <a:r>
              <a:rPr lang="en-US" dirty="0">
                <a:latin typeface="Times New Roman"/>
                <a:cs typeface="Times New Roman"/>
              </a:rPr>
              <a:t>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3F81-021F-559C-D0E9-BF6B2864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en-US" b="1" u="sng" dirty="0"/>
              <a:t>Key Objects</a:t>
            </a:r>
          </a:p>
          <a:p>
            <a:pPr lvl="1"/>
            <a:r>
              <a:rPr lang="en-US" b="1" dirty="0" err="1"/>
              <a:t>agb</a:t>
            </a:r>
            <a:r>
              <a:rPr lang="en-US" b="1" dirty="0"/>
              <a:t>:</a:t>
            </a:r>
            <a:r>
              <a:rPr lang="en-US" dirty="0"/>
              <a:t> Points to the batch interface</a:t>
            </a:r>
          </a:p>
          <a:p>
            <a:pPr lvl="1"/>
            <a:r>
              <a:rPr lang="en-US" b="1" dirty="0"/>
              <a:t>p:</a:t>
            </a:r>
            <a:r>
              <a:rPr lang="en-US" dirty="0"/>
              <a:t> Plane sketches object for whole model</a:t>
            </a:r>
            <a:endParaRPr lang="en-US" b="1" dirty="0"/>
          </a:p>
          <a:p>
            <a:pPr marL="0" indent="0">
              <a:buNone/>
            </a:pPr>
            <a:r>
              <a:rPr lang="en-US" b="1" u="sng" dirty="0"/>
              <a:t>Key Functions</a:t>
            </a:r>
          </a:p>
          <a:p>
            <a:pPr lvl="1"/>
            <a:r>
              <a:rPr lang="en-US" dirty="0" err="1"/>
              <a:t>HorizontalDim</a:t>
            </a:r>
            <a:r>
              <a:rPr lang="en-US" dirty="0"/>
              <a:t> and </a:t>
            </a:r>
            <a:r>
              <a:rPr lang="en-US" dirty="0" err="1"/>
              <a:t>VerticalDim</a:t>
            </a:r>
            <a:endParaRPr lang="en-US" dirty="0"/>
          </a:p>
          <a:p>
            <a:pPr lvl="1"/>
            <a:r>
              <a:rPr lang="en-US" dirty="0" err="1"/>
              <a:t>HoriztonalCon</a:t>
            </a:r>
            <a:r>
              <a:rPr lang="en-US" dirty="0"/>
              <a:t>, </a:t>
            </a:r>
            <a:r>
              <a:rPr lang="en-US" dirty="0" err="1"/>
              <a:t>VerticalCon</a:t>
            </a:r>
            <a:r>
              <a:rPr lang="en-US" dirty="0"/>
              <a:t>, </a:t>
            </a:r>
            <a:r>
              <a:rPr lang="en-US" dirty="0" err="1"/>
              <a:t>CoincidentCon</a:t>
            </a:r>
            <a:endParaRPr lang="en-US" u="sng" dirty="0"/>
          </a:p>
          <a:p>
            <a:pPr marL="0" indent="0">
              <a:buNone/>
            </a:pPr>
            <a:r>
              <a:rPr lang="en-US" b="1" u="sng" dirty="0"/>
              <a:t>Key Properties and Methods </a:t>
            </a:r>
          </a:p>
          <a:p>
            <a:pPr lvl="1"/>
            <a:r>
              <a:rPr lang="en-US" b="1" dirty="0" err="1"/>
              <a:t>p.Sk</a:t>
            </a:r>
            <a:r>
              <a:rPr lang="en-US" b="1" dirty="0"/>
              <a:t>: </a:t>
            </a:r>
            <a:r>
              <a:rPr lang="en-US" dirty="0"/>
              <a:t>Specific sketch of the model</a:t>
            </a:r>
          </a:p>
          <a:p>
            <a:pPr lvl="1"/>
            <a:r>
              <a:rPr lang="en-US" b="1" dirty="0" err="1"/>
              <a:t>p.Ln</a:t>
            </a:r>
            <a:r>
              <a:rPr lang="en-US" b="1" dirty="0"/>
              <a:t>(): </a:t>
            </a:r>
            <a:r>
              <a:rPr lang="en-US" dirty="0"/>
              <a:t>Dimensions of the model</a:t>
            </a:r>
          </a:p>
          <a:p>
            <a:pPr lvl="1"/>
            <a:r>
              <a:rPr lang="en-US" b="1" dirty="0" err="1"/>
              <a:t>agb.regen</a:t>
            </a:r>
            <a:r>
              <a:rPr lang="en-US" b="1" dirty="0"/>
              <a:t>(): </a:t>
            </a:r>
            <a:r>
              <a:rPr lang="en-US" dirty="0"/>
              <a:t>Regenerates the workspace</a:t>
            </a:r>
          </a:p>
          <a:p>
            <a:pPr lvl="1"/>
            <a:r>
              <a:rPr lang="en-US" b="1" dirty="0" err="1"/>
              <a:t>agb.Extrude</a:t>
            </a:r>
            <a:r>
              <a:rPr lang="en-US" b="1" dirty="0"/>
              <a:t>(): </a:t>
            </a:r>
            <a:r>
              <a:rPr lang="en-US" dirty="0"/>
              <a:t>Extrudes a specific sketch based on given parameters</a:t>
            </a:r>
          </a:p>
          <a:p>
            <a:pPr marL="0" indent="0">
              <a:buNone/>
            </a:pP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1604B-8CE5-F2C2-4F24-18A7A1D0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9CD3-DB02-091C-56C6-3CA1CFC9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Portion of Script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1EE919-9EE2-6406-4E6B-8AAEFE346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837" y="1856864"/>
            <a:ext cx="4292633" cy="44834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706CC-2632-97E1-D237-7C511F5E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31D9D1-D3E8-0744-0BA1-D555390B34E6}"/>
              </a:ext>
            </a:extLst>
          </p:cNvPr>
          <p:cNvSpPr txBox="1">
            <a:spLocks/>
          </p:cNvSpPr>
          <p:nvPr/>
        </p:nvSpPr>
        <p:spPr>
          <a:xfrm>
            <a:off x="1097280" y="3544852"/>
            <a:ext cx="5740400" cy="66138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4000" b="1" dirty="0">
                <a:hlinkClick r:id="rId3"/>
              </a:rPr>
              <a:t>beamModel_Inches.js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724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9D82-F288-6D67-55D4-73ED31AB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Ansys Design Modeler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93F1B-3A6D-D902-5799-B6EF525F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7C18E-0298-7610-5F7A-EB57A6E4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18" y="1873988"/>
            <a:ext cx="7756140" cy="410348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0085925-C5A2-4C88-47E5-779B2173773B}"/>
              </a:ext>
            </a:extLst>
          </p:cNvPr>
          <p:cNvSpPr/>
          <p:nvPr/>
        </p:nvSpPr>
        <p:spPr>
          <a:xfrm>
            <a:off x="3045212" y="3063930"/>
            <a:ext cx="538480" cy="37592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610058-34B2-6B47-9182-43B26FF571B9}"/>
              </a:ext>
            </a:extLst>
          </p:cNvPr>
          <p:cNvSpPr/>
          <p:nvPr/>
        </p:nvSpPr>
        <p:spPr>
          <a:xfrm>
            <a:off x="804435" y="2850570"/>
            <a:ext cx="2130198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Right-click on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“Geometry”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5ED4A4-712D-9663-3C8F-F351EC67D5B7}"/>
              </a:ext>
            </a:extLst>
          </p:cNvPr>
          <p:cNvSpPr/>
          <p:nvPr/>
        </p:nvSpPr>
        <p:spPr>
          <a:xfrm>
            <a:off x="6596399" y="3439850"/>
            <a:ext cx="3689722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Right-click on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“Edit Geometry in </a:t>
            </a:r>
            <a:r>
              <a:rPr lang="en-US" b="1" dirty="0" err="1">
                <a:solidFill>
                  <a:schemeClr val="tx1"/>
                </a:solidFill>
              </a:rPr>
              <a:t>DesignModeler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CBBC7B9-8019-628C-1CA9-9C1E61693696}"/>
              </a:ext>
            </a:extLst>
          </p:cNvPr>
          <p:cNvSpPr/>
          <p:nvPr/>
        </p:nvSpPr>
        <p:spPr>
          <a:xfrm rot="12136516">
            <a:off x="5857240" y="3237340"/>
            <a:ext cx="538480" cy="37592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F02BDFC-3889-3DAB-5B11-F753074D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Setting-up the Model (</a:t>
            </a:r>
            <a:r>
              <a:rPr lang="en-US" b="1" dirty="0" err="1"/>
              <a:t>DesignModeler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7E87-B7E9-65D1-F651-41450403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5033B0E-ED8E-6DAE-2203-A192B13B7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55" y="2309357"/>
            <a:ext cx="7123814" cy="3784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21B35B-A775-9E49-46B0-D43BB847F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15" y="2813477"/>
            <a:ext cx="2959727" cy="3696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5100F0-874C-11DA-7BC2-55D40EC7D9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290" t="24561" r="1"/>
          <a:stretch/>
        </p:blipFill>
        <p:spPr>
          <a:xfrm>
            <a:off x="5790495" y="3939052"/>
            <a:ext cx="6299906" cy="236317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71B584C-94E1-FD92-5366-FDAD9A2601B4}"/>
              </a:ext>
            </a:extLst>
          </p:cNvPr>
          <p:cNvSpPr/>
          <p:nvPr/>
        </p:nvSpPr>
        <p:spPr>
          <a:xfrm rot="2952632">
            <a:off x="352812" y="2559477"/>
            <a:ext cx="538480" cy="37592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D388620-2FC8-6692-F444-8F8824E58ED8}"/>
              </a:ext>
            </a:extLst>
          </p:cNvPr>
          <p:cNvSpPr/>
          <p:nvPr/>
        </p:nvSpPr>
        <p:spPr>
          <a:xfrm>
            <a:off x="733315" y="1745325"/>
            <a:ext cx="2130198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Click on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“File -&gt; Run Script”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852299-F7BE-2DF4-3CCC-A96DE4DB8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053" y="3111997"/>
            <a:ext cx="3809482" cy="283100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977D08DD-C87B-484F-A1AF-0108610A4636}"/>
              </a:ext>
            </a:extLst>
          </p:cNvPr>
          <p:cNvSpPr/>
          <p:nvPr/>
        </p:nvSpPr>
        <p:spPr>
          <a:xfrm rot="641371">
            <a:off x="2066616" y="3687139"/>
            <a:ext cx="538480" cy="37592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5D1933-8A9E-19AA-84E8-87D57BBD8445}"/>
              </a:ext>
            </a:extLst>
          </p:cNvPr>
          <p:cNvSpPr/>
          <p:nvPr/>
        </p:nvSpPr>
        <p:spPr>
          <a:xfrm>
            <a:off x="3303018" y="4260590"/>
            <a:ext cx="2877502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 JavaScript file based on desired units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F5B4EDA-5924-E3F4-3705-79A4382F2652}"/>
              </a:ext>
            </a:extLst>
          </p:cNvPr>
          <p:cNvSpPr/>
          <p:nvPr/>
        </p:nvSpPr>
        <p:spPr>
          <a:xfrm>
            <a:off x="6560245" y="4473950"/>
            <a:ext cx="538480" cy="37592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655FA6F-F3B2-72F5-FB80-83DA66C51D7B}"/>
              </a:ext>
            </a:extLst>
          </p:cNvPr>
          <p:cNvSpPr/>
          <p:nvPr/>
        </p:nvSpPr>
        <p:spPr>
          <a:xfrm>
            <a:off x="8314661" y="5787331"/>
            <a:ext cx="2877502" cy="802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Automatically produces beam with damaged cuts</a:t>
            </a:r>
          </a:p>
        </p:txBody>
      </p:sp>
    </p:spTree>
    <p:extLst>
      <p:ext uri="{BB962C8B-B14F-4D97-AF65-F5344CB8AC3E}">
        <p14:creationId xmlns:p14="http://schemas.microsoft.com/office/powerpoint/2010/main" val="36950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7F1BA-99BF-D0E5-5FC9-4420E960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1F72F01-71FE-573D-B0CF-0D19C3E1995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Ansys Mechanical</a:t>
            </a:r>
          </a:p>
          <a:p>
            <a:r>
              <a:rPr lang="en-US" sz="7200" dirty="0"/>
              <a:t>(Python)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A3B537-7434-5ACA-BFE6-7D61EA52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03670-152C-3518-19EE-D1323E33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10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445</Words>
  <Application>Microsoft Office PowerPoint</Application>
  <PresentationFormat>Widescreen</PresentationFormat>
  <Paragraphs>108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Ansys Automation</vt:lpstr>
      <vt:lpstr>Introduction</vt:lpstr>
      <vt:lpstr>Programming Essentials </vt:lpstr>
      <vt:lpstr>For Demonstration Purposes Only</vt:lpstr>
      <vt:lpstr>Ansys DesignModeler Essentials</vt:lpstr>
      <vt:lpstr>Top Portion of Script</vt:lpstr>
      <vt:lpstr>Ansys Design Modeler</vt:lpstr>
      <vt:lpstr>Setting-up the Model (DesignModeler)</vt:lpstr>
      <vt:lpstr>PowerPoint Presentation</vt:lpstr>
      <vt:lpstr>Key Methods and Properties</vt:lpstr>
      <vt:lpstr>Top Portion of Script</vt:lpstr>
      <vt:lpstr>Setting-up Analysis (Mechanical)</vt:lpstr>
      <vt:lpstr>Mechanical Scripting Loading</vt:lpstr>
      <vt:lpstr>Running the script and solutions</vt:lpstr>
      <vt:lpstr>Example Output</vt:lpstr>
      <vt:lpstr>Compiling results</vt:lpstr>
      <vt:lpstr>Example of Compiled Results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School Overview</dc:title>
  <dc:creator>Michael D. Quach</dc:creator>
  <cp:lastModifiedBy>Michael D. Quach</cp:lastModifiedBy>
  <cp:revision>90</cp:revision>
  <cp:lastPrinted>2023-10-02T14:41:09Z</cp:lastPrinted>
  <dcterms:created xsi:type="dcterms:W3CDTF">2023-09-07T17:48:23Z</dcterms:created>
  <dcterms:modified xsi:type="dcterms:W3CDTF">2023-10-20T17:43:53Z</dcterms:modified>
</cp:coreProperties>
</file>