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7" r:id="rId10"/>
    <p:sldId id="268" r:id="rId11"/>
    <p:sldId id="269" r:id="rId12"/>
    <p:sldId id="270" r:id="rId13"/>
    <p:sldId id="263"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4/13/2016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4/13/2016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1842906"/>
          </a:xfrm>
        </p:spPr>
        <p:txBody>
          <a:bodyPr>
            <a:normAutofit/>
          </a:bodyPr>
          <a:lstStyle/>
          <a:p>
            <a:pPr algn="just"/>
            <a:r>
              <a:rPr lang="en-US" sz="3200" dirty="0" smtClean="0">
                <a:solidFill>
                  <a:schemeClr val="bg1">
                    <a:lumMod val="95000"/>
                    <a:lumOff val="5000"/>
                  </a:schemeClr>
                </a:solidFill>
                <a:latin typeface="Times New Roman" panose="02020603050405020304" pitchFamily="18" charset="0"/>
                <a:cs typeface="Times New Roman" panose="02020603050405020304" pitchFamily="18" charset="0"/>
              </a:rPr>
              <a:t>Improvisation </a:t>
            </a: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of </a:t>
            </a:r>
            <a:r>
              <a:rPr lang="en-US" sz="3200" dirty="0" smtClean="0">
                <a:solidFill>
                  <a:schemeClr val="bg1">
                    <a:lumMod val="95000"/>
                    <a:lumOff val="5000"/>
                  </a:schemeClr>
                </a:solidFill>
                <a:latin typeface="Times New Roman" panose="02020603050405020304" pitchFamily="18" charset="0"/>
                <a:cs typeface="Times New Roman" panose="02020603050405020304" pitchFamily="18" charset="0"/>
              </a:rPr>
              <a:t>DaTING APPLICATION </a:t>
            </a:r>
            <a:r>
              <a:rPr lang="en-US" sz="3200" dirty="0" smtClean="0">
                <a:solidFill>
                  <a:schemeClr val="bg1">
                    <a:lumMod val="95000"/>
                    <a:lumOff val="5000"/>
                  </a:schemeClr>
                </a:solidFill>
                <a:latin typeface="Times New Roman" panose="02020603050405020304" pitchFamily="18" charset="0"/>
                <a:cs typeface="Times New Roman" panose="02020603050405020304" pitchFamily="18" charset="0"/>
              </a:rPr>
              <a:t>using </a:t>
            </a:r>
            <a:r>
              <a:rPr lang="en-US" sz="3200" dirty="0" smtClean="0">
                <a:solidFill>
                  <a:schemeClr val="bg1">
                    <a:lumMod val="95000"/>
                    <a:lumOff val="5000"/>
                  </a:schemeClr>
                </a:solidFill>
                <a:latin typeface="Times New Roman" panose="02020603050405020304" pitchFamily="18" charset="0"/>
                <a:cs typeface="Times New Roman" panose="02020603050405020304" pitchFamily="18" charset="0"/>
              </a:rPr>
              <a:t>“Java Spring</a:t>
            </a: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3200" dirty="0" smtClean="0">
                <a:solidFill>
                  <a:schemeClr val="bg1">
                    <a:lumMod val="95000"/>
                    <a:lumOff val="5000"/>
                  </a:schemeClr>
                </a:solidFill>
                <a:latin typeface="Times New Roman" panose="02020603050405020304" pitchFamily="18" charset="0"/>
                <a:cs typeface="Times New Roman" panose="02020603050405020304" pitchFamily="18" charset="0"/>
              </a:rPr>
              <a:t>SERVICEs</a:t>
            </a:r>
            <a:endParaRPr lang="en-US" sz="32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76424" y="3602038"/>
            <a:ext cx="8791575" cy="1819048"/>
          </a:xfrm>
        </p:spPr>
        <p:txBody>
          <a:bodyPr>
            <a:noAutofit/>
          </a:bodyPr>
          <a:lstStyle/>
          <a:p>
            <a:pPr algn="ctr"/>
            <a:r>
              <a:rPr lang="en-US" sz="1800" b="1" dirty="0">
                <a:solidFill>
                  <a:schemeClr val="bg1">
                    <a:lumMod val="85000"/>
                    <a:lumOff val="15000"/>
                  </a:schemeClr>
                </a:solidFill>
                <a:latin typeface="Times New Roman" panose="02020603050405020304" pitchFamily="18" charset="0"/>
                <a:cs typeface="Times New Roman" panose="02020603050405020304" pitchFamily="18" charset="0"/>
              </a:rPr>
              <a:t>Capstone Project </a:t>
            </a:r>
            <a:r>
              <a:rPr lang="en-US" sz="1800" b="1" dirty="0">
                <a:solidFill>
                  <a:schemeClr val="bg1">
                    <a:lumMod val="85000"/>
                    <a:lumOff val="15000"/>
                  </a:schemeClr>
                </a:solidFill>
                <a:latin typeface="Times New Roman" panose="02020603050405020304" pitchFamily="18" charset="0"/>
                <a:cs typeface="Times New Roman" panose="02020603050405020304" pitchFamily="18" charset="0"/>
              </a:rPr>
              <a:t>Proposal submitted </a:t>
            </a:r>
            <a:r>
              <a:rPr lang="en-US" sz="1800" b="1" dirty="0" smtClean="0">
                <a:solidFill>
                  <a:schemeClr val="bg1">
                    <a:lumMod val="85000"/>
                    <a:lumOff val="15000"/>
                  </a:schemeClr>
                </a:solidFill>
                <a:latin typeface="Times New Roman" panose="02020603050405020304" pitchFamily="18" charset="0"/>
                <a:cs typeface="Times New Roman" panose="02020603050405020304" pitchFamily="18" charset="0"/>
              </a:rPr>
              <a:t>to</a:t>
            </a:r>
            <a:endParaRPr lang="en-US" sz="1800" b="1" dirty="0">
              <a:solidFill>
                <a:schemeClr val="bg1">
                  <a:lumMod val="85000"/>
                  <a:lumOff val="15000"/>
                </a:schemeClr>
              </a:solidFill>
              <a:latin typeface="Times New Roman" panose="02020603050405020304" pitchFamily="18" charset="0"/>
              <a:cs typeface="Times New Roman" panose="02020603050405020304" pitchFamily="18" charset="0"/>
            </a:endParaRPr>
          </a:p>
          <a:p>
            <a:pPr algn="ctr"/>
            <a:r>
              <a:rPr lang="en-US" sz="1800" b="1" dirty="0">
                <a:solidFill>
                  <a:schemeClr val="bg1">
                    <a:lumMod val="85000"/>
                    <a:lumOff val="15000"/>
                  </a:schemeClr>
                </a:solidFill>
                <a:latin typeface="Times New Roman" panose="02020603050405020304" pitchFamily="18" charset="0"/>
                <a:cs typeface="Times New Roman" panose="02020603050405020304" pitchFamily="18" charset="0"/>
              </a:rPr>
              <a:t> </a:t>
            </a:r>
            <a:r>
              <a:rPr lang="en-US" sz="1800" b="1" dirty="0">
                <a:solidFill>
                  <a:schemeClr val="bg1">
                    <a:lumMod val="85000"/>
                    <a:lumOff val="15000"/>
                  </a:schemeClr>
                </a:solidFill>
                <a:latin typeface="Times New Roman" panose="02020603050405020304" pitchFamily="18" charset="0"/>
                <a:cs typeface="Times New Roman" panose="02020603050405020304" pitchFamily="18" charset="0"/>
              </a:rPr>
              <a:t>Dr. </a:t>
            </a:r>
            <a:r>
              <a:rPr lang="en-US" sz="1800" b="1" dirty="0" err="1">
                <a:solidFill>
                  <a:schemeClr val="bg1">
                    <a:lumMod val="85000"/>
                    <a:lumOff val="15000"/>
                  </a:schemeClr>
                </a:solidFill>
                <a:latin typeface="Times New Roman" panose="02020603050405020304" pitchFamily="18" charset="0"/>
                <a:cs typeface="Times New Roman" panose="02020603050405020304" pitchFamily="18" charset="0"/>
              </a:rPr>
              <a:t>Hiral</a:t>
            </a:r>
            <a:r>
              <a:rPr lang="en-US" sz="1800" b="1" dirty="0">
                <a:solidFill>
                  <a:schemeClr val="bg1">
                    <a:lumMod val="85000"/>
                    <a:lumOff val="15000"/>
                  </a:schemeClr>
                </a:solidFill>
                <a:latin typeface="Times New Roman" panose="02020603050405020304" pitchFamily="18" charset="0"/>
                <a:cs typeface="Times New Roman" panose="02020603050405020304" pitchFamily="18" charset="0"/>
              </a:rPr>
              <a:t> Shah</a:t>
            </a:r>
          </a:p>
          <a:p>
            <a:pPr algn="ctr"/>
            <a:r>
              <a:rPr lang="en-US" sz="1800" b="1" dirty="0">
                <a:solidFill>
                  <a:schemeClr val="bg1">
                    <a:lumMod val="85000"/>
                    <a:lumOff val="15000"/>
                  </a:schemeClr>
                </a:solidFill>
                <a:latin typeface="Times New Roman" panose="02020603050405020304" pitchFamily="18" charset="0"/>
                <a:cs typeface="Times New Roman" panose="02020603050405020304" pitchFamily="18" charset="0"/>
              </a:rPr>
              <a:t>Dr. Ben </a:t>
            </a:r>
            <a:r>
              <a:rPr lang="en-US" sz="1800" b="1" dirty="0" err="1" smtClean="0">
                <a:solidFill>
                  <a:schemeClr val="bg1">
                    <a:lumMod val="85000"/>
                    <a:lumOff val="15000"/>
                  </a:schemeClr>
                </a:solidFill>
                <a:latin typeface="Times New Roman" panose="02020603050405020304" pitchFamily="18" charset="0"/>
                <a:cs typeface="Times New Roman" panose="02020603050405020304" pitchFamily="18" charset="0"/>
              </a:rPr>
              <a:t>Baliga</a:t>
            </a:r>
            <a:endParaRPr lang="en-US" sz="1800" b="1" dirty="0" smtClean="0">
              <a:solidFill>
                <a:schemeClr val="bg1">
                  <a:lumMod val="85000"/>
                  <a:lumOff val="15000"/>
                </a:schemeClr>
              </a:solidFill>
              <a:latin typeface="Times New Roman" panose="02020603050405020304" pitchFamily="18" charset="0"/>
              <a:cs typeface="Times New Roman" panose="02020603050405020304" pitchFamily="18" charset="0"/>
            </a:endParaRPr>
          </a:p>
          <a:p>
            <a:pPr algn="ctr"/>
            <a:r>
              <a:rPr lang="en-US" sz="1800" b="1" dirty="0">
                <a:solidFill>
                  <a:schemeClr val="bg1">
                    <a:lumMod val="85000"/>
                    <a:lumOff val="15000"/>
                  </a:schemeClr>
                </a:solidFill>
                <a:latin typeface="Times New Roman" panose="02020603050405020304" pitchFamily="18" charset="0"/>
                <a:cs typeface="Times New Roman" panose="02020603050405020304" pitchFamily="18" charset="0"/>
              </a:rPr>
              <a:t/>
            </a:r>
            <a:br>
              <a:rPr lang="en-US" sz="1800" b="1" dirty="0">
                <a:solidFill>
                  <a:schemeClr val="bg1">
                    <a:lumMod val="85000"/>
                    <a:lumOff val="15000"/>
                  </a:schemeClr>
                </a:solidFill>
                <a:latin typeface="Times New Roman" panose="02020603050405020304" pitchFamily="18" charset="0"/>
                <a:cs typeface="Times New Roman" panose="02020603050405020304" pitchFamily="18" charset="0"/>
              </a:rPr>
            </a:br>
            <a:r>
              <a:rPr lang="en-US" sz="1800" b="1" dirty="0">
                <a:solidFill>
                  <a:schemeClr val="bg1">
                    <a:lumMod val="85000"/>
                    <a:lumOff val="15000"/>
                  </a:schemeClr>
                </a:solidFill>
                <a:latin typeface="Times New Roman" panose="02020603050405020304" pitchFamily="18" charset="0"/>
                <a:cs typeface="Times New Roman" panose="02020603050405020304" pitchFamily="18" charset="0"/>
              </a:rPr>
              <a:t>By </a:t>
            </a:r>
            <a:br>
              <a:rPr lang="en-US" sz="1800" b="1" dirty="0">
                <a:solidFill>
                  <a:schemeClr val="bg1">
                    <a:lumMod val="85000"/>
                    <a:lumOff val="15000"/>
                  </a:schemeClr>
                </a:solidFill>
                <a:latin typeface="Times New Roman" panose="02020603050405020304" pitchFamily="18" charset="0"/>
                <a:cs typeface="Times New Roman" panose="02020603050405020304" pitchFamily="18" charset="0"/>
              </a:rPr>
            </a:br>
            <a:r>
              <a:rPr lang="en-US" sz="1800" b="1" dirty="0" err="1" smtClean="0">
                <a:solidFill>
                  <a:schemeClr val="bg1">
                    <a:lumMod val="85000"/>
                    <a:lumOff val="15000"/>
                  </a:schemeClr>
                </a:solidFill>
                <a:latin typeface="Times New Roman" panose="02020603050405020304" pitchFamily="18" charset="0"/>
                <a:cs typeface="Times New Roman" panose="02020603050405020304" pitchFamily="18" charset="0"/>
              </a:rPr>
              <a:t>RAkesh</a:t>
            </a:r>
            <a:r>
              <a:rPr lang="en-US" sz="1800" b="1" dirty="0" smtClean="0">
                <a:solidFill>
                  <a:schemeClr val="bg1">
                    <a:lumMod val="85000"/>
                    <a:lumOff val="15000"/>
                  </a:schemeClr>
                </a:solidFill>
                <a:latin typeface="Times New Roman" panose="02020603050405020304" pitchFamily="18" charset="0"/>
                <a:cs typeface="Times New Roman" panose="02020603050405020304" pitchFamily="18" charset="0"/>
              </a:rPr>
              <a:t> Dodla</a:t>
            </a:r>
            <a:r>
              <a:rPr lang="en-US" sz="1800" b="1" dirty="0">
                <a:solidFill>
                  <a:schemeClr val="bg1">
                    <a:lumMod val="85000"/>
                    <a:lumOff val="15000"/>
                  </a:schemeClr>
                </a:solidFill>
                <a:latin typeface="Times New Roman" panose="02020603050405020304" pitchFamily="18" charset="0"/>
                <a:cs typeface="Times New Roman" panose="02020603050405020304" pitchFamily="18" charset="0"/>
              </a:rPr>
              <a:t/>
            </a:r>
            <a:br>
              <a:rPr lang="en-US" sz="1800" b="1" dirty="0">
                <a:solidFill>
                  <a:schemeClr val="bg1">
                    <a:lumMod val="85000"/>
                    <a:lumOff val="15000"/>
                  </a:schemeClr>
                </a:solidFill>
                <a:latin typeface="Times New Roman" panose="02020603050405020304" pitchFamily="18" charset="0"/>
                <a:cs typeface="Times New Roman" panose="02020603050405020304" pitchFamily="18" charset="0"/>
              </a:rPr>
            </a:br>
            <a:r>
              <a:rPr lang="en-US" sz="1800" b="1" dirty="0" smtClean="0">
                <a:solidFill>
                  <a:schemeClr val="bg1">
                    <a:lumMod val="85000"/>
                    <a:lumOff val="15000"/>
                  </a:schemeClr>
                </a:solidFill>
                <a:latin typeface="Times New Roman" panose="02020603050405020304" pitchFamily="18" charset="0"/>
                <a:cs typeface="Times New Roman" panose="02020603050405020304" pitchFamily="18" charset="0"/>
              </a:rPr>
              <a:t>12536822</a:t>
            </a:r>
            <a:endParaRPr lang="en-US" sz="1800" b="1" dirty="0">
              <a:solidFill>
                <a:schemeClr val="bg1">
                  <a:lumMod val="85000"/>
                  <a:lumOff val="15000"/>
                </a:schemeClr>
              </a:solidFill>
              <a:latin typeface="Times New Roman" panose="02020603050405020304" pitchFamily="18"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123895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lumMod val="95000"/>
                    <a:lumOff val="5000"/>
                  </a:schemeClr>
                </a:solidFill>
              </a:rPr>
              <a:t>Literature REVIEW Cont..</a:t>
            </a:r>
            <a:endParaRPr lang="en-US" dirty="0">
              <a:solidFill>
                <a:schemeClr val="bg1">
                  <a:lumMod val="95000"/>
                  <a:lumOff val="5000"/>
                </a:schemeClr>
              </a:solidFill>
            </a:endParaRPr>
          </a:p>
        </p:txBody>
      </p:sp>
      <p:sp>
        <p:nvSpPr>
          <p:cNvPr id="3" name="Content Placeholder 2"/>
          <p:cNvSpPr>
            <a:spLocks noGrp="1"/>
          </p:cNvSpPr>
          <p:nvPr>
            <p:ph idx="1"/>
          </p:nvPr>
        </p:nvSpPr>
        <p:spPr/>
        <p:txBody>
          <a:bodyPr>
            <a:normAutofit fontScale="85000" lnSpcReduction="10000"/>
          </a:bodyPr>
          <a:lstStyle/>
          <a:p>
            <a:r>
              <a:rPr lang="en-US" b="1" dirty="0">
                <a:solidFill>
                  <a:schemeClr val="bg1">
                    <a:lumMod val="95000"/>
                    <a:lumOff val="5000"/>
                  </a:schemeClr>
                </a:solidFill>
              </a:rPr>
              <a:t>Database </a:t>
            </a:r>
            <a:r>
              <a:rPr lang="en-US" b="1" dirty="0" smtClean="0">
                <a:solidFill>
                  <a:schemeClr val="bg1">
                    <a:lumMod val="95000"/>
                    <a:lumOff val="5000"/>
                  </a:schemeClr>
                </a:solidFill>
              </a:rPr>
              <a:t>Tier </a:t>
            </a:r>
            <a:r>
              <a:rPr lang="en-US" dirty="0" smtClean="0">
                <a:solidFill>
                  <a:schemeClr val="bg1">
                    <a:lumMod val="95000"/>
                    <a:lumOff val="5000"/>
                  </a:schemeClr>
                </a:solidFill>
              </a:rPr>
              <a:t>:</a:t>
            </a:r>
            <a:r>
              <a:rPr lang="en-US" dirty="0">
                <a:solidFill>
                  <a:schemeClr val="bg1">
                    <a:lumMod val="95000"/>
                    <a:lumOff val="5000"/>
                  </a:schemeClr>
                </a:solidFill>
              </a:rPr>
              <a:t>The data spread across a number of distributed server clusters.</a:t>
            </a:r>
          </a:p>
          <a:p>
            <a:r>
              <a:rPr lang="en-US" b="1" dirty="0">
                <a:solidFill>
                  <a:schemeClr val="bg1">
                    <a:lumMod val="95000"/>
                    <a:lumOff val="5000"/>
                  </a:schemeClr>
                </a:solidFill>
              </a:rPr>
              <a:t>User Tier</a:t>
            </a:r>
            <a:r>
              <a:rPr lang="en-US" dirty="0">
                <a:solidFill>
                  <a:schemeClr val="bg1">
                    <a:lumMod val="95000"/>
                    <a:lumOff val="5000"/>
                  </a:schemeClr>
                </a:solidFill>
              </a:rPr>
              <a:t>: Applications and integration for approved clients will be produced to guarantee access through the greater part of today's interfaces - autonomous of working framework. All they require is a web program that is either cross stage or particular to a </a:t>
            </a:r>
            <a:r>
              <a:rPr lang="en-US" dirty="0" smtClean="0">
                <a:solidFill>
                  <a:schemeClr val="bg1">
                    <a:lumMod val="95000"/>
                    <a:lumOff val="5000"/>
                  </a:schemeClr>
                </a:solidFill>
              </a:rPr>
              <a:t>stage</a:t>
            </a:r>
          </a:p>
          <a:p>
            <a:r>
              <a:rPr lang="en-US" b="1" dirty="0" smtClean="0">
                <a:solidFill>
                  <a:schemeClr val="bg1"/>
                </a:solidFill>
              </a:rPr>
              <a:t>System </a:t>
            </a:r>
            <a:r>
              <a:rPr lang="en-US" b="1" dirty="0">
                <a:solidFill>
                  <a:schemeClr val="bg1"/>
                </a:solidFill>
              </a:rPr>
              <a:t>interface </a:t>
            </a:r>
            <a:r>
              <a:rPr lang="en-US" b="1" dirty="0" smtClean="0">
                <a:solidFill>
                  <a:schemeClr val="bg1"/>
                </a:solidFill>
              </a:rPr>
              <a:t>technology :</a:t>
            </a:r>
            <a:r>
              <a:rPr lang="en-US" dirty="0" smtClean="0">
                <a:solidFill>
                  <a:schemeClr val="bg1"/>
                </a:solidFill>
              </a:rPr>
              <a:t>The </a:t>
            </a:r>
            <a:r>
              <a:rPr lang="en-US" dirty="0">
                <a:solidFill>
                  <a:schemeClr val="bg1"/>
                </a:solidFill>
              </a:rPr>
              <a:t>framework was created as an intuitive component between the client at the interface and the database utilizing the web-program. This apparatus empowers a client through a web program to interface with the MYSQL database to enter, alter, view and recover such information according to the benefits allowed. HTML structures offer the best format to enter information, change and perspective the database.</a:t>
            </a:r>
          </a:p>
          <a:p>
            <a:endParaRPr lang="en-US" dirty="0">
              <a:solidFill>
                <a:schemeClr val="bg1">
                  <a:lumMod val="95000"/>
                  <a:lumOff val="5000"/>
                </a:schemeClr>
              </a:solidFill>
            </a:endParaRPr>
          </a:p>
        </p:txBody>
      </p:sp>
    </p:spTree>
    <p:extLst>
      <p:ext uri="{BB962C8B-B14F-4D97-AF65-F5344CB8AC3E}">
        <p14:creationId xmlns:p14="http://schemas.microsoft.com/office/powerpoint/2010/main" val="532526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bg1">
                    <a:lumMod val="95000"/>
                    <a:lumOff val="5000"/>
                  </a:schemeClr>
                </a:solidFill>
              </a:rPr>
              <a:t>Preliminary process model </a:t>
            </a:r>
            <a:endParaRPr lang="en-US" dirty="0">
              <a:solidFill>
                <a:schemeClr val="bg1">
                  <a:lumMod val="95000"/>
                  <a:lumOff val="5000"/>
                </a:schemeClr>
              </a:solidFill>
            </a:endParaRPr>
          </a:p>
        </p:txBody>
      </p:sp>
      <p:pic>
        <p:nvPicPr>
          <p:cNvPr id="5" name="Content Placeholder 4"/>
          <p:cNvPicPr>
            <a:picLocks noGrp="1" noChangeAspect="1"/>
          </p:cNvPicPr>
          <p:nvPr>
            <p:ph idx="1"/>
          </p:nvPr>
        </p:nvPicPr>
        <p:blipFill>
          <a:blip r:embed="rId2"/>
          <a:stretch>
            <a:fillRect/>
          </a:stretch>
        </p:blipFill>
        <p:spPr>
          <a:xfrm>
            <a:off x="1685109" y="2301123"/>
            <a:ext cx="8843554" cy="3438442"/>
          </a:xfrm>
          <a:prstGeom prst="rect">
            <a:avLst/>
          </a:prstGeom>
        </p:spPr>
      </p:pic>
    </p:spTree>
    <p:extLst>
      <p:ext uri="{BB962C8B-B14F-4D97-AF65-F5344CB8AC3E}">
        <p14:creationId xmlns:p14="http://schemas.microsoft.com/office/powerpoint/2010/main" val="30376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1141413" y="391886"/>
            <a:ext cx="8433661" cy="6466114"/>
          </a:xfrm>
          <a:prstGeom prst="rect">
            <a:avLst/>
          </a:prstGeom>
        </p:spPr>
      </p:pic>
    </p:spTree>
    <p:extLst>
      <p:ext uri="{BB962C8B-B14F-4D97-AF65-F5344CB8AC3E}">
        <p14:creationId xmlns:p14="http://schemas.microsoft.com/office/powerpoint/2010/main" val="3076360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Methodology</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2249487"/>
            <a:ext cx="9905999" cy="4386444"/>
          </a:xfrm>
        </p:spPr>
        <p:txBody>
          <a:bodyPr>
            <a:noAutofit/>
          </a:bodyPr>
          <a:lstStyle/>
          <a:p>
            <a:pPr algn="just">
              <a:lnSpc>
                <a:spcPct val="200000"/>
              </a:lnSpc>
            </a:pPr>
            <a:r>
              <a:rPr lang="en-US" dirty="0">
                <a:solidFill>
                  <a:schemeClr val="bg1">
                    <a:lumMod val="95000"/>
                    <a:lumOff val="5000"/>
                  </a:schemeClr>
                </a:solidFill>
                <a:latin typeface="Times New Roman" panose="02020603050405020304" pitchFamily="18" charset="0"/>
                <a:cs typeface="Times New Roman" panose="02020603050405020304" pitchFamily="18" charset="0"/>
              </a:rPr>
              <a:t>Product Vision </a:t>
            </a:r>
          </a:p>
          <a:p>
            <a:pPr algn="just">
              <a:lnSpc>
                <a:spcPct val="200000"/>
              </a:lnSpc>
            </a:pPr>
            <a:r>
              <a:rPr lang="en-US" dirty="0">
                <a:solidFill>
                  <a:schemeClr val="bg1">
                    <a:lumMod val="95000"/>
                    <a:lumOff val="5000"/>
                  </a:schemeClr>
                </a:solidFill>
                <a:latin typeface="Times New Roman" panose="02020603050405020304" pitchFamily="18" charset="0"/>
                <a:cs typeface="Times New Roman" panose="02020603050405020304" pitchFamily="18" charset="0"/>
              </a:rPr>
              <a:t>Product Road Map</a:t>
            </a:r>
          </a:p>
          <a:p>
            <a:pPr algn="just">
              <a:lnSpc>
                <a:spcPct val="200000"/>
              </a:lnSpc>
            </a:pPr>
            <a:r>
              <a:rPr lang="en-US" dirty="0">
                <a:solidFill>
                  <a:schemeClr val="bg1">
                    <a:lumMod val="95000"/>
                    <a:lumOff val="5000"/>
                  </a:schemeClr>
                </a:solidFill>
                <a:latin typeface="Times New Roman" panose="02020603050405020304" pitchFamily="18" charset="0"/>
                <a:cs typeface="Times New Roman" panose="02020603050405020304" pitchFamily="18" charset="0"/>
              </a:rPr>
              <a:t>Release Plan</a:t>
            </a:r>
          </a:p>
          <a:p>
            <a:pPr algn="just">
              <a:lnSpc>
                <a:spcPct val="200000"/>
              </a:lnSpc>
            </a:pPr>
            <a:r>
              <a:rPr lang="en-US" dirty="0">
                <a:solidFill>
                  <a:schemeClr val="bg1">
                    <a:lumMod val="95000"/>
                    <a:lumOff val="5000"/>
                  </a:schemeClr>
                </a:solidFill>
                <a:latin typeface="Times New Roman" panose="02020603050405020304" pitchFamily="18" charset="0"/>
                <a:cs typeface="Times New Roman" panose="02020603050405020304" pitchFamily="18" charset="0"/>
              </a:rPr>
              <a:t>Sprint </a:t>
            </a: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Plan</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dirty="0" smtClean="0">
                <a:solidFill>
                  <a:schemeClr val="bg1"/>
                </a:solidFill>
              </a:rPr>
              <a:t>Final Deployment</a:t>
            </a:r>
            <a:endParaRPr lang="en-US" dirty="0">
              <a:solidFill>
                <a:schemeClr val="bg1"/>
              </a:solidFill>
            </a:endParaRPr>
          </a:p>
        </p:txBody>
      </p:sp>
    </p:spTree>
    <p:extLst>
      <p:ext uri="{BB962C8B-B14F-4D97-AF65-F5344CB8AC3E}">
        <p14:creationId xmlns:p14="http://schemas.microsoft.com/office/powerpoint/2010/main" val="3116417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lumMod val="95000"/>
                    <a:lumOff val="5000"/>
                  </a:schemeClr>
                </a:solidFill>
              </a:rPr>
              <a:t>TIMELINE</a:t>
            </a:r>
            <a:endParaRPr lang="en-US" dirty="0">
              <a:solidFill>
                <a:schemeClr val="bg1">
                  <a:lumMod val="95000"/>
                  <a:lumOff val="5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053432"/>
              </p:ext>
            </p:extLst>
          </p:nvPr>
        </p:nvGraphicFramePr>
        <p:xfrm>
          <a:off x="1828800" y="1724295"/>
          <a:ext cx="8765176" cy="4114311"/>
        </p:xfrm>
        <a:graphic>
          <a:graphicData uri="http://schemas.openxmlformats.org/drawingml/2006/table">
            <a:tbl>
              <a:tblPr firstRow="1" firstCol="1" bandRow="1">
                <a:tableStyleId>{5C22544A-7EE6-4342-B048-85BDC9FD1C3A}</a:tableStyleId>
              </a:tblPr>
              <a:tblGrid>
                <a:gridCol w="2880156">
                  <a:extLst>
                    <a:ext uri="{9D8B030D-6E8A-4147-A177-3AD203B41FA5}">
                      <a16:colId xmlns:a16="http://schemas.microsoft.com/office/drawing/2014/main" val="2560945535"/>
                    </a:ext>
                  </a:extLst>
                </a:gridCol>
                <a:gridCol w="3729357">
                  <a:extLst>
                    <a:ext uri="{9D8B030D-6E8A-4147-A177-3AD203B41FA5}">
                      <a16:colId xmlns:a16="http://schemas.microsoft.com/office/drawing/2014/main" val="2888069447"/>
                    </a:ext>
                  </a:extLst>
                </a:gridCol>
                <a:gridCol w="2155663">
                  <a:extLst>
                    <a:ext uri="{9D8B030D-6E8A-4147-A177-3AD203B41FA5}">
                      <a16:colId xmlns:a16="http://schemas.microsoft.com/office/drawing/2014/main" val="3267173465"/>
                    </a:ext>
                  </a:extLst>
                </a:gridCol>
              </a:tblGrid>
              <a:tr h="458377">
                <a:tc>
                  <a:txBody>
                    <a:bodyPr/>
                    <a:lstStyle/>
                    <a:p>
                      <a:pPr marL="0" marR="0" algn="l">
                        <a:lnSpc>
                          <a:spcPct val="150000"/>
                        </a:lnSpc>
                        <a:spcBef>
                          <a:spcPts val="0"/>
                        </a:spcBef>
                        <a:spcAft>
                          <a:spcPts val="1000"/>
                        </a:spcAft>
                      </a:pPr>
                      <a:r>
                        <a:rPr lang="en-US" sz="1200">
                          <a:effectLst/>
                        </a:rPr>
                        <a:t>Activity</a:t>
                      </a:r>
                      <a:endParaRPr lang="en-US" sz="110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1000"/>
                        </a:spcAft>
                      </a:pPr>
                      <a:r>
                        <a:rPr lang="en-US" sz="1200" dirty="0">
                          <a:effectLst/>
                        </a:rPr>
                        <a:t>Timeline</a:t>
                      </a:r>
                      <a:endParaRPr lang="en-US" sz="1100"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1000"/>
                        </a:spcAft>
                      </a:pPr>
                      <a:r>
                        <a:rPr lang="en-US" sz="1200">
                          <a:effectLst/>
                        </a:rPr>
                        <a:t>Comments</a:t>
                      </a:r>
                      <a:endParaRPr lang="en-US" sz="110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415706497"/>
                  </a:ext>
                </a:extLst>
              </a:tr>
              <a:tr h="730717">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100" dirty="0" smtClean="0">
                          <a:solidFill>
                            <a:schemeClr val="bg1">
                              <a:lumMod val="95000"/>
                              <a:lumOff val="5000"/>
                            </a:schemeClr>
                          </a:solidFill>
                          <a:latin typeface="Times New Roman" panose="02020603050405020304" pitchFamily="18" charset="0"/>
                          <a:cs typeface="Times New Roman" panose="02020603050405020304" pitchFamily="18" charset="0"/>
                        </a:rPr>
                        <a:t>Product Vision </a:t>
                      </a:r>
                    </a:p>
                    <a:p>
                      <a:pPr marL="0" marR="0" algn="l">
                        <a:lnSpc>
                          <a:spcPct val="150000"/>
                        </a:lnSpc>
                        <a:spcBef>
                          <a:spcPts val="0"/>
                        </a:spcBef>
                        <a:spcAft>
                          <a:spcPts val="0"/>
                        </a:spcAft>
                      </a:pPr>
                      <a:endParaRPr lang="en-US" sz="1100"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1000"/>
                        </a:spcAft>
                      </a:pPr>
                      <a:r>
                        <a:rPr lang="en-US" sz="1200" dirty="0" smtClean="0">
                          <a:effectLst/>
                        </a:rPr>
                        <a:t>April </a:t>
                      </a:r>
                      <a:r>
                        <a:rPr lang="en-US" sz="1200" dirty="0">
                          <a:effectLst/>
                        </a:rPr>
                        <a:t>2016</a:t>
                      </a:r>
                      <a:endParaRPr lang="en-US" sz="1100"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1000"/>
                        </a:spcAft>
                      </a:pPr>
                      <a:r>
                        <a:rPr lang="en-US" sz="1200">
                          <a:effectLst/>
                        </a:rPr>
                        <a:t> </a:t>
                      </a:r>
                      <a:endParaRPr lang="en-US" sz="110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863863750"/>
                  </a:ext>
                </a:extLst>
              </a:tr>
              <a:tr h="730717">
                <a:tc>
                  <a:txBody>
                    <a:bodyPr/>
                    <a:lstStyle/>
                    <a:p>
                      <a:pPr marL="0" marR="0" algn="l">
                        <a:lnSpc>
                          <a:spcPct val="150000"/>
                        </a:lnSpc>
                        <a:spcBef>
                          <a:spcPts val="0"/>
                        </a:spcBef>
                        <a:spcAft>
                          <a:spcPts val="1000"/>
                        </a:spcAft>
                      </a:pPr>
                      <a:r>
                        <a:rPr lang="en-US" sz="1100" dirty="0" smtClean="0">
                          <a:solidFill>
                            <a:schemeClr val="bg1"/>
                          </a:solidFill>
                          <a:effectLst/>
                          <a:latin typeface="Arial" panose="020B0604020202020204" pitchFamily="34" charset="0"/>
                          <a:ea typeface="Times New Roman" panose="02020603050405020304" pitchFamily="18" charset="0"/>
                        </a:rPr>
                        <a:t>Product Road Map</a:t>
                      </a:r>
                    </a:p>
                    <a:p>
                      <a:pPr marL="0" marR="0" algn="l">
                        <a:lnSpc>
                          <a:spcPct val="150000"/>
                        </a:lnSpc>
                        <a:spcBef>
                          <a:spcPts val="0"/>
                        </a:spcBef>
                        <a:spcAft>
                          <a:spcPts val="1000"/>
                        </a:spcAft>
                      </a:pPr>
                      <a:endParaRPr lang="en-US" sz="1100"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1000"/>
                        </a:spcAft>
                      </a:pPr>
                      <a:r>
                        <a:rPr lang="en-US" sz="1100" dirty="0" smtClean="0">
                          <a:effectLst/>
                          <a:latin typeface="Arial" panose="020B0604020202020204" pitchFamily="34" charset="0"/>
                          <a:ea typeface="Times New Roman" panose="02020603050405020304" pitchFamily="18" charset="0"/>
                        </a:rPr>
                        <a:t>May 2016 – July 2016</a:t>
                      </a:r>
                      <a:endParaRPr lang="en-US" sz="1100"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1000"/>
                        </a:spcAft>
                      </a:pPr>
                      <a:r>
                        <a:rPr lang="en-US" sz="1200">
                          <a:effectLst/>
                        </a:rPr>
                        <a:t> </a:t>
                      </a:r>
                      <a:endParaRPr lang="en-US" sz="110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918484687"/>
                  </a:ext>
                </a:extLst>
              </a:tr>
              <a:tr h="491501">
                <a:tc>
                  <a:txBody>
                    <a:bodyPr/>
                    <a:lstStyle/>
                    <a:p>
                      <a:pPr marL="0" marR="0" algn="l">
                        <a:lnSpc>
                          <a:spcPct val="150000"/>
                        </a:lnSpc>
                        <a:spcBef>
                          <a:spcPts val="0"/>
                        </a:spcBef>
                        <a:spcAft>
                          <a:spcPts val="1000"/>
                        </a:spcAft>
                      </a:pPr>
                      <a:r>
                        <a:rPr lang="en-US" sz="1100" dirty="0" smtClean="0">
                          <a:solidFill>
                            <a:schemeClr val="bg1"/>
                          </a:solidFill>
                          <a:effectLst/>
                          <a:latin typeface="Arial" panose="020B0604020202020204" pitchFamily="34" charset="0"/>
                          <a:ea typeface="Times New Roman" panose="02020603050405020304" pitchFamily="18" charset="0"/>
                        </a:rPr>
                        <a:t>Release Plan</a:t>
                      </a:r>
                    </a:p>
                    <a:p>
                      <a:pPr marL="0" marR="0" algn="l">
                        <a:lnSpc>
                          <a:spcPct val="150000"/>
                        </a:lnSpc>
                        <a:spcBef>
                          <a:spcPts val="0"/>
                        </a:spcBef>
                        <a:spcAft>
                          <a:spcPts val="1000"/>
                        </a:spcAft>
                      </a:pPr>
                      <a:endParaRPr lang="en-US" sz="1100"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1000"/>
                        </a:spcAft>
                      </a:pPr>
                      <a:r>
                        <a:rPr lang="en-US" sz="1100" dirty="0" smtClean="0">
                          <a:effectLst/>
                          <a:latin typeface="Arial" panose="020B0604020202020204" pitchFamily="34" charset="0"/>
                          <a:ea typeface="Times New Roman" panose="02020603050405020304" pitchFamily="18" charset="0"/>
                        </a:rPr>
                        <a:t>July 2016 – August 2016</a:t>
                      </a:r>
                      <a:endParaRPr lang="en-US" sz="1100"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1000"/>
                        </a:spcAft>
                      </a:pPr>
                      <a:r>
                        <a:rPr lang="en-US" sz="1200" dirty="0">
                          <a:effectLst/>
                        </a:rPr>
                        <a:t> </a:t>
                      </a:r>
                      <a:endParaRPr lang="en-US" sz="1100"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756137014"/>
                  </a:ext>
                </a:extLst>
              </a:tr>
              <a:tr h="474492">
                <a:tc>
                  <a:txBody>
                    <a:bodyPr/>
                    <a:lstStyle/>
                    <a:p>
                      <a:pPr marL="0" marR="0" algn="l">
                        <a:lnSpc>
                          <a:spcPct val="150000"/>
                        </a:lnSpc>
                        <a:spcBef>
                          <a:spcPts val="0"/>
                        </a:spcBef>
                        <a:spcAft>
                          <a:spcPts val="1000"/>
                        </a:spcAft>
                      </a:pPr>
                      <a:r>
                        <a:rPr lang="en-US" sz="1100" dirty="0" smtClean="0">
                          <a:solidFill>
                            <a:schemeClr val="bg1"/>
                          </a:solidFill>
                          <a:effectLst/>
                          <a:latin typeface="Arial" panose="020B0604020202020204" pitchFamily="34" charset="0"/>
                          <a:ea typeface="Times New Roman" panose="02020603050405020304" pitchFamily="18" charset="0"/>
                        </a:rPr>
                        <a:t>Sprint Plan</a:t>
                      </a:r>
                    </a:p>
                    <a:p>
                      <a:pPr marL="0" marR="0" algn="l">
                        <a:lnSpc>
                          <a:spcPct val="150000"/>
                        </a:lnSpc>
                        <a:spcBef>
                          <a:spcPts val="0"/>
                        </a:spcBef>
                        <a:spcAft>
                          <a:spcPts val="1000"/>
                        </a:spcAft>
                      </a:pPr>
                      <a:endParaRPr lang="en-US" sz="1100"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1000"/>
                        </a:spcAft>
                      </a:pPr>
                      <a:r>
                        <a:rPr lang="en-US" sz="1100" dirty="0" smtClean="0">
                          <a:effectLst/>
                          <a:latin typeface="Arial" panose="020B0604020202020204" pitchFamily="34" charset="0"/>
                          <a:ea typeface="Times New Roman" panose="02020603050405020304" pitchFamily="18" charset="0"/>
                        </a:rPr>
                        <a:t>September 2016</a:t>
                      </a:r>
                      <a:endParaRPr lang="en-US" sz="1100"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1000"/>
                        </a:spcAft>
                      </a:pPr>
                      <a:r>
                        <a:rPr lang="en-US" sz="1200">
                          <a:effectLst/>
                        </a:rPr>
                        <a:t> </a:t>
                      </a:r>
                      <a:endParaRPr lang="en-US" sz="110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799229615"/>
                  </a:ext>
                </a:extLst>
              </a:tr>
              <a:tr h="410928">
                <a:tc>
                  <a:txBody>
                    <a:bodyPr/>
                    <a:lstStyle/>
                    <a:p>
                      <a:pPr marL="0" marR="0" algn="l">
                        <a:lnSpc>
                          <a:spcPct val="150000"/>
                        </a:lnSpc>
                        <a:spcBef>
                          <a:spcPts val="0"/>
                        </a:spcBef>
                        <a:spcAft>
                          <a:spcPts val="1000"/>
                        </a:spcAft>
                      </a:pPr>
                      <a:r>
                        <a:rPr lang="en-US" sz="1200" dirty="0">
                          <a:solidFill>
                            <a:schemeClr val="bg1"/>
                          </a:solidFill>
                          <a:effectLst/>
                        </a:rPr>
                        <a:t>Final Deployment</a:t>
                      </a:r>
                      <a:endParaRPr lang="en-US" sz="1100" dirty="0">
                        <a:solidFill>
                          <a:schemeClr val="bg1"/>
                        </a:solidFill>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1000"/>
                        </a:spcAft>
                      </a:pPr>
                      <a:r>
                        <a:rPr lang="en-US" sz="1100" dirty="0" smtClean="0">
                          <a:effectLst/>
                          <a:latin typeface="Arial" panose="020B0604020202020204" pitchFamily="34" charset="0"/>
                          <a:ea typeface="Times New Roman" panose="02020603050405020304" pitchFamily="18" charset="0"/>
                        </a:rPr>
                        <a:t>September 2016</a:t>
                      </a:r>
                      <a:endParaRPr lang="en-US" sz="1100"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1000"/>
                        </a:spcAft>
                      </a:pPr>
                      <a:r>
                        <a:rPr lang="en-US" sz="1200">
                          <a:effectLst/>
                        </a:rPr>
                        <a:t> </a:t>
                      </a:r>
                      <a:endParaRPr lang="en-US" sz="110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252490817"/>
                  </a:ext>
                </a:extLst>
              </a:tr>
              <a:tr h="523732">
                <a:tc>
                  <a:txBody>
                    <a:bodyPr/>
                    <a:lstStyle/>
                    <a:p>
                      <a:pPr marL="0" marR="0" algn="l">
                        <a:lnSpc>
                          <a:spcPct val="150000"/>
                        </a:lnSpc>
                        <a:spcBef>
                          <a:spcPts val="0"/>
                        </a:spcBef>
                        <a:spcAft>
                          <a:spcPts val="1000"/>
                        </a:spcAft>
                      </a:pPr>
                      <a:r>
                        <a:rPr lang="en-US" sz="1200" dirty="0">
                          <a:solidFill>
                            <a:schemeClr val="bg1"/>
                          </a:solidFill>
                          <a:effectLst/>
                        </a:rPr>
                        <a:t>Final Defense presentation</a:t>
                      </a:r>
                      <a:endParaRPr lang="en-US" sz="1100" dirty="0">
                        <a:solidFill>
                          <a:schemeClr val="bg1"/>
                        </a:solidFill>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1000"/>
                        </a:spcAft>
                      </a:pPr>
                      <a:r>
                        <a:rPr lang="en-US" sz="1200" dirty="0">
                          <a:effectLst/>
                        </a:rPr>
                        <a:t>November 2016</a:t>
                      </a:r>
                      <a:endParaRPr lang="en-US" sz="1100"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1000"/>
                        </a:spcAft>
                      </a:pPr>
                      <a:r>
                        <a:rPr lang="en-US" sz="1200" dirty="0">
                          <a:effectLst/>
                        </a:rPr>
                        <a:t> </a:t>
                      </a:r>
                      <a:endParaRPr lang="en-US" sz="1100"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936058638"/>
                  </a:ext>
                </a:extLst>
              </a:tr>
            </a:tbl>
          </a:graphicData>
        </a:graphic>
      </p:graphicFrame>
    </p:spTree>
    <p:extLst>
      <p:ext uri="{BB962C8B-B14F-4D97-AF65-F5344CB8AC3E}">
        <p14:creationId xmlns:p14="http://schemas.microsoft.com/office/powerpoint/2010/main" val="7289796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619794"/>
            <a:ext cx="9905998" cy="3592286"/>
          </a:xfrm>
        </p:spPr>
        <p:txBody>
          <a:bodyPr>
            <a:normAutofit/>
          </a:bodyPr>
          <a:lstStyle/>
          <a:p>
            <a:pPr algn="ctr"/>
            <a:r>
              <a:rPr lang="en-US" sz="4400" dirty="0" smtClean="0">
                <a:solidFill>
                  <a:schemeClr val="bg1">
                    <a:lumMod val="95000"/>
                    <a:lumOff val="5000"/>
                  </a:schemeClr>
                </a:solidFill>
                <a:latin typeface="Times New Roman" panose="02020603050405020304" pitchFamily="18" charset="0"/>
                <a:cs typeface="Times New Roman" panose="02020603050405020304" pitchFamily="18" charset="0"/>
              </a:rPr>
              <a:t>THANK YOU</a:t>
            </a:r>
            <a:endParaRPr lang="en-US" sz="44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9885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149531"/>
          </a:xfrm>
        </p:spPr>
        <p:txBody>
          <a:bodyPr>
            <a:normAutofit/>
          </a:bodyPr>
          <a:lstStyle/>
          <a:p>
            <a:pPr algn="ctr"/>
            <a:r>
              <a:rPr lang="en-US" sz="4400" dirty="0" smtClean="0">
                <a:solidFill>
                  <a:schemeClr val="bg1">
                    <a:lumMod val="85000"/>
                    <a:lumOff val="15000"/>
                  </a:schemeClr>
                </a:solidFill>
                <a:latin typeface="Times New Roman" panose="02020603050405020304" pitchFamily="18" charset="0"/>
                <a:cs typeface="Times New Roman" panose="02020603050405020304" pitchFamily="18" charset="0"/>
              </a:rPr>
              <a:t>Outline</a:t>
            </a:r>
            <a:endParaRPr lang="en-US" sz="4400" dirty="0">
              <a:solidFill>
                <a:schemeClr val="bg1">
                  <a:lumMod val="85000"/>
                  <a:lumOff val="1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770709"/>
            <a:ext cx="9905999" cy="5812971"/>
          </a:xfrm>
        </p:spPr>
        <p:txBody>
          <a:bodyPr>
            <a:noAutofit/>
          </a:bodyPr>
          <a:lstStyle/>
          <a:p>
            <a:pPr marL="514350" indent="-514350" algn="just">
              <a:buNone/>
            </a:pPr>
            <a:r>
              <a:rPr lang="en-US" sz="1800" dirty="0" smtClean="0">
                <a:solidFill>
                  <a:schemeClr val="bg1">
                    <a:lumMod val="95000"/>
                    <a:lumOff val="5000"/>
                  </a:schemeClr>
                </a:solidFill>
                <a:latin typeface="Times New Roman" panose="02020603050405020304" pitchFamily="18" charset="0"/>
                <a:cs typeface="Times New Roman" panose="02020603050405020304" pitchFamily="18" charset="0"/>
              </a:rPr>
              <a:t>1.     </a:t>
            </a:r>
            <a:r>
              <a:rPr lang="en-US" sz="1800" dirty="0">
                <a:solidFill>
                  <a:schemeClr val="bg1">
                    <a:lumMod val="95000"/>
                    <a:lumOff val="5000"/>
                  </a:schemeClr>
                </a:solidFill>
                <a:latin typeface="Times New Roman" panose="02020603050405020304" pitchFamily="18" charset="0"/>
                <a:cs typeface="Times New Roman" panose="02020603050405020304" pitchFamily="18" charset="0"/>
              </a:rPr>
              <a:t>Introduction</a:t>
            </a:r>
          </a:p>
          <a:p>
            <a:pPr marL="514350" indent="-514350" algn="just">
              <a:buAutoNum type="arabicPeriod"/>
            </a:pPr>
            <a:endParaRPr lang="en-US" sz="1800" dirty="0">
              <a:solidFill>
                <a:schemeClr val="bg1">
                  <a:lumMod val="95000"/>
                  <a:lumOff val="5000"/>
                </a:schemeClr>
              </a:solidFill>
              <a:latin typeface="Times New Roman" panose="02020603050405020304" pitchFamily="18" charset="0"/>
              <a:cs typeface="Times New Roman" panose="02020603050405020304" pitchFamily="18" charset="0"/>
            </a:endParaRPr>
          </a:p>
          <a:p>
            <a:pPr marL="514350" indent="-514350" algn="just">
              <a:buNone/>
            </a:pPr>
            <a:r>
              <a:rPr lang="en-US" sz="1800" dirty="0">
                <a:solidFill>
                  <a:schemeClr val="bg1">
                    <a:lumMod val="95000"/>
                    <a:lumOff val="5000"/>
                  </a:schemeClr>
                </a:solidFill>
                <a:latin typeface="Times New Roman" panose="02020603050405020304" pitchFamily="18" charset="0"/>
                <a:cs typeface="Times New Roman" panose="02020603050405020304" pitchFamily="18" charset="0"/>
              </a:rPr>
              <a:t>2.     Problem Statement</a:t>
            </a:r>
          </a:p>
          <a:p>
            <a:pPr algn="just">
              <a:buNone/>
            </a:pPr>
            <a:endParaRPr lang="en-US" sz="1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buNone/>
            </a:pPr>
            <a:r>
              <a:rPr lang="en-US" sz="1800" dirty="0">
                <a:solidFill>
                  <a:schemeClr val="bg1">
                    <a:lumMod val="95000"/>
                    <a:lumOff val="5000"/>
                  </a:schemeClr>
                </a:solidFill>
                <a:latin typeface="Times New Roman" panose="02020603050405020304" pitchFamily="18" charset="0"/>
                <a:cs typeface="Times New Roman" panose="02020603050405020304" pitchFamily="18" charset="0"/>
              </a:rPr>
              <a:t>3.     Significance of the Problem</a:t>
            </a:r>
          </a:p>
          <a:p>
            <a:pPr algn="just"/>
            <a:endParaRPr lang="en-US" sz="1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buNone/>
            </a:pPr>
            <a:r>
              <a:rPr lang="en-US" sz="1800" dirty="0">
                <a:solidFill>
                  <a:schemeClr val="bg1">
                    <a:lumMod val="95000"/>
                    <a:lumOff val="5000"/>
                  </a:schemeClr>
                </a:solidFill>
                <a:latin typeface="Times New Roman" panose="02020603050405020304" pitchFamily="18" charset="0"/>
                <a:cs typeface="Times New Roman" panose="02020603050405020304" pitchFamily="18" charset="0"/>
              </a:rPr>
              <a:t>4.     Objective of the Project</a:t>
            </a:r>
          </a:p>
          <a:p>
            <a:pPr algn="just">
              <a:buNone/>
            </a:pPr>
            <a:endParaRPr lang="en-US" sz="1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buNone/>
            </a:pPr>
            <a:r>
              <a:rPr lang="en-US" sz="1800" dirty="0">
                <a:solidFill>
                  <a:schemeClr val="bg1">
                    <a:lumMod val="95000"/>
                    <a:lumOff val="5000"/>
                  </a:schemeClr>
                </a:solidFill>
                <a:latin typeface="Times New Roman" panose="02020603050405020304" pitchFamily="18" charset="0"/>
                <a:cs typeface="Times New Roman" panose="02020603050405020304" pitchFamily="18" charset="0"/>
              </a:rPr>
              <a:t>5.      Project Questions</a:t>
            </a:r>
          </a:p>
          <a:p>
            <a:pPr marL="0" indent="0" algn="just">
              <a:buNone/>
            </a:pPr>
            <a:r>
              <a:rPr lang="en-US" sz="1800" dirty="0">
                <a:solidFill>
                  <a:schemeClr val="bg1">
                    <a:lumMod val="95000"/>
                    <a:lumOff val="5000"/>
                  </a:schemeClr>
                </a:solidFill>
                <a:latin typeface="Times New Roman" panose="02020603050405020304" pitchFamily="18" charset="0"/>
                <a:cs typeface="Times New Roman" panose="02020603050405020304" pitchFamily="18" charset="0"/>
              </a:rPr>
              <a:t>  </a:t>
            </a:r>
          </a:p>
          <a:p>
            <a:pPr marL="0" indent="0" algn="just">
              <a:buNone/>
            </a:pPr>
            <a:r>
              <a:rPr lang="en-US" sz="1800" dirty="0">
                <a:solidFill>
                  <a:schemeClr val="bg1">
                    <a:lumMod val="95000"/>
                    <a:lumOff val="5000"/>
                  </a:schemeClr>
                </a:solidFill>
                <a:latin typeface="Times New Roman" panose="02020603050405020304" pitchFamily="18" charset="0"/>
                <a:cs typeface="Times New Roman" panose="02020603050405020304" pitchFamily="18" charset="0"/>
              </a:rPr>
              <a:t>6.      Methodology</a:t>
            </a:r>
          </a:p>
          <a:p>
            <a:pPr marL="0" indent="0" algn="just">
              <a:buNone/>
            </a:pPr>
            <a:r>
              <a:rPr lang="en-US" sz="1800" dirty="0">
                <a:solidFill>
                  <a:schemeClr val="bg1">
                    <a:lumMod val="95000"/>
                    <a:lumOff val="5000"/>
                  </a:schemeClr>
                </a:solidFill>
                <a:latin typeface="Times New Roman" panose="02020603050405020304" pitchFamily="18" charset="0"/>
                <a:cs typeface="Times New Roman" panose="02020603050405020304" pitchFamily="18" charset="0"/>
              </a:rPr>
              <a:t> </a:t>
            </a:r>
          </a:p>
          <a:p>
            <a:pPr marL="0" indent="0" algn="just">
              <a:buNone/>
            </a:pPr>
            <a:r>
              <a:rPr lang="en-US" sz="1800" dirty="0">
                <a:solidFill>
                  <a:schemeClr val="bg1">
                    <a:lumMod val="95000"/>
                    <a:lumOff val="5000"/>
                  </a:schemeClr>
                </a:solidFill>
                <a:latin typeface="Times New Roman" panose="02020603050405020304" pitchFamily="18" charset="0"/>
                <a:cs typeface="Times New Roman" panose="02020603050405020304" pitchFamily="18" charset="0"/>
              </a:rPr>
              <a:t>7.      Timeline</a:t>
            </a:r>
          </a:p>
          <a:p>
            <a:pPr algn="just"/>
            <a:endParaRPr lang="en-US" sz="18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0136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210282"/>
          </a:xfrm>
        </p:spPr>
        <p:txBody>
          <a:bodyPr>
            <a:normAutofit/>
          </a:bodyPr>
          <a:lstStyle/>
          <a:p>
            <a:pPr algn="ctr"/>
            <a:r>
              <a:rPr lang="en-US" dirty="0" smtClean="0">
                <a:solidFill>
                  <a:schemeClr val="bg1"/>
                </a:solidFill>
                <a:latin typeface="Times New Roman" panose="02020603050405020304" pitchFamily="18" charset="0"/>
                <a:cs typeface="Times New Roman" panose="02020603050405020304" pitchFamily="18" charset="0"/>
              </a:rPr>
              <a:t>Introduction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240971"/>
            <a:ext cx="9905999" cy="5408022"/>
          </a:xfrm>
        </p:spPr>
        <p:txBody>
          <a:bodyPr>
            <a:noAutofit/>
          </a:bodyPr>
          <a:lstStyle/>
          <a:p>
            <a:pPr>
              <a:lnSpc>
                <a:spcPct val="150000"/>
              </a:lnSpc>
            </a:pPr>
            <a:endParaRPr lang="en-US" sz="2000" dirty="0" smtClean="0">
              <a:solidFill>
                <a:schemeClr val="bg1">
                  <a:lumMod val="95000"/>
                  <a:lumOff val="5000"/>
                </a:schemeClr>
              </a:solidFill>
              <a:latin typeface="Times New Roman" panose="02020603050405020304" pitchFamily="18" charset="0"/>
              <a:cs typeface="Times New Roman" panose="02020603050405020304" pitchFamily="18" charset="0"/>
            </a:endParaRPr>
          </a:p>
          <a:p>
            <a:pPr>
              <a:lnSpc>
                <a:spcPct val="150000"/>
              </a:lnSpc>
            </a:pPr>
            <a:r>
              <a:rPr lang="en-US" sz="2000" dirty="0" smtClean="0">
                <a:solidFill>
                  <a:schemeClr val="bg1">
                    <a:lumMod val="95000"/>
                    <a:lumOff val="5000"/>
                  </a:schemeClr>
                </a:solidFill>
                <a:latin typeface="Times New Roman" panose="02020603050405020304" pitchFamily="18" charset="0"/>
                <a:cs typeface="Times New Roman" panose="02020603050405020304" pitchFamily="18" charset="0"/>
              </a:rPr>
              <a:t>Accelsoir </a:t>
            </a:r>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Inc. is a specialist provider of customized, high-end Business-Technology solutions &amp; services for Insurance, Banking, Manufacturing and </a:t>
            </a:r>
            <a:r>
              <a:rPr lang="en-US" sz="2000" dirty="0" smtClean="0">
                <a:solidFill>
                  <a:schemeClr val="bg1">
                    <a:lumMod val="95000"/>
                    <a:lumOff val="5000"/>
                  </a:schemeClr>
                </a:solidFill>
                <a:latin typeface="Times New Roman" panose="02020603050405020304" pitchFamily="18" charset="0"/>
                <a:cs typeface="Times New Roman" panose="02020603050405020304" pitchFamily="18" charset="0"/>
              </a:rPr>
              <a:t>Capital </a:t>
            </a:r>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markets. </a:t>
            </a:r>
            <a:endParaRPr lang="en-US" sz="2000" dirty="0" smtClean="0">
              <a:solidFill>
                <a:schemeClr val="bg1">
                  <a:lumMod val="95000"/>
                  <a:lumOff val="5000"/>
                </a:schemeClr>
              </a:solidFill>
              <a:latin typeface="Times New Roman" panose="02020603050405020304" pitchFamily="18" charset="0"/>
              <a:cs typeface="Times New Roman" panose="02020603050405020304" pitchFamily="18" charset="0"/>
            </a:endParaRPr>
          </a:p>
          <a:p>
            <a:pPr>
              <a:lnSpc>
                <a:spcPct val="150000"/>
              </a:lnSpc>
            </a:pPr>
            <a:r>
              <a:rPr lang="en-US" sz="2000" dirty="0" smtClean="0">
                <a:solidFill>
                  <a:schemeClr val="bg1">
                    <a:lumMod val="95000"/>
                    <a:lumOff val="5000"/>
                  </a:schemeClr>
                </a:solidFill>
                <a:latin typeface="Times New Roman" panose="02020603050405020304" pitchFamily="18" charset="0"/>
                <a:cs typeface="Times New Roman" panose="02020603050405020304" pitchFamily="18" charset="0"/>
              </a:rPr>
              <a:t>This </a:t>
            </a:r>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capstone project proposal will focus on </a:t>
            </a:r>
            <a:r>
              <a:rPr lang="en-US" sz="2000" dirty="0" smtClean="0">
                <a:solidFill>
                  <a:schemeClr val="bg1">
                    <a:lumMod val="95000"/>
                    <a:lumOff val="5000"/>
                  </a:schemeClr>
                </a:solidFill>
                <a:latin typeface="Times New Roman" panose="02020603050405020304" pitchFamily="18" charset="0"/>
                <a:cs typeface="Times New Roman" panose="02020603050405020304" pitchFamily="18" charset="0"/>
              </a:rPr>
              <a:t>mainly on Dating </a:t>
            </a:r>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Application and ensures enhanced release services, where various applications are tested, debugged and modified accordingly in order to meet several business needs and provide outstanding end user experience..</a:t>
            </a:r>
            <a:endParaRPr lang="en-US" sz="2000" dirty="0" smtClean="0">
              <a:solidFill>
                <a:schemeClr val="bg1">
                  <a:lumMod val="95000"/>
                  <a:lumOff val="5000"/>
                </a:schemeClr>
              </a:solidFill>
              <a:latin typeface="Times New Roman" panose="02020603050405020304" pitchFamily="18" charset="0"/>
              <a:cs typeface="Times New Roman" panose="02020603050405020304" pitchFamily="18" charset="0"/>
            </a:endParaRPr>
          </a:p>
          <a:p>
            <a:pPr>
              <a:lnSpc>
                <a:spcPct val="150000"/>
              </a:lnSpc>
            </a:pPr>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This project involves interaction with the business analysts in order to understand what and how a workflow is considered as critical, and what has to be done to test it in order to meet the desired user experience before an application goes live into production.</a:t>
            </a: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240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entury" panose="02040604050505020304" pitchFamily="18" charset="0"/>
              </a:rPr>
              <a:t>  </a:t>
            </a:r>
            <a:r>
              <a:rPr lang="en-US" dirty="0" smtClean="0">
                <a:solidFill>
                  <a:schemeClr val="bg1">
                    <a:lumMod val="85000"/>
                    <a:lumOff val="15000"/>
                  </a:schemeClr>
                </a:solidFill>
                <a:latin typeface="Century" panose="02040604050505020304" pitchFamily="18" charset="0"/>
              </a:rPr>
              <a:t>Problem</a:t>
            </a:r>
            <a:r>
              <a:rPr lang="en-US" dirty="0" smtClean="0">
                <a:solidFill>
                  <a:schemeClr val="bg1">
                    <a:lumMod val="85000"/>
                    <a:lumOff val="15000"/>
                  </a:schemeClr>
                </a:solidFill>
              </a:rPr>
              <a:t> </a:t>
            </a:r>
            <a:r>
              <a:rPr lang="en-US" dirty="0">
                <a:solidFill>
                  <a:schemeClr val="bg1">
                    <a:lumMod val="85000"/>
                    <a:lumOff val="15000"/>
                  </a:schemeClr>
                </a:solidFill>
                <a:latin typeface="Century" panose="02040604050505020304" pitchFamily="18" charset="0"/>
              </a:rPr>
              <a:t>Statement</a:t>
            </a:r>
            <a:endParaRPr lang="en-US" dirty="0">
              <a:solidFill>
                <a:schemeClr val="bg1">
                  <a:lumMod val="85000"/>
                  <a:lumOff val="15000"/>
                </a:schemeClr>
              </a:solidFill>
            </a:endParaRPr>
          </a:p>
        </p:txBody>
      </p:sp>
      <p:sp>
        <p:nvSpPr>
          <p:cNvPr id="3" name="Content Placeholder 2"/>
          <p:cNvSpPr>
            <a:spLocks noGrp="1"/>
          </p:cNvSpPr>
          <p:nvPr>
            <p:ph idx="1"/>
          </p:nvPr>
        </p:nvSpPr>
        <p:spPr/>
        <p:txBody>
          <a:bodyPr>
            <a:normAutofit lnSpcReduction="10000"/>
          </a:bodyPr>
          <a:lstStyle/>
          <a:p>
            <a:pPr algn="just"/>
            <a:r>
              <a:rPr lang="en-US" dirty="0">
                <a:solidFill>
                  <a:schemeClr val="bg1">
                    <a:lumMod val="85000"/>
                    <a:lumOff val="15000"/>
                  </a:schemeClr>
                </a:solidFill>
              </a:rPr>
              <a:t>The business area for Accelsoir Inc. is providing IT services to various </a:t>
            </a:r>
            <a:r>
              <a:rPr lang="en-US" dirty="0" smtClean="0">
                <a:solidFill>
                  <a:schemeClr val="bg1">
                    <a:lumMod val="85000"/>
                    <a:lumOff val="15000"/>
                  </a:schemeClr>
                </a:solidFill>
              </a:rPr>
              <a:t>markets. </a:t>
            </a:r>
            <a:r>
              <a:rPr lang="en-US" dirty="0">
                <a:solidFill>
                  <a:schemeClr val="bg1">
                    <a:lumMod val="85000"/>
                    <a:lumOff val="15000"/>
                  </a:schemeClr>
                </a:solidFill>
              </a:rPr>
              <a:t>T</a:t>
            </a:r>
            <a:r>
              <a:rPr lang="en-US" dirty="0" smtClean="0">
                <a:solidFill>
                  <a:schemeClr val="bg1">
                    <a:lumMod val="85000"/>
                    <a:lumOff val="15000"/>
                  </a:schemeClr>
                </a:solidFill>
              </a:rPr>
              <a:t>he current </a:t>
            </a:r>
            <a:r>
              <a:rPr lang="en-US" dirty="0">
                <a:solidFill>
                  <a:schemeClr val="bg1">
                    <a:lumMod val="85000"/>
                    <a:lumOff val="15000"/>
                  </a:schemeClr>
                </a:solidFill>
              </a:rPr>
              <a:t>applications </a:t>
            </a:r>
            <a:r>
              <a:rPr lang="en-US" dirty="0" smtClean="0">
                <a:solidFill>
                  <a:schemeClr val="bg1">
                    <a:lumMod val="85000"/>
                    <a:lumOff val="15000"/>
                  </a:schemeClr>
                </a:solidFill>
              </a:rPr>
              <a:t>was </a:t>
            </a:r>
            <a:r>
              <a:rPr lang="en-US" dirty="0">
                <a:solidFill>
                  <a:schemeClr val="bg1">
                    <a:lumMod val="85000"/>
                    <a:lumOff val="15000"/>
                  </a:schemeClr>
                </a:solidFill>
              </a:rPr>
              <a:t>not so effective in achieving the desired response times as expected by the customers which resulted in reduced </a:t>
            </a:r>
            <a:r>
              <a:rPr lang="en-US" dirty="0" smtClean="0">
                <a:solidFill>
                  <a:schemeClr val="bg1">
                    <a:lumMod val="85000"/>
                    <a:lumOff val="15000"/>
                  </a:schemeClr>
                </a:solidFill>
              </a:rPr>
              <a:t>clientele. </a:t>
            </a:r>
          </a:p>
          <a:p>
            <a:pPr algn="just"/>
            <a:r>
              <a:rPr lang="en-US" dirty="0">
                <a:solidFill>
                  <a:schemeClr val="bg1">
                    <a:lumMod val="85000"/>
                    <a:lumOff val="15000"/>
                  </a:schemeClr>
                </a:solidFill>
              </a:rPr>
              <a:t>In most of the cases the clients were dissatisfied by fake profiles which were creating an insecurity to the other </a:t>
            </a:r>
            <a:r>
              <a:rPr lang="en-US" dirty="0" smtClean="0">
                <a:solidFill>
                  <a:schemeClr val="bg1">
                    <a:lumMod val="85000"/>
                    <a:lumOff val="15000"/>
                  </a:schemeClr>
                </a:solidFill>
              </a:rPr>
              <a:t>clients.</a:t>
            </a:r>
          </a:p>
          <a:p>
            <a:pPr algn="just"/>
            <a:r>
              <a:rPr lang="en-US" dirty="0">
                <a:solidFill>
                  <a:schemeClr val="bg1">
                    <a:lumMod val="85000"/>
                    <a:lumOff val="15000"/>
                  </a:schemeClr>
                </a:solidFill>
                <a:latin typeface="Century" panose="02040604050505020304" pitchFamily="18" charset="0"/>
              </a:rPr>
              <a:t>The programing code has security breaches. </a:t>
            </a:r>
          </a:p>
          <a:p>
            <a:pPr marL="0" indent="0" algn="just">
              <a:buNone/>
            </a:pPr>
            <a:r>
              <a:rPr lang="en-US" b="1" dirty="0" smtClean="0">
                <a:solidFill>
                  <a:schemeClr val="bg1">
                    <a:lumMod val="85000"/>
                    <a:lumOff val="15000"/>
                  </a:schemeClr>
                </a:solidFill>
                <a:latin typeface="Century" panose="02040604050505020304" pitchFamily="18" charset="0"/>
              </a:rPr>
              <a:t>            (Multiple Profiles created and underage)</a:t>
            </a:r>
            <a:endParaRPr lang="en-US" b="1" dirty="0">
              <a:solidFill>
                <a:schemeClr val="bg1">
                  <a:lumMod val="85000"/>
                  <a:lumOff val="15000"/>
                </a:schemeClr>
              </a:solidFill>
            </a:endParaRPr>
          </a:p>
          <a:p>
            <a:endParaRPr lang="en-US" dirty="0"/>
          </a:p>
        </p:txBody>
      </p:sp>
    </p:spTree>
    <p:extLst>
      <p:ext uri="{BB962C8B-B14F-4D97-AF65-F5344CB8AC3E}">
        <p14:creationId xmlns:p14="http://schemas.microsoft.com/office/powerpoint/2010/main" val="3353719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SIGNIFICANCE of the problem</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solidFill>
                  <a:schemeClr val="bg1"/>
                </a:solidFill>
              </a:rPr>
              <a:t>The </a:t>
            </a:r>
            <a:r>
              <a:rPr lang="en-US" dirty="0">
                <a:solidFill>
                  <a:schemeClr val="bg1"/>
                </a:solidFill>
              </a:rPr>
              <a:t>applications that </a:t>
            </a:r>
            <a:r>
              <a:rPr lang="en-US" dirty="0" smtClean="0">
                <a:solidFill>
                  <a:schemeClr val="bg1"/>
                </a:solidFill>
              </a:rPr>
              <a:t>was </a:t>
            </a:r>
            <a:r>
              <a:rPr lang="en-US" dirty="0" smtClean="0">
                <a:solidFill>
                  <a:schemeClr val="bg1"/>
                </a:solidFill>
              </a:rPr>
              <a:t>in</a:t>
            </a:r>
            <a:r>
              <a:rPr lang="en-US" dirty="0" smtClean="0">
                <a:solidFill>
                  <a:schemeClr val="bg1"/>
                </a:solidFill>
              </a:rPr>
              <a:t> </a:t>
            </a:r>
            <a:r>
              <a:rPr lang="en-US" dirty="0">
                <a:solidFill>
                  <a:schemeClr val="bg1"/>
                </a:solidFill>
              </a:rPr>
              <a:t>the production were facing issues like creating fake profiles to lure users in is allegedly widespread practice in the online dating industry and there were many underage kids using these </a:t>
            </a:r>
            <a:r>
              <a:rPr lang="en-US" dirty="0" smtClean="0">
                <a:solidFill>
                  <a:schemeClr val="bg1"/>
                </a:solidFill>
              </a:rPr>
              <a:t>applications.</a:t>
            </a:r>
          </a:p>
          <a:p>
            <a:r>
              <a:rPr lang="en-US" dirty="0">
                <a:solidFill>
                  <a:schemeClr val="bg1"/>
                </a:solidFill>
              </a:rPr>
              <a:t>Un-responsiveness of a few applications due to high user volumes has become a hassle in the production, where downtime of an application during a critical period can result in a loss of business, thereby resulting in a revenue downfall</a:t>
            </a:r>
          </a:p>
          <a:p>
            <a:endParaRPr lang="en-US" dirty="0"/>
          </a:p>
        </p:txBody>
      </p:sp>
    </p:spTree>
    <p:extLst>
      <p:ext uri="{BB962C8B-B14F-4D97-AF65-F5344CB8AC3E}">
        <p14:creationId xmlns:p14="http://schemas.microsoft.com/office/powerpoint/2010/main" val="1737825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bg1">
                    <a:lumMod val="95000"/>
                    <a:lumOff val="5000"/>
                  </a:schemeClr>
                </a:solidFill>
                <a:latin typeface="Times New Roman" panose="02020603050405020304" pitchFamily="18" charset="0"/>
                <a:cs typeface="Times New Roman" panose="02020603050405020304" pitchFamily="18" charset="0"/>
              </a:rPr>
              <a:t>OBjective</a:t>
            </a:r>
            <a:endParaRPr lang="en-US" sz="40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To </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create a web </a:t>
            </a:r>
            <a:r>
              <a:rPr lang="en-US">
                <a:solidFill>
                  <a:schemeClr val="bg1">
                    <a:lumMod val="95000"/>
                    <a:lumOff val="5000"/>
                  </a:schemeClr>
                </a:solidFill>
                <a:latin typeface="Times New Roman" panose="02020603050405020304" pitchFamily="18" charset="0"/>
                <a:cs typeface="Times New Roman" panose="02020603050405020304" pitchFamily="18" charset="0"/>
              </a:rPr>
              <a:t>based </a:t>
            </a:r>
            <a:r>
              <a:rPr lang="en-US" smtClean="0">
                <a:solidFill>
                  <a:schemeClr val="bg1">
                    <a:lumMod val="95000"/>
                    <a:lumOff val="5000"/>
                  </a:schemeClr>
                </a:solidFill>
                <a:latin typeface="Times New Roman" panose="02020603050405020304" pitchFamily="18" charset="0"/>
                <a:cs typeface="Times New Roman" panose="02020603050405020304" pitchFamily="18" charset="0"/>
              </a:rPr>
              <a:t>application </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to the socially vulnerable, isolated people above age </a:t>
            </a: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18.</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US" dirty="0" smtClean="0">
                <a:solidFill>
                  <a:schemeClr val="bg1"/>
                </a:solidFill>
                <a:latin typeface="Times New Roman" panose="02020603050405020304" pitchFamily="18" charset="0"/>
                <a:cs typeface="Times New Roman" panose="02020603050405020304" pitchFamily="18" charset="0"/>
              </a:rPr>
              <a:t>To </a:t>
            </a:r>
            <a:r>
              <a:rPr lang="en-US" dirty="0">
                <a:solidFill>
                  <a:schemeClr val="bg1"/>
                </a:solidFill>
                <a:latin typeface="Times New Roman" panose="02020603050405020304" pitchFamily="18" charset="0"/>
                <a:cs typeface="Times New Roman" panose="02020603050405020304" pitchFamily="18" charset="0"/>
              </a:rPr>
              <a:t>maintain the site, the chat history and validate age of the client </a:t>
            </a:r>
            <a:r>
              <a:rPr lang="en-US">
                <a:solidFill>
                  <a:schemeClr val="bg1"/>
                </a:solidFill>
                <a:latin typeface="Times New Roman" panose="02020603050405020304" pitchFamily="18" charset="0"/>
                <a:cs typeface="Times New Roman" panose="02020603050405020304" pitchFamily="18" charset="0"/>
              </a:rPr>
              <a:t>by </a:t>
            </a:r>
            <a:r>
              <a:rPr lang="en-US" smtClean="0">
                <a:solidFill>
                  <a:schemeClr val="bg1"/>
                </a:solidFill>
                <a:latin typeface="Times New Roman" panose="02020603050405020304" pitchFamily="18" charset="0"/>
                <a:cs typeface="Times New Roman" panose="02020603050405020304" pitchFamily="18" charset="0"/>
              </a:rPr>
              <a:t>checking </a:t>
            </a:r>
            <a:r>
              <a:rPr lang="en-US" dirty="0" smtClean="0">
                <a:solidFill>
                  <a:schemeClr val="bg1"/>
                </a:solidFill>
                <a:latin typeface="Times New Roman" panose="02020603050405020304" pitchFamily="18" charset="0"/>
                <a:cs typeface="Times New Roman" panose="02020603050405020304" pitchFamily="18" charset="0"/>
              </a:rPr>
              <a:t>ID.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241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Project questions</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solidFill>
                  <a:schemeClr val="bg1"/>
                </a:solidFill>
              </a:rPr>
              <a:t>1. Will the New Java Spring tool help in saving the cost?</a:t>
            </a:r>
          </a:p>
          <a:p>
            <a:r>
              <a:rPr lang="en-US" dirty="0">
                <a:solidFill>
                  <a:schemeClr val="bg1"/>
                </a:solidFill>
              </a:rPr>
              <a:t>2.How Will You Evaluate the Success of the Application?</a:t>
            </a:r>
          </a:p>
          <a:p>
            <a:r>
              <a:rPr lang="en-US" dirty="0">
                <a:solidFill>
                  <a:schemeClr val="bg1"/>
                </a:solidFill>
              </a:rPr>
              <a:t>3.How might your Application evolve over time? </a:t>
            </a:r>
          </a:p>
          <a:p>
            <a:r>
              <a:rPr lang="en-US" dirty="0">
                <a:solidFill>
                  <a:schemeClr val="bg1"/>
                </a:solidFill>
              </a:rPr>
              <a:t>4.What is the % efficiency increased</a:t>
            </a:r>
            <a:r>
              <a:rPr lang="en-US" dirty="0" smtClean="0">
                <a:solidFill>
                  <a:schemeClr val="bg1"/>
                </a:solidFill>
              </a:rPr>
              <a:t>?</a:t>
            </a:r>
            <a:endParaRPr lang="en-US" dirty="0">
              <a:solidFill>
                <a:schemeClr val="bg1"/>
              </a:solidFill>
            </a:endParaRPr>
          </a:p>
          <a:p>
            <a:pPr marL="0" lvl="0" indent="0">
              <a:buNone/>
            </a:pPr>
            <a:endParaRPr lang="en-US" sz="2600"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730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lumMod val="85000"/>
                    <a:lumOff val="15000"/>
                  </a:schemeClr>
                </a:solidFill>
              </a:rPr>
              <a:t>DEFINITION OF TERMS</a:t>
            </a:r>
            <a:endParaRPr lang="en-US" dirty="0">
              <a:solidFill>
                <a:schemeClr val="bg1">
                  <a:lumMod val="85000"/>
                  <a:lumOff val="15000"/>
                </a:schemeClr>
              </a:solidFill>
            </a:endParaRPr>
          </a:p>
        </p:txBody>
      </p:sp>
      <p:sp>
        <p:nvSpPr>
          <p:cNvPr id="3" name="Content Placeholder 2"/>
          <p:cNvSpPr>
            <a:spLocks noGrp="1"/>
          </p:cNvSpPr>
          <p:nvPr>
            <p:ph idx="1"/>
          </p:nvPr>
        </p:nvSpPr>
        <p:spPr/>
        <p:txBody>
          <a:bodyPr>
            <a:normAutofit fontScale="85000" lnSpcReduction="10000"/>
          </a:bodyPr>
          <a:lstStyle/>
          <a:p>
            <a:r>
              <a:rPr lang="en-US" dirty="0">
                <a:solidFill>
                  <a:schemeClr val="bg1">
                    <a:lumMod val="95000"/>
                    <a:lumOff val="5000"/>
                  </a:schemeClr>
                </a:solidFill>
              </a:rPr>
              <a:t>SQL: Structured Query Language is a special-purpose programming language designed for managing data held in a relational database management system (RDBMS), or for stream processing in a relational data stream management system (RDSMS).</a:t>
            </a:r>
          </a:p>
          <a:p>
            <a:r>
              <a:rPr lang="en-US" dirty="0">
                <a:solidFill>
                  <a:schemeClr val="bg1">
                    <a:lumMod val="95000"/>
                    <a:lumOff val="5000"/>
                  </a:schemeClr>
                </a:solidFill>
              </a:rPr>
              <a:t>Angular JavaScript is an open-source web application framework mainly maintained by Google and by a community of individuals and corporations to address many of the challenges encountered in developing single-page </a:t>
            </a:r>
            <a:r>
              <a:rPr lang="en-US" dirty="0" smtClean="0">
                <a:solidFill>
                  <a:schemeClr val="bg1">
                    <a:lumMod val="95000"/>
                    <a:lumOff val="5000"/>
                  </a:schemeClr>
                </a:solidFill>
              </a:rPr>
              <a:t>applications.</a:t>
            </a:r>
          </a:p>
          <a:p>
            <a:r>
              <a:rPr lang="en-US" dirty="0">
                <a:solidFill>
                  <a:schemeClr val="bg1">
                    <a:lumMod val="95000"/>
                    <a:lumOff val="5000"/>
                  </a:schemeClr>
                </a:solidFill>
              </a:rPr>
              <a:t>Spring Framework is an application framework and inversion of control container for the Java platform. The framework's core features can be used by any Java application, but there are extensions for building web applications on top of the Java EE </a:t>
            </a:r>
            <a:r>
              <a:rPr lang="en-US" dirty="0" smtClean="0">
                <a:solidFill>
                  <a:schemeClr val="bg1">
                    <a:lumMod val="95000"/>
                    <a:lumOff val="5000"/>
                  </a:schemeClr>
                </a:solidFill>
              </a:rPr>
              <a:t>platform.</a:t>
            </a:r>
            <a:endParaRPr lang="en-US" dirty="0">
              <a:solidFill>
                <a:schemeClr val="bg1">
                  <a:lumMod val="95000"/>
                  <a:lumOff val="5000"/>
                </a:schemeClr>
              </a:solidFill>
            </a:endParaRPr>
          </a:p>
        </p:txBody>
      </p:sp>
    </p:spTree>
    <p:extLst>
      <p:ext uri="{BB962C8B-B14F-4D97-AF65-F5344CB8AC3E}">
        <p14:creationId xmlns:p14="http://schemas.microsoft.com/office/powerpoint/2010/main" val="3613394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lumMod val="95000"/>
                    <a:lumOff val="5000"/>
                  </a:schemeClr>
                </a:solidFill>
              </a:rPr>
              <a:t>LITERATURE REVIEW</a:t>
            </a:r>
            <a:endParaRPr lang="en-US" dirty="0">
              <a:solidFill>
                <a:schemeClr val="bg1">
                  <a:lumMod val="95000"/>
                  <a:lumOff val="5000"/>
                </a:schemeClr>
              </a:solidFill>
            </a:endParaRPr>
          </a:p>
        </p:txBody>
      </p:sp>
      <p:sp>
        <p:nvSpPr>
          <p:cNvPr id="3" name="Content Placeholder 2"/>
          <p:cNvSpPr>
            <a:spLocks noGrp="1"/>
          </p:cNvSpPr>
          <p:nvPr>
            <p:ph idx="1"/>
          </p:nvPr>
        </p:nvSpPr>
        <p:spPr>
          <a:xfrm>
            <a:off x="1141412" y="1959429"/>
            <a:ext cx="9905999" cy="3831772"/>
          </a:xfrm>
        </p:spPr>
        <p:txBody>
          <a:bodyPr>
            <a:normAutofit/>
          </a:bodyPr>
          <a:lstStyle/>
          <a:p>
            <a:r>
              <a:rPr lang="en-US" dirty="0">
                <a:solidFill>
                  <a:schemeClr val="bg1">
                    <a:lumMod val="95000"/>
                    <a:lumOff val="5000"/>
                  </a:schemeClr>
                </a:solidFill>
              </a:rPr>
              <a:t>The </a:t>
            </a:r>
            <a:r>
              <a:rPr lang="en-US" dirty="0" smtClean="0">
                <a:solidFill>
                  <a:schemeClr val="bg1">
                    <a:lumMod val="95000"/>
                    <a:lumOff val="5000"/>
                  </a:schemeClr>
                </a:solidFill>
              </a:rPr>
              <a:t>Dating Application focus </a:t>
            </a:r>
            <a:r>
              <a:rPr lang="en-US" dirty="0">
                <a:solidFill>
                  <a:schemeClr val="bg1">
                    <a:lumMod val="95000"/>
                    <a:lumOff val="5000"/>
                  </a:schemeClr>
                </a:solidFill>
              </a:rPr>
              <a:t>on </a:t>
            </a:r>
            <a:r>
              <a:rPr lang="en-US" dirty="0" smtClean="0">
                <a:solidFill>
                  <a:schemeClr val="bg1">
                    <a:lumMod val="95000"/>
                    <a:lumOff val="5000"/>
                  </a:schemeClr>
                </a:solidFill>
              </a:rPr>
              <a:t>connecting friendship </a:t>
            </a:r>
            <a:r>
              <a:rPr lang="en-US" dirty="0">
                <a:solidFill>
                  <a:schemeClr val="bg1">
                    <a:lumMod val="95000"/>
                    <a:lumOff val="5000"/>
                  </a:schemeClr>
                </a:solidFill>
              </a:rPr>
              <a:t>that would assist them to establish solid and real connections; easing the isolation and loneliness of the target group and thus improving the quality of their life</a:t>
            </a:r>
            <a:r>
              <a:rPr lang="en-US" dirty="0" smtClean="0">
                <a:solidFill>
                  <a:schemeClr val="bg1">
                    <a:lumMod val="95000"/>
                    <a:lumOff val="5000"/>
                  </a:schemeClr>
                </a:solidFill>
              </a:rPr>
              <a:t>.</a:t>
            </a:r>
          </a:p>
          <a:p>
            <a:r>
              <a:rPr lang="en-US" dirty="0" smtClean="0">
                <a:solidFill>
                  <a:schemeClr val="bg1">
                    <a:lumMod val="95000"/>
                    <a:lumOff val="5000"/>
                  </a:schemeClr>
                </a:solidFill>
              </a:rPr>
              <a:t>The Validation is done to avoid fake profiles and underage users.</a:t>
            </a:r>
          </a:p>
          <a:p>
            <a:r>
              <a:rPr lang="en-US" dirty="0" smtClean="0">
                <a:solidFill>
                  <a:schemeClr val="bg1">
                    <a:lumMod val="95000"/>
                    <a:lumOff val="5000"/>
                  </a:schemeClr>
                </a:solidFill>
              </a:rPr>
              <a:t>The </a:t>
            </a:r>
            <a:r>
              <a:rPr lang="en-US" dirty="0">
                <a:solidFill>
                  <a:schemeClr val="bg1">
                    <a:lumMod val="95000"/>
                    <a:lumOff val="5000"/>
                  </a:schemeClr>
                </a:solidFill>
              </a:rPr>
              <a:t>software is designed to deal with all the data base connections and </a:t>
            </a:r>
            <a:r>
              <a:rPr lang="en-US" dirty="0" smtClean="0">
                <a:solidFill>
                  <a:schemeClr val="bg1">
                    <a:lumMod val="95000"/>
                    <a:lumOff val="5000"/>
                  </a:schemeClr>
                </a:solidFill>
              </a:rPr>
              <a:t>maintain chat history. </a:t>
            </a:r>
          </a:p>
          <a:p>
            <a:pPr marL="0" indent="0">
              <a:buNone/>
            </a:pPr>
            <a:endParaRPr lang="en-US" dirty="0">
              <a:solidFill>
                <a:schemeClr val="bg1">
                  <a:lumMod val="95000"/>
                  <a:lumOff val="5000"/>
                </a:schemeClr>
              </a:solidFill>
            </a:endParaRPr>
          </a:p>
        </p:txBody>
      </p:sp>
    </p:spTree>
    <p:extLst>
      <p:ext uri="{BB962C8B-B14F-4D97-AF65-F5344CB8AC3E}">
        <p14:creationId xmlns:p14="http://schemas.microsoft.com/office/powerpoint/2010/main" val="36166897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318</TotalTime>
  <Words>772</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vt:lpstr>
      <vt:lpstr>Times New Roman</vt:lpstr>
      <vt:lpstr>Trebuchet MS</vt:lpstr>
      <vt:lpstr>Tw Cen MT</vt:lpstr>
      <vt:lpstr>Circuit</vt:lpstr>
      <vt:lpstr>Improvisation of DaTING APPLICATION using “Java Spring” SERVICEs</vt:lpstr>
      <vt:lpstr>Outline</vt:lpstr>
      <vt:lpstr>Introduction</vt:lpstr>
      <vt:lpstr>  Problem Statement</vt:lpstr>
      <vt:lpstr>SIGNIFICANCE of the problem</vt:lpstr>
      <vt:lpstr>OBjective</vt:lpstr>
      <vt:lpstr>Project questions</vt:lpstr>
      <vt:lpstr>DEFINITION OF TERMS</vt:lpstr>
      <vt:lpstr>LITERATURE REVIEW</vt:lpstr>
      <vt:lpstr>Literature REVIEW Cont..</vt:lpstr>
      <vt:lpstr>Preliminary process model </vt:lpstr>
      <vt:lpstr>PowerPoint Presentation</vt:lpstr>
      <vt:lpstr>Methodology</vt:lpstr>
      <vt:lpstr>TIMELINE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Database Schema Design to provide single platform for different databases using “My DB Connector”</dc:title>
  <cp:lastModifiedBy>rakesh dodla</cp:lastModifiedBy>
  <cp:revision>28</cp:revision>
  <dcterms:created xsi:type="dcterms:W3CDTF">2016-03-20T05:39:00Z</dcterms:created>
  <dcterms:modified xsi:type="dcterms:W3CDTF">2016-04-13T18:04:02Z</dcterms:modified>
</cp:coreProperties>
</file>