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>
        <p:scale>
          <a:sx n="66" d="100"/>
          <a:sy n="66" d="100"/>
        </p:scale>
        <p:origin x="1782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B047-DABC-4856-B121-97BD4C0B2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8A436-1FA3-4947-94C0-31B9DFA4A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0D627-A8BE-4EE8-B1AE-665AB367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2414-7C15-4C95-943F-3081C675E6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B2E87-B920-45C3-87A1-FF6614F5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37783-C423-401D-AFCD-0DEED9D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71B2-324C-4935-BDF4-EB4676AF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3853-3EF7-49C9-9891-2ED9D5CD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0EFD9-FAA6-4E70-A705-E0B3CBEF5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06214-BAD2-48CC-BD24-1A44E49B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2414-7C15-4C95-943F-3081C675E6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E6682-C0CA-4501-8636-5F3B4EA0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8B114-36BB-49F4-AD7F-7EC8ED7A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71B2-324C-4935-BDF4-EB4676AF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4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1D0DB-A495-44C4-B10D-0DC9B2A74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B231F-2A4E-4F9D-B143-50C2FF549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6DCA5-22CE-45FF-8EB2-31FA6200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2414-7C15-4C95-943F-3081C675E6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40F5B-F252-40F0-9514-A10DEB4A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9EDC5-5FC7-4992-84B7-46F379B1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71B2-324C-4935-BDF4-EB4676AF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1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AB61-88AE-4C5F-A485-AD4A85B6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254F-D96A-4136-AE9C-1B21093A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38D0-9083-418D-8F14-556B73CA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2414-7C15-4C95-943F-3081C675E6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5BF5B-91B1-4D02-8C81-C8870EFA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A71C4-D413-4815-B7CC-24E7250B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71B2-324C-4935-BDF4-EB4676AF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7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243E-E225-43D5-A4C5-FF1D5234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9277B-60DF-4060-9B0C-D3E6F8425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33842-8C28-4261-919B-F53F88F2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2414-7C15-4C95-943F-3081C675E6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AF4FB-3CAD-4AAA-9F56-EA7FDD30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2078-6363-472D-9939-3E1CDDA1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71B2-324C-4935-BDF4-EB4676AF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9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A277-2E7C-40B2-A362-C3B62441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D7E94-B543-4364-892E-1575FBB9F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00086-98F0-4F07-88C2-936255CCE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C743-2937-45B1-A438-E0EB4F8E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2414-7C15-4C95-943F-3081C675E6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EFE23-10DD-43C1-9A2B-AAE2D195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30DA0-CDD4-4513-B8E7-DD4CA65C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71B2-324C-4935-BDF4-EB4676AF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3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EECB-A503-4F9A-B01D-E635C0C6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3F869-F89B-4EB0-BF47-5D714CAA4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5D24F-36BE-4A8C-9F33-C6AAAD99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72911-570F-46C0-9C91-C56EBA9CD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DC000-C197-421F-8C66-5B6FD393E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2F1FA-68F2-4466-B5F2-0B94256D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2414-7C15-4C95-943F-3081C675E6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6A5AB-CE33-4904-B493-EF8D5E98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C472F-4BDD-4F75-BAA8-85EC76D4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71B2-324C-4935-BDF4-EB4676AF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3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DE7D-FA5B-4942-9AD4-A60BF151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083D5-A882-4B4A-B452-D9EA6194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2414-7C15-4C95-943F-3081C675E6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C7AB4-BAD4-4EB5-AD0E-EB60B55E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C19DA-B881-43AF-905F-9B51E756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71B2-324C-4935-BDF4-EB4676AF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C2B17-911D-49D4-988F-B663DF51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2414-7C15-4C95-943F-3081C675E6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07E80-C9F6-4093-9576-102C62EE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90E92-2F65-4837-9E34-CF8848C0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71B2-324C-4935-BDF4-EB4676AF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9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8C2E-48B1-4044-A13F-2BD0B041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F1D5-F6E7-4636-9D8F-CF482A2CF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8C4C1-D700-4242-B86B-627374AB8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C200E-FC92-4601-A6BE-BAF12187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2414-7C15-4C95-943F-3081C675E6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192DE-76D6-4809-98FF-1C6BD697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41828-F109-461F-891B-37621AD2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71B2-324C-4935-BDF4-EB4676AF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5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52C9-D17D-4B75-B23D-689FE3B1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049E6-BCAC-4C9C-B543-1CFAE82F6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A7C03-AA1D-4CC8-852D-0B808D655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C68BE-B36B-4044-B3E0-001D81F0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2414-7C15-4C95-943F-3081C675E6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C4B32-789B-49BA-9E4D-1228F45C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C476E-0D67-48E2-9B3A-DFFB586A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71B2-324C-4935-BDF4-EB4676AF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4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07AAE-62FD-43F7-B9A6-EC7D0255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F25F4-1255-4281-8911-8F50A23BA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DACA6-5AE8-4B81-B45F-5B8431D35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12414-7C15-4C95-943F-3081C675E6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68EB-3E0A-4F95-B1FD-24DB52876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7129B-75DD-44F1-8C4F-5587A1001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671B2-324C-4935-BDF4-EB4676AF1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6414-83B6-40D6-A5D1-4FB44643D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52B69-AD66-42A5-BD80-DAEC9DC23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0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1AC047-6EA2-4962-8437-05B71B238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050"/>
            <a:ext cx="12191997" cy="645794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3598150-473F-4BA0-AC49-10E90924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0005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/>
              <a:t>Step 3</a:t>
            </a:r>
            <a:r>
              <a:rPr lang="en-US" sz="3200" b="1" dirty="0"/>
              <a:t>: </a:t>
            </a:r>
            <a:r>
              <a:rPr lang="en-US" sz="3200" dirty="0"/>
              <a:t>Focal model parameter TPC curves</a:t>
            </a:r>
          </a:p>
        </p:txBody>
      </p:sp>
    </p:spTree>
    <p:extLst>
      <p:ext uri="{BB962C8B-B14F-4D97-AF65-F5344CB8AC3E}">
        <p14:creationId xmlns:p14="http://schemas.microsoft.com/office/powerpoint/2010/main" val="114537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1AC047-6EA2-4962-8437-05B71B238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050"/>
            <a:ext cx="12191997" cy="645794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3598150-473F-4BA0-AC49-10E90924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0005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/>
              <a:t>Step 4</a:t>
            </a:r>
            <a:r>
              <a:rPr lang="en-US" sz="3200" b="1" dirty="0"/>
              <a:t>: </a:t>
            </a:r>
            <a:r>
              <a:rPr lang="en-US" sz="3200" dirty="0"/>
              <a:t>Incorporate other axes of variation</a:t>
            </a:r>
          </a:p>
        </p:txBody>
      </p:sp>
    </p:spTree>
    <p:extLst>
      <p:ext uri="{BB962C8B-B14F-4D97-AF65-F5344CB8AC3E}">
        <p14:creationId xmlns:p14="http://schemas.microsoft.com/office/powerpoint/2010/main" val="107691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1AC047-6EA2-4962-8437-05B71B238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050"/>
            <a:ext cx="12191997" cy="645794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3598150-473F-4BA0-AC49-10E90924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0005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/>
              <a:t>Step 5</a:t>
            </a:r>
            <a:r>
              <a:rPr lang="en-US" sz="3200" b="1" dirty="0"/>
              <a:t>: </a:t>
            </a:r>
            <a:r>
              <a:rPr lang="en-US" sz="3200" dirty="0"/>
              <a:t>Calculate and analyze transmission potential</a:t>
            </a:r>
          </a:p>
        </p:txBody>
      </p:sp>
    </p:spTree>
    <p:extLst>
      <p:ext uri="{BB962C8B-B14F-4D97-AF65-F5344CB8AC3E}">
        <p14:creationId xmlns:p14="http://schemas.microsoft.com/office/powerpoint/2010/main" val="324204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35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66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6F27C4-C712-41B0-9CE2-E729028AE5D4}"/>
              </a:ext>
            </a:extLst>
          </p:cNvPr>
          <p:cNvSpPr/>
          <p:nvPr/>
        </p:nvSpPr>
        <p:spPr>
          <a:xfrm>
            <a:off x="0" y="2619"/>
            <a:ext cx="2286000" cy="1015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Empirical trait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30F5E5-2BE2-4694-A8FB-4BB44801FEA4}"/>
              </a:ext>
            </a:extLst>
          </p:cNvPr>
          <p:cNvSpPr/>
          <p:nvPr/>
        </p:nvSpPr>
        <p:spPr>
          <a:xfrm>
            <a:off x="1748452" y="1397672"/>
            <a:ext cx="2286000" cy="1015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Trait thermal performance curves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CDFF0C-C215-4E23-ADDD-BBDF29ADBA6E}"/>
              </a:ext>
            </a:extLst>
          </p:cNvPr>
          <p:cNvSpPr/>
          <p:nvPr/>
        </p:nvSpPr>
        <p:spPr>
          <a:xfrm>
            <a:off x="3927330" y="2782343"/>
            <a:ext cx="2286000" cy="1015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 parameters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EC3EA4-BEFE-4971-BD98-2A658366E09C}"/>
              </a:ext>
            </a:extLst>
          </p:cNvPr>
          <p:cNvSpPr/>
          <p:nvPr/>
        </p:nvSpPr>
        <p:spPr>
          <a:xfrm>
            <a:off x="6096000" y="4167014"/>
            <a:ext cx="2286000" cy="1015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Compartmental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4CB31B-1C2A-482A-B179-4658E907ED9D}"/>
              </a:ext>
            </a:extLst>
          </p:cNvPr>
          <p:cNvSpPr/>
          <p:nvPr/>
        </p:nvSpPr>
        <p:spPr>
          <a:xfrm>
            <a:off x="8382000" y="5841702"/>
            <a:ext cx="2286000" cy="1015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Transmission potential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846FA-501E-43A3-AF1D-CB9A3E9E80A6}"/>
              </a:ext>
            </a:extLst>
          </p:cNvPr>
          <p:cNvSpPr txBox="1"/>
          <p:nvPr/>
        </p:nvSpPr>
        <p:spPr>
          <a:xfrm>
            <a:off x="2586939" y="48786"/>
            <a:ext cx="3225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Step 1</a:t>
            </a:r>
            <a:r>
              <a:rPr lang="en-US" sz="2000" b="1" dirty="0"/>
              <a:t>: </a:t>
            </a:r>
            <a:br>
              <a:rPr lang="en-US" sz="2000" b="1" dirty="0"/>
            </a:br>
            <a:r>
              <a:rPr lang="en-US" sz="2000" dirty="0"/>
              <a:t>Collect empirical data for mosquito traits</a:t>
            </a:r>
            <a:endParaRPr lang="en-US" sz="2000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8CE4FD-B72D-4044-A1AC-23A5697B690D}"/>
              </a:ext>
            </a:extLst>
          </p:cNvPr>
          <p:cNvSpPr txBox="1"/>
          <p:nvPr/>
        </p:nvSpPr>
        <p:spPr>
          <a:xfrm>
            <a:off x="-14827" y="1530675"/>
            <a:ext cx="181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Step 2</a:t>
            </a:r>
            <a:r>
              <a:rPr lang="en-US" sz="2000" b="1" dirty="0"/>
              <a:t>: </a:t>
            </a:r>
            <a:br>
              <a:rPr lang="en-US" sz="2000" b="1" dirty="0"/>
            </a:br>
            <a:r>
              <a:rPr lang="en-US" sz="2000" dirty="0"/>
              <a:t>Fit trait thermal performance curves</a:t>
            </a:r>
            <a:endParaRPr lang="en-US" sz="2000" b="1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44C540-58C9-4FE1-B01D-8AB415EC2F75}"/>
              </a:ext>
            </a:extLst>
          </p:cNvPr>
          <p:cNvSpPr txBox="1"/>
          <p:nvPr/>
        </p:nvSpPr>
        <p:spPr>
          <a:xfrm>
            <a:off x="1895744" y="2714178"/>
            <a:ext cx="2165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Step 3</a:t>
            </a:r>
            <a:r>
              <a:rPr lang="en-US" sz="2000" b="1" dirty="0"/>
              <a:t>: </a:t>
            </a:r>
            <a:br>
              <a:rPr lang="en-US" sz="2000" b="1" dirty="0"/>
            </a:br>
            <a:r>
              <a:rPr lang="en-US" sz="2000" dirty="0"/>
              <a:t>Transform traits into model parameters</a:t>
            </a:r>
            <a:endParaRPr lang="en-US" sz="2000" b="1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E2ABFB-F464-4612-AEAD-3EB1D9CBEF06}"/>
              </a:ext>
            </a:extLst>
          </p:cNvPr>
          <p:cNvSpPr txBox="1"/>
          <p:nvPr/>
        </p:nvSpPr>
        <p:spPr>
          <a:xfrm>
            <a:off x="3813038" y="3987118"/>
            <a:ext cx="2165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Step 4</a:t>
            </a:r>
            <a:r>
              <a:rPr lang="en-US" sz="2000" b="1" dirty="0"/>
              <a:t>: </a:t>
            </a:r>
            <a:br>
              <a:rPr lang="en-US" sz="2000" b="1" dirty="0"/>
            </a:br>
            <a:r>
              <a:rPr lang="en-US" sz="2000" dirty="0"/>
              <a:t>Build data frame incorporating all axes of variation</a:t>
            </a:r>
            <a:endParaRPr lang="en-US" sz="2000" b="1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5C4763-A976-4919-AA12-DA55BF001142}"/>
              </a:ext>
            </a:extLst>
          </p:cNvPr>
          <p:cNvSpPr txBox="1"/>
          <p:nvPr/>
        </p:nvSpPr>
        <p:spPr>
          <a:xfrm>
            <a:off x="6399985" y="5421059"/>
            <a:ext cx="20545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Step 5</a:t>
            </a:r>
            <a:r>
              <a:rPr lang="en-US" sz="2000" b="1" dirty="0"/>
              <a:t>: </a:t>
            </a:r>
            <a:br>
              <a:rPr lang="en-US" sz="2000" b="1" dirty="0"/>
            </a:br>
            <a:r>
              <a:rPr lang="en-US" sz="2000" dirty="0"/>
              <a:t>Analysis and visualization of model outputs</a:t>
            </a:r>
            <a:endParaRPr lang="en-US" sz="2000" b="1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7BA02E-58F6-4D97-9C01-712D4A055B47}"/>
              </a:ext>
            </a:extLst>
          </p:cNvPr>
          <p:cNvSpPr txBox="1"/>
          <p:nvPr/>
        </p:nvSpPr>
        <p:spPr>
          <a:xfrm>
            <a:off x="10110626" y="4750443"/>
            <a:ext cx="2286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Step 6</a:t>
            </a:r>
            <a:r>
              <a:rPr lang="en-US" sz="2000" b="1" dirty="0"/>
              <a:t>: </a:t>
            </a:r>
            <a:br>
              <a:rPr lang="en-US" sz="2000" b="1" dirty="0"/>
            </a:br>
            <a:r>
              <a:rPr lang="en-US" sz="2000" dirty="0"/>
              <a:t>Sensitivity analysis of outputs</a:t>
            </a:r>
            <a:endParaRPr lang="en-US" sz="2000" b="1" u="sn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A3E02-3A1F-477D-BC12-0159BDEA550C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1143000" y="1018283"/>
            <a:ext cx="605452" cy="887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D5E13B-1E1F-4227-B1A2-680EFB01008B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2891452" y="2413336"/>
            <a:ext cx="1035878" cy="876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7E8885-9D7E-4D70-815A-2173924C035B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5070330" y="3798007"/>
            <a:ext cx="1025670" cy="876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A109FF-2D21-4328-B881-F8D1B75E4D63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>
            <a:off x="7239000" y="5182678"/>
            <a:ext cx="1143000" cy="1166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69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6F27C4-C712-41B0-9CE2-E729028AE5D4}"/>
              </a:ext>
            </a:extLst>
          </p:cNvPr>
          <p:cNvSpPr/>
          <p:nvPr/>
        </p:nvSpPr>
        <p:spPr>
          <a:xfrm>
            <a:off x="0" y="2619"/>
            <a:ext cx="2286000" cy="1015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Empirical trait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30F5E5-2BE2-4694-A8FB-4BB44801FEA4}"/>
              </a:ext>
            </a:extLst>
          </p:cNvPr>
          <p:cNvSpPr/>
          <p:nvPr/>
        </p:nvSpPr>
        <p:spPr>
          <a:xfrm>
            <a:off x="1748452" y="1397672"/>
            <a:ext cx="2286000" cy="1015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Trait thermal performance curves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CDFF0C-C215-4E23-ADDD-BBDF29ADBA6E}"/>
              </a:ext>
            </a:extLst>
          </p:cNvPr>
          <p:cNvSpPr/>
          <p:nvPr/>
        </p:nvSpPr>
        <p:spPr>
          <a:xfrm>
            <a:off x="3927330" y="2782343"/>
            <a:ext cx="2286000" cy="1015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 parameters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EC3EA4-BEFE-4971-BD98-2A658366E09C}"/>
              </a:ext>
            </a:extLst>
          </p:cNvPr>
          <p:cNvSpPr/>
          <p:nvPr/>
        </p:nvSpPr>
        <p:spPr>
          <a:xfrm>
            <a:off x="6096000" y="4167014"/>
            <a:ext cx="2286000" cy="1015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Compartmental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4CB31B-1C2A-482A-B179-4658E907ED9D}"/>
              </a:ext>
            </a:extLst>
          </p:cNvPr>
          <p:cNvSpPr/>
          <p:nvPr/>
        </p:nvSpPr>
        <p:spPr>
          <a:xfrm>
            <a:off x="8382000" y="5841702"/>
            <a:ext cx="2286000" cy="1015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58293" rIns="116586" bIns="582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Transmission potential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34FDC-75D7-4CFF-8DD2-3A5ADC1E675B}"/>
              </a:ext>
            </a:extLst>
          </p:cNvPr>
          <p:cNvSpPr txBox="1"/>
          <p:nvPr/>
        </p:nvSpPr>
        <p:spPr>
          <a:xfrm>
            <a:off x="6310392" y="2748915"/>
            <a:ext cx="1821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Temperature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19737-5708-436A-9DC7-A7DB8344133B}"/>
              </a:ext>
            </a:extLst>
          </p:cNvPr>
          <p:cNvSpPr txBox="1"/>
          <p:nvPr/>
        </p:nvSpPr>
        <p:spPr>
          <a:xfrm>
            <a:off x="6348411" y="3290175"/>
            <a:ext cx="2914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Vertebrate host traits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26AD2-CD91-4D63-9D16-01B1AA838433}"/>
              </a:ext>
            </a:extLst>
          </p:cNvPr>
          <p:cNvSpPr txBox="1"/>
          <p:nvPr/>
        </p:nvSpPr>
        <p:spPr>
          <a:xfrm>
            <a:off x="2435518" y="501713"/>
            <a:ext cx="1690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Uncertainty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E2CE8-A5C3-4A8A-9BAD-B72A02D0D5C0}"/>
              </a:ext>
            </a:extLst>
          </p:cNvPr>
          <p:cNvSpPr txBox="1"/>
          <p:nvPr/>
        </p:nvSpPr>
        <p:spPr>
          <a:xfrm>
            <a:off x="2435518" y="16965"/>
            <a:ext cx="1222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Systems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7BA02E-58F6-4D97-9C01-712D4A055B47}"/>
              </a:ext>
            </a:extLst>
          </p:cNvPr>
          <p:cNvSpPr txBox="1"/>
          <p:nvPr/>
        </p:nvSpPr>
        <p:spPr>
          <a:xfrm>
            <a:off x="8891426" y="4939380"/>
            <a:ext cx="1529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Sensitivity analysis</a:t>
            </a:r>
            <a:endParaRPr lang="en-US" sz="2400" b="1" u="sn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7A3E02-3A1F-477D-BC12-0159BDEA550C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1143000" y="1018283"/>
            <a:ext cx="605452" cy="887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D5E13B-1E1F-4227-B1A2-680EFB01008B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2891452" y="2413336"/>
            <a:ext cx="1035878" cy="876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7E8885-9D7E-4D70-815A-2173924C035B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5070330" y="3798007"/>
            <a:ext cx="1025670" cy="876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A109FF-2D21-4328-B881-F8D1B75E4D63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>
            <a:off x="7239000" y="5182678"/>
            <a:ext cx="1143000" cy="1166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10B9544-CDD8-4F93-B139-AE923ADE8A6E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>
            <a:off x="4125917" y="732546"/>
            <a:ext cx="5530425" cy="420683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02F366-F713-4AB6-ADE4-E0A9C736C918}"/>
              </a:ext>
            </a:extLst>
          </p:cNvPr>
          <p:cNvSpPr txBox="1"/>
          <p:nvPr/>
        </p:nvSpPr>
        <p:spPr>
          <a:xfrm>
            <a:off x="4972871" y="-71179"/>
            <a:ext cx="2480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Axes of variation</a:t>
            </a:r>
          </a:p>
        </p:txBody>
      </p:sp>
    </p:spTree>
    <p:extLst>
      <p:ext uri="{BB962C8B-B14F-4D97-AF65-F5344CB8AC3E}">
        <p14:creationId xmlns:p14="http://schemas.microsoft.com/office/powerpoint/2010/main" val="94170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1AC047-6EA2-4962-8437-05B71B238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050"/>
            <a:ext cx="12192000" cy="64579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3598150-473F-4BA0-AC49-10E90924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0005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/>
              <a:t>Step 1</a:t>
            </a:r>
            <a:r>
              <a:rPr lang="en-US" sz="3200" b="1" dirty="0"/>
              <a:t>: </a:t>
            </a:r>
            <a:r>
              <a:rPr lang="en-US" sz="3200" dirty="0"/>
              <a:t>All trait data</a:t>
            </a:r>
          </a:p>
        </p:txBody>
      </p:sp>
    </p:spTree>
    <p:extLst>
      <p:ext uri="{BB962C8B-B14F-4D97-AF65-F5344CB8AC3E}">
        <p14:creationId xmlns:p14="http://schemas.microsoft.com/office/powerpoint/2010/main" val="248978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1AC047-6EA2-4962-8437-05B71B238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050"/>
            <a:ext cx="12191999" cy="64579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3598150-473F-4BA0-AC49-10E90924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0005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/>
              <a:t>Step 1</a:t>
            </a:r>
            <a:r>
              <a:rPr lang="en-US" sz="3200" b="1" dirty="0"/>
              <a:t>: </a:t>
            </a:r>
            <a:r>
              <a:rPr lang="en-US" sz="3200" dirty="0"/>
              <a:t>Focal systems trait data</a:t>
            </a:r>
          </a:p>
        </p:txBody>
      </p:sp>
    </p:spTree>
    <p:extLst>
      <p:ext uri="{BB962C8B-B14F-4D97-AF65-F5344CB8AC3E}">
        <p14:creationId xmlns:p14="http://schemas.microsoft.com/office/powerpoint/2010/main" val="101277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1AC047-6EA2-4962-8437-05B71B238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050"/>
            <a:ext cx="12191999" cy="64579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3598150-473F-4BA0-AC49-10E90924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0005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/>
              <a:t>Step 2</a:t>
            </a:r>
            <a:r>
              <a:rPr lang="en-US" sz="3200" b="1" dirty="0"/>
              <a:t>: </a:t>
            </a:r>
            <a:r>
              <a:rPr lang="en-US" sz="3200" dirty="0"/>
              <a:t>All TPC parameter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5233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1AC047-6EA2-4962-8437-05B71B238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050"/>
            <a:ext cx="12191997" cy="64579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3598150-473F-4BA0-AC49-10E90924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0005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/>
              <a:t>Step 2</a:t>
            </a:r>
            <a:r>
              <a:rPr lang="en-US" sz="3200" b="1" dirty="0"/>
              <a:t>: </a:t>
            </a:r>
            <a:r>
              <a:rPr lang="en-US" sz="3200" dirty="0"/>
              <a:t>Focal system TPC parameter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0126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1AC047-6EA2-4962-8437-05B71B238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050"/>
            <a:ext cx="12191997" cy="645794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3598150-473F-4BA0-AC49-10E90924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0005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/>
              <a:t>Step 2</a:t>
            </a:r>
            <a:r>
              <a:rPr lang="en-US" sz="3200" b="1" dirty="0"/>
              <a:t>: </a:t>
            </a:r>
            <a:r>
              <a:rPr lang="en-US" sz="3200" dirty="0"/>
              <a:t>All TPC curves</a:t>
            </a:r>
          </a:p>
        </p:txBody>
      </p:sp>
    </p:spTree>
    <p:extLst>
      <p:ext uri="{BB962C8B-B14F-4D97-AF65-F5344CB8AC3E}">
        <p14:creationId xmlns:p14="http://schemas.microsoft.com/office/powerpoint/2010/main" val="260251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1AC047-6EA2-4962-8437-05B71B238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050"/>
            <a:ext cx="12191997" cy="645794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3598150-473F-4BA0-AC49-10E90924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0005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/>
              <a:t>Step 2</a:t>
            </a:r>
            <a:r>
              <a:rPr lang="en-US" sz="3200" b="1" dirty="0"/>
              <a:t>: </a:t>
            </a:r>
            <a:r>
              <a:rPr lang="en-US" sz="3200" dirty="0"/>
              <a:t>Focal TPC curves</a:t>
            </a:r>
          </a:p>
        </p:txBody>
      </p:sp>
    </p:spTree>
    <p:extLst>
      <p:ext uri="{BB962C8B-B14F-4D97-AF65-F5344CB8AC3E}">
        <p14:creationId xmlns:p14="http://schemas.microsoft.com/office/powerpoint/2010/main" val="325534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159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Step 1: All trait data</vt:lpstr>
      <vt:lpstr>Step 1: Focal systems trait data</vt:lpstr>
      <vt:lpstr>Step 2: All TPC parameter distributions</vt:lpstr>
      <vt:lpstr>Step 2: Focal system TPC parameter distributions</vt:lpstr>
      <vt:lpstr>Step 2: All TPC curves</vt:lpstr>
      <vt:lpstr>Step 2: Focal TPC curves</vt:lpstr>
      <vt:lpstr>Step 3: Focal model parameter TPC curves</vt:lpstr>
      <vt:lpstr>Step 4: Incorporate other axes of variation</vt:lpstr>
      <vt:lpstr>Step 5: Calculate and analyze transmission potential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Dahlin</dc:creator>
  <cp:lastModifiedBy>Kyle Dahlin</cp:lastModifiedBy>
  <cp:revision>5</cp:revision>
  <dcterms:created xsi:type="dcterms:W3CDTF">2023-03-13T17:52:58Z</dcterms:created>
  <dcterms:modified xsi:type="dcterms:W3CDTF">2023-03-21T19:03:21Z</dcterms:modified>
</cp:coreProperties>
</file>