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34"/>
  </p:notesMasterIdLst>
  <p:sldIdLst>
    <p:sldId id="256" r:id="rId2"/>
    <p:sldId id="257" r:id="rId3"/>
    <p:sldId id="258" r:id="rId4"/>
    <p:sldId id="259" r:id="rId5"/>
    <p:sldId id="260" r:id="rId6"/>
    <p:sldId id="261" r:id="rId7"/>
    <p:sldId id="271" r:id="rId8"/>
    <p:sldId id="262" r:id="rId9"/>
    <p:sldId id="266" r:id="rId10"/>
    <p:sldId id="265" r:id="rId11"/>
    <p:sldId id="263" r:id="rId12"/>
    <p:sldId id="264" r:id="rId13"/>
    <p:sldId id="267" r:id="rId14"/>
    <p:sldId id="268" r:id="rId15"/>
    <p:sldId id="269" r:id="rId16"/>
    <p:sldId id="272" r:id="rId17"/>
    <p:sldId id="270" r:id="rId18"/>
    <p:sldId id="273" r:id="rId19"/>
    <p:sldId id="274" r:id="rId20"/>
    <p:sldId id="276" r:id="rId21"/>
    <p:sldId id="275" r:id="rId22"/>
    <p:sldId id="278" r:id="rId23"/>
    <p:sldId id="280" r:id="rId24"/>
    <p:sldId id="277" r:id="rId25"/>
    <p:sldId id="282" r:id="rId26"/>
    <p:sldId id="281" r:id="rId27"/>
    <p:sldId id="283" r:id="rId28"/>
    <p:sldId id="287" r:id="rId29"/>
    <p:sldId id="288"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li Lv" initials="JL" lastIdx="1" clrIdx="0">
    <p:extLst>
      <p:ext uri="{19B8F6BF-5375-455C-9EA6-DF929625EA0E}">
        <p15:presenceInfo xmlns:p15="http://schemas.microsoft.com/office/powerpoint/2012/main" userId="S-1-5-21-770328738-1675309107-475923621-365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82" d="100"/>
          <a:sy n="82" d="100"/>
        </p:scale>
        <p:origin x="6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13326337880377753"/>
          <c:w val="0.95552071645714387"/>
          <c:h val="0.76673698014192715"/>
        </c:manualLayout>
      </c:layout>
      <c:ofPieChart>
        <c:ofPieType val="pie"/>
        <c:varyColors val="1"/>
        <c:ser>
          <c:idx val="0"/>
          <c:order val="0"/>
          <c:tx>
            <c:strRef>
              <c:f>Sheet1!$B$1</c:f>
              <c:strCache>
                <c:ptCount val="1"/>
                <c:pt idx="0">
                  <c:v>aps performance cases</c:v>
                </c:pt>
              </c:strCache>
            </c:strRef>
          </c:tx>
          <c:dPt>
            <c:idx val="0"/>
            <c:bubble3D val="0"/>
            <c:spPr>
              <a:solidFill>
                <a:schemeClr val="dk1">
                  <a:tint val="885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3A1-4CD7-A4AC-68C227BC2A93}"/>
              </c:ext>
            </c:extLst>
          </c:dPt>
          <c:dPt>
            <c:idx val="1"/>
            <c:bubble3D val="0"/>
            <c:spPr>
              <a:solidFill>
                <a:schemeClr val="dk1">
                  <a:tint val="5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13A1-4CD7-A4AC-68C227BC2A93}"/>
              </c:ext>
            </c:extLst>
          </c:dPt>
          <c:dPt>
            <c:idx val="2"/>
            <c:bubble3D val="0"/>
            <c:spPr>
              <a:solidFill>
                <a:schemeClr val="dk1">
                  <a:tint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3A1-4CD7-A4AC-68C227BC2A93}"/>
              </c:ext>
            </c:extLst>
          </c:dPt>
          <c:dPt>
            <c:idx val="3"/>
            <c:bubble3D val="0"/>
            <c:spPr>
              <a:solidFill>
                <a:schemeClr val="dk1">
                  <a:tint val="985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13A1-4CD7-A4AC-68C227BC2A93}"/>
              </c:ext>
            </c:extLst>
          </c:dPt>
          <c:dPt>
            <c:idx val="4"/>
            <c:bubble3D val="0"/>
            <c:spPr>
              <a:solidFill>
                <a:schemeClr val="dk1">
                  <a:tint val="3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3A1-4CD7-A4AC-68C227BC2A93}"/>
              </c:ext>
            </c:extLst>
          </c:dPt>
          <c:dLbls>
            <c:dLbl>
              <c:idx val="0"/>
              <c:layout>
                <c:manualLayout>
                  <c:x val="6.892748095669593E-2"/>
                  <c:y val="7.2779512480713293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dk1">
                            <a:tint val="88500"/>
                          </a:schemeClr>
                        </a:solidFill>
                        <a:latin typeface="+mn-lt"/>
                        <a:ea typeface="+mn-ea"/>
                        <a:cs typeface="+mn-cs"/>
                      </a:defRPr>
                    </a:pPr>
                    <a:fld id="{194C6954-C5E6-463D-9FEC-86D30E03754C}" type="CATEGORYNAME">
                      <a:rPr lang="en-US" smtClean="0"/>
                      <a:pPr>
                        <a:defRPr/>
                      </a:pPr>
                      <a:t>[CATEGORY NAME]</a:t>
                    </a:fld>
                    <a:r>
                      <a:rPr lang="en-US" dirty="0"/>
                      <a:t> , 55</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dk1">
                          <a:tint val="885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3A1-4CD7-A4AC-68C227BC2A93}"/>
                </c:ext>
              </c:extLst>
            </c:dLbl>
            <c:dLbl>
              <c:idx val="1"/>
              <c:layout>
                <c:manualLayout>
                  <c:x val="2.0045929380716265E-2"/>
                  <c:y val="-0.2581725853240066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dk1">
                          <a:tint val="5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A1-4CD7-A4AC-68C227BC2A93}"/>
                </c:ext>
              </c:extLst>
            </c:dLbl>
            <c:dLbl>
              <c:idx val="2"/>
              <c:layout>
                <c:manualLayout>
                  <c:x val="7.8513223407805366E-2"/>
                  <c:y val="0.1290862926620033"/>
                </c:manualLayout>
              </c:layout>
              <c:spPr>
                <a:solidFill>
                  <a:schemeClr val="bg1"/>
                </a:solid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dk1">
                          <a:tint val="7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3A1-4CD7-A4AC-68C227BC2A93}"/>
                </c:ext>
              </c:extLst>
            </c:dLbl>
            <c:dLbl>
              <c:idx val="3"/>
              <c:layout>
                <c:manualLayout>
                  <c:x val="-8.6865693983103801E-2"/>
                  <c:y val="-0.13554060729510345"/>
                </c:manualLayout>
              </c:layout>
              <c:spPr>
                <a:solidFill>
                  <a:schemeClr val="tx1"/>
                </a:solid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dk1">
                          <a:tint val="985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3A1-4CD7-A4AC-68C227BC2A93}"/>
                </c:ext>
              </c:extLst>
            </c:dLbl>
            <c:dLbl>
              <c:idx val="4"/>
              <c:layout>
                <c:manualLayout>
                  <c:x val="-0.16212395303096688"/>
                  <c:y val="-5.3921224835796137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dk1">
                            <a:tint val="88500"/>
                          </a:schemeClr>
                        </a:solidFill>
                        <a:latin typeface="+mn-lt"/>
                        <a:ea typeface="+mn-ea"/>
                        <a:cs typeface="+mn-cs"/>
                      </a:defRPr>
                    </a:pPr>
                    <a:r>
                      <a:rPr lang="en-US" dirty="0" err="1"/>
                      <a:t>withTran</a:t>
                    </a:r>
                    <a:r>
                      <a:rPr lang="en-US" dirty="0"/>
                      <a:t> , 863</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dk1">
                          <a:tint val="885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A1-4CD7-A4AC-68C227BC2A93}"/>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withoutTran</c:v>
                </c:pt>
                <c:pt idx="1">
                  <c:v>error</c:v>
                </c:pt>
                <c:pt idx="2">
                  <c:v>large </c:v>
                </c:pt>
                <c:pt idx="3">
                  <c:v>little</c:v>
                </c:pt>
              </c:strCache>
            </c:strRef>
          </c:cat>
          <c:val>
            <c:numRef>
              <c:f>Sheet1!$B$2:$B$5</c:f>
              <c:numCache>
                <c:formatCode>General</c:formatCode>
                <c:ptCount val="4"/>
                <c:pt idx="0">
                  <c:v>55</c:v>
                </c:pt>
                <c:pt idx="1">
                  <c:v>5</c:v>
                </c:pt>
                <c:pt idx="2">
                  <c:v>351</c:v>
                </c:pt>
                <c:pt idx="3">
                  <c:v>572</c:v>
                </c:pt>
              </c:numCache>
            </c:numRef>
          </c:val>
          <c:extLst>
            <c:ext xmlns:c16="http://schemas.microsoft.com/office/drawing/2014/chart" uri="{C3380CC4-5D6E-409C-BE32-E72D297353CC}">
              <c16:uniqueId val="{00000000-13A1-4CD7-A4AC-68C227BC2A93}"/>
            </c:ext>
          </c:extLst>
        </c:ser>
        <c:dLbls>
          <c:dLblPos val="outEnd"/>
          <c:showLegendKey val="0"/>
          <c:showVal val="0"/>
          <c:showCatName val="1"/>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0.08061</cdr:x>
      <cdr:y>0.52404</cdr:y>
    </cdr:from>
    <cdr:to>
      <cdr:x>0.14075</cdr:x>
      <cdr:y>0.57594</cdr:y>
    </cdr:to>
    <cdr:cxnSp macro="">
      <cdr:nvCxnSpPr>
        <cdr:cNvPr id="3" name="Straight Connector 2">
          <a:extLst xmlns:a="http://schemas.openxmlformats.org/drawingml/2006/main">
            <a:ext uri="{FF2B5EF4-FFF2-40B4-BE49-F238E27FC236}">
              <a16:creationId xmlns:a16="http://schemas.microsoft.com/office/drawing/2014/main" id="{1D1FB04C-FB66-48E3-8301-9B508D04E73B}"/>
            </a:ext>
          </a:extLst>
        </cdr:cNvPr>
        <cdr:cNvCxnSpPr/>
      </cdr:nvCxnSpPr>
      <cdr:spPr>
        <a:xfrm xmlns:a="http://schemas.openxmlformats.org/drawingml/2006/main">
          <a:off x="612841" y="2062263"/>
          <a:ext cx="457200" cy="204281"/>
        </a:xfrm>
        <a:prstGeom xmlns:a="http://schemas.openxmlformats.org/drawingml/2006/main" prst="line">
          <a:avLst/>
        </a:prstGeom>
        <a:ln xmlns:a="http://schemas.openxmlformats.org/drawingml/2006/main" w="15875">
          <a:solidFill>
            <a:schemeClr val="tx1"/>
          </a:solidFill>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38.77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1,'3236'0,"-3067"0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7.300"/>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0,'1465'20,"-1380"-16,-21-2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8.927"/>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0 177,'75'-9,"100"-16,90-17,84-2,40 8,6 17,-19 18,-43 12,-61 5,-67 4,-64 3,-57-2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30:08.370"/>
    </inkml:context>
    <inkml:brush xml:id="br0">
      <inkml:brushProperty name="width" value="0.2" units="cm"/>
      <inkml:brushProperty name="height" value="0.4" units="cm"/>
      <inkml:brushProperty name="color" value="#FFACD5"/>
      <inkml:brushProperty name="tip" value="rectangle"/>
      <inkml:brushProperty name="rasterOp" value="maskPen"/>
      <inkml:brushProperty name="ignorePressure" value="1"/>
    </inkml:brush>
  </inkml:definitions>
  <inkml:trace contextRef="#ctx0" brushRef="#br0">1 77,'4'0,"6"0,6 0,5 0,2-4,3-2,5-4,2 0,4 1,4-2,0 1,2 2,-2 3,-8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30:10.476"/>
    </inkml:context>
    <inkml:brush xml:id="br0">
      <inkml:brushProperty name="width" value="0.2" units="cm"/>
      <inkml:brushProperty name="height" value="0.4" units="cm"/>
      <inkml:brushProperty name="color" value="#FFACD5"/>
      <inkml:brushProperty name="tip" value="rectangle"/>
      <inkml:brushProperty name="rasterOp" value="maskPen"/>
      <inkml:brushProperty name="ignorePressure" value="1"/>
    </inkml:brush>
  </inkml:definitions>
  <inkml:trace contextRef="#ctx0" brushRef="#br0">11 1,'0'0,"0"0,0 0,0 0,0 0,0 0,0 0,0 0,0 0,0 0,0 0,0 0,0 0,-4 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31:21.175"/>
    </inkml:context>
    <inkml:brush xml:id="br0">
      <inkml:brushProperty name="width" value="0.1" units="cm"/>
      <inkml:brushProperty name="height" value="0.1" units="cm"/>
      <inkml:brushProperty name="color" value="#FFFFFF"/>
      <inkml:brushProperty name="ignorePressure" value="1"/>
    </inkml:brush>
  </inkml:definitions>
  <inkml:trace contextRef="#ctx0" brushRef="#br0">236 1,'742'0,"-1719"0,3536 0,-2526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39:00.372"/>
    </inkml:context>
    <inkml:brush xml:id="br0">
      <inkml:brushProperty name="width" value="0.1" units="cm"/>
      <inkml:brushProperty name="height" value="0.1" units="cm"/>
      <inkml:brushProperty name="color" value="#FFFFFF"/>
      <inkml:brushProperty name="ignorePressure" value="1"/>
    </inkml:brush>
  </inkml:definitions>
  <inkml:trace contextRef="#ctx0" brushRef="#br0">236 1,'742'0,"-1719"0,3536 0,-2526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51:12.223"/>
    </inkml:context>
    <inkml:brush xml:id="br0">
      <inkml:brushProperty name="width" value="0.1" units="cm"/>
      <inkml:brushProperty name="height" value="0.1" units="cm"/>
      <inkml:brushProperty name="color" value="#FFFFFF"/>
      <inkml:brushProperty name="ignorePressure" value="1"/>
    </inkml:brush>
  </inkml:definitions>
  <inkml:trace contextRef="#ctx0" brushRef="#br0">236 1,'742'0,"-1719"0,3536 0,-2526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39.14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1,'2032'0,"-1996"0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45.669"/>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1.137"/>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1,'5167'0,"-5132"0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1.755"/>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1 1,'4'0,"6"0,6 0,4 0,4 0,1 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2.572"/>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6002 1,'-5902'0,"5802"0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3.177"/>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1 506,'83'-22,"73"-16,53-15,53-11,34-4,34-4,18 7,2 13,-14 17,-24 13,-40 11,-52 7,-54 5,-57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3.458"/>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1T09:29:54.329"/>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1,'56'54,"-13"-13,-1 2,-2 1,-3 2,-1 2,3 8,43 102,-6 4,-7 2,-7 4,-8 1,27 152,91 332,-165-631,-2 1,-1 1,0-1,-2 1,-1-1,-1 1,0-1,-2 1,-2 4,-1-29,-4-32,-3-15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3A73F-2E9F-4A1E-A5E0-AB5D95428BEF}"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93700-B18D-4A35-ABE7-9DBAA1C3C67F}" type="slidenum">
              <a:rPr lang="en-US" smtClean="0"/>
              <a:t>‹#›</a:t>
            </a:fld>
            <a:endParaRPr lang="en-US"/>
          </a:p>
        </p:txBody>
      </p:sp>
    </p:spTree>
    <p:extLst>
      <p:ext uri="{BB962C8B-B14F-4D97-AF65-F5344CB8AC3E}">
        <p14:creationId xmlns:p14="http://schemas.microsoft.com/office/powerpoint/2010/main" val="118287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493700-B18D-4A35-ABE7-9DBAA1C3C67F}" type="slidenum">
              <a:rPr lang="en-US" smtClean="0"/>
              <a:t>17</a:t>
            </a:fld>
            <a:endParaRPr lang="en-US"/>
          </a:p>
        </p:txBody>
      </p:sp>
    </p:spTree>
    <p:extLst>
      <p:ext uri="{BB962C8B-B14F-4D97-AF65-F5344CB8AC3E}">
        <p14:creationId xmlns:p14="http://schemas.microsoft.com/office/powerpoint/2010/main" val="2560936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45839-C860-4E89-907F-C77111ADFAE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195007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413488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44720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9149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34709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4945839-C860-4E89-907F-C77111ADFAE3}"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94355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4945839-C860-4E89-907F-C77111ADFAE3}"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1394076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45839-C860-4E89-907F-C77111ADFAE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46097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45839-C860-4E89-907F-C77111ADFAE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112679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45839-C860-4E89-907F-C77111ADFAE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7212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945839-C860-4E89-907F-C77111ADFAE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245925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42405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45839-C860-4E89-907F-C77111ADFAE3}"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21095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45839-C860-4E89-907F-C77111ADFAE3}"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123502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4945839-C860-4E89-907F-C77111ADFAE3}"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05451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64940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45839-C860-4E89-907F-C77111ADFAE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A0AF7-CC26-4FCD-83A4-07D27FC4D469}" type="slidenum">
              <a:rPr lang="en-US" smtClean="0"/>
              <a:t>‹#›</a:t>
            </a:fld>
            <a:endParaRPr lang="en-US"/>
          </a:p>
        </p:txBody>
      </p:sp>
    </p:spTree>
    <p:extLst>
      <p:ext uri="{BB962C8B-B14F-4D97-AF65-F5344CB8AC3E}">
        <p14:creationId xmlns:p14="http://schemas.microsoft.com/office/powerpoint/2010/main" val="330899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4945839-C860-4E89-907F-C77111ADFAE3}" type="datetimeFigureOut">
              <a:rPr lang="en-US" smtClean="0"/>
              <a:t>6/20/2019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28A0AF7-CC26-4FCD-83A4-07D27FC4D469}" type="slidenum">
              <a:rPr lang="en-US" smtClean="0"/>
              <a:t>‹#›</a:t>
            </a:fld>
            <a:endParaRPr lang="en-US"/>
          </a:p>
        </p:txBody>
      </p:sp>
    </p:spTree>
    <p:extLst>
      <p:ext uri="{BB962C8B-B14F-4D97-AF65-F5344CB8AC3E}">
        <p14:creationId xmlns:p14="http://schemas.microsoft.com/office/powerpoint/2010/main" val="169313165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18" Type="http://schemas.openxmlformats.org/officeDocument/2006/relationships/image" Target="../media/image14.emf"/><Relationship Id="rId26" Type="http://schemas.openxmlformats.org/officeDocument/2006/relationships/image" Target="../media/image1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1.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8.png"/><Relationship Id="rId16" Type="http://schemas.openxmlformats.org/officeDocument/2006/relationships/image" Target="../media/image13.emf"/><Relationship Id="rId20" Type="http://schemas.openxmlformats.org/officeDocument/2006/relationships/image" Target="../media/image15.emf"/><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9.emf"/><Relationship Id="rId11" Type="http://schemas.openxmlformats.org/officeDocument/2006/relationships/customXml" Target="../ink/ink5.xml"/><Relationship Id="rId24"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10" Type="http://schemas.openxmlformats.org/officeDocument/2006/relationships/image" Target="../media/image10.emf"/><Relationship Id="rId19" Type="http://schemas.openxmlformats.org/officeDocument/2006/relationships/customXml" Target="../ink/ink9.xml"/><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2.emf"/><Relationship Id="rId22" Type="http://schemas.openxmlformats.org/officeDocument/2006/relationships/image" Target="../media/image16.png"/><Relationship Id="rId27" Type="http://schemas.openxmlformats.org/officeDocument/2006/relationships/customXml" Target="../ink/ink13.xml"/><Relationship Id="rId30"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customXml" Target="../ink/ink1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1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3.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BDFE-9F2C-4A1F-8298-BB369BF39BF9}"/>
              </a:ext>
            </a:extLst>
          </p:cNvPr>
          <p:cNvSpPr>
            <a:spLocks noGrp="1"/>
          </p:cNvSpPr>
          <p:nvPr>
            <p:ph type="ctrTitle"/>
          </p:nvPr>
        </p:nvSpPr>
        <p:spPr/>
        <p:txBody>
          <a:bodyPr/>
          <a:lstStyle/>
          <a:p>
            <a:r>
              <a:rPr lang="en-US" dirty="0"/>
              <a:t>Spectre Memory Estimation</a:t>
            </a:r>
          </a:p>
        </p:txBody>
      </p:sp>
      <p:sp>
        <p:nvSpPr>
          <p:cNvPr id="3" name="TextBox 2">
            <a:extLst>
              <a:ext uri="{FF2B5EF4-FFF2-40B4-BE49-F238E27FC236}">
                <a16:creationId xmlns:a16="http://schemas.microsoft.com/office/drawing/2014/main" id="{5467044E-6305-4339-A82A-9FDEE40BA8D7}"/>
              </a:ext>
            </a:extLst>
          </p:cNvPr>
          <p:cNvSpPr txBox="1"/>
          <p:nvPr/>
        </p:nvSpPr>
        <p:spPr>
          <a:xfrm>
            <a:off x="270587" y="5557215"/>
            <a:ext cx="7296540" cy="923330"/>
          </a:xfrm>
          <a:prstGeom prst="rect">
            <a:avLst/>
          </a:prstGeom>
          <a:noFill/>
        </p:spPr>
        <p:txBody>
          <a:bodyPr wrap="square" rtlCol="0">
            <a:spAutoFit/>
          </a:bodyPr>
          <a:lstStyle/>
          <a:p>
            <a:r>
              <a:rPr lang="en-US" altLang="zh-CN" dirty="0"/>
              <a:t> Jiali Lv  </a:t>
            </a:r>
          </a:p>
          <a:p>
            <a:r>
              <a:rPr lang="en-US" altLang="zh-CN" dirty="0"/>
              <a:t> 6/18/2019</a:t>
            </a:r>
          </a:p>
          <a:p>
            <a:r>
              <a:rPr lang="en-US" altLang="zh-CN" dirty="0"/>
              <a:t> C</a:t>
            </a:r>
            <a:r>
              <a:rPr lang="en-US" dirty="0"/>
              <a:t>adence </a:t>
            </a:r>
            <a:r>
              <a:rPr lang="en-US" altLang="zh-CN" dirty="0"/>
              <a:t>c</a:t>
            </a:r>
            <a:r>
              <a:rPr lang="en-US" dirty="0"/>
              <a:t>onfidential,</a:t>
            </a:r>
            <a:r>
              <a:rPr lang="zh-CN" altLang="en-US" dirty="0"/>
              <a:t> </a:t>
            </a:r>
            <a:r>
              <a:rPr lang="en-US" altLang="zh-CN" dirty="0"/>
              <a:t>internal use only</a:t>
            </a:r>
            <a:endParaRPr lang="en-US" dirty="0"/>
          </a:p>
        </p:txBody>
      </p:sp>
    </p:spTree>
    <p:extLst>
      <p:ext uri="{BB962C8B-B14F-4D97-AF65-F5344CB8AC3E}">
        <p14:creationId xmlns:p14="http://schemas.microsoft.com/office/powerpoint/2010/main" val="155520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E2408-5126-4291-A49D-FBCD581A7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724" y="2366302"/>
            <a:ext cx="850726" cy="1278798"/>
          </a:xfrm>
          <a:prstGeom prst="rect">
            <a:avLst/>
          </a:prstGeom>
        </p:spPr>
      </p:pic>
      <p:sp>
        <p:nvSpPr>
          <p:cNvPr id="3" name="Text Placeholder 4">
            <a:extLst>
              <a:ext uri="{FF2B5EF4-FFF2-40B4-BE49-F238E27FC236}">
                <a16:creationId xmlns:a16="http://schemas.microsoft.com/office/drawing/2014/main" id="{DAA18691-0DF6-4F21-8DA4-01B556D9CFAE}"/>
              </a:ext>
            </a:extLst>
          </p:cNvPr>
          <p:cNvSpPr txBox="1">
            <a:spLocks/>
          </p:cNvSpPr>
          <p:nvPr/>
        </p:nvSpPr>
        <p:spPr>
          <a:xfrm>
            <a:off x="3236581" y="880164"/>
            <a:ext cx="5718837" cy="9354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white"/>
                </a:solidFill>
                <a:effectLst/>
                <a:uLnTx/>
                <a:uFillTx/>
                <a:latin typeface="Gotham Thin" pitchFamily="50" charset="0"/>
                <a:ea typeface="+mn-ea"/>
                <a:cs typeface="+mn-cs"/>
              </a:rPr>
              <a:t>Information about memory usage before simulation</a:t>
            </a: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6" name="Oval 5">
            <a:extLst>
              <a:ext uri="{FF2B5EF4-FFF2-40B4-BE49-F238E27FC236}">
                <a16:creationId xmlns:a16="http://schemas.microsoft.com/office/drawing/2014/main" id="{A40F3B28-16B8-4770-9C1C-41074DB74475}"/>
              </a:ext>
            </a:extLst>
          </p:cNvPr>
          <p:cNvSpPr/>
          <p:nvPr/>
        </p:nvSpPr>
        <p:spPr>
          <a:xfrm>
            <a:off x="3006868" y="998500"/>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7" name="Freeform: Shape 6">
            <a:extLst>
              <a:ext uri="{FF2B5EF4-FFF2-40B4-BE49-F238E27FC236}">
                <a16:creationId xmlns:a16="http://schemas.microsoft.com/office/drawing/2014/main" id="{3874E268-1F8F-4415-8396-90AE7D1205F7}"/>
              </a:ext>
            </a:extLst>
          </p:cNvPr>
          <p:cNvSpPr/>
          <p:nvPr/>
        </p:nvSpPr>
        <p:spPr>
          <a:xfrm>
            <a:off x="2302018" y="1079463"/>
            <a:ext cx="704850" cy="1696301"/>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704850 w 704850"/>
              <a:gd name="connsiteY0" fmla="*/ 0 h 2019300"/>
              <a:gd name="connsiteX1" fmla="*/ 542925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569119 w 704850"/>
              <a:gd name="connsiteY1" fmla="*/ 0 h 2019300"/>
              <a:gd name="connsiteX2" fmla="*/ 379639 w 704850"/>
              <a:gd name="connsiteY2" fmla="*/ 2008193 h 2019300"/>
              <a:gd name="connsiteX3" fmla="*/ 0 w 70485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704850" h="2019300">
                <a:moveTo>
                  <a:pt x="704850" y="0"/>
                </a:moveTo>
                <a:lnTo>
                  <a:pt x="569119" y="0"/>
                </a:lnTo>
                <a:lnTo>
                  <a:pt x="379639" y="2008193"/>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8" name="Rectangle 7">
            <a:extLst>
              <a:ext uri="{FF2B5EF4-FFF2-40B4-BE49-F238E27FC236}">
                <a16:creationId xmlns:a16="http://schemas.microsoft.com/office/drawing/2014/main" id="{ED982F3C-095E-48D9-BE40-349A4E6A19B3}"/>
              </a:ext>
            </a:extLst>
          </p:cNvPr>
          <p:cNvSpPr/>
          <p:nvPr/>
        </p:nvSpPr>
        <p:spPr>
          <a:xfrm>
            <a:off x="3411316" y="2257267"/>
            <a:ext cx="7808904" cy="1785104"/>
          </a:xfrm>
          <a:prstGeom prst="rect">
            <a:avLst/>
          </a:prstGeom>
        </p:spPr>
        <p:txBody>
          <a:bodyPr wrap="square">
            <a:spAutoFit/>
          </a:bodyPr>
          <a:lstStyle/>
          <a:p>
            <a:pPr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a:p>
            <a:pPr defTabSz="914400"/>
            <a:endParaRPr lang="en-US" sz="1100" dirty="0">
              <a:solidFill>
                <a:prstClr val="white"/>
              </a:solidFill>
              <a:latin typeface="Courier New" panose="02070309020205020404" pitchFamily="49" charset="0"/>
              <a:cs typeface="Courier New" panose="02070309020205020404" pitchFamily="49" charset="0"/>
            </a:endParaRPr>
          </a:p>
          <a:p>
            <a:pPr defTabSz="914400"/>
            <a:endParaRPr lang="en-US" sz="1100" dirty="0">
              <a:solidFill>
                <a:prstClr val="white"/>
              </a:solidFill>
              <a:latin typeface="Courier New" panose="02070309020205020404" pitchFamily="49" charset="0"/>
              <a:cs typeface="Courier New" panose="02070309020205020404" pitchFamily="49" charset="0"/>
            </a:endParaRPr>
          </a:p>
          <a:p>
            <a:pPr defTabSz="914400"/>
            <a:r>
              <a:rPr lang="en-US" sz="1100" dirty="0">
                <a:solidFill>
                  <a:prstClr val="white"/>
                </a:solidFill>
                <a:latin typeface="Courier New" panose="02070309020205020404" pitchFamily="49" charset="0"/>
                <a:cs typeface="Courier New" panose="02070309020205020404" pitchFamily="49" charset="0"/>
              </a:rPr>
              <a:t>*************************************************</a:t>
            </a:r>
          </a:p>
          <a:p>
            <a:pPr defTabSz="914400"/>
            <a:r>
              <a:rPr lang="en-US" sz="1100" dirty="0">
                <a:solidFill>
                  <a:prstClr val="white"/>
                </a:solidFill>
                <a:latin typeface="Courier New" panose="02070309020205020404" pitchFamily="49" charset="0"/>
                <a:cs typeface="Courier New" panose="02070309020205020404" pitchFamily="49" charset="0"/>
              </a:rPr>
              <a:t>Time for EDB visiting: CPU = 1.15 s, elapsed = 1.20 s.</a:t>
            </a:r>
          </a:p>
          <a:p>
            <a:pPr defTabSz="914400"/>
            <a:r>
              <a:rPr lang="en-US" sz="1100" dirty="0">
                <a:solidFill>
                  <a:prstClr val="white"/>
                </a:solidFill>
                <a:latin typeface="Courier New" panose="02070309020205020404" pitchFamily="49" charset="0"/>
                <a:cs typeface="Courier New" panose="02070309020205020404" pitchFamily="49" charset="0"/>
              </a:rPr>
              <a:t>Time accumulate used: CPU = 1.34 s, elapsed = 2.94 s.</a:t>
            </a:r>
          </a:p>
          <a:p>
            <a:pPr defTabSz="914400"/>
            <a:r>
              <a:rPr lang="en-US" sz="1100" dirty="0">
                <a:solidFill>
                  <a:prstClr val="white"/>
                </a:solidFill>
                <a:latin typeface="Courier New" panose="02070309020205020404" pitchFamily="49" charset="0"/>
                <a:cs typeface="Courier New" panose="02070309020205020404" pitchFamily="49" charset="0"/>
              </a:rPr>
              <a:t>Peak resident memory used = 386 Mbytes.</a:t>
            </a:r>
          </a:p>
          <a:p>
            <a:pPr defTabSz="914400"/>
            <a:endParaRPr lang="en-GB" sz="1100" dirty="0">
              <a:solidFill>
                <a:prstClr val="white"/>
              </a:solidFill>
              <a:latin typeface="Courier New" panose="02070309020205020404" pitchFamily="49" charset="0"/>
              <a:cs typeface="Courier New" panose="02070309020205020404" pitchFamily="49" charset="0"/>
            </a:endParaRPr>
          </a:p>
          <a:p>
            <a:pPr defTabSz="914400"/>
            <a:endParaRPr lang="en-GB" sz="1100" dirty="0">
              <a:solidFill>
                <a:prstClr val="white"/>
              </a:solidFill>
              <a:latin typeface="Courier New" panose="02070309020205020404" pitchFamily="49" charset="0"/>
              <a:cs typeface="Courier New" panose="02070309020205020404" pitchFamily="49" charset="0"/>
            </a:endParaRPr>
          </a:p>
          <a:p>
            <a:pPr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p:txBody>
      </p:sp>
      <p:cxnSp>
        <p:nvCxnSpPr>
          <p:cNvPr id="9" name="Straight Connector 8">
            <a:extLst>
              <a:ext uri="{FF2B5EF4-FFF2-40B4-BE49-F238E27FC236}">
                <a16:creationId xmlns:a16="http://schemas.microsoft.com/office/drawing/2014/main" id="{A79E3A84-8EDF-4A73-8F9B-981B5E9A11DC}"/>
              </a:ext>
            </a:extLst>
          </p:cNvPr>
          <p:cNvCxnSpPr/>
          <p:nvPr/>
        </p:nvCxnSpPr>
        <p:spPr>
          <a:xfrm>
            <a:off x="3088397" y="5390048"/>
            <a:ext cx="0" cy="800446"/>
          </a:xfrm>
          <a:prstGeom prst="line">
            <a:avLst/>
          </a:prstGeom>
          <a:noFill/>
          <a:ln w="25400" cap="flat" cmpd="sng" algn="ctr">
            <a:solidFill>
              <a:sysClr val="window" lastClr="FFFFFF"/>
            </a:solidFill>
            <a:prstDash val="dash"/>
            <a:miter lim="800000"/>
          </a:ln>
          <a:effectLst/>
        </p:spPr>
      </p:cxnSp>
      <p:cxnSp>
        <p:nvCxnSpPr>
          <p:cNvPr id="10" name="Straight Connector 9">
            <a:extLst>
              <a:ext uri="{FF2B5EF4-FFF2-40B4-BE49-F238E27FC236}">
                <a16:creationId xmlns:a16="http://schemas.microsoft.com/office/drawing/2014/main" id="{EF7E4918-E863-40CC-8525-3B1E850C84C4}"/>
              </a:ext>
            </a:extLst>
          </p:cNvPr>
          <p:cNvCxnSpPr/>
          <p:nvPr/>
        </p:nvCxnSpPr>
        <p:spPr>
          <a:xfrm>
            <a:off x="11373981" y="5390048"/>
            <a:ext cx="0" cy="800446"/>
          </a:xfrm>
          <a:prstGeom prst="line">
            <a:avLst/>
          </a:prstGeom>
          <a:noFill/>
          <a:ln w="25400" cap="flat" cmpd="sng" algn="ctr">
            <a:solidFill>
              <a:sysClr val="window" lastClr="FFFFFF"/>
            </a:solidFill>
            <a:prstDash val="dash"/>
            <a:miter lim="800000"/>
          </a:ln>
          <a:effectLst/>
        </p:spPr>
      </p:cxnSp>
      <p:sp>
        <p:nvSpPr>
          <p:cNvPr id="11" name="Rectangle 10">
            <a:extLst>
              <a:ext uri="{FF2B5EF4-FFF2-40B4-BE49-F238E27FC236}">
                <a16:creationId xmlns:a16="http://schemas.microsoft.com/office/drawing/2014/main" id="{4AA4585F-C34D-4DEC-883B-85803E65DCCF}"/>
              </a:ext>
            </a:extLst>
          </p:cNvPr>
          <p:cNvSpPr/>
          <p:nvPr/>
        </p:nvSpPr>
        <p:spPr>
          <a:xfrm>
            <a:off x="9194105" y="2285251"/>
            <a:ext cx="1701107" cy="369332"/>
          </a:xfrm>
          <a:prstGeom prst="rect">
            <a:avLst/>
          </a:prstGeom>
        </p:spPr>
        <p:txBody>
          <a:bodyPr wrap="none">
            <a:spAutoFit/>
          </a:bodyPr>
          <a:lstStyle/>
          <a:p>
            <a:pPr defTabSz="914400"/>
            <a:r>
              <a:rPr lang="en-US" dirty="0" err="1">
                <a:solidFill>
                  <a:prstClr val="white"/>
                </a:solidFill>
                <a:latin typeface="Courier New" panose="02070309020205020404" pitchFamily="49" charset="0"/>
                <a:cs typeface="Courier New" panose="02070309020205020404" pitchFamily="49" charset="0"/>
              </a:rPr>
              <a:t>spectre.out</a:t>
            </a:r>
            <a:endParaRPr lang="en-US" dirty="0">
              <a:solidFill>
                <a:prstClr val="white"/>
              </a:solidFill>
              <a:latin typeface="Courier New" panose="02070309020205020404" pitchFamily="49" charset="0"/>
              <a:cs typeface="Courier New" panose="02070309020205020404" pitchFamily="49" charset="0"/>
            </a:endParaRPr>
          </a:p>
        </p:txBody>
      </p:sp>
      <p:cxnSp>
        <p:nvCxnSpPr>
          <p:cNvPr id="12" name="Straight Connector 11">
            <a:extLst>
              <a:ext uri="{FF2B5EF4-FFF2-40B4-BE49-F238E27FC236}">
                <a16:creationId xmlns:a16="http://schemas.microsoft.com/office/drawing/2014/main" id="{4CACE850-8AC5-4176-A8B7-C7588F5EB51F}"/>
              </a:ext>
            </a:extLst>
          </p:cNvPr>
          <p:cNvCxnSpPr/>
          <p:nvPr/>
        </p:nvCxnSpPr>
        <p:spPr>
          <a:xfrm>
            <a:off x="3088397" y="1508318"/>
            <a:ext cx="0" cy="800446"/>
          </a:xfrm>
          <a:prstGeom prst="line">
            <a:avLst/>
          </a:prstGeom>
          <a:noFill/>
          <a:ln w="25400" cap="flat" cmpd="sng" algn="ctr">
            <a:solidFill>
              <a:sysClr val="window" lastClr="FFFFFF"/>
            </a:solidFill>
            <a:prstDash val="dash"/>
            <a:miter lim="800000"/>
          </a:ln>
          <a:effectLst/>
        </p:spPr>
      </p:cxnSp>
      <p:cxnSp>
        <p:nvCxnSpPr>
          <p:cNvPr id="13" name="Straight Connector 12">
            <a:extLst>
              <a:ext uri="{FF2B5EF4-FFF2-40B4-BE49-F238E27FC236}">
                <a16:creationId xmlns:a16="http://schemas.microsoft.com/office/drawing/2014/main" id="{4F430C4C-2ACB-4E94-8505-CC7001DC3BC9}"/>
              </a:ext>
            </a:extLst>
          </p:cNvPr>
          <p:cNvCxnSpPr/>
          <p:nvPr/>
        </p:nvCxnSpPr>
        <p:spPr>
          <a:xfrm>
            <a:off x="11373981" y="1508318"/>
            <a:ext cx="0" cy="800446"/>
          </a:xfrm>
          <a:prstGeom prst="line">
            <a:avLst/>
          </a:prstGeom>
          <a:noFill/>
          <a:ln w="25400" cap="flat" cmpd="sng" algn="ctr">
            <a:solidFill>
              <a:sysClr val="window" lastClr="FFFFFF"/>
            </a:solidFill>
            <a:prstDash val="dash"/>
            <a:miter lim="800000"/>
          </a:ln>
          <a:effectLst/>
        </p:spPr>
      </p:cxnSp>
      <p:cxnSp>
        <p:nvCxnSpPr>
          <p:cNvPr id="14" name="Straight Connector 13">
            <a:extLst>
              <a:ext uri="{FF2B5EF4-FFF2-40B4-BE49-F238E27FC236}">
                <a16:creationId xmlns:a16="http://schemas.microsoft.com/office/drawing/2014/main" id="{6CAF3380-4BBF-484D-8888-E812FA8A4CA0}"/>
              </a:ext>
            </a:extLst>
          </p:cNvPr>
          <p:cNvCxnSpPr>
            <a:cxnSpLocks/>
          </p:cNvCxnSpPr>
          <p:nvPr/>
        </p:nvCxnSpPr>
        <p:spPr>
          <a:xfrm>
            <a:off x="3088397" y="2194118"/>
            <a:ext cx="0" cy="3195930"/>
          </a:xfrm>
          <a:prstGeom prst="line">
            <a:avLst/>
          </a:prstGeom>
          <a:noFill/>
          <a:ln w="25400" cap="flat" cmpd="sng" algn="ctr">
            <a:solidFill>
              <a:sysClr val="window" lastClr="FFFFFF"/>
            </a:solidFill>
            <a:prstDash val="solid"/>
            <a:miter lim="800000"/>
          </a:ln>
          <a:effectLst/>
        </p:spPr>
      </p:cxnSp>
      <p:cxnSp>
        <p:nvCxnSpPr>
          <p:cNvPr id="15" name="Straight Connector 14">
            <a:extLst>
              <a:ext uri="{FF2B5EF4-FFF2-40B4-BE49-F238E27FC236}">
                <a16:creationId xmlns:a16="http://schemas.microsoft.com/office/drawing/2014/main" id="{C53B7F5A-3140-48FA-B7B9-7D68A6DE7A78}"/>
              </a:ext>
            </a:extLst>
          </p:cNvPr>
          <p:cNvCxnSpPr>
            <a:cxnSpLocks/>
          </p:cNvCxnSpPr>
          <p:nvPr/>
        </p:nvCxnSpPr>
        <p:spPr>
          <a:xfrm>
            <a:off x="11373981" y="2194118"/>
            <a:ext cx="0" cy="3195930"/>
          </a:xfrm>
          <a:prstGeom prst="line">
            <a:avLst/>
          </a:prstGeom>
          <a:noFill/>
          <a:ln w="25400" cap="flat" cmpd="sng" algn="ctr">
            <a:solidFill>
              <a:sysClr val="window" lastClr="FFFFFF"/>
            </a:solidFill>
            <a:prstDash val="solid"/>
            <a:miter lim="800000"/>
          </a:ln>
          <a:effectLst/>
        </p:spPr>
      </p:cxnSp>
      <mc:AlternateContent xmlns:mc="http://schemas.openxmlformats.org/markup-compatibility/2006" xmlns:p14="http://schemas.microsoft.com/office/powerpoint/2010/main">
        <mc:Choice Requires="p14">
          <p:contentPart p14:bwMode="auto" r:id="rId3">
            <p14:nvContentPartPr>
              <p14:cNvPr id="102" name="Ink 101">
                <a:extLst>
                  <a:ext uri="{FF2B5EF4-FFF2-40B4-BE49-F238E27FC236}">
                    <a16:creationId xmlns:a16="http://schemas.microsoft.com/office/drawing/2014/main" id="{9F077766-E1CD-45C7-A7CB-FB4B5CC0BF86}"/>
                  </a:ext>
                </a:extLst>
              </p14:cNvPr>
              <p14:cNvContentPartPr/>
              <p14:nvPr/>
            </p14:nvContentPartPr>
            <p14:xfrm>
              <a:off x="3411316" y="3352139"/>
              <a:ext cx="1226160" cy="360"/>
            </p14:xfrm>
          </p:contentPart>
        </mc:Choice>
        <mc:Fallback xmlns="">
          <p:pic>
            <p:nvPicPr>
              <p:cNvPr id="102" name="Ink 101">
                <a:extLst>
                  <a:ext uri="{FF2B5EF4-FFF2-40B4-BE49-F238E27FC236}">
                    <a16:creationId xmlns:a16="http://schemas.microsoft.com/office/drawing/2014/main" id="{9F077766-E1CD-45C7-A7CB-FB4B5CC0BF86}"/>
                  </a:ext>
                </a:extLst>
              </p:cNvPr>
              <p:cNvPicPr/>
              <p:nvPr/>
            </p:nvPicPr>
            <p:blipFill>
              <a:blip r:embed="rId4"/>
              <a:stretch>
                <a:fillRect/>
              </a:stretch>
            </p:blipFill>
            <p:spPr>
              <a:xfrm>
                <a:off x="3357316" y="3244139"/>
                <a:ext cx="1333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3" name="Ink 102">
                <a:extLst>
                  <a:ext uri="{FF2B5EF4-FFF2-40B4-BE49-F238E27FC236}">
                    <a16:creationId xmlns:a16="http://schemas.microsoft.com/office/drawing/2014/main" id="{684272F5-41D5-4026-B8C0-DC7C81ABEB0F}"/>
                  </a:ext>
                </a:extLst>
              </p14:cNvPr>
              <p14:cNvContentPartPr/>
              <p14:nvPr/>
            </p14:nvContentPartPr>
            <p14:xfrm>
              <a:off x="5370796" y="3352139"/>
              <a:ext cx="744840" cy="360"/>
            </p14:xfrm>
          </p:contentPart>
        </mc:Choice>
        <mc:Fallback xmlns="">
          <p:pic>
            <p:nvPicPr>
              <p:cNvPr id="103" name="Ink 102">
                <a:extLst>
                  <a:ext uri="{FF2B5EF4-FFF2-40B4-BE49-F238E27FC236}">
                    <a16:creationId xmlns:a16="http://schemas.microsoft.com/office/drawing/2014/main" id="{684272F5-41D5-4026-B8C0-DC7C81ABEB0F}"/>
                  </a:ext>
                </a:extLst>
              </p:cNvPr>
              <p:cNvPicPr/>
              <p:nvPr/>
            </p:nvPicPr>
            <p:blipFill>
              <a:blip r:embed="rId6"/>
              <a:stretch>
                <a:fillRect/>
              </a:stretch>
            </p:blipFill>
            <p:spPr>
              <a:xfrm>
                <a:off x="5316796" y="3244139"/>
                <a:ext cx="852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4" name="Ink 103">
                <a:extLst>
                  <a:ext uri="{FF2B5EF4-FFF2-40B4-BE49-F238E27FC236}">
                    <a16:creationId xmlns:a16="http://schemas.microsoft.com/office/drawing/2014/main" id="{598AB12B-C168-47E3-A110-58770980B56D}"/>
                  </a:ext>
                </a:extLst>
              </p14:cNvPr>
              <p14:cNvContentPartPr/>
              <p14:nvPr/>
            </p14:nvContentPartPr>
            <p14:xfrm>
              <a:off x="2935756" y="2723196"/>
              <a:ext cx="360" cy="360"/>
            </p14:xfrm>
          </p:contentPart>
        </mc:Choice>
        <mc:Fallback xmlns="">
          <p:pic>
            <p:nvPicPr>
              <p:cNvPr id="104" name="Ink 103">
                <a:extLst>
                  <a:ext uri="{FF2B5EF4-FFF2-40B4-BE49-F238E27FC236}">
                    <a16:creationId xmlns:a16="http://schemas.microsoft.com/office/drawing/2014/main" id="{598AB12B-C168-47E3-A110-58770980B56D}"/>
                  </a:ext>
                </a:extLst>
              </p:cNvPr>
              <p:cNvPicPr/>
              <p:nvPr/>
            </p:nvPicPr>
            <p:blipFill>
              <a:blip r:embed="rId8"/>
              <a:stretch>
                <a:fillRect/>
              </a:stretch>
            </p:blipFill>
            <p:spPr>
              <a:xfrm>
                <a:off x="2899756" y="2651556"/>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5" name="Ink 104">
                <a:extLst>
                  <a:ext uri="{FF2B5EF4-FFF2-40B4-BE49-F238E27FC236}">
                    <a16:creationId xmlns:a16="http://schemas.microsoft.com/office/drawing/2014/main" id="{49D1AFF8-7FE5-4103-8D3A-B044F44129AD}"/>
                  </a:ext>
                </a:extLst>
              </p14:cNvPr>
              <p14:cNvContentPartPr/>
              <p14:nvPr/>
            </p14:nvContentPartPr>
            <p14:xfrm>
              <a:off x="3346156" y="3481739"/>
              <a:ext cx="1873080" cy="360"/>
            </p14:xfrm>
          </p:contentPart>
        </mc:Choice>
        <mc:Fallback xmlns="">
          <p:pic>
            <p:nvPicPr>
              <p:cNvPr id="105" name="Ink 104">
                <a:extLst>
                  <a:ext uri="{FF2B5EF4-FFF2-40B4-BE49-F238E27FC236}">
                    <a16:creationId xmlns:a16="http://schemas.microsoft.com/office/drawing/2014/main" id="{49D1AFF8-7FE5-4103-8D3A-B044F44129AD}"/>
                  </a:ext>
                </a:extLst>
              </p:cNvPr>
              <p:cNvPicPr/>
              <p:nvPr/>
            </p:nvPicPr>
            <p:blipFill>
              <a:blip r:embed="rId10"/>
              <a:stretch>
                <a:fillRect/>
              </a:stretch>
            </p:blipFill>
            <p:spPr>
              <a:xfrm>
                <a:off x="3310156" y="3409739"/>
                <a:ext cx="1944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6" name="Ink 105">
                <a:extLst>
                  <a:ext uri="{FF2B5EF4-FFF2-40B4-BE49-F238E27FC236}">
                    <a16:creationId xmlns:a16="http://schemas.microsoft.com/office/drawing/2014/main" id="{D30F8299-2731-4832-A520-4CB8E531D6F1}"/>
                  </a:ext>
                </a:extLst>
              </p14:cNvPr>
              <p14:cNvContentPartPr/>
              <p14:nvPr/>
            </p14:nvContentPartPr>
            <p14:xfrm>
              <a:off x="6686596" y="3481739"/>
              <a:ext cx="44280" cy="360"/>
            </p14:xfrm>
          </p:contentPart>
        </mc:Choice>
        <mc:Fallback xmlns="">
          <p:pic>
            <p:nvPicPr>
              <p:cNvPr id="106" name="Ink 105">
                <a:extLst>
                  <a:ext uri="{FF2B5EF4-FFF2-40B4-BE49-F238E27FC236}">
                    <a16:creationId xmlns:a16="http://schemas.microsoft.com/office/drawing/2014/main" id="{D30F8299-2731-4832-A520-4CB8E531D6F1}"/>
                  </a:ext>
                </a:extLst>
              </p:cNvPr>
              <p:cNvPicPr/>
              <p:nvPr/>
            </p:nvPicPr>
            <p:blipFill>
              <a:blip r:embed="rId12"/>
              <a:stretch>
                <a:fillRect/>
              </a:stretch>
            </p:blipFill>
            <p:spPr>
              <a:xfrm>
                <a:off x="6650596" y="3409739"/>
                <a:ext cx="115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7" name="Ink 106">
                <a:extLst>
                  <a:ext uri="{FF2B5EF4-FFF2-40B4-BE49-F238E27FC236}">
                    <a16:creationId xmlns:a16="http://schemas.microsoft.com/office/drawing/2014/main" id="{6E7D4BA7-99DD-4DAB-89B0-CA1A9DC80C40}"/>
                  </a:ext>
                </a:extLst>
              </p14:cNvPr>
              <p14:cNvContentPartPr/>
              <p14:nvPr/>
            </p14:nvContentPartPr>
            <p14:xfrm>
              <a:off x="4638196" y="3481739"/>
              <a:ext cx="2161080" cy="360"/>
            </p14:xfrm>
          </p:contentPart>
        </mc:Choice>
        <mc:Fallback xmlns="">
          <p:pic>
            <p:nvPicPr>
              <p:cNvPr id="107" name="Ink 106">
                <a:extLst>
                  <a:ext uri="{FF2B5EF4-FFF2-40B4-BE49-F238E27FC236}">
                    <a16:creationId xmlns:a16="http://schemas.microsoft.com/office/drawing/2014/main" id="{6E7D4BA7-99DD-4DAB-89B0-CA1A9DC80C40}"/>
                  </a:ext>
                </a:extLst>
              </p:cNvPr>
              <p:cNvPicPr/>
              <p:nvPr/>
            </p:nvPicPr>
            <p:blipFill>
              <a:blip r:embed="rId14"/>
              <a:stretch>
                <a:fillRect/>
              </a:stretch>
            </p:blipFill>
            <p:spPr>
              <a:xfrm>
                <a:off x="4602196" y="3409739"/>
                <a:ext cx="2232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8" name="Ink 107">
                <a:extLst>
                  <a:ext uri="{FF2B5EF4-FFF2-40B4-BE49-F238E27FC236}">
                    <a16:creationId xmlns:a16="http://schemas.microsoft.com/office/drawing/2014/main" id="{601DF23E-BA36-478D-B0A4-CA5C51B6558D}"/>
                  </a:ext>
                </a:extLst>
              </p14:cNvPr>
              <p14:cNvContentPartPr/>
              <p14:nvPr/>
            </p14:nvContentPartPr>
            <p14:xfrm>
              <a:off x="4092436" y="2321099"/>
              <a:ext cx="1242360" cy="182520"/>
            </p14:xfrm>
          </p:contentPart>
        </mc:Choice>
        <mc:Fallback xmlns="">
          <p:pic>
            <p:nvPicPr>
              <p:cNvPr id="108" name="Ink 107">
                <a:extLst>
                  <a:ext uri="{FF2B5EF4-FFF2-40B4-BE49-F238E27FC236}">
                    <a16:creationId xmlns:a16="http://schemas.microsoft.com/office/drawing/2014/main" id="{601DF23E-BA36-478D-B0A4-CA5C51B6558D}"/>
                  </a:ext>
                </a:extLst>
              </p:cNvPr>
              <p:cNvPicPr/>
              <p:nvPr/>
            </p:nvPicPr>
            <p:blipFill>
              <a:blip r:embed="rId16"/>
              <a:stretch>
                <a:fillRect/>
              </a:stretch>
            </p:blipFill>
            <p:spPr>
              <a:xfrm>
                <a:off x="4056426" y="2249099"/>
                <a:ext cx="1314021"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9" name="Ink 108">
                <a:extLst>
                  <a:ext uri="{FF2B5EF4-FFF2-40B4-BE49-F238E27FC236}">
                    <a16:creationId xmlns:a16="http://schemas.microsoft.com/office/drawing/2014/main" id="{21A55742-32B0-43F4-962E-A103E2D14CD2}"/>
                  </a:ext>
                </a:extLst>
              </p14:cNvPr>
              <p14:cNvContentPartPr/>
              <p14:nvPr/>
            </p14:nvContentPartPr>
            <p14:xfrm>
              <a:off x="5352436" y="2326139"/>
              <a:ext cx="360" cy="360"/>
            </p14:xfrm>
          </p:contentPart>
        </mc:Choice>
        <mc:Fallback xmlns="">
          <p:pic>
            <p:nvPicPr>
              <p:cNvPr id="109" name="Ink 108">
                <a:extLst>
                  <a:ext uri="{FF2B5EF4-FFF2-40B4-BE49-F238E27FC236}">
                    <a16:creationId xmlns:a16="http://schemas.microsoft.com/office/drawing/2014/main" id="{21A55742-32B0-43F4-962E-A103E2D14CD2}"/>
                  </a:ext>
                </a:extLst>
              </p:cNvPr>
              <p:cNvPicPr/>
              <p:nvPr/>
            </p:nvPicPr>
            <p:blipFill>
              <a:blip r:embed="rId18"/>
              <a:stretch>
                <a:fillRect/>
              </a:stretch>
            </p:blipFill>
            <p:spPr>
              <a:xfrm>
                <a:off x="5316436" y="2254139"/>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0" name="Ink 109">
                <a:extLst>
                  <a:ext uri="{FF2B5EF4-FFF2-40B4-BE49-F238E27FC236}">
                    <a16:creationId xmlns:a16="http://schemas.microsoft.com/office/drawing/2014/main" id="{D6BEC34E-6316-4D9D-BB18-4ECAE81909C2}"/>
                  </a:ext>
                </a:extLst>
              </p14:cNvPr>
              <p14:cNvContentPartPr/>
              <p14:nvPr/>
            </p14:nvContentPartPr>
            <p14:xfrm>
              <a:off x="5949676" y="2298059"/>
              <a:ext cx="328680" cy="851760"/>
            </p14:xfrm>
          </p:contentPart>
        </mc:Choice>
        <mc:Fallback xmlns="">
          <p:pic>
            <p:nvPicPr>
              <p:cNvPr id="110" name="Ink 109">
                <a:extLst>
                  <a:ext uri="{FF2B5EF4-FFF2-40B4-BE49-F238E27FC236}">
                    <a16:creationId xmlns:a16="http://schemas.microsoft.com/office/drawing/2014/main" id="{D6BEC34E-6316-4D9D-BB18-4ECAE81909C2}"/>
                  </a:ext>
                </a:extLst>
              </p:cNvPr>
              <p:cNvPicPr/>
              <p:nvPr/>
            </p:nvPicPr>
            <p:blipFill>
              <a:blip r:embed="rId20"/>
              <a:stretch>
                <a:fillRect/>
              </a:stretch>
            </p:blipFill>
            <p:spPr>
              <a:xfrm>
                <a:off x="5913676" y="2226059"/>
                <a:ext cx="400320" cy="995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2" name="Ink 111">
                <a:extLst>
                  <a:ext uri="{FF2B5EF4-FFF2-40B4-BE49-F238E27FC236}">
                    <a16:creationId xmlns:a16="http://schemas.microsoft.com/office/drawing/2014/main" id="{5B76F6F1-E1BD-46C4-A5C6-B216A9F9AA3C}"/>
                  </a:ext>
                </a:extLst>
              </p14:cNvPr>
              <p14:cNvContentPartPr/>
              <p14:nvPr/>
            </p14:nvContentPartPr>
            <p14:xfrm>
              <a:off x="1511192" y="1623262"/>
              <a:ext cx="581400" cy="9360"/>
            </p14:xfrm>
          </p:contentPart>
        </mc:Choice>
        <mc:Fallback xmlns="">
          <p:pic>
            <p:nvPicPr>
              <p:cNvPr id="112" name="Ink 111">
                <a:extLst>
                  <a:ext uri="{FF2B5EF4-FFF2-40B4-BE49-F238E27FC236}">
                    <a16:creationId xmlns:a16="http://schemas.microsoft.com/office/drawing/2014/main" id="{5B76F6F1-E1BD-46C4-A5C6-B216A9F9AA3C}"/>
                  </a:ext>
                </a:extLst>
              </p:cNvPr>
              <p:cNvPicPr/>
              <p:nvPr/>
            </p:nvPicPr>
            <p:blipFill>
              <a:blip r:embed="rId22"/>
              <a:stretch>
                <a:fillRect/>
              </a:stretch>
            </p:blipFill>
            <p:spPr>
              <a:xfrm>
                <a:off x="1475192" y="1551262"/>
                <a:ext cx="653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3" name="Ink 112">
                <a:extLst>
                  <a:ext uri="{FF2B5EF4-FFF2-40B4-BE49-F238E27FC236}">
                    <a16:creationId xmlns:a16="http://schemas.microsoft.com/office/drawing/2014/main" id="{569A84F8-303F-4823-9DD5-DE350FA4FC30}"/>
                  </a:ext>
                </a:extLst>
              </p14:cNvPr>
              <p14:cNvContentPartPr/>
              <p14:nvPr/>
            </p14:nvContentPartPr>
            <p14:xfrm>
              <a:off x="1576712" y="1382422"/>
              <a:ext cx="1101600" cy="63720"/>
            </p14:xfrm>
          </p:contentPart>
        </mc:Choice>
        <mc:Fallback xmlns="">
          <p:pic>
            <p:nvPicPr>
              <p:cNvPr id="113" name="Ink 112">
                <a:extLst>
                  <a:ext uri="{FF2B5EF4-FFF2-40B4-BE49-F238E27FC236}">
                    <a16:creationId xmlns:a16="http://schemas.microsoft.com/office/drawing/2014/main" id="{569A84F8-303F-4823-9DD5-DE350FA4FC30}"/>
                  </a:ext>
                </a:extLst>
              </p:cNvPr>
              <p:cNvPicPr/>
              <p:nvPr/>
            </p:nvPicPr>
            <p:blipFill>
              <a:blip r:embed="rId24"/>
              <a:stretch>
                <a:fillRect/>
              </a:stretch>
            </p:blipFill>
            <p:spPr>
              <a:xfrm>
                <a:off x="1540712" y="1310782"/>
                <a:ext cx="11732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6" name="Ink 115">
                <a:extLst>
                  <a:ext uri="{FF2B5EF4-FFF2-40B4-BE49-F238E27FC236}">
                    <a16:creationId xmlns:a16="http://schemas.microsoft.com/office/drawing/2014/main" id="{ED67CF16-DB6C-4A5A-9FD3-5521507407A6}"/>
                  </a:ext>
                </a:extLst>
              </p14:cNvPr>
              <p14:cNvContentPartPr/>
              <p14:nvPr/>
            </p14:nvContentPartPr>
            <p14:xfrm>
              <a:off x="1259192" y="1782022"/>
              <a:ext cx="144360" cy="28080"/>
            </p14:xfrm>
          </p:contentPart>
        </mc:Choice>
        <mc:Fallback xmlns="">
          <p:pic>
            <p:nvPicPr>
              <p:cNvPr id="116" name="Ink 115">
                <a:extLst>
                  <a:ext uri="{FF2B5EF4-FFF2-40B4-BE49-F238E27FC236}">
                    <a16:creationId xmlns:a16="http://schemas.microsoft.com/office/drawing/2014/main" id="{ED67CF16-DB6C-4A5A-9FD3-5521507407A6}"/>
                  </a:ext>
                </a:extLst>
              </p:cNvPr>
              <p:cNvPicPr/>
              <p:nvPr/>
            </p:nvPicPr>
            <p:blipFill>
              <a:blip r:embed="rId26"/>
              <a:stretch>
                <a:fillRect/>
              </a:stretch>
            </p:blipFill>
            <p:spPr>
              <a:xfrm>
                <a:off x="1223552" y="1710022"/>
                <a:ext cx="216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7" name="Ink 116">
                <a:extLst>
                  <a:ext uri="{FF2B5EF4-FFF2-40B4-BE49-F238E27FC236}">
                    <a16:creationId xmlns:a16="http://schemas.microsoft.com/office/drawing/2014/main" id="{692F572F-6DE4-492B-9955-F9660C9BADA5}"/>
                  </a:ext>
                </a:extLst>
              </p14:cNvPr>
              <p14:cNvContentPartPr/>
              <p14:nvPr/>
            </p14:nvContentPartPr>
            <p14:xfrm>
              <a:off x="760952" y="3124102"/>
              <a:ext cx="3960" cy="360"/>
            </p14:xfrm>
          </p:contentPart>
        </mc:Choice>
        <mc:Fallback xmlns="">
          <p:pic>
            <p:nvPicPr>
              <p:cNvPr id="117" name="Ink 116">
                <a:extLst>
                  <a:ext uri="{FF2B5EF4-FFF2-40B4-BE49-F238E27FC236}">
                    <a16:creationId xmlns:a16="http://schemas.microsoft.com/office/drawing/2014/main" id="{692F572F-6DE4-492B-9955-F9660C9BADA5}"/>
                  </a:ext>
                </a:extLst>
              </p:cNvPr>
              <p:cNvPicPr/>
              <p:nvPr/>
            </p:nvPicPr>
            <p:blipFill>
              <a:blip r:embed="rId28"/>
              <a:stretch>
                <a:fillRect/>
              </a:stretch>
            </p:blipFill>
            <p:spPr>
              <a:xfrm>
                <a:off x="725312" y="3052462"/>
                <a:ext cx="75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5" name="Ink 124">
                <a:extLst>
                  <a:ext uri="{FF2B5EF4-FFF2-40B4-BE49-F238E27FC236}">
                    <a16:creationId xmlns:a16="http://schemas.microsoft.com/office/drawing/2014/main" id="{91BE314B-9E8D-41C5-B4EA-5B778D431D7B}"/>
                  </a:ext>
                </a:extLst>
              </p14:cNvPr>
              <p14:cNvContentPartPr/>
              <p14:nvPr/>
            </p14:nvContentPartPr>
            <p14:xfrm>
              <a:off x="5724676" y="3507659"/>
              <a:ext cx="933480" cy="360"/>
            </p14:xfrm>
          </p:contentPart>
        </mc:Choice>
        <mc:Fallback xmlns="">
          <p:pic>
            <p:nvPicPr>
              <p:cNvPr id="125" name="Ink 124">
                <a:extLst>
                  <a:ext uri="{FF2B5EF4-FFF2-40B4-BE49-F238E27FC236}">
                    <a16:creationId xmlns:a16="http://schemas.microsoft.com/office/drawing/2014/main" id="{91BE314B-9E8D-41C5-B4EA-5B778D431D7B}"/>
                  </a:ext>
                </a:extLst>
              </p:cNvPr>
              <p:cNvPicPr/>
              <p:nvPr/>
            </p:nvPicPr>
            <p:blipFill>
              <a:blip r:embed="rId30"/>
              <a:stretch>
                <a:fillRect/>
              </a:stretch>
            </p:blipFill>
            <p:spPr>
              <a:xfrm>
                <a:off x="5706676" y="3489659"/>
                <a:ext cx="969120" cy="36000"/>
              </a:xfrm>
              <a:prstGeom prst="rect">
                <a:avLst/>
              </a:prstGeom>
            </p:spPr>
          </p:pic>
        </mc:Fallback>
      </mc:AlternateContent>
      <p:cxnSp>
        <p:nvCxnSpPr>
          <p:cNvPr id="130" name="Straight Arrow Connector 129">
            <a:extLst>
              <a:ext uri="{FF2B5EF4-FFF2-40B4-BE49-F238E27FC236}">
                <a16:creationId xmlns:a16="http://schemas.microsoft.com/office/drawing/2014/main" id="{33F858C5-A170-45D1-BF7C-AB9D0BF86BCD}"/>
              </a:ext>
            </a:extLst>
          </p:cNvPr>
          <p:cNvCxnSpPr>
            <a:cxnSpLocks/>
          </p:cNvCxnSpPr>
          <p:nvPr/>
        </p:nvCxnSpPr>
        <p:spPr>
          <a:xfrm>
            <a:off x="6224378" y="3575196"/>
            <a:ext cx="0" cy="1158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B21D5E66-310C-43D3-AE8F-5548684A71AF}"/>
              </a:ext>
            </a:extLst>
          </p:cNvPr>
          <p:cNvSpPr txBox="1"/>
          <p:nvPr/>
        </p:nvSpPr>
        <p:spPr>
          <a:xfrm>
            <a:off x="3966345" y="4733694"/>
            <a:ext cx="6595904" cy="369332"/>
          </a:xfrm>
          <a:prstGeom prst="rect">
            <a:avLst/>
          </a:prstGeom>
          <a:noFill/>
        </p:spPr>
        <p:txBody>
          <a:bodyPr wrap="square" rtlCol="0">
            <a:spAutoFit/>
          </a:bodyPr>
          <a:lstStyle/>
          <a:p>
            <a:r>
              <a:rPr lang="en-US" dirty="0">
                <a:latin typeface="Gotham Thin"/>
              </a:rPr>
              <a:t>Choose peak resident memory after EDB visiting as one of features</a:t>
            </a:r>
          </a:p>
        </p:txBody>
      </p:sp>
    </p:spTree>
    <p:extLst>
      <p:ext uri="{BB962C8B-B14F-4D97-AF65-F5344CB8AC3E}">
        <p14:creationId xmlns:p14="http://schemas.microsoft.com/office/powerpoint/2010/main" val="6541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1F21803-414C-4B35-A3F5-B4D9924D1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00" y="2358352"/>
            <a:ext cx="850726" cy="1278798"/>
          </a:xfrm>
          <a:prstGeom prst="rect">
            <a:avLst/>
          </a:prstGeom>
        </p:spPr>
      </p:pic>
      <p:sp>
        <p:nvSpPr>
          <p:cNvPr id="27" name="Text Placeholder 4">
            <a:extLst>
              <a:ext uri="{FF2B5EF4-FFF2-40B4-BE49-F238E27FC236}">
                <a16:creationId xmlns:a16="http://schemas.microsoft.com/office/drawing/2014/main" id="{D0A98F1C-39A0-4073-BDA4-CB8CF4738C55}"/>
              </a:ext>
            </a:extLst>
          </p:cNvPr>
          <p:cNvSpPr txBox="1">
            <a:spLocks/>
          </p:cNvSpPr>
          <p:nvPr/>
        </p:nvSpPr>
        <p:spPr>
          <a:xfrm>
            <a:off x="3098581" y="730874"/>
            <a:ext cx="5718837" cy="9354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prstClr val="white"/>
                </a:solidFill>
              </a:rPr>
              <a:t>Information about memory usage before simulation</a:t>
            </a:r>
            <a:endParaRPr lang="pt-PT" sz="2000" b="1" dirty="0">
              <a:solidFill>
                <a:prstClr val="white"/>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white"/>
                </a:solidFill>
                <a:effectLst/>
                <a:uLnTx/>
                <a:uFillTx/>
                <a:latin typeface="Gotham Thin" pitchFamily="50" charset="0"/>
                <a:ea typeface="+mn-ea"/>
                <a:cs typeface="+mn-cs"/>
              </a:rPr>
              <a:t>Information about the circuit </a:t>
            </a: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28" name="Oval 27">
            <a:extLst>
              <a:ext uri="{FF2B5EF4-FFF2-40B4-BE49-F238E27FC236}">
                <a16:creationId xmlns:a16="http://schemas.microsoft.com/office/drawing/2014/main" id="{5145E929-AC70-4D37-9F4A-4854C6B29207}"/>
              </a:ext>
            </a:extLst>
          </p:cNvPr>
          <p:cNvSpPr/>
          <p:nvPr/>
        </p:nvSpPr>
        <p:spPr>
          <a:xfrm>
            <a:off x="2936657" y="835575"/>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9" name="Freeform: Shape 28">
            <a:extLst>
              <a:ext uri="{FF2B5EF4-FFF2-40B4-BE49-F238E27FC236}">
                <a16:creationId xmlns:a16="http://schemas.microsoft.com/office/drawing/2014/main" id="{D690384D-42CB-45FD-95FC-65ECC7D9C96B}"/>
              </a:ext>
            </a:extLst>
          </p:cNvPr>
          <p:cNvSpPr/>
          <p:nvPr/>
        </p:nvSpPr>
        <p:spPr>
          <a:xfrm>
            <a:off x="2229426" y="907013"/>
            <a:ext cx="704850" cy="201930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704850" h="2019300">
                <a:moveTo>
                  <a:pt x="704850" y="0"/>
                </a:moveTo>
                <a:lnTo>
                  <a:pt x="542925" y="0"/>
                </a:lnTo>
                <a:lnTo>
                  <a:pt x="314325" y="201930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0" name="Oval 29">
            <a:extLst>
              <a:ext uri="{FF2B5EF4-FFF2-40B4-BE49-F238E27FC236}">
                <a16:creationId xmlns:a16="http://schemas.microsoft.com/office/drawing/2014/main" id="{14CD333D-334F-42D2-AC45-850EF891B32F}"/>
              </a:ext>
            </a:extLst>
          </p:cNvPr>
          <p:cNvSpPr/>
          <p:nvPr/>
        </p:nvSpPr>
        <p:spPr>
          <a:xfrm>
            <a:off x="2936657" y="1230012"/>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1" name="Freeform: Shape 30">
            <a:extLst>
              <a:ext uri="{FF2B5EF4-FFF2-40B4-BE49-F238E27FC236}">
                <a16:creationId xmlns:a16="http://schemas.microsoft.com/office/drawing/2014/main" id="{8C2CC39F-1F97-4067-8871-DCE5B9D71122}"/>
              </a:ext>
            </a:extLst>
          </p:cNvPr>
          <p:cNvSpPr/>
          <p:nvPr/>
        </p:nvSpPr>
        <p:spPr>
          <a:xfrm>
            <a:off x="2229426" y="1301451"/>
            <a:ext cx="704850" cy="1696496"/>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704850 w 704850"/>
              <a:gd name="connsiteY0" fmla="*/ 0 h 2019300"/>
              <a:gd name="connsiteX1" fmla="*/ 542925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569119 w 704850"/>
              <a:gd name="connsiteY1" fmla="*/ 0 h 2019300"/>
              <a:gd name="connsiteX2" fmla="*/ 379639 w 704850"/>
              <a:gd name="connsiteY2" fmla="*/ 2008193 h 2019300"/>
              <a:gd name="connsiteX3" fmla="*/ 0 w 704850"/>
              <a:gd name="connsiteY3" fmla="*/ 2019300 h 2019300"/>
              <a:gd name="connsiteX0" fmla="*/ 704850 w 704850"/>
              <a:gd name="connsiteY0" fmla="*/ 0 h 2019532"/>
              <a:gd name="connsiteX1" fmla="*/ 569119 w 704850"/>
              <a:gd name="connsiteY1" fmla="*/ 0 h 2019532"/>
              <a:gd name="connsiteX2" fmla="*/ 379639 w 704850"/>
              <a:gd name="connsiteY2" fmla="*/ 2019532 h 2019532"/>
              <a:gd name="connsiteX3" fmla="*/ 0 w 704850"/>
              <a:gd name="connsiteY3" fmla="*/ 2019300 h 2019532"/>
            </a:gdLst>
            <a:ahLst/>
            <a:cxnLst>
              <a:cxn ang="0">
                <a:pos x="connsiteX0" y="connsiteY0"/>
              </a:cxn>
              <a:cxn ang="0">
                <a:pos x="connsiteX1" y="connsiteY1"/>
              </a:cxn>
              <a:cxn ang="0">
                <a:pos x="connsiteX2" y="connsiteY2"/>
              </a:cxn>
              <a:cxn ang="0">
                <a:pos x="connsiteX3" y="connsiteY3"/>
              </a:cxn>
            </a:cxnLst>
            <a:rect l="l" t="t" r="r" b="b"/>
            <a:pathLst>
              <a:path w="704850" h="2019532">
                <a:moveTo>
                  <a:pt x="704850" y="0"/>
                </a:moveTo>
                <a:lnTo>
                  <a:pt x="569119" y="0"/>
                </a:lnTo>
                <a:lnTo>
                  <a:pt x="379639" y="2019532"/>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2" name="Rectangle 31">
            <a:extLst>
              <a:ext uri="{FF2B5EF4-FFF2-40B4-BE49-F238E27FC236}">
                <a16:creationId xmlns:a16="http://schemas.microsoft.com/office/drawing/2014/main" id="{94FE6AF3-5DCF-40D9-BE89-4DA1FD75E000}"/>
              </a:ext>
            </a:extLst>
          </p:cNvPr>
          <p:cNvSpPr/>
          <p:nvPr/>
        </p:nvSpPr>
        <p:spPr>
          <a:xfrm>
            <a:off x="3336921" y="1918712"/>
            <a:ext cx="7808904" cy="4493538"/>
          </a:xfrm>
          <a:prstGeom prst="rect">
            <a:avLst/>
          </a:prstGeom>
        </p:spPr>
        <p:txBody>
          <a:bodyPr wrap="square">
            <a:spAutoFit/>
          </a:bodyPr>
          <a:lstStyle/>
          <a:p>
            <a:pPr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a:p>
            <a:pPr defTabSz="914400"/>
            <a:endParaRPr lang="en-US" sz="1100" dirty="0">
              <a:solidFill>
                <a:prstClr val="white"/>
              </a:solidFill>
              <a:latin typeface="Courier New" panose="02070309020205020404" pitchFamily="49" charset="0"/>
              <a:cs typeface="Courier New" panose="02070309020205020404" pitchFamily="49" charset="0"/>
            </a:endParaRPr>
          </a:p>
          <a:p>
            <a:pPr defTabSz="914400"/>
            <a:r>
              <a:rPr lang="en-US" sz="1100" dirty="0">
                <a:solidFill>
                  <a:prstClr val="white"/>
                </a:solidFill>
                <a:latin typeface="Courier New" panose="02070309020205020404" pitchFamily="49" charset="0"/>
                <a:cs typeface="Courier New" panose="02070309020205020404" pitchFamily="49" charset="0"/>
              </a:rPr>
              <a:t>Circuit inventory:</a:t>
            </a:r>
          </a:p>
          <a:p>
            <a:pPr defTabSz="914400"/>
            <a:r>
              <a:rPr lang="en-US" sz="1100" dirty="0">
                <a:solidFill>
                  <a:prstClr val="white"/>
                </a:solidFill>
                <a:latin typeface="Courier New" panose="02070309020205020404" pitchFamily="49" charset="0"/>
                <a:cs typeface="Courier New" panose="02070309020205020404" pitchFamily="49" charset="0"/>
              </a:rPr>
              <a:t>              nodes 51153</a:t>
            </a:r>
          </a:p>
          <a:p>
            <a:pPr defTabSz="914400"/>
            <a:r>
              <a:rPr lang="en-US" sz="1100" dirty="0">
                <a:solidFill>
                  <a:prstClr val="white"/>
                </a:solidFill>
                <a:latin typeface="Courier New" panose="02070309020205020404" pitchFamily="49" charset="0"/>
                <a:cs typeface="Courier New" panose="02070309020205020404" pitchFamily="49" charset="0"/>
              </a:rPr>
              <a:t>            bsim3v3 2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bjt</a:t>
            </a:r>
            <a:r>
              <a:rPr lang="en-US" sz="1100" dirty="0">
                <a:solidFill>
                  <a:prstClr val="white"/>
                </a:solidFill>
                <a:latin typeface="Courier New" panose="02070309020205020404" pitchFamily="49" charset="0"/>
                <a:cs typeface="Courier New" panose="02070309020205020404" pitchFamily="49" charset="0"/>
              </a:rPr>
              <a:t> 10    </a:t>
            </a:r>
          </a:p>
          <a:p>
            <a:pPr defTabSz="914400"/>
            <a:r>
              <a:rPr lang="en-US" sz="1100" dirty="0">
                <a:solidFill>
                  <a:prstClr val="white"/>
                </a:solidFill>
                <a:latin typeface="Courier New" panose="02070309020205020404" pitchFamily="49" charset="0"/>
                <a:cs typeface="Courier New" panose="02070309020205020404" pitchFamily="49" charset="0"/>
              </a:rPr>
              <a:t>              bsim4 41244 </a:t>
            </a:r>
          </a:p>
          <a:p>
            <a:pPr defTabSz="914400"/>
            <a:r>
              <a:rPr lang="en-US" sz="1100" dirty="0">
                <a:solidFill>
                  <a:prstClr val="white"/>
                </a:solidFill>
                <a:latin typeface="Courier New" panose="02070309020205020404" pitchFamily="49" charset="0"/>
                <a:cs typeface="Courier New" panose="02070309020205020404" pitchFamily="49" charset="0"/>
              </a:rPr>
              <a:t> 	resistor 6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tmibsim</a:t>
            </a:r>
            <a:r>
              <a:rPr lang="en-US" sz="1100" dirty="0">
                <a:solidFill>
                  <a:prstClr val="white"/>
                </a:solidFill>
                <a:latin typeface="Courier New" panose="02070309020205020404" pitchFamily="49" charset="0"/>
                <a:cs typeface="Courier New" panose="02070309020205020404" pitchFamily="49" charset="0"/>
              </a:rPr>
              <a:t> 15    </a:t>
            </a:r>
          </a:p>
          <a:p>
            <a:pPr defTabSz="914400"/>
            <a:r>
              <a:rPr lang="en-US" sz="1100" dirty="0">
                <a:solidFill>
                  <a:prstClr val="white"/>
                </a:solidFill>
                <a:latin typeface="Courier New" panose="02070309020205020404" pitchFamily="49" charset="0"/>
                <a:cs typeface="Courier New" panose="02070309020205020404" pitchFamily="49" charset="0"/>
              </a:rPr>
              <a:t>          capacitor 24922 </a:t>
            </a:r>
          </a:p>
          <a:p>
            <a:pPr defTabSz="914400"/>
            <a:r>
              <a:rPr lang="en-US" sz="1100" dirty="0">
                <a:solidFill>
                  <a:prstClr val="white"/>
                </a:solidFill>
                <a:latin typeface="Courier New" panose="02070309020205020404" pitchFamily="49" charset="0"/>
                <a:cs typeface="Courier New" panose="02070309020205020404" pitchFamily="49" charset="0"/>
              </a:rPr>
              <a:t>              diode 2443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mos</a:t>
            </a:r>
            <a:r>
              <a:rPr lang="en-US" sz="1100" dirty="0">
                <a:solidFill>
                  <a:prstClr val="white"/>
                </a:solidFill>
                <a:latin typeface="Courier New" panose="02070309020205020404" pitchFamily="49" charset="0"/>
                <a:cs typeface="Courier New" panose="02070309020205020404" pitchFamily="49" charset="0"/>
              </a:rPr>
              <a:t> 1213     </a:t>
            </a:r>
          </a:p>
          <a:p>
            <a:pPr defTabSz="914400"/>
            <a:r>
              <a:rPr lang="en-US" sz="1100" dirty="0">
                <a:solidFill>
                  <a:prstClr val="white"/>
                </a:solidFill>
                <a:latin typeface="Courier New" panose="02070309020205020404" pitchFamily="49" charset="0"/>
                <a:cs typeface="Courier New" panose="02070309020205020404" pitchFamily="49" charset="0"/>
              </a:rPr>
              <a:t>           inductor 9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bsource</a:t>
            </a:r>
            <a:r>
              <a:rPr lang="en-US" sz="1100" dirty="0">
                <a:solidFill>
                  <a:prstClr val="white"/>
                </a:solidFill>
                <a:latin typeface="Courier New" panose="02070309020205020404" pitchFamily="49" charset="0"/>
                <a:cs typeface="Courier New" panose="02070309020205020404" pitchFamily="49" charset="0"/>
              </a:rPr>
              <a:t> 12</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vsource</a:t>
            </a:r>
            <a:r>
              <a:rPr lang="en-US" sz="1100" dirty="0">
                <a:solidFill>
                  <a:prstClr val="white"/>
                </a:solidFill>
                <a:latin typeface="Courier New" panose="02070309020205020404" pitchFamily="49" charset="0"/>
                <a:cs typeface="Courier New" panose="02070309020205020404" pitchFamily="49" charset="0"/>
              </a:rPr>
              <a:t> 414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juncap</a:t>
            </a:r>
            <a:r>
              <a:rPr lang="en-US" sz="1100" dirty="0">
                <a:solidFill>
                  <a:prstClr val="white"/>
                </a:solidFill>
                <a:latin typeface="Courier New" panose="02070309020205020404" pitchFamily="49" charset="0"/>
                <a:cs typeface="Courier New" panose="02070309020205020404" pitchFamily="49" charset="0"/>
              </a:rPr>
              <a:t> 4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model_ibias</a:t>
            </a:r>
            <a:r>
              <a:rPr lang="en-US" sz="1100" dirty="0">
                <a:solidFill>
                  <a:prstClr val="white"/>
                </a:solidFill>
                <a:latin typeface="Courier New" panose="02070309020205020404" pitchFamily="49" charset="0"/>
                <a:cs typeface="Courier New" panose="02070309020205020404" pitchFamily="49" charset="0"/>
              </a:rPr>
              <a:t> 2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model_inv</a:t>
            </a:r>
            <a:r>
              <a:rPr lang="en-US" sz="1100" dirty="0">
                <a:solidFill>
                  <a:prstClr val="white"/>
                </a:solidFill>
                <a:latin typeface="Courier New" panose="02070309020205020404" pitchFamily="49" charset="0"/>
                <a:cs typeface="Courier New" panose="02070309020205020404" pitchFamily="49" charset="0"/>
              </a:rPr>
              <a:t> 6     </a:t>
            </a:r>
          </a:p>
          <a:p>
            <a:pPr defTabSz="914400"/>
            <a:r>
              <a:rPr lang="en-US" sz="1100" dirty="0">
                <a:solidFill>
                  <a:prstClr val="white"/>
                </a:solidFill>
                <a:latin typeface="Courier New" panose="02070309020205020404" pitchFamily="49" charset="0"/>
                <a:cs typeface="Courier New" panose="02070309020205020404" pitchFamily="49" charset="0"/>
              </a:rPr>
              <a:t>          model_or2 48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model_osc_phases</a:t>
            </a:r>
            <a:r>
              <a:rPr lang="en-US" sz="1100" dirty="0">
                <a:solidFill>
                  <a:prstClr val="white"/>
                </a:solidFill>
                <a:latin typeface="Courier New" panose="02070309020205020404" pitchFamily="49" charset="0"/>
                <a:cs typeface="Courier New" panose="02070309020205020404" pitchFamily="49" charset="0"/>
              </a:rPr>
              <a:t> 3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model_res_load</a:t>
            </a:r>
            <a:r>
              <a:rPr lang="en-US" sz="1100" dirty="0">
                <a:solidFill>
                  <a:prstClr val="white"/>
                </a:solidFill>
                <a:latin typeface="Courier New" panose="02070309020205020404" pitchFamily="49" charset="0"/>
                <a:cs typeface="Courier New" panose="02070309020205020404" pitchFamily="49" charset="0"/>
              </a:rPr>
              <a:t> 1     </a:t>
            </a:r>
          </a:p>
          <a:p>
            <a:pPr defTabSz="914400"/>
            <a:r>
              <a:rPr lang="en-US" sz="1100" dirty="0">
                <a:solidFill>
                  <a:prstClr val="white"/>
                </a:solidFill>
                <a:latin typeface="Courier New" panose="02070309020205020404" pitchFamily="49" charset="0"/>
                <a:cs typeface="Courier New" panose="02070309020205020404" pitchFamily="49" charset="0"/>
              </a:rPr>
              <a:t>              relay 1         </a:t>
            </a:r>
          </a:p>
          <a:p>
            <a:pPr defTabSz="914400"/>
            <a:r>
              <a:rPr lang="en-US" sz="1100" dirty="0">
                <a:solidFill>
                  <a:prstClr val="white"/>
                </a:solidFill>
                <a:latin typeface="Courier New" panose="02070309020205020404" pitchFamily="49" charset="0"/>
                <a:cs typeface="Courier New" panose="02070309020205020404" pitchFamily="49" charset="0"/>
              </a:rPr>
              <a:t>               </a:t>
            </a:r>
            <a:r>
              <a:rPr lang="en-US" sz="1100" dirty="0" err="1">
                <a:solidFill>
                  <a:prstClr val="white"/>
                </a:solidFill>
                <a:latin typeface="Courier New" panose="02070309020205020404" pitchFamily="49" charset="0"/>
                <a:cs typeface="Courier New" panose="02070309020205020404" pitchFamily="49" charset="0"/>
              </a:rPr>
              <a:t>vcvs</a:t>
            </a:r>
            <a:r>
              <a:rPr lang="en-US" sz="1100" dirty="0">
                <a:solidFill>
                  <a:prstClr val="white"/>
                </a:solidFill>
                <a:latin typeface="Courier New" panose="02070309020205020404" pitchFamily="49" charset="0"/>
                <a:cs typeface="Courier New" panose="02070309020205020404" pitchFamily="49" charset="0"/>
              </a:rPr>
              <a:t> 4     </a:t>
            </a:r>
          </a:p>
          <a:p>
            <a:pPr defTabSz="914400"/>
            <a:r>
              <a:rPr lang="en-US" sz="1100" dirty="0">
                <a:solidFill>
                  <a:prstClr val="white"/>
                </a:solidFill>
                <a:latin typeface="Courier New" panose="02070309020205020404" pitchFamily="49" charset="0"/>
                <a:cs typeface="Courier New" panose="02070309020205020404" pitchFamily="49" charset="0"/>
              </a:rPr>
              <a:t>             </a:t>
            </a:r>
            <a:endParaRPr lang="en-GB" sz="1100" dirty="0">
              <a:solidFill>
                <a:prstClr val="white"/>
              </a:solidFill>
              <a:latin typeface="Courier New" panose="02070309020205020404" pitchFamily="49" charset="0"/>
              <a:cs typeface="Courier New" panose="02070309020205020404" pitchFamily="49" charset="0"/>
            </a:endParaRPr>
          </a:p>
          <a:p>
            <a:pPr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p:txBody>
      </p:sp>
      <p:sp>
        <p:nvSpPr>
          <p:cNvPr id="33" name="Rectangle 32">
            <a:extLst>
              <a:ext uri="{FF2B5EF4-FFF2-40B4-BE49-F238E27FC236}">
                <a16:creationId xmlns:a16="http://schemas.microsoft.com/office/drawing/2014/main" id="{A4426FF8-C777-4C46-855E-AE534B66C1E0}"/>
              </a:ext>
            </a:extLst>
          </p:cNvPr>
          <p:cNvSpPr/>
          <p:nvPr/>
        </p:nvSpPr>
        <p:spPr>
          <a:xfrm>
            <a:off x="9204289" y="2067498"/>
            <a:ext cx="1701107" cy="369332"/>
          </a:xfrm>
          <a:prstGeom prst="rect">
            <a:avLst/>
          </a:prstGeom>
        </p:spPr>
        <p:txBody>
          <a:bodyPr wrap="none">
            <a:spAutoFit/>
          </a:bodyPr>
          <a:lstStyle/>
          <a:p>
            <a:pPr defTabSz="914400"/>
            <a:r>
              <a:rPr lang="en-US" dirty="0" err="1">
                <a:solidFill>
                  <a:prstClr val="white"/>
                </a:solidFill>
                <a:latin typeface="Courier New" panose="02070309020205020404" pitchFamily="49" charset="0"/>
                <a:cs typeface="Courier New" panose="02070309020205020404" pitchFamily="49" charset="0"/>
              </a:rPr>
              <a:t>spectre.out</a:t>
            </a:r>
            <a:endParaRPr lang="en-US" dirty="0">
              <a:solidFill>
                <a:prstClr val="white"/>
              </a:solidFill>
              <a:latin typeface="Courier New" panose="02070309020205020404" pitchFamily="49" charset="0"/>
              <a:cs typeface="Courier New" panose="02070309020205020404" pitchFamily="49" charset="0"/>
            </a:endParaRPr>
          </a:p>
        </p:txBody>
      </p:sp>
      <p:grpSp>
        <p:nvGrpSpPr>
          <p:cNvPr id="34" name="Group 33">
            <a:extLst>
              <a:ext uri="{FF2B5EF4-FFF2-40B4-BE49-F238E27FC236}">
                <a16:creationId xmlns:a16="http://schemas.microsoft.com/office/drawing/2014/main" id="{DCE4CF9D-94A2-4E11-904D-03D8421620A2}"/>
              </a:ext>
            </a:extLst>
          </p:cNvPr>
          <p:cNvGrpSpPr/>
          <p:nvPr/>
        </p:nvGrpSpPr>
        <p:grpSpPr>
          <a:xfrm>
            <a:off x="3098581" y="1901666"/>
            <a:ext cx="8285584" cy="4219221"/>
            <a:chOff x="3466732" y="1862277"/>
            <a:chExt cx="8285584" cy="4682176"/>
          </a:xfrm>
        </p:grpSpPr>
        <p:cxnSp>
          <p:nvCxnSpPr>
            <p:cNvPr id="35" name="Straight Connector 34">
              <a:extLst>
                <a:ext uri="{FF2B5EF4-FFF2-40B4-BE49-F238E27FC236}">
                  <a16:creationId xmlns:a16="http://schemas.microsoft.com/office/drawing/2014/main" id="{FF062135-C092-43E8-B3FA-E15324845BAC}"/>
                </a:ext>
              </a:extLst>
            </p:cNvPr>
            <p:cNvCxnSpPr/>
            <p:nvPr/>
          </p:nvCxnSpPr>
          <p:spPr>
            <a:xfrm>
              <a:off x="3466732" y="5744007"/>
              <a:ext cx="0" cy="800446"/>
            </a:xfrm>
            <a:prstGeom prst="line">
              <a:avLst/>
            </a:prstGeom>
            <a:noFill/>
            <a:ln w="25400" cap="flat" cmpd="sng" algn="ctr">
              <a:solidFill>
                <a:sysClr val="window" lastClr="FFFFFF"/>
              </a:solidFill>
              <a:prstDash val="dash"/>
              <a:miter lim="800000"/>
            </a:ln>
            <a:effectLst/>
          </p:spPr>
        </p:cxnSp>
        <p:cxnSp>
          <p:nvCxnSpPr>
            <p:cNvPr id="36" name="Straight Connector 35">
              <a:extLst>
                <a:ext uri="{FF2B5EF4-FFF2-40B4-BE49-F238E27FC236}">
                  <a16:creationId xmlns:a16="http://schemas.microsoft.com/office/drawing/2014/main" id="{A6D6BDDE-7B20-4244-AFFF-A20F77FBDC4B}"/>
                </a:ext>
              </a:extLst>
            </p:cNvPr>
            <p:cNvCxnSpPr/>
            <p:nvPr/>
          </p:nvCxnSpPr>
          <p:spPr>
            <a:xfrm>
              <a:off x="11752316" y="5744007"/>
              <a:ext cx="0" cy="800446"/>
            </a:xfrm>
            <a:prstGeom prst="line">
              <a:avLst/>
            </a:prstGeom>
            <a:noFill/>
            <a:ln w="25400" cap="flat" cmpd="sng" algn="ctr">
              <a:solidFill>
                <a:sysClr val="window" lastClr="FFFFFF"/>
              </a:solidFill>
              <a:prstDash val="dash"/>
              <a:miter lim="800000"/>
            </a:ln>
            <a:effectLst/>
          </p:spPr>
        </p:cxnSp>
        <p:cxnSp>
          <p:nvCxnSpPr>
            <p:cNvPr id="37" name="Straight Connector 36">
              <a:extLst>
                <a:ext uri="{FF2B5EF4-FFF2-40B4-BE49-F238E27FC236}">
                  <a16:creationId xmlns:a16="http://schemas.microsoft.com/office/drawing/2014/main" id="{1008084A-804D-42A0-9791-A7402081D483}"/>
                </a:ext>
              </a:extLst>
            </p:cNvPr>
            <p:cNvCxnSpPr/>
            <p:nvPr/>
          </p:nvCxnSpPr>
          <p:spPr>
            <a:xfrm>
              <a:off x="3466732" y="1862277"/>
              <a:ext cx="0" cy="800446"/>
            </a:xfrm>
            <a:prstGeom prst="line">
              <a:avLst/>
            </a:prstGeom>
            <a:noFill/>
            <a:ln w="25400" cap="flat" cmpd="sng" algn="ctr">
              <a:solidFill>
                <a:sysClr val="window" lastClr="FFFFFF"/>
              </a:solidFill>
              <a:prstDash val="dash"/>
              <a:miter lim="800000"/>
            </a:ln>
            <a:effectLst/>
          </p:spPr>
        </p:cxnSp>
        <p:cxnSp>
          <p:nvCxnSpPr>
            <p:cNvPr id="38" name="Straight Connector 37">
              <a:extLst>
                <a:ext uri="{FF2B5EF4-FFF2-40B4-BE49-F238E27FC236}">
                  <a16:creationId xmlns:a16="http://schemas.microsoft.com/office/drawing/2014/main" id="{13BE8B03-D907-402B-906E-EEDF8A2C0F19}"/>
                </a:ext>
              </a:extLst>
            </p:cNvPr>
            <p:cNvCxnSpPr/>
            <p:nvPr/>
          </p:nvCxnSpPr>
          <p:spPr>
            <a:xfrm>
              <a:off x="11752316" y="1862277"/>
              <a:ext cx="0" cy="800446"/>
            </a:xfrm>
            <a:prstGeom prst="line">
              <a:avLst/>
            </a:prstGeom>
            <a:noFill/>
            <a:ln w="25400" cap="flat" cmpd="sng" algn="ctr">
              <a:solidFill>
                <a:sysClr val="window" lastClr="FFFFFF"/>
              </a:solidFill>
              <a:prstDash val="dash"/>
              <a:miter lim="800000"/>
            </a:ln>
            <a:effectLst/>
          </p:spPr>
        </p:cxnSp>
        <p:cxnSp>
          <p:nvCxnSpPr>
            <p:cNvPr id="39" name="Straight Connector 38">
              <a:extLst>
                <a:ext uri="{FF2B5EF4-FFF2-40B4-BE49-F238E27FC236}">
                  <a16:creationId xmlns:a16="http://schemas.microsoft.com/office/drawing/2014/main" id="{1938185B-B03B-4603-8404-280EB85B3216}"/>
                </a:ext>
              </a:extLst>
            </p:cNvPr>
            <p:cNvCxnSpPr>
              <a:cxnSpLocks/>
            </p:cNvCxnSpPr>
            <p:nvPr/>
          </p:nvCxnSpPr>
          <p:spPr>
            <a:xfrm>
              <a:off x="3466732" y="2548077"/>
              <a:ext cx="0" cy="3195930"/>
            </a:xfrm>
            <a:prstGeom prst="line">
              <a:avLst/>
            </a:prstGeom>
            <a:noFill/>
            <a:ln w="25400" cap="flat" cmpd="sng" algn="ctr">
              <a:solidFill>
                <a:sysClr val="window" lastClr="FFFFFF"/>
              </a:solidFill>
              <a:prstDash val="solid"/>
              <a:miter lim="800000"/>
            </a:ln>
            <a:effectLst/>
          </p:spPr>
        </p:cxnSp>
        <p:cxnSp>
          <p:nvCxnSpPr>
            <p:cNvPr id="40" name="Straight Connector 39">
              <a:extLst>
                <a:ext uri="{FF2B5EF4-FFF2-40B4-BE49-F238E27FC236}">
                  <a16:creationId xmlns:a16="http://schemas.microsoft.com/office/drawing/2014/main" id="{92511DF3-9E25-4166-B563-6593AB997503}"/>
                </a:ext>
              </a:extLst>
            </p:cNvPr>
            <p:cNvCxnSpPr>
              <a:cxnSpLocks/>
            </p:cNvCxnSpPr>
            <p:nvPr/>
          </p:nvCxnSpPr>
          <p:spPr>
            <a:xfrm>
              <a:off x="11752316" y="2548077"/>
              <a:ext cx="0" cy="3195930"/>
            </a:xfrm>
            <a:prstGeom prst="line">
              <a:avLst/>
            </a:prstGeom>
            <a:noFill/>
            <a:ln w="25400" cap="flat" cmpd="sng" algn="ctr">
              <a:solidFill>
                <a:sysClr val="window" lastClr="FFFFFF"/>
              </a:solidFill>
              <a:prstDash val="solid"/>
              <a:miter lim="800000"/>
            </a:ln>
            <a:effectLst/>
          </p:spPr>
        </p:cxnSp>
      </p:grpSp>
      <p:sp>
        <p:nvSpPr>
          <p:cNvPr id="54" name="Right Brace 53">
            <a:extLst>
              <a:ext uri="{FF2B5EF4-FFF2-40B4-BE49-F238E27FC236}">
                <a16:creationId xmlns:a16="http://schemas.microsoft.com/office/drawing/2014/main" id="{CC4BE503-AF66-4D55-98D6-DF2D6DC841F9}"/>
              </a:ext>
            </a:extLst>
          </p:cNvPr>
          <p:cNvSpPr/>
          <p:nvPr/>
        </p:nvSpPr>
        <p:spPr>
          <a:xfrm>
            <a:off x="5596958" y="2519908"/>
            <a:ext cx="420599" cy="2076648"/>
          </a:xfrm>
          <a:prstGeom prst="rightBrace">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98AC861D-D7A6-468A-A960-54C15C419D36}"/>
              </a:ext>
            </a:extLst>
          </p:cNvPr>
          <p:cNvSpPr txBox="1"/>
          <p:nvPr/>
        </p:nvSpPr>
        <p:spPr>
          <a:xfrm>
            <a:off x="6203710" y="3322677"/>
            <a:ext cx="4162600" cy="646331"/>
          </a:xfrm>
          <a:prstGeom prst="rect">
            <a:avLst/>
          </a:prstGeom>
          <a:noFill/>
        </p:spPr>
        <p:txBody>
          <a:bodyPr wrap="square" rtlCol="0">
            <a:spAutoFit/>
          </a:bodyPr>
          <a:lstStyle/>
          <a:p>
            <a:r>
              <a:rPr lang="en-US" dirty="0">
                <a:latin typeface="Gotham Thin"/>
              </a:rPr>
              <a:t>Choose 13 inventory items as features</a:t>
            </a:r>
          </a:p>
          <a:p>
            <a:r>
              <a:rPr lang="en-US" dirty="0">
                <a:latin typeface="Gotham Thin"/>
              </a:rPr>
              <a:t>(Some of features are from internal log)</a:t>
            </a:r>
          </a:p>
        </p:txBody>
      </p:sp>
    </p:spTree>
    <p:extLst>
      <p:ext uri="{BB962C8B-B14F-4D97-AF65-F5344CB8AC3E}">
        <p14:creationId xmlns:p14="http://schemas.microsoft.com/office/powerpoint/2010/main" val="121971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7AC4AD5-9B8D-46A0-9E0A-66FA5046D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943" y="2345642"/>
            <a:ext cx="850726" cy="1278798"/>
          </a:xfrm>
          <a:prstGeom prst="rect">
            <a:avLst/>
          </a:prstGeom>
        </p:spPr>
      </p:pic>
      <p:sp>
        <p:nvSpPr>
          <p:cNvPr id="21" name="Text Placeholder 4">
            <a:extLst>
              <a:ext uri="{FF2B5EF4-FFF2-40B4-BE49-F238E27FC236}">
                <a16:creationId xmlns:a16="http://schemas.microsoft.com/office/drawing/2014/main" id="{0B25877D-06F0-4E52-99E4-77AA0BFC0B11}"/>
              </a:ext>
            </a:extLst>
          </p:cNvPr>
          <p:cNvSpPr txBox="1">
            <a:spLocks/>
          </p:cNvSpPr>
          <p:nvPr/>
        </p:nvSpPr>
        <p:spPr>
          <a:xfrm>
            <a:off x="3236581" y="786851"/>
            <a:ext cx="5718837" cy="169648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prstClr val="white"/>
                </a:solidFill>
              </a:rPr>
              <a:t>Information about memory usage before simulation</a:t>
            </a:r>
            <a:endParaRPr lang="pt-PT" sz="2000" b="1" dirty="0">
              <a:solidFill>
                <a:prstClr val="white"/>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white"/>
                </a:solidFill>
                <a:effectLst/>
                <a:uLnTx/>
                <a:uFillTx/>
                <a:latin typeface="Gotham Thin" pitchFamily="50" charset="0"/>
                <a:ea typeface="+mn-ea"/>
                <a:cs typeface="+mn-cs"/>
              </a:rPr>
              <a:t>Information about the circuit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white"/>
                </a:solidFill>
                <a:effectLst/>
                <a:uLnTx/>
                <a:uFillTx/>
                <a:latin typeface="Gotham Thin" pitchFamily="50" charset="0"/>
                <a:ea typeface="+mn-ea"/>
                <a:cs typeface="+mn-cs"/>
              </a:rPr>
              <a:t>Information about the simulation </a:t>
            </a: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22" name="Oval 21">
            <a:extLst>
              <a:ext uri="{FF2B5EF4-FFF2-40B4-BE49-F238E27FC236}">
                <a16:creationId xmlns:a16="http://schemas.microsoft.com/office/drawing/2014/main" id="{C8A9AAB7-AB45-42F7-A25F-D14B008975A4}"/>
              </a:ext>
            </a:extLst>
          </p:cNvPr>
          <p:cNvSpPr/>
          <p:nvPr/>
        </p:nvSpPr>
        <p:spPr>
          <a:xfrm>
            <a:off x="3077161" y="882028"/>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3" name="Freeform: Shape 22">
            <a:extLst>
              <a:ext uri="{FF2B5EF4-FFF2-40B4-BE49-F238E27FC236}">
                <a16:creationId xmlns:a16="http://schemas.microsoft.com/office/drawing/2014/main" id="{AD12BDBD-FD0F-4E9E-A6E7-89BCC6E1B692}"/>
              </a:ext>
            </a:extLst>
          </p:cNvPr>
          <p:cNvSpPr/>
          <p:nvPr/>
        </p:nvSpPr>
        <p:spPr>
          <a:xfrm>
            <a:off x="2367426" y="962991"/>
            <a:ext cx="704850" cy="201930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704850" h="2019300">
                <a:moveTo>
                  <a:pt x="704850" y="0"/>
                </a:moveTo>
                <a:lnTo>
                  <a:pt x="542925" y="0"/>
                </a:lnTo>
                <a:lnTo>
                  <a:pt x="314325" y="201930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4" name="Oval 23">
            <a:extLst>
              <a:ext uri="{FF2B5EF4-FFF2-40B4-BE49-F238E27FC236}">
                <a16:creationId xmlns:a16="http://schemas.microsoft.com/office/drawing/2014/main" id="{1D26CE3A-32F5-49BC-9F09-48C72A6D0309}"/>
              </a:ext>
            </a:extLst>
          </p:cNvPr>
          <p:cNvSpPr/>
          <p:nvPr/>
        </p:nvSpPr>
        <p:spPr>
          <a:xfrm>
            <a:off x="3074657" y="1285990"/>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5" name="Freeform: Shape 24">
            <a:extLst>
              <a:ext uri="{FF2B5EF4-FFF2-40B4-BE49-F238E27FC236}">
                <a16:creationId xmlns:a16="http://schemas.microsoft.com/office/drawing/2014/main" id="{76BE3D31-76FB-4917-8E67-D8194988B4EC}"/>
              </a:ext>
            </a:extLst>
          </p:cNvPr>
          <p:cNvSpPr/>
          <p:nvPr/>
        </p:nvSpPr>
        <p:spPr>
          <a:xfrm>
            <a:off x="2367426" y="1357429"/>
            <a:ext cx="704850" cy="1696496"/>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704850 w 704850"/>
              <a:gd name="connsiteY0" fmla="*/ 0 h 2019300"/>
              <a:gd name="connsiteX1" fmla="*/ 542925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569119 w 704850"/>
              <a:gd name="connsiteY1" fmla="*/ 0 h 2019300"/>
              <a:gd name="connsiteX2" fmla="*/ 379639 w 704850"/>
              <a:gd name="connsiteY2" fmla="*/ 2008193 h 2019300"/>
              <a:gd name="connsiteX3" fmla="*/ 0 w 704850"/>
              <a:gd name="connsiteY3" fmla="*/ 2019300 h 2019300"/>
              <a:gd name="connsiteX0" fmla="*/ 704850 w 704850"/>
              <a:gd name="connsiteY0" fmla="*/ 0 h 2019532"/>
              <a:gd name="connsiteX1" fmla="*/ 569119 w 704850"/>
              <a:gd name="connsiteY1" fmla="*/ 0 h 2019532"/>
              <a:gd name="connsiteX2" fmla="*/ 379639 w 704850"/>
              <a:gd name="connsiteY2" fmla="*/ 2019532 h 2019532"/>
              <a:gd name="connsiteX3" fmla="*/ 0 w 704850"/>
              <a:gd name="connsiteY3" fmla="*/ 2019300 h 2019532"/>
            </a:gdLst>
            <a:ahLst/>
            <a:cxnLst>
              <a:cxn ang="0">
                <a:pos x="connsiteX0" y="connsiteY0"/>
              </a:cxn>
              <a:cxn ang="0">
                <a:pos x="connsiteX1" y="connsiteY1"/>
              </a:cxn>
              <a:cxn ang="0">
                <a:pos x="connsiteX2" y="connsiteY2"/>
              </a:cxn>
              <a:cxn ang="0">
                <a:pos x="connsiteX3" y="connsiteY3"/>
              </a:cxn>
            </a:cxnLst>
            <a:rect l="l" t="t" r="r" b="b"/>
            <a:pathLst>
              <a:path w="704850" h="2019532">
                <a:moveTo>
                  <a:pt x="704850" y="0"/>
                </a:moveTo>
                <a:lnTo>
                  <a:pt x="569119" y="0"/>
                </a:lnTo>
                <a:lnTo>
                  <a:pt x="379639" y="2019532"/>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6" name="Rectangle 25">
            <a:extLst>
              <a:ext uri="{FF2B5EF4-FFF2-40B4-BE49-F238E27FC236}">
                <a16:creationId xmlns:a16="http://schemas.microsoft.com/office/drawing/2014/main" id="{CCEF4BAE-481C-4F61-8149-C46BF51DFF9D}"/>
              </a:ext>
            </a:extLst>
          </p:cNvPr>
          <p:cNvSpPr/>
          <p:nvPr/>
        </p:nvSpPr>
        <p:spPr>
          <a:xfrm>
            <a:off x="3385405" y="3797117"/>
            <a:ext cx="7808904" cy="1615827"/>
          </a:xfrm>
          <a:prstGeom prst="rect">
            <a:avLst/>
          </a:prstGeom>
        </p:spPr>
        <p:txBody>
          <a:bodyPr wrap="square">
            <a:spAutoFit/>
          </a:bodyPr>
          <a:lstStyle/>
          <a:p>
            <a:pPr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a:p>
            <a:pPr defTabSz="914400"/>
            <a:endParaRPr lang="en-US" sz="1100" dirty="0">
              <a:solidFill>
                <a:prstClr val="white"/>
              </a:solidFill>
              <a:latin typeface="Courier New" panose="02070309020205020404" pitchFamily="49" charset="0"/>
              <a:cs typeface="Courier New" panose="02070309020205020404" pitchFamily="49" charset="0"/>
            </a:endParaRPr>
          </a:p>
          <a:p>
            <a:pPr defTabSz="914400"/>
            <a:r>
              <a:rPr lang="en-US" sz="1100" dirty="0">
                <a:solidFill>
                  <a:prstClr val="white"/>
                </a:solidFill>
                <a:latin typeface="Courier New" panose="02070309020205020404" pitchFamily="49" charset="0"/>
                <a:cs typeface="Courier New" panose="02070309020205020404" pitchFamily="49" charset="0"/>
              </a:rPr>
              <a:t>Aggregate audit (10:36:17 PM, </a:t>
            </a:r>
            <a:r>
              <a:rPr lang="en-US" sz="1100" dirty="0" err="1">
                <a:solidFill>
                  <a:prstClr val="white"/>
                </a:solidFill>
                <a:latin typeface="Courier New" panose="02070309020205020404" pitchFamily="49" charset="0"/>
                <a:cs typeface="Courier New" panose="02070309020205020404" pitchFamily="49" charset="0"/>
              </a:rPr>
              <a:t>Thur</a:t>
            </a:r>
            <a:r>
              <a:rPr lang="en-US" sz="1100" dirty="0">
                <a:solidFill>
                  <a:prstClr val="white"/>
                </a:solidFill>
                <a:latin typeface="Courier New" panose="02070309020205020404" pitchFamily="49" charset="0"/>
                <a:cs typeface="Courier New" panose="02070309020205020404" pitchFamily="49" charset="0"/>
              </a:rPr>
              <a:t> Mar 15, 2019):</a:t>
            </a:r>
          </a:p>
          <a:p>
            <a:pPr defTabSz="914400"/>
            <a:r>
              <a:rPr lang="en-US" sz="1100" dirty="0">
                <a:solidFill>
                  <a:prstClr val="white"/>
                </a:solidFill>
                <a:latin typeface="Courier New" panose="02070309020205020404" pitchFamily="49" charset="0"/>
                <a:cs typeface="Courier New" panose="02070309020205020404" pitchFamily="49" charset="0"/>
              </a:rPr>
              <a:t>Time used: CPU = 134 </a:t>
            </a:r>
            <a:r>
              <a:rPr lang="en-US" sz="1100" dirty="0" err="1">
                <a:solidFill>
                  <a:prstClr val="white"/>
                </a:solidFill>
                <a:latin typeface="Courier New" panose="02070309020205020404" pitchFamily="49" charset="0"/>
                <a:cs typeface="Courier New" panose="02070309020205020404" pitchFamily="49" charset="0"/>
              </a:rPr>
              <a:t>ks</a:t>
            </a:r>
            <a:r>
              <a:rPr lang="en-US" sz="1100" dirty="0">
                <a:solidFill>
                  <a:prstClr val="white"/>
                </a:solidFill>
                <a:latin typeface="Courier New" panose="02070309020205020404" pitchFamily="49" charset="0"/>
                <a:cs typeface="Courier New" panose="02070309020205020404" pitchFamily="49" charset="0"/>
              </a:rPr>
              <a:t> (1d 13h 5m), elapsed = 29.4 </a:t>
            </a:r>
            <a:r>
              <a:rPr lang="en-US" sz="1100" dirty="0" err="1">
                <a:solidFill>
                  <a:prstClr val="white"/>
                </a:solidFill>
                <a:latin typeface="Courier New" panose="02070309020205020404" pitchFamily="49" charset="0"/>
                <a:cs typeface="Courier New" panose="02070309020205020404" pitchFamily="49" charset="0"/>
              </a:rPr>
              <a:t>ks</a:t>
            </a:r>
            <a:r>
              <a:rPr lang="en-US" sz="1100" dirty="0">
                <a:solidFill>
                  <a:prstClr val="white"/>
                </a:solidFill>
                <a:latin typeface="Courier New" panose="02070309020205020404" pitchFamily="49" charset="0"/>
                <a:cs typeface="Courier New" panose="02070309020205020404" pitchFamily="49" charset="0"/>
              </a:rPr>
              <a:t> (8h 9m 43s), util. = 454%.</a:t>
            </a:r>
          </a:p>
          <a:p>
            <a:pPr defTabSz="914400"/>
            <a:r>
              <a:rPr lang="en-US" sz="1100" dirty="0">
                <a:solidFill>
                  <a:prstClr val="white"/>
                </a:solidFill>
                <a:latin typeface="Courier New" panose="02070309020205020404" pitchFamily="49" charset="0"/>
                <a:cs typeface="Courier New" panose="02070309020205020404" pitchFamily="49" charset="0"/>
              </a:rPr>
              <a:t>Time spent in licensing: elapsed = 74.7 </a:t>
            </a:r>
            <a:r>
              <a:rPr lang="en-US" sz="1100" dirty="0" err="1">
                <a:solidFill>
                  <a:prstClr val="white"/>
                </a:solidFill>
                <a:latin typeface="Courier New" panose="02070309020205020404" pitchFamily="49" charset="0"/>
                <a:cs typeface="Courier New" panose="02070309020205020404" pitchFamily="49" charset="0"/>
              </a:rPr>
              <a:t>ms.</a:t>
            </a:r>
            <a:endParaRPr lang="en-US" sz="1100" dirty="0">
              <a:solidFill>
                <a:prstClr val="white"/>
              </a:solidFill>
              <a:latin typeface="Courier New" panose="02070309020205020404" pitchFamily="49" charset="0"/>
              <a:cs typeface="Courier New" panose="02070309020205020404" pitchFamily="49" charset="0"/>
            </a:endParaRPr>
          </a:p>
          <a:p>
            <a:pPr defTabSz="914400"/>
            <a:r>
              <a:rPr lang="en-US" sz="1100" dirty="0">
                <a:solidFill>
                  <a:prstClr val="white"/>
                </a:solidFill>
                <a:latin typeface="Courier New" panose="02070309020205020404" pitchFamily="49" charset="0"/>
                <a:cs typeface="Courier New" panose="02070309020205020404" pitchFamily="49" charset="0"/>
              </a:rPr>
              <a:t>Peak memory used = 616 Mbytes.</a:t>
            </a:r>
          </a:p>
          <a:p>
            <a:pPr defTabSz="914400"/>
            <a:r>
              <a:rPr lang="en-US" sz="1100" dirty="0">
                <a:solidFill>
                  <a:prstClr val="white"/>
                </a:solidFill>
                <a:latin typeface="Courier New" panose="02070309020205020404" pitchFamily="49" charset="0"/>
                <a:cs typeface="Courier New" panose="02070309020205020404" pitchFamily="49" charset="0"/>
              </a:rPr>
              <a:t>Simulation started at: 2:26:33 PM, </a:t>
            </a:r>
            <a:r>
              <a:rPr lang="en-US" sz="1100" dirty="0" err="1">
                <a:solidFill>
                  <a:prstClr val="white"/>
                </a:solidFill>
                <a:latin typeface="Courier New" panose="02070309020205020404" pitchFamily="49" charset="0"/>
                <a:cs typeface="Courier New" panose="02070309020205020404" pitchFamily="49" charset="0"/>
              </a:rPr>
              <a:t>Thur</a:t>
            </a:r>
            <a:r>
              <a:rPr lang="en-US" sz="1100" dirty="0">
                <a:solidFill>
                  <a:prstClr val="white"/>
                </a:solidFill>
                <a:latin typeface="Courier New" panose="02070309020205020404" pitchFamily="49" charset="0"/>
                <a:cs typeface="Courier New" panose="02070309020205020404" pitchFamily="49" charset="0"/>
              </a:rPr>
              <a:t> Mar 15, 2019, ended at: 10:36:17 PM, </a:t>
            </a:r>
            <a:r>
              <a:rPr lang="en-US" sz="1100" dirty="0" err="1">
                <a:solidFill>
                  <a:prstClr val="white"/>
                </a:solidFill>
                <a:latin typeface="Courier New" panose="02070309020205020404" pitchFamily="49" charset="0"/>
                <a:cs typeface="Courier New" panose="02070309020205020404" pitchFamily="49" charset="0"/>
              </a:rPr>
              <a:t>Thur</a:t>
            </a:r>
            <a:r>
              <a:rPr lang="en-US" sz="1100" dirty="0">
                <a:solidFill>
                  <a:prstClr val="white"/>
                </a:solidFill>
                <a:latin typeface="Courier New" panose="02070309020205020404" pitchFamily="49" charset="0"/>
                <a:cs typeface="Courier New" panose="02070309020205020404" pitchFamily="49" charset="0"/>
              </a:rPr>
              <a:t> Mar 15, 2019, with elapsed time (wall clock): 29.4 </a:t>
            </a:r>
            <a:r>
              <a:rPr lang="en-US" sz="1100" dirty="0" err="1">
                <a:solidFill>
                  <a:prstClr val="white"/>
                </a:solidFill>
                <a:latin typeface="Courier New" panose="02070309020205020404" pitchFamily="49" charset="0"/>
                <a:cs typeface="Courier New" panose="02070309020205020404" pitchFamily="49" charset="0"/>
              </a:rPr>
              <a:t>ks</a:t>
            </a:r>
            <a:r>
              <a:rPr lang="en-US" sz="1100" dirty="0">
                <a:solidFill>
                  <a:prstClr val="white"/>
                </a:solidFill>
                <a:latin typeface="Courier New" panose="02070309020205020404" pitchFamily="49" charset="0"/>
                <a:cs typeface="Courier New" panose="02070309020205020404" pitchFamily="49" charset="0"/>
              </a:rPr>
              <a:t> (8h 9m 43s).</a:t>
            </a:r>
          </a:p>
          <a:p>
            <a:pPr defTabSz="914400"/>
            <a:r>
              <a:rPr lang="en-US" sz="1100" dirty="0" err="1">
                <a:solidFill>
                  <a:srgbClr val="FFC000">
                    <a:lumMod val="40000"/>
                    <a:lumOff val="60000"/>
                  </a:srgbClr>
                </a:solidFill>
                <a:latin typeface="Courier New" panose="02070309020205020404" pitchFamily="49" charset="0"/>
                <a:cs typeface="Courier New" panose="02070309020205020404" pitchFamily="49" charset="0"/>
              </a:rPr>
              <a:t>spectre</a:t>
            </a:r>
            <a:r>
              <a:rPr lang="en-US" sz="1100" dirty="0">
                <a:solidFill>
                  <a:srgbClr val="FFC000">
                    <a:lumMod val="40000"/>
                    <a:lumOff val="60000"/>
                  </a:srgbClr>
                </a:solidFill>
                <a:latin typeface="Courier New" panose="02070309020205020404" pitchFamily="49" charset="0"/>
                <a:cs typeface="Courier New" panose="02070309020205020404" pitchFamily="49" charset="0"/>
              </a:rPr>
              <a:t> completes with 0 errors, 145 warnings, and 28 notices.</a:t>
            </a:r>
          </a:p>
        </p:txBody>
      </p:sp>
      <p:sp>
        <p:nvSpPr>
          <p:cNvPr id="27" name="Rectangle 26">
            <a:extLst>
              <a:ext uri="{FF2B5EF4-FFF2-40B4-BE49-F238E27FC236}">
                <a16:creationId xmlns:a16="http://schemas.microsoft.com/office/drawing/2014/main" id="{4B9B4E02-5B7A-4655-9BD1-E18AF98DBCA6}"/>
              </a:ext>
            </a:extLst>
          </p:cNvPr>
          <p:cNvSpPr/>
          <p:nvPr/>
        </p:nvSpPr>
        <p:spPr>
          <a:xfrm>
            <a:off x="9252773" y="2525397"/>
            <a:ext cx="1701107" cy="369332"/>
          </a:xfrm>
          <a:prstGeom prst="rect">
            <a:avLst/>
          </a:prstGeom>
        </p:spPr>
        <p:txBody>
          <a:bodyPr wrap="none">
            <a:spAutoFit/>
          </a:bodyPr>
          <a:lstStyle/>
          <a:p>
            <a:pPr defTabSz="914400"/>
            <a:r>
              <a:rPr lang="en-US" dirty="0" err="1">
                <a:solidFill>
                  <a:prstClr val="white"/>
                </a:solidFill>
                <a:latin typeface="Courier New" panose="02070309020205020404" pitchFamily="49" charset="0"/>
                <a:cs typeface="Courier New" panose="02070309020205020404" pitchFamily="49" charset="0"/>
              </a:rPr>
              <a:t>spectre.out</a:t>
            </a:r>
            <a:endParaRPr lang="en-US" dirty="0">
              <a:solidFill>
                <a:prstClr val="white"/>
              </a:solidFill>
              <a:latin typeface="Courier New" panose="02070309020205020404" pitchFamily="49" charset="0"/>
              <a:cs typeface="Courier New" panose="02070309020205020404" pitchFamily="49" charset="0"/>
            </a:endParaRPr>
          </a:p>
        </p:txBody>
      </p:sp>
      <p:sp>
        <p:nvSpPr>
          <p:cNvPr id="28" name="Oval 27">
            <a:extLst>
              <a:ext uri="{FF2B5EF4-FFF2-40B4-BE49-F238E27FC236}">
                <a16:creationId xmlns:a16="http://schemas.microsoft.com/office/drawing/2014/main" id="{049964F9-B446-45B6-B215-D3FFFEBC194F}"/>
              </a:ext>
            </a:extLst>
          </p:cNvPr>
          <p:cNvSpPr/>
          <p:nvPr/>
        </p:nvSpPr>
        <p:spPr>
          <a:xfrm>
            <a:off x="3074657" y="1680427"/>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9" name="Freeform: Shape 28">
            <a:extLst>
              <a:ext uri="{FF2B5EF4-FFF2-40B4-BE49-F238E27FC236}">
                <a16:creationId xmlns:a16="http://schemas.microsoft.com/office/drawing/2014/main" id="{F8ED18C6-931F-446C-A691-DFE15907A4A7}"/>
              </a:ext>
            </a:extLst>
          </p:cNvPr>
          <p:cNvSpPr/>
          <p:nvPr/>
        </p:nvSpPr>
        <p:spPr>
          <a:xfrm>
            <a:off x="2367426" y="1751866"/>
            <a:ext cx="704850" cy="1373302"/>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704850 w 704850"/>
              <a:gd name="connsiteY0" fmla="*/ 0 h 2019300"/>
              <a:gd name="connsiteX1" fmla="*/ 542925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569119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604838 w 704850"/>
              <a:gd name="connsiteY1" fmla="*/ 0 h 2019300"/>
              <a:gd name="connsiteX2" fmla="*/ 379639 w 704850"/>
              <a:gd name="connsiteY2" fmla="*/ 2008193 h 2019300"/>
              <a:gd name="connsiteX3" fmla="*/ 0 w 704850"/>
              <a:gd name="connsiteY3" fmla="*/ 2019300 h 2019300"/>
              <a:gd name="connsiteX0" fmla="*/ 704850 w 704850"/>
              <a:gd name="connsiteY0" fmla="*/ 0 h 2019300"/>
              <a:gd name="connsiteX1" fmla="*/ 604838 w 704850"/>
              <a:gd name="connsiteY1" fmla="*/ 0 h 2019300"/>
              <a:gd name="connsiteX2" fmla="*/ 432026 w 704850"/>
              <a:gd name="connsiteY2" fmla="*/ 2018697 h 2019300"/>
              <a:gd name="connsiteX3" fmla="*/ 0 w 70485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704850" h="2019300">
                <a:moveTo>
                  <a:pt x="704850" y="0"/>
                </a:moveTo>
                <a:lnTo>
                  <a:pt x="604838" y="0"/>
                </a:lnTo>
                <a:lnTo>
                  <a:pt x="432026" y="2018697"/>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grpSp>
        <p:nvGrpSpPr>
          <p:cNvPr id="30" name="Group 29">
            <a:extLst>
              <a:ext uri="{FF2B5EF4-FFF2-40B4-BE49-F238E27FC236}">
                <a16:creationId xmlns:a16="http://schemas.microsoft.com/office/drawing/2014/main" id="{95C8FEED-B19E-4FA9-8C87-6D9449755BDE}"/>
              </a:ext>
            </a:extLst>
          </p:cNvPr>
          <p:cNvGrpSpPr/>
          <p:nvPr/>
        </p:nvGrpSpPr>
        <p:grpSpPr>
          <a:xfrm>
            <a:off x="3147065" y="2372322"/>
            <a:ext cx="8285584" cy="3307879"/>
            <a:chOff x="3466732" y="2325231"/>
            <a:chExt cx="8285584" cy="3497920"/>
          </a:xfrm>
        </p:grpSpPr>
        <p:cxnSp>
          <p:nvCxnSpPr>
            <p:cNvPr id="31" name="Straight Connector 30">
              <a:extLst>
                <a:ext uri="{FF2B5EF4-FFF2-40B4-BE49-F238E27FC236}">
                  <a16:creationId xmlns:a16="http://schemas.microsoft.com/office/drawing/2014/main" id="{2DF2A684-CD66-4278-9902-BC0640760BF6}"/>
                </a:ext>
              </a:extLst>
            </p:cNvPr>
            <p:cNvCxnSpPr/>
            <p:nvPr/>
          </p:nvCxnSpPr>
          <p:spPr>
            <a:xfrm>
              <a:off x="3466732" y="2325231"/>
              <a:ext cx="0" cy="721301"/>
            </a:xfrm>
            <a:prstGeom prst="line">
              <a:avLst/>
            </a:prstGeom>
            <a:noFill/>
            <a:ln w="25400" cap="flat" cmpd="sng" algn="ctr">
              <a:solidFill>
                <a:sysClr val="window" lastClr="FFFFFF"/>
              </a:solidFill>
              <a:prstDash val="dash"/>
              <a:miter lim="800000"/>
            </a:ln>
            <a:effectLst/>
          </p:spPr>
        </p:cxnSp>
        <p:cxnSp>
          <p:nvCxnSpPr>
            <p:cNvPr id="32" name="Straight Connector 31">
              <a:extLst>
                <a:ext uri="{FF2B5EF4-FFF2-40B4-BE49-F238E27FC236}">
                  <a16:creationId xmlns:a16="http://schemas.microsoft.com/office/drawing/2014/main" id="{0C72676E-C072-4E26-A1F0-775CD10D1323}"/>
                </a:ext>
              </a:extLst>
            </p:cNvPr>
            <p:cNvCxnSpPr/>
            <p:nvPr/>
          </p:nvCxnSpPr>
          <p:spPr>
            <a:xfrm>
              <a:off x="11752316" y="2325231"/>
              <a:ext cx="0" cy="721301"/>
            </a:xfrm>
            <a:prstGeom prst="line">
              <a:avLst/>
            </a:prstGeom>
            <a:noFill/>
            <a:ln w="25400" cap="flat" cmpd="sng" algn="ctr">
              <a:solidFill>
                <a:sysClr val="window" lastClr="FFFFFF"/>
              </a:solidFill>
              <a:prstDash val="dash"/>
              <a:miter lim="800000"/>
            </a:ln>
            <a:effectLst/>
          </p:spPr>
        </p:cxnSp>
        <p:cxnSp>
          <p:nvCxnSpPr>
            <p:cNvPr id="33" name="Straight Connector 32">
              <a:extLst>
                <a:ext uri="{FF2B5EF4-FFF2-40B4-BE49-F238E27FC236}">
                  <a16:creationId xmlns:a16="http://schemas.microsoft.com/office/drawing/2014/main" id="{459C5CC6-9234-4834-8C53-600ECBD12755}"/>
                </a:ext>
              </a:extLst>
            </p:cNvPr>
            <p:cNvCxnSpPr>
              <a:cxnSpLocks/>
            </p:cNvCxnSpPr>
            <p:nvPr/>
          </p:nvCxnSpPr>
          <p:spPr>
            <a:xfrm>
              <a:off x="3466732" y="2943222"/>
              <a:ext cx="0" cy="2879929"/>
            </a:xfrm>
            <a:prstGeom prst="line">
              <a:avLst/>
            </a:prstGeom>
            <a:noFill/>
            <a:ln w="25400" cap="flat" cmpd="sng" algn="ctr">
              <a:solidFill>
                <a:sysClr val="window" lastClr="FFFFFF"/>
              </a:solidFill>
              <a:prstDash val="solid"/>
              <a:miter lim="800000"/>
            </a:ln>
            <a:effectLst/>
          </p:spPr>
        </p:cxnSp>
        <p:cxnSp>
          <p:nvCxnSpPr>
            <p:cNvPr id="34" name="Straight Connector 33">
              <a:extLst>
                <a:ext uri="{FF2B5EF4-FFF2-40B4-BE49-F238E27FC236}">
                  <a16:creationId xmlns:a16="http://schemas.microsoft.com/office/drawing/2014/main" id="{D694FBE6-02BF-42E8-A23A-24749562C855}"/>
                </a:ext>
              </a:extLst>
            </p:cNvPr>
            <p:cNvCxnSpPr>
              <a:cxnSpLocks/>
            </p:cNvCxnSpPr>
            <p:nvPr/>
          </p:nvCxnSpPr>
          <p:spPr>
            <a:xfrm>
              <a:off x="11752316" y="2943222"/>
              <a:ext cx="0" cy="2879929"/>
            </a:xfrm>
            <a:prstGeom prst="line">
              <a:avLst/>
            </a:prstGeom>
            <a:noFill/>
            <a:ln w="25400" cap="flat" cmpd="sng" algn="ctr">
              <a:solidFill>
                <a:sysClr val="window" lastClr="FFFFFF"/>
              </a:solidFill>
              <a:prstDash val="solid"/>
              <a:miter lim="800000"/>
            </a:ln>
            <a:effectLst/>
          </p:spPr>
        </p:cxnSp>
        <p:cxnSp>
          <p:nvCxnSpPr>
            <p:cNvPr id="35" name="Straight Connector 34">
              <a:extLst>
                <a:ext uri="{FF2B5EF4-FFF2-40B4-BE49-F238E27FC236}">
                  <a16:creationId xmlns:a16="http://schemas.microsoft.com/office/drawing/2014/main" id="{83747C6D-C2CF-45D0-9A57-7D54BF8F6D11}"/>
                </a:ext>
              </a:extLst>
            </p:cNvPr>
            <p:cNvCxnSpPr>
              <a:cxnSpLocks/>
            </p:cNvCxnSpPr>
            <p:nvPr/>
          </p:nvCxnSpPr>
          <p:spPr>
            <a:xfrm>
              <a:off x="3466732" y="5823151"/>
              <a:ext cx="8285584" cy="0"/>
            </a:xfrm>
            <a:prstGeom prst="line">
              <a:avLst/>
            </a:prstGeom>
            <a:noFill/>
            <a:ln w="25400" cap="flat" cmpd="sng" algn="ctr">
              <a:solidFill>
                <a:sysClr val="window" lastClr="FFFFFF"/>
              </a:solidFill>
              <a:prstDash val="solid"/>
              <a:miter lim="800000"/>
            </a:ln>
            <a:effectLst/>
          </p:spPr>
        </p:cxnSp>
      </p:grp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FFF7C338-D922-438B-A415-19B8ED22C36D}"/>
                  </a:ext>
                </a:extLst>
              </p14:cNvPr>
              <p14:cNvContentPartPr/>
              <p14:nvPr/>
            </p14:nvContentPartPr>
            <p14:xfrm>
              <a:off x="5003431" y="4839806"/>
              <a:ext cx="933480" cy="360"/>
            </p14:xfrm>
          </p:contentPart>
        </mc:Choice>
        <mc:Fallback xmlns="">
          <p:pic>
            <p:nvPicPr>
              <p:cNvPr id="40" name="Ink 39">
                <a:extLst>
                  <a:ext uri="{FF2B5EF4-FFF2-40B4-BE49-F238E27FC236}">
                    <a16:creationId xmlns:a16="http://schemas.microsoft.com/office/drawing/2014/main" id="{FFF7C338-D922-438B-A415-19B8ED22C36D}"/>
                  </a:ext>
                </a:extLst>
              </p:cNvPr>
              <p:cNvPicPr/>
              <p:nvPr/>
            </p:nvPicPr>
            <p:blipFill>
              <a:blip r:embed="rId4"/>
              <a:stretch>
                <a:fillRect/>
              </a:stretch>
            </p:blipFill>
            <p:spPr>
              <a:xfrm>
                <a:off x="4985791" y="4822166"/>
                <a:ext cx="969120" cy="36000"/>
              </a:xfrm>
              <a:prstGeom prst="rect">
                <a:avLst/>
              </a:prstGeom>
            </p:spPr>
          </p:pic>
        </mc:Fallback>
      </mc:AlternateContent>
      <p:cxnSp>
        <p:nvCxnSpPr>
          <p:cNvPr id="42" name="Straight Arrow Connector 41">
            <a:extLst>
              <a:ext uri="{FF2B5EF4-FFF2-40B4-BE49-F238E27FC236}">
                <a16:creationId xmlns:a16="http://schemas.microsoft.com/office/drawing/2014/main" id="{8FE0620F-73D8-4A99-86C2-B7C3E29A35C6}"/>
              </a:ext>
            </a:extLst>
          </p:cNvPr>
          <p:cNvCxnSpPr>
            <a:cxnSpLocks/>
          </p:cNvCxnSpPr>
          <p:nvPr/>
        </p:nvCxnSpPr>
        <p:spPr>
          <a:xfrm flipV="1">
            <a:off x="5206014" y="3546577"/>
            <a:ext cx="0" cy="1181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E0300A-241A-48B6-9CE8-34210EB9F67D}"/>
              </a:ext>
            </a:extLst>
          </p:cNvPr>
          <p:cNvSpPr txBox="1"/>
          <p:nvPr/>
        </p:nvSpPr>
        <p:spPr>
          <a:xfrm>
            <a:off x="3333999" y="3201062"/>
            <a:ext cx="5196051" cy="369332"/>
          </a:xfrm>
          <a:prstGeom prst="rect">
            <a:avLst/>
          </a:prstGeom>
          <a:noFill/>
        </p:spPr>
        <p:txBody>
          <a:bodyPr wrap="square" rtlCol="0">
            <a:spAutoFit/>
          </a:bodyPr>
          <a:lstStyle/>
          <a:p>
            <a:r>
              <a:rPr lang="en-US" dirty="0">
                <a:latin typeface="Gotham Thin"/>
              </a:rPr>
              <a:t>Choose global peak memory as estimation target</a:t>
            </a:r>
          </a:p>
        </p:txBody>
      </p:sp>
      <mc:AlternateContent xmlns:mc="http://schemas.openxmlformats.org/markup-compatibility/2006" xmlns:p14="http://schemas.microsoft.com/office/powerpoint/2010/main">
        <mc:Choice Requires="p14">
          <p:contentPart p14:bwMode="auto" r:id="rId5">
            <p14:nvContentPartPr>
              <p14:cNvPr id="47" name="Ink 46">
                <a:extLst>
                  <a:ext uri="{FF2B5EF4-FFF2-40B4-BE49-F238E27FC236}">
                    <a16:creationId xmlns:a16="http://schemas.microsoft.com/office/drawing/2014/main" id="{84B48C21-D159-4447-B7D6-294384B5651F}"/>
                  </a:ext>
                </a:extLst>
              </p14:cNvPr>
              <p14:cNvContentPartPr/>
              <p14:nvPr/>
            </p14:nvContentPartPr>
            <p14:xfrm>
              <a:off x="5258472" y="5374753"/>
              <a:ext cx="933480" cy="360"/>
            </p14:xfrm>
          </p:contentPart>
        </mc:Choice>
        <mc:Fallback xmlns="">
          <p:pic>
            <p:nvPicPr>
              <p:cNvPr id="47" name="Ink 46">
                <a:extLst>
                  <a:ext uri="{FF2B5EF4-FFF2-40B4-BE49-F238E27FC236}">
                    <a16:creationId xmlns:a16="http://schemas.microsoft.com/office/drawing/2014/main" id="{84B48C21-D159-4447-B7D6-294384B5651F}"/>
                  </a:ext>
                </a:extLst>
              </p:cNvPr>
              <p:cNvPicPr/>
              <p:nvPr/>
            </p:nvPicPr>
            <p:blipFill>
              <a:blip r:embed="rId4"/>
              <a:stretch>
                <a:fillRect/>
              </a:stretch>
            </p:blipFill>
            <p:spPr>
              <a:xfrm>
                <a:off x="5240832" y="5357113"/>
                <a:ext cx="969120" cy="36000"/>
              </a:xfrm>
              <a:prstGeom prst="rect">
                <a:avLst/>
              </a:prstGeom>
            </p:spPr>
          </p:pic>
        </mc:Fallback>
      </mc:AlternateContent>
      <p:sp>
        <p:nvSpPr>
          <p:cNvPr id="48" name="TextBox 47">
            <a:extLst>
              <a:ext uri="{FF2B5EF4-FFF2-40B4-BE49-F238E27FC236}">
                <a16:creationId xmlns:a16="http://schemas.microsoft.com/office/drawing/2014/main" id="{063362B2-689E-4C11-82D3-B82F680352E8}"/>
              </a:ext>
            </a:extLst>
          </p:cNvPr>
          <p:cNvSpPr txBox="1"/>
          <p:nvPr/>
        </p:nvSpPr>
        <p:spPr>
          <a:xfrm>
            <a:off x="3544307" y="5340245"/>
            <a:ext cx="5103383" cy="369332"/>
          </a:xfrm>
          <a:prstGeom prst="rect">
            <a:avLst/>
          </a:prstGeom>
          <a:noFill/>
        </p:spPr>
        <p:txBody>
          <a:bodyPr wrap="square" rtlCol="0">
            <a:spAutoFit/>
          </a:bodyPr>
          <a:lstStyle/>
          <a:p>
            <a:r>
              <a:rPr lang="en-US" dirty="0">
                <a:latin typeface="Gotham Thin"/>
              </a:rPr>
              <a:t>Choose cases with 0 errors as training cases</a:t>
            </a:r>
          </a:p>
        </p:txBody>
      </p:sp>
    </p:spTree>
    <p:extLst>
      <p:ext uri="{BB962C8B-B14F-4D97-AF65-F5344CB8AC3E}">
        <p14:creationId xmlns:p14="http://schemas.microsoft.com/office/powerpoint/2010/main" val="129355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1EDE1FDF-A176-4BDA-AAEF-537BE006EC9B}"/>
              </a:ext>
            </a:extLst>
          </p:cNvPr>
          <p:cNvSpPr txBox="1">
            <a:spLocks/>
          </p:cNvSpPr>
          <p:nvPr/>
        </p:nvSpPr>
        <p:spPr>
          <a:xfrm>
            <a:off x="4209143" y="3575195"/>
            <a:ext cx="3773714"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small" spc="0" normalizeH="0" baseline="0" noProof="0">
                <a:ln>
                  <a:noFill/>
                </a:ln>
                <a:solidFill>
                  <a:sysClr val="window" lastClr="FFFFFF"/>
                </a:solidFill>
                <a:effectLst/>
                <a:uLnTx/>
                <a:uFillTx/>
                <a:latin typeface="Gotham Thin" pitchFamily="50" charset="0"/>
                <a:ea typeface="+mj-ea"/>
                <a:cs typeface="+mj-cs"/>
              </a:rPr>
              <a:t>The Model</a:t>
            </a:r>
            <a:endParaRPr kumimoji="0" lang="en-US" sz="4000" b="1" i="0" u="none" strike="noStrike" kern="1200" cap="small" spc="0" normalizeH="0" baseline="0" noProof="0" dirty="0">
              <a:ln>
                <a:noFill/>
              </a:ln>
              <a:solidFill>
                <a:sysClr val="window" lastClr="FFFFFF"/>
              </a:solidFill>
              <a:effectLst/>
              <a:uLnTx/>
              <a:uFillTx/>
              <a:latin typeface="Gotham Thin" pitchFamily="50" charset="0"/>
              <a:ea typeface="+mj-ea"/>
              <a:cs typeface="+mj-cs"/>
            </a:endParaRPr>
          </a:p>
        </p:txBody>
      </p:sp>
      <p:grpSp>
        <p:nvGrpSpPr>
          <p:cNvPr id="10" name="Group 9">
            <a:extLst>
              <a:ext uri="{FF2B5EF4-FFF2-40B4-BE49-F238E27FC236}">
                <a16:creationId xmlns:a16="http://schemas.microsoft.com/office/drawing/2014/main" id="{7AB17164-7946-4AE1-8A78-C7D3F6ABBC43}"/>
              </a:ext>
            </a:extLst>
          </p:cNvPr>
          <p:cNvGrpSpPr/>
          <p:nvPr/>
        </p:nvGrpSpPr>
        <p:grpSpPr>
          <a:xfrm>
            <a:off x="5760238" y="2773988"/>
            <a:ext cx="615095" cy="609292"/>
            <a:chOff x="22069559" y="1875904"/>
            <a:chExt cx="621123" cy="615264"/>
          </a:xfrm>
        </p:grpSpPr>
        <p:sp>
          <p:nvSpPr>
            <p:cNvPr id="11" name="Freeform 667">
              <a:extLst>
                <a:ext uri="{FF2B5EF4-FFF2-40B4-BE49-F238E27FC236}">
                  <a16:creationId xmlns:a16="http://schemas.microsoft.com/office/drawing/2014/main" id="{2C9E2431-2B86-495C-94B5-82D6E4BFA3EC}"/>
                </a:ext>
              </a:extLst>
            </p:cNvPr>
            <p:cNvSpPr>
              <a:spLocks noChangeArrowheads="1"/>
            </p:cNvSpPr>
            <p:nvPr/>
          </p:nvSpPr>
          <p:spPr bwMode="auto">
            <a:xfrm>
              <a:off x="22447507" y="1875904"/>
              <a:ext cx="243175" cy="237317"/>
            </a:xfrm>
            <a:custGeom>
              <a:avLst/>
              <a:gdLst>
                <a:gd name="T0" fmla="*/ 0 w 367"/>
                <a:gd name="T1" fmla="*/ 179 h 359"/>
                <a:gd name="T2" fmla="*/ 0 w 367"/>
                <a:gd name="T3" fmla="*/ 179 h 359"/>
                <a:gd name="T4" fmla="*/ 187 w 367"/>
                <a:gd name="T5" fmla="*/ 358 h 359"/>
                <a:gd name="T6" fmla="*/ 366 w 367"/>
                <a:gd name="T7" fmla="*/ 179 h 359"/>
                <a:gd name="T8" fmla="*/ 187 w 367"/>
                <a:gd name="T9" fmla="*/ 0 h 359"/>
                <a:gd name="T10" fmla="*/ 0 w 367"/>
                <a:gd name="T11" fmla="*/ 179 h 359"/>
              </a:gdLst>
              <a:ahLst/>
              <a:cxnLst>
                <a:cxn ang="0">
                  <a:pos x="T0" y="T1"/>
                </a:cxn>
                <a:cxn ang="0">
                  <a:pos x="T2" y="T3"/>
                </a:cxn>
                <a:cxn ang="0">
                  <a:pos x="T4" y="T5"/>
                </a:cxn>
                <a:cxn ang="0">
                  <a:pos x="T6" y="T7"/>
                </a:cxn>
                <a:cxn ang="0">
                  <a:pos x="T8" y="T9"/>
                </a:cxn>
                <a:cxn ang="0">
                  <a:pos x="T10" y="T11"/>
                </a:cxn>
              </a:cxnLst>
              <a:rect l="0" t="0" r="r" b="b"/>
              <a:pathLst>
                <a:path w="367" h="359">
                  <a:moveTo>
                    <a:pt x="0" y="179"/>
                  </a:moveTo>
                  <a:lnTo>
                    <a:pt x="0" y="179"/>
                  </a:lnTo>
                  <a:cubicBezTo>
                    <a:pt x="0" y="276"/>
                    <a:pt x="83" y="358"/>
                    <a:pt x="187" y="358"/>
                  </a:cubicBezTo>
                  <a:cubicBezTo>
                    <a:pt x="284" y="358"/>
                    <a:pt x="366" y="276"/>
                    <a:pt x="366" y="179"/>
                  </a:cubicBezTo>
                  <a:cubicBezTo>
                    <a:pt x="366" y="74"/>
                    <a:pt x="284" y="0"/>
                    <a:pt x="187" y="0"/>
                  </a:cubicBezTo>
                  <a:cubicBezTo>
                    <a:pt x="83" y="0"/>
                    <a:pt x="0" y="74"/>
                    <a:pt x="0" y="179"/>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2" name="Freeform 668">
              <a:extLst>
                <a:ext uri="{FF2B5EF4-FFF2-40B4-BE49-F238E27FC236}">
                  <a16:creationId xmlns:a16="http://schemas.microsoft.com/office/drawing/2014/main" id="{F5AA91F9-30C2-4BCE-90A5-23359C3DDC27}"/>
                </a:ext>
              </a:extLst>
            </p:cNvPr>
            <p:cNvSpPr>
              <a:spLocks noChangeArrowheads="1"/>
            </p:cNvSpPr>
            <p:nvPr/>
          </p:nvSpPr>
          <p:spPr bwMode="auto">
            <a:xfrm>
              <a:off x="22069559" y="2183536"/>
              <a:ext cx="199228" cy="199228"/>
            </a:xfrm>
            <a:custGeom>
              <a:avLst/>
              <a:gdLst>
                <a:gd name="T0" fmla="*/ 299 w 300"/>
                <a:gd name="T1" fmla="*/ 150 h 300"/>
                <a:gd name="T2" fmla="*/ 299 w 300"/>
                <a:gd name="T3" fmla="*/ 150 h 300"/>
                <a:gd name="T4" fmla="*/ 149 w 300"/>
                <a:gd name="T5" fmla="*/ 299 h 300"/>
                <a:gd name="T6" fmla="*/ 0 w 300"/>
                <a:gd name="T7" fmla="*/ 150 h 300"/>
                <a:gd name="T8" fmla="*/ 149 w 300"/>
                <a:gd name="T9" fmla="*/ 0 h 300"/>
                <a:gd name="T10" fmla="*/ 299 w 300"/>
                <a:gd name="T11" fmla="*/ 150 h 300"/>
              </a:gdLst>
              <a:ahLst/>
              <a:cxnLst>
                <a:cxn ang="0">
                  <a:pos x="T0" y="T1"/>
                </a:cxn>
                <a:cxn ang="0">
                  <a:pos x="T2" y="T3"/>
                </a:cxn>
                <a:cxn ang="0">
                  <a:pos x="T4" y="T5"/>
                </a:cxn>
                <a:cxn ang="0">
                  <a:pos x="T6" y="T7"/>
                </a:cxn>
                <a:cxn ang="0">
                  <a:pos x="T8" y="T9"/>
                </a:cxn>
                <a:cxn ang="0">
                  <a:pos x="T10" y="T11"/>
                </a:cxn>
              </a:cxnLst>
              <a:rect l="0" t="0" r="r" b="b"/>
              <a:pathLst>
                <a:path w="300" h="300">
                  <a:moveTo>
                    <a:pt x="299" y="150"/>
                  </a:moveTo>
                  <a:lnTo>
                    <a:pt x="299" y="150"/>
                  </a:lnTo>
                  <a:cubicBezTo>
                    <a:pt x="299" y="232"/>
                    <a:pt x="232" y="299"/>
                    <a:pt x="149" y="299"/>
                  </a:cubicBezTo>
                  <a:cubicBezTo>
                    <a:pt x="67" y="299"/>
                    <a:pt x="0" y="232"/>
                    <a:pt x="0" y="150"/>
                  </a:cubicBezTo>
                  <a:cubicBezTo>
                    <a:pt x="0" y="67"/>
                    <a:pt x="67" y="0"/>
                    <a:pt x="149" y="0"/>
                  </a:cubicBezTo>
                  <a:cubicBezTo>
                    <a:pt x="232" y="0"/>
                    <a:pt x="299" y="67"/>
                    <a:pt x="299" y="150"/>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3" name="Freeform 669">
              <a:extLst>
                <a:ext uri="{FF2B5EF4-FFF2-40B4-BE49-F238E27FC236}">
                  <a16:creationId xmlns:a16="http://schemas.microsoft.com/office/drawing/2014/main" id="{556E007E-555B-4050-AE70-BA6D1C3ED2B2}"/>
                </a:ext>
              </a:extLst>
            </p:cNvPr>
            <p:cNvSpPr>
              <a:spLocks noChangeArrowheads="1"/>
            </p:cNvSpPr>
            <p:nvPr/>
          </p:nvSpPr>
          <p:spPr bwMode="auto">
            <a:xfrm>
              <a:off x="22456296" y="2332958"/>
              <a:ext cx="164070" cy="158210"/>
            </a:xfrm>
            <a:custGeom>
              <a:avLst/>
              <a:gdLst>
                <a:gd name="T0" fmla="*/ 0 w 248"/>
                <a:gd name="T1" fmla="*/ 120 h 240"/>
                <a:gd name="T2" fmla="*/ 0 w 248"/>
                <a:gd name="T3" fmla="*/ 120 h 240"/>
                <a:gd name="T4" fmla="*/ 120 w 248"/>
                <a:gd name="T5" fmla="*/ 0 h 240"/>
                <a:gd name="T6" fmla="*/ 247 w 248"/>
                <a:gd name="T7" fmla="*/ 120 h 240"/>
                <a:gd name="T8" fmla="*/ 120 w 248"/>
                <a:gd name="T9" fmla="*/ 239 h 240"/>
                <a:gd name="T10" fmla="*/ 0 w 248"/>
                <a:gd name="T11" fmla="*/ 120 h 240"/>
              </a:gdLst>
              <a:ahLst/>
              <a:cxnLst>
                <a:cxn ang="0">
                  <a:pos x="T0" y="T1"/>
                </a:cxn>
                <a:cxn ang="0">
                  <a:pos x="T2" y="T3"/>
                </a:cxn>
                <a:cxn ang="0">
                  <a:pos x="T4" y="T5"/>
                </a:cxn>
                <a:cxn ang="0">
                  <a:pos x="T6" y="T7"/>
                </a:cxn>
                <a:cxn ang="0">
                  <a:pos x="T8" y="T9"/>
                </a:cxn>
                <a:cxn ang="0">
                  <a:pos x="T10" y="T11"/>
                </a:cxn>
              </a:cxnLst>
              <a:rect l="0" t="0" r="r" b="b"/>
              <a:pathLst>
                <a:path w="248" h="240">
                  <a:moveTo>
                    <a:pt x="0" y="120"/>
                  </a:moveTo>
                  <a:lnTo>
                    <a:pt x="0" y="120"/>
                  </a:lnTo>
                  <a:cubicBezTo>
                    <a:pt x="0" y="52"/>
                    <a:pt x="60" y="0"/>
                    <a:pt x="120" y="0"/>
                  </a:cubicBezTo>
                  <a:cubicBezTo>
                    <a:pt x="187" y="0"/>
                    <a:pt x="247" y="52"/>
                    <a:pt x="247" y="120"/>
                  </a:cubicBezTo>
                  <a:cubicBezTo>
                    <a:pt x="247" y="187"/>
                    <a:pt x="187" y="239"/>
                    <a:pt x="120" y="239"/>
                  </a:cubicBezTo>
                  <a:cubicBezTo>
                    <a:pt x="60" y="239"/>
                    <a:pt x="0" y="187"/>
                    <a:pt x="0" y="120"/>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4" name="Line 670">
              <a:extLst>
                <a:ext uri="{FF2B5EF4-FFF2-40B4-BE49-F238E27FC236}">
                  <a16:creationId xmlns:a16="http://schemas.microsoft.com/office/drawing/2014/main" id="{D4D48708-9656-4747-A1F8-A4A85E794E21}"/>
                </a:ext>
              </a:extLst>
            </p:cNvPr>
            <p:cNvSpPr>
              <a:spLocks noChangeShapeType="1"/>
            </p:cNvSpPr>
            <p:nvPr/>
          </p:nvSpPr>
          <p:spPr bwMode="auto">
            <a:xfrm flipH="1" flipV="1">
              <a:off x="22254137" y="2321238"/>
              <a:ext cx="205088" cy="84966"/>
            </a:xfrm>
            <a:prstGeom prst="line">
              <a:avLst/>
            </a:prstGeom>
            <a:noFill/>
            <a:ln w="19050" cap="flat">
              <a:solidFill>
                <a:sysClr val="window" lastClr="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5" name="Line 671">
              <a:extLst>
                <a:ext uri="{FF2B5EF4-FFF2-40B4-BE49-F238E27FC236}">
                  <a16:creationId xmlns:a16="http://schemas.microsoft.com/office/drawing/2014/main" id="{CD5BA5D9-9DB6-4452-8F4D-D2852D8210F7}"/>
                </a:ext>
              </a:extLst>
            </p:cNvPr>
            <p:cNvSpPr>
              <a:spLocks noChangeShapeType="1"/>
            </p:cNvSpPr>
            <p:nvPr/>
          </p:nvSpPr>
          <p:spPr bwMode="auto">
            <a:xfrm flipV="1">
              <a:off x="22248279" y="2072205"/>
              <a:ext cx="216806" cy="143560"/>
            </a:xfrm>
            <a:prstGeom prst="line">
              <a:avLst/>
            </a:prstGeom>
            <a:noFill/>
            <a:ln w="19050" cap="flat">
              <a:solidFill>
                <a:sysClr val="window" lastClr="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grpSp>
    </p:spTree>
    <p:extLst>
      <p:ext uri="{BB962C8B-B14F-4D97-AF65-F5344CB8AC3E}">
        <p14:creationId xmlns:p14="http://schemas.microsoft.com/office/powerpoint/2010/main" val="142475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44E8F5-43D8-45D4-9365-744033796A26}"/>
              </a:ext>
            </a:extLst>
          </p:cNvPr>
          <p:cNvSpPr txBox="1"/>
          <p:nvPr/>
        </p:nvSpPr>
        <p:spPr>
          <a:xfrm>
            <a:off x="948150" y="1653503"/>
            <a:ext cx="8089640" cy="923330"/>
          </a:xfrm>
          <a:prstGeom prst="rect">
            <a:avLst/>
          </a:prstGeom>
          <a:noFill/>
        </p:spPr>
        <p:txBody>
          <a:bodyPr wrap="square" rtlCol="0">
            <a:spAutoFit/>
          </a:bodyPr>
          <a:lstStyle/>
          <a:p>
            <a:r>
              <a:rPr lang="en-US" dirty="0">
                <a:latin typeface="Gotham Thin"/>
              </a:rPr>
              <a:t>First idea: Linear </a:t>
            </a:r>
            <a:r>
              <a:rPr lang="en-US" altLang="zh-CN" dirty="0">
                <a:latin typeface="Gotham Thin"/>
              </a:rPr>
              <a:t>R</a:t>
            </a:r>
            <a:r>
              <a:rPr lang="en-US" dirty="0">
                <a:latin typeface="Gotham Thin"/>
              </a:rPr>
              <a:t>egression</a:t>
            </a:r>
          </a:p>
          <a:p>
            <a:endParaRPr lang="en-US" dirty="0">
              <a:latin typeface="Gotham Thin"/>
            </a:endParaRPr>
          </a:p>
          <a:p>
            <a:r>
              <a:rPr lang="en-US" dirty="0">
                <a:latin typeface="Gotham Thin"/>
              </a:rPr>
              <a:t>We use Python </a:t>
            </a:r>
            <a:r>
              <a:rPr lang="en-US" dirty="0" err="1">
                <a:latin typeface="Gotham Thin"/>
              </a:rPr>
              <a:t>scikit</a:t>
            </a:r>
            <a:r>
              <a:rPr lang="en-US" dirty="0">
                <a:latin typeface="Gotham Thin"/>
              </a:rPr>
              <a:t>-learn module to train model and finally get it as follow:   </a:t>
            </a:r>
          </a:p>
        </p:txBody>
      </p:sp>
      <p:sp>
        <p:nvSpPr>
          <p:cNvPr id="3" name="TextBox 2">
            <a:extLst>
              <a:ext uri="{FF2B5EF4-FFF2-40B4-BE49-F238E27FC236}">
                <a16:creationId xmlns:a16="http://schemas.microsoft.com/office/drawing/2014/main" id="{61ECD4E2-8D74-4154-87BA-219E2B3D0681}"/>
              </a:ext>
            </a:extLst>
          </p:cNvPr>
          <p:cNvSpPr txBox="1"/>
          <p:nvPr/>
        </p:nvSpPr>
        <p:spPr>
          <a:xfrm>
            <a:off x="865742" y="2815383"/>
            <a:ext cx="8593506" cy="1477328"/>
          </a:xfrm>
          <a:prstGeom prst="rect">
            <a:avLst/>
          </a:prstGeom>
          <a:noFill/>
        </p:spPr>
        <p:txBody>
          <a:bodyPr wrap="none" rtlCol="0">
            <a:spAutoFit/>
          </a:bodyPr>
          <a:lstStyle/>
          <a:p>
            <a:r>
              <a:rPr lang="en-US" dirty="0">
                <a:latin typeface="Gotham Thin"/>
              </a:rPr>
              <a:t> </a:t>
            </a:r>
            <a:r>
              <a:rPr lang="en-US" dirty="0" err="1">
                <a:latin typeface="Gotham Thin"/>
              </a:rPr>
              <a:t>peakMemory</a:t>
            </a:r>
            <a:r>
              <a:rPr lang="en-US" dirty="0">
                <a:latin typeface="Gotham Thin"/>
              </a:rPr>
              <a:t> = 1.11e6 * </a:t>
            </a:r>
            <a:r>
              <a:rPr lang="en-US" dirty="0" err="1">
                <a:latin typeface="Gotham Thin"/>
              </a:rPr>
              <a:t>sfeMemory</a:t>
            </a:r>
            <a:r>
              <a:rPr lang="en-US" dirty="0">
                <a:latin typeface="Gotham Thin"/>
              </a:rPr>
              <a:t>  +  4.21e3 * </a:t>
            </a:r>
            <a:r>
              <a:rPr lang="en-US" dirty="0" err="1">
                <a:latin typeface="Gotham Thin"/>
              </a:rPr>
              <a:t>nodenum</a:t>
            </a:r>
            <a:r>
              <a:rPr lang="en-US" dirty="0">
                <a:latin typeface="Gotham Thin"/>
              </a:rPr>
              <a:t> - 9.98e4 * </a:t>
            </a:r>
            <a:r>
              <a:rPr lang="en-US" dirty="0" err="1">
                <a:latin typeface="Gotham Thin"/>
              </a:rPr>
              <a:t>bjtnum</a:t>
            </a:r>
            <a:r>
              <a:rPr lang="en-US" dirty="0">
                <a:latin typeface="Gotham Thin"/>
              </a:rPr>
              <a:t> +  </a:t>
            </a:r>
          </a:p>
          <a:p>
            <a:r>
              <a:rPr lang="en-US" dirty="0">
                <a:latin typeface="Gotham Thin"/>
              </a:rPr>
              <a:t> 			   2.16e3 * bsim3v3num + 5.62e2 * </a:t>
            </a:r>
            <a:r>
              <a:rPr lang="en-US" dirty="0" err="1">
                <a:latin typeface="Gotham Thin"/>
              </a:rPr>
              <a:t>capacitornum</a:t>
            </a:r>
            <a:r>
              <a:rPr lang="en-US" dirty="0">
                <a:latin typeface="Gotham Thin"/>
              </a:rPr>
              <a:t> - 4.83e2 * </a:t>
            </a:r>
            <a:r>
              <a:rPr lang="en-US" dirty="0" err="1">
                <a:latin typeface="Gotham Thin"/>
              </a:rPr>
              <a:t>diodenum</a:t>
            </a:r>
            <a:r>
              <a:rPr lang="en-US" dirty="0">
                <a:latin typeface="Gotham Thin"/>
              </a:rPr>
              <a:t>  -</a:t>
            </a:r>
          </a:p>
          <a:p>
            <a:r>
              <a:rPr lang="en-US" dirty="0">
                <a:latin typeface="Gotham Thin"/>
              </a:rPr>
              <a:t> 			   6.62e1 * </a:t>
            </a:r>
            <a:r>
              <a:rPr lang="en-US" dirty="0" err="1">
                <a:latin typeface="Gotham Thin"/>
              </a:rPr>
              <a:t>resistnum</a:t>
            </a:r>
            <a:r>
              <a:rPr lang="en-US" dirty="0">
                <a:latin typeface="Gotham Thin"/>
              </a:rPr>
              <a:t> - 5.61e3 * </a:t>
            </a:r>
            <a:r>
              <a:rPr lang="en-US" dirty="0" err="1">
                <a:latin typeface="Gotham Thin"/>
              </a:rPr>
              <a:t>vsourcenum</a:t>
            </a:r>
            <a:r>
              <a:rPr lang="en-US" dirty="0">
                <a:latin typeface="Gotham Thin"/>
              </a:rPr>
              <a:t>  - 5.66e3 * </a:t>
            </a:r>
            <a:r>
              <a:rPr lang="en-US" dirty="0" err="1">
                <a:latin typeface="Gotham Thin"/>
              </a:rPr>
              <a:t>bsourcenum</a:t>
            </a:r>
            <a:r>
              <a:rPr lang="en-US" dirty="0">
                <a:latin typeface="Gotham Thin"/>
              </a:rPr>
              <a:t>  - </a:t>
            </a:r>
          </a:p>
          <a:p>
            <a:r>
              <a:rPr lang="en-US" dirty="0">
                <a:latin typeface="Gotham Thin"/>
              </a:rPr>
              <a:t>			   3.07e3 * </a:t>
            </a:r>
            <a:r>
              <a:rPr lang="en-US" dirty="0" err="1">
                <a:latin typeface="Gotham Thin"/>
              </a:rPr>
              <a:t>inductornum</a:t>
            </a:r>
            <a:r>
              <a:rPr lang="en-US" dirty="0">
                <a:latin typeface="Gotham Thin"/>
              </a:rPr>
              <a:t> - 5.80e4 * </a:t>
            </a:r>
            <a:r>
              <a:rPr lang="en-US" dirty="0" err="1">
                <a:latin typeface="Gotham Thin"/>
              </a:rPr>
              <a:t>mosnum</a:t>
            </a:r>
            <a:r>
              <a:rPr lang="en-US" dirty="0">
                <a:latin typeface="Gotham Thin"/>
              </a:rPr>
              <a:t> + 2.39e3 * bsim4num + </a:t>
            </a:r>
          </a:p>
          <a:p>
            <a:r>
              <a:rPr lang="en-US" dirty="0">
                <a:latin typeface="Gotham Thin"/>
              </a:rPr>
              <a:t>			   4.97e4 * </a:t>
            </a:r>
            <a:r>
              <a:rPr lang="en-US" dirty="0" err="1">
                <a:latin typeface="Gotham Thin"/>
              </a:rPr>
              <a:t>tmibsimnum</a:t>
            </a:r>
            <a:r>
              <a:rPr lang="en-US" dirty="0">
                <a:latin typeface="Gotham Thin"/>
              </a:rPr>
              <a:t> + 1.32e4 * </a:t>
            </a:r>
            <a:r>
              <a:rPr lang="en-US" dirty="0" err="1">
                <a:latin typeface="Gotham Thin"/>
              </a:rPr>
              <a:t>juncapnum</a:t>
            </a:r>
            <a:r>
              <a:rPr lang="en-US" dirty="0">
                <a:latin typeface="Gotham Thin"/>
              </a:rPr>
              <a:t> </a:t>
            </a:r>
          </a:p>
        </p:txBody>
      </p:sp>
      <p:sp>
        <p:nvSpPr>
          <p:cNvPr id="5" name="TextBox 4">
            <a:extLst>
              <a:ext uri="{FF2B5EF4-FFF2-40B4-BE49-F238E27FC236}">
                <a16:creationId xmlns:a16="http://schemas.microsoft.com/office/drawing/2014/main" id="{3DF0F223-A0FD-419E-BFF1-83AA3BAD0E03}"/>
              </a:ext>
            </a:extLst>
          </p:cNvPr>
          <p:cNvSpPr txBox="1"/>
          <p:nvPr/>
        </p:nvSpPr>
        <p:spPr>
          <a:xfrm>
            <a:off x="1021405" y="4640094"/>
            <a:ext cx="9309370" cy="646331"/>
          </a:xfrm>
          <a:prstGeom prst="rect">
            <a:avLst/>
          </a:prstGeom>
          <a:noFill/>
        </p:spPr>
        <p:txBody>
          <a:bodyPr wrap="square" rtlCol="0">
            <a:spAutoFit/>
          </a:bodyPr>
          <a:lstStyle/>
          <a:p>
            <a:r>
              <a:rPr lang="en-US" dirty="0">
                <a:latin typeface="Gotham Thin"/>
              </a:rPr>
              <a:t>However the accuracy is 69.2% which is far below our target accuracy</a:t>
            </a:r>
            <a:r>
              <a:rPr lang="en-US" altLang="zh-CN" dirty="0">
                <a:latin typeface="Gotham Thin"/>
              </a:rPr>
              <a:t>. It seems linear regression may not be suitable for our APS data.</a:t>
            </a:r>
            <a:endParaRPr lang="en-US" dirty="0">
              <a:latin typeface="Gotham Thin"/>
            </a:endParaRPr>
          </a:p>
        </p:txBody>
      </p:sp>
    </p:spTree>
    <p:extLst>
      <p:ext uri="{BB962C8B-B14F-4D97-AF65-F5344CB8AC3E}">
        <p14:creationId xmlns:p14="http://schemas.microsoft.com/office/powerpoint/2010/main" val="172323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364AC-A94D-4F47-8897-D012806014B2}"/>
              </a:ext>
            </a:extLst>
          </p:cNvPr>
          <p:cNvSpPr txBox="1"/>
          <p:nvPr/>
        </p:nvSpPr>
        <p:spPr>
          <a:xfrm>
            <a:off x="924125" y="1712068"/>
            <a:ext cx="9961125" cy="4524315"/>
          </a:xfrm>
          <a:prstGeom prst="rect">
            <a:avLst/>
          </a:prstGeom>
          <a:noFill/>
        </p:spPr>
        <p:txBody>
          <a:bodyPr wrap="square" rtlCol="0">
            <a:spAutoFit/>
          </a:bodyPr>
          <a:lstStyle/>
          <a:p>
            <a:r>
              <a:rPr lang="en-US" dirty="0">
                <a:latin typeface="Gotham Thin"/>
              </a:rPr>
              <a:t>Second idea: Random </a:t>
            </a:r>
            <a:r>
              <a:rPr lang="en-US" altLang="zh-CN" dirty="0">
                <a:latin typeface="Gotham Thin"/>
              </a:rPr>
              <a:t>F</a:t>
            </a:r>
            <a:r>
              <a:rPr lang="en-US" dirty="0">
                <a:latin typeface="Gotham Thin"/>
              </a:rPr>
              <a:t>orest </a:t>
            </a:r>
          </a:p>
          <a:p>
            <a:endParaRPr lang="en-US" dirty="0">
              <a:latin typeface="Gotham Thin"/>
            </a:endParaRPr>
          </a:p>
          <a:p>
            <a:r>
              <a:rPr lang="en-US" dirty="0">
                <a:latin typeface="Gotham Thin"/>
              </a:rPr>
              <a:t>Random forest is an ensemble learning method for classification, regression and other tasks that operates by constructing a multitude of decision trees at training time and outputting the class that is the mode of the classes (classification) or mean prediction (regression) of the individual trees.</a:t>
            </a:r>
          </a:p>
          <a:p>
            <a:endParaRPr lang="en-US" dirty="0">
              <a:latin typeface="Gotham Thin"/>
            </a:endParaRPr>
          </a:p>
          <a:p>
            <a:r>
              <a:rPr lang="en-US" dirty="0">
                <a:latin typeface="Gotham Thin"/>
              </a:rPr>
              <a:t>After training, we get random forest model:</a:t>
            </a:r>
          </a:p>
          <a:p>
            <a:r>
              <a:rPr lang="en-US" dirty="0">
                <a:latin typeface="Gotham Thin"/>
              </a:rPr>
              <a:t>	* train dataset’s mean absolute error: 6.24 %</a:t>
            </a:r>
          </a:p>
          <a:p>
            <a:r>
              <a:rPr lang="en-US" dirty="0">
                <a:latin typeface="Gotham Thin"/>
              </a:rPr>
              <a:t>	* test dataset’s mean absolute error: 11.40%</a:t>
            </a:r>
          </a:p>
          <a:p>
            <a:endParaRPr lang="en-US" dirty="0">
              <a:latin typeface="Gotham Thin"/>
            </a:endParaRPr>
          </a:p>
          <a:p>
            <a:r>
              <a:rPr lang="en-US" dirty="0">
                <a:latin typeface="Gotham Thin"/>
              </a:rPr>
              <a:t>Although it seems that dataset’s error is excellent, there are some problems as well:</a:t>
            </a:r>
          </a:p>
          <a:p>
            <a:r>
              <a:rPr lang="en-US" dirty="0">
                <a:latin typeface="Gotham Thin"/>
              </a:rPr>
              <a:t>	* Test dataset’s error is much higher than train dataset’s, maybe the model is overfitting;</a:t>
            </a:r>
          </a:p>
          <a:p>
            <a:r>
              <a:rPr lang="en-US" dirty="0">
                <a:latin typeface="Gotham Thin"/>
              </a:rPr>
              <a:t>	* Because our dataset’s global memory range from 0.5 to 30 GBytes and random forest can’t predict data outside the range of training dataset well, if we want to estimate memory larger than 30 GBytes using random forest model, it will have poor results.</a:t>
            </a:r>
          </a:p>
          <a:p>
            <a:endParaRPr lang="en-US" dirty="0">
              <a:latin typeface="Gotham Thin"/>
            </a:endParaRPr>
          </a:p>
        </p:txBody>
      </p:sp>
    </p:spTree>
    <p:extLst>
      <p:ext uri="{BB962C8B-B14F-4D97-AF65-F5344CB8AC3E}">
        <p14:creationId xmlns:p14="http://schemas.microsoft.com/office/powerpoint/2010/main" val="360484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3C4F28-4497-4F33-88FB-72D71F2BD6EE}"/>
              </a:ext>
            </a:extLst>
          </p:cNvPr>
          <p:cNvSpPr/>
          <p:nvPr/>
        </p:nvSpPr>
        <p:spPr>
          <a:xfrm>
            <a:off x="1238655" y="2319328"/>
            <a:ext cx="9714689" cy="2585323"/>
          </a:xfrm>
          <a:prstGeom prst="rect">
            <a:avLst/>
          </a:prstGeom>
        </p:spPr>
        <p:txBody>
          <a:bodyPr wrap="square">
            <a:spAutoFit/>
          </a:bodyPr>
          <a:lstStyle/>
          <a:p>
            <a:r>
              <a:rPr lang="en-US" dirty="0">
                <a:latin typeface="Gotham Thin"/>
              </a:rPr>
              <a:t>Therefore, we consider about Neural Network :</a:t>
            </a:r>
          </a:p>
          <a:p>
            <a:endParaRPr lang="en-US" dirty="0">
              <a:latin typeface="Gotham Thin"/>
            </a:endParaRPr>
          </a:p>
          <a:p>
            <a:r>
              <a:rPr lang="en-US" dirty="0">
                <a:latin typeface="Gotham Thin"/>
              </a:rPr>
              <a:t>Neural network is a network of simple elements called artificial neurons, which receive input, change their internal state (activation) according to that input, and produce output depending on the input and activation. The network forms by connecting the output of certain neurons to the input of other neurons forming a directed, weighted graph. The weights as well as the functions that compute the activation can be modified by a process called learning which is governed by a learning rule. It can achieve better results than Random Forest when part of data is missing or lacking in the training dataset.</a:t>
            </a:r>
          </a:p>
        </p:txBody>
      </p:sp>
    </p:spTree>
    <p:extLst>
      <p:ext uri="{BB962C8B-B14F-4D97-AF65-F5344CB8AC3E}">
        <p14:creationId xmlns:p14="http://schemas.microsoft.com/office/powerpoint/2010/main" val="73220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8A69C63-7968-4B0C-8F41-429B94CED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108" y="2091841"/>
            <a:ext cx="4623853" cy="3035992"/>
          </a:xfrm>
          <a:prstGeom prst="rect">
            <a:avLst/>
          </a:prstGeom>
        </p:spPr>
      </p:pic>
      <p:sp>
        <p:nvSpPr>
          <p:cNvPr id="18" name="Rectangle: Rounded Corners 17">
            <a:extLst>
              <a:ext uri="{FF2B5EF4-FFF2-40B4-BE49-F238E27FC236}">
                <a16:creationId xmlns:a16="http://schemas.microsoft.com/office/drawing/2014/main" id="{ADD90918-0C94-43A1-8980-CDA579A1EF93}"/>
              </a:ext>
            </a:extLst>
          </p:cNvPr>
          <p:cNvSpPr/>
          <p:nvPr/>
        </p:nvSpPr>
        <p:spPr>
          <a:xfrm>
            <a:off x="3581400" y="1790029"/>
            <a:ext cx="5029200" cy="3639615"/>
          </a:xfrm>
          <a:prstGeom prst="roundRect">
            <a:avLst>
              <a:gd name="adj" fmla="val 4629"/>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9" name="Rectangle: Rounded Corners 18">
            <a:extLst>
              <a:ext uri="{FF2B5EF4-FFF2-40B4-BE49-F238E27FC236}">
                <a16:creationId xmlns:a16="http://schemas.microsoft.com/office/drawing/2014/main" id="{F5A81ED4-8CCC-4AA5-9ACE-5E3CCDBD1594}"/>
              </a:ext>
            </a:extLst>
          </p:cNvPr>
          <p:cNvSpPr/>
          <p:nvPr/>
        </p:nvSpPr>
        <p:spPr>
          <a:xfrm>
            <a:off x="3715910" y="1899566"/>
            <a:ext cx="716710" cy="3420540"/>
          </a:xfrm>
          <a:prstGeom prst="roundRect">
            <a:avLst>
              <a:gd name="adj" fmla="val 21906"/>
            </a:avLst>
          </a:prstGeom>
          <a:solidFill>
            <a:sysClr val="window" lastClr="FFFFFF">
              <a:alpha val="23000"/>
            </a:sys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0" name="Text Placeholder 4">
            <a:extLst>
              <a:ext uri="{FF2B5EF4-FFF2-40B4-BE49-F238E27FC236}">
                <a16:creationId xmlns:a16="http://schemas.microsoft.com/office/drawing/2014/main" id="{51910715-9056-4886-A1EA-19E1FED83732}"/>
              </a:ext>
            </a:extLst>
          </p:cNvPr>
          <p:cNvSpPr txBox="1">
            <a:spLocks/>
          </p:cNvSpPr>
          <p:nvPr/>
        </p:nvSpPr>
        <p:spPr>
          <a:xfrm>
            <a:off x="2198038" y="5525021"/>
            <a:ext cx="3692983" cy="4749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Gotham Thin" pitchFamily="50" charset="0"/>
                <a:ea typeface="+mn-ea"/>
                <a:cs typeface="+mn-cs"/>
              </a:rPr>
              <a:t>Input Layer</a:t>
            </a:r>
            <a:endPar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19B34CC-2F30-4116-86B7-F5B16C53F509}"/>
                  </a:ext>
                </a:extLst>
              </p:cNvPr>
              <p:cNvSpPr/>
              <p:nvPr/>
            </p:nvSpPr>
            <p:spPr>
              <a:xfrm>
                <a:off x="2476810" y="3246248"/>
                <a:ext cx="525272" cy="523220"/>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r>
                        <a:rPr lang="pt-PT" sz="2800" i="1">
                          <a:solidFill>
                            <a:prstClr val="white"/>
                          </a:solidFill>
                          <a:latin typeface="Cambria Math" panose="02040503050406030204" pitchFamily="18" charset="0"/>
                        </a:rPr>
                        <m:t>𝑋</m:t>
                      </m:r>
                    </m:oMath>
                  </m:oMathPara>
                </a14:m>
                <a:endParaRPr lang="en-US" sz="2800" dirty="0">
                  <a:solidFill>
                    <a:prstClr val="black"/>
                  </a:solidFill>
                  <a:latin typeface="Gotham Thin"/>
                </a:endParaRPr>
              </a:p>
            </p:txBody>
          </p:sp>
        </mc:Choice>
        <mc:Fallback xmlns="">
          <p:sp>
            <p:nvSpPr>
              <p:cNvPr id="21" name="Rectangle 20">
                <a:extLst>
                  <a:ext uri="{FF2B5EF4-FFF2-40B4-BE49-F238E27FC236}">
                    <a16:creationId xmlns:a16="http://schemas.microsoft.com/office/drawing/2014/main" id="{419B34CC-2F30-4116-86B7-F5B16C53F509}"/>
                  </a:ext>
                </a:extLst>
              </p:cNvPr>
              <p:cNvSpPr>
                <a:spLocks noRot="1" noChangeAspect="1" noMove="1" noResize="1" noEditPoints="1" noAdjustHandles="1" noChangeArrowheads="1" noChangeShapeType="1" noTextEdit="1"/>
              </p:cNvSpPr>
              <p:nvPr/>
            </p:nvSpPr>
            <p:spPr>
              <a:xfrm>
                <a:off x="2476810" y="3246248"/>
                <a:ext cx="525272" cy="523220"/>
              </a:xfrm>
              <a:prstGeom prst="rect">
                <a:avLst/>
              </a:prstGeom>
              <a:blipFill>
                <a:blip r:embed="rId4"/>
                <a:stretch>
                  <a:fillRect/>
                </a:stretch>
              </a:blipFill>
            </p:spPr>
            <p:txBody>
              <a:bodyPr/>
              <a:lstStyle/>
              <a:p>
                <a:r>
                  <a:rPr lang="en-US">
                    <a:noFill/>
                  </a:rPr>
                  <a:t> </a:t>
                </a:r>
              </a:p>
            </p:txBody>
          </p:sp>
        </mc:Fallback>
      </mc:AlternateContent>
      <p:sp>
        <p:nvSpPr>
          <p:cNvPr id="22" name="Shape 2895">
            <a:extLst>
              <a:ext uri="{FF2B5EF4-FFF2-40B4-BE49-F238E27FC236}">
                <a16:creationId xmlns:a16="http://schemas.microsoft.com/office/drawing/2014/main" id="{2AF1BC0A-216C-40E7-B4D3-C70BE26A7169}"/>
              </a:ext>
            </a:extLst>
          </p:cNvPr>
          <p:cNvSpPr/>
          <p:nvPr/>
        </p:nvSpPr>
        <p:spPr>
          <a:xfrm rot="16200000">
            <a:off x="3079545" y="3228531"/>
            <a:ext cx="279328"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3" name="Text Placeholder 4">
            <a:extLst>
              <a:ext uri="{FF2B5EF4-FFF2-40B4-BE49-F238E27FC236}">
                <a16:creationId xmlns:a16="http://schemas.microsoft.com/office/drawing/2014/main" id="{02B7528D-B3B2-4198-8073-D3D275574758}"/>
              </a:ext>
            </a:extLst>
          </p:cNvPr>
          <p:cNvSpPr txBox="1">
            <a:spLocks/>
          </p:cNvSpPr>
          <p:nvPr/>
        </p:nvSpPr>
        <p:spPr>
          <a:xfrm>
            <a:off x="1712104" y="3757604"/>
            <a:ext cx="2054683" cy="4749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Gotham Thin" pitchFamily="50" charset="0"/>
                <a:ea typeface="+mn-ea"/>
                <a:cs typeface="+mn-cs"/>
              </a:rPr>
              <a:t>Input Vector</a:t>
            </a:r>
            <a:endPar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4EE533C-E5EE-48B1-8EC2-3F6CC84E4E43}"/>
                  </a:ext>
                </a:extLst>
              </p:cNvPr>
              <p:cNvSpPr txBox="1"/>
              <p:nvPr/>
            </p:nvSpPr>
            <p:spPr>
              <a:xfrm>
                <a:off x="2221320" y="4158879"/>
                <a:ext cx="943272" cy="1020472"/>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r>
                        <a:rPr lang="en-GB" i="1" smtClean="0">
                          <a:solidFill>
                            <a:prstClr val="white"/>
                          </a:solidFill>
                          <a:latin typeface="Cambria Math" panose="02040503050406030204" pitchFamily="18" charset="0"/>
                        </a:rPr>
                        <m:t>𝑋</m:t>
                      </m:r>
                      <m:r>
                        <a:rPr lang="en-GB" i="1" smtClean="0">
                          <a:solidFill>
                            <a:prstClr val="white"/>
                          </a:solidFill>
                          <a:latin typeface="Cambria Math" panose="02040503050406030204" pitchFamily="18" charset="0"/>
                        </a:rPr>
                        <m:t>=</m:t>
                      </m:r>
                      <m:d>
                        <m:dPr>
                          <m:begChr m:val="["/>
                          <m:endChr m:val="]"/>
                          <m:ctrlPr>
                            <a:rPr lang="en-GB" i="1" smtClean="0">
                              <a:solidFill>
                                <a:prstClr val="white"/>
                              </a:solidFill>
                              <a:latin typeface="Cambria Math" panose="02040503050406030204" pitchFamily="18" charset="0"/>
                            </a:rPr>
                          </m:ctrlPr>
                        </m:dPr>
                        <m:e>
                          <m:m>
                            <m:mPr>
                              <m:mcs>
                                <m:mc>
                                  <m:mcPr>
                                    <m:count m:val="1"/>
                                    <m:mcJc m:val="center"/>
                                  </m:mcPr>
                                </m:mc>
                              </m:mcs>
                              <m:ctrlPr>
                                <a:rPr lang="en-GB" i="1" smtClean="0">
                                  <a:solidFill>
                                    <a:prstClr val="white"/>
                                  </a:solidFill>
                                  <a:latin typeface="Cambria Math" panose="02040503050406030204" pitchFamily="18" charset="0"/>
                                </a:rPr>
                              </m:ctrlPr>
                            </m:mPr>
                            <m:mr>
                              <m:e>
                                <m:m>
                                  <m:mPr>
                                    <m:mcs>
                                      <m:mc>
                                        <m:mcPr>
                                          <m:count m:val="1"/>
                                          <m:mcJc m:val="center"/>
                                        </m:mcPr>
                                      </m:mc>
                                    </m:mcs>
                                    <m:ctrlPr>
                                      <a:rPr lang="en-GB" i="1" smtClean="0">
                                        <a:solidFill>
                                          <a:prstClr val="white"/>
                                        </a:solidFill>
                                        <a:latin typeface="Cambria Math" panose="02040503050406030204" pitchFamily="18" charset="0"/>
                                      </a:rPr>
                                    </m:ctrlPr>
                                  </m:mPr>
                                  <m:mr>
                                    <m:e>
                                      <m:sSub>
                                        <m:sSubPr>
                                          <m:ctrlPr>
                                            <a:rPr lang="en-GB" i="1" smtClean="0">
                                              <a:solidFill>
                                                <a:prstClr val="white"/>
                                              </a:solidFill>
                                              <a:latin typeface="Cambria Math" panose="02040503050406030204" pitchFamily="18" charset="0"/>
                                            </a:rPr>
                                          </m:ctrlPr>
                                        </m:sSubPr>
                                        <m:e>
                                          <m:r>
                                            <a:rPr lang="en-GB" i="1" smtClean="0">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0</m:t>
                                          </m:r>
                                        </m:sub>
                                      </m:sSub>
                                    </m:e>
                                  </m:mr>
                                  <m:mr>
                                    <m:e>
                                      <m:sSub>
                                        <m:sSubPr>
                                          <m:ctrlPr>
                                            <a:rPr lang="en-GB" i="1" smtClean="0">
                                              <a:solidFill>
                                                <a:prstClr val="white"/>
                                              </a:solidFill>
                                              <a:latin typeface="Cambria Math" panose="02040503050406030204" pitchFamily="18" charset="0"/>
                                            </a:rPr>
                                          </m:ctrlPr>
                                        </m:sSubPr>
                                        <m:e>
                                          <m:r>
                                            <a:rPr lang="en-GB" i="1" smtClean="0">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1</m:t>
                                          </m:r>
                                        </m:sub>
                                      </m:sSub>
                                    </m:e>
                                  </m:mr>
                                </m:m>
                              </m:e>
                            </m:mr>
                            <m:mr>
                              <m:e>
                                <m:m>
                                  <m:mPr>
                                    <m:mcs>
                                      <m:mc>
                                        <m:mcPr>
                                          <m:count m:val="1"/>
                                          <m:mcJc m:val="center"/>
                                        </m:mcPr>
                                      </m:mc>
                                    </m:mcs>
                                    <m:ctrlPr>
                                      <a:rPr lang="en-GB" i="1" smtClean="0">
                                        <a:solidFill>
                                          <a:prstClr val="white"/>
                                        </a:solidFill>
                                        <a:latin typeface="Cambria Math" panose="02040503050406030204" pitchFamily="18" charset="0"/>
                                      </a:rPr>
                                    </m:ctrlPr>
                                  </m:mPr>
                                  <m:mr>
                                    <m:e>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2</m:t>
                                          </m:r>
                                        </m:sub>
                                      </m:sSub>
                                    </m:e>
                                  </m:mr>
                                  <m:mr>
                                    <m:e>
                                      <m:sSub>
                                        <m:sSubPr>
                                          <m:ctrlPr>
                                            <a:rPr lang="en-GB" i="1">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3</m:t>
                                          </m:r>
                                        </m:sub>
                                      </m:sSub>
                                    </m:e>
                                  </m:mr>
                                </m:m>
                              </m:e>
                            </m:mr>
                          </m:m>
                        </m:e>
                      </m:d>
                    </m:oMath>
                  </m:oMathPara>
                </a14:m>
                <a:endParaRPr lang="en-US" dirty="0">
                  <a:solidFill>
                    <a:prstClr val="white"/>
                  </a:solidFill>
                  <a:latin typeface="Gotham Thin"/>
                </a:endParaRPr>
              </a:p>
            </p:txBody>
          </p:sp>
        </mc:Choice>
        <mc:Fallback xmlns="">
          <p:sp>
            <p:nvSpPr>
              <p:cNvPr id="24" name="TextBox 23">
                <a:extLst>
                  <a:ext uri="{FF2B5EF4-FFF2-40B4-BE49-F238E27FC236}">
                    <a16:creationId xmlns:a16="http://schemas.microsoft.com/office/drawing/2014/main" id="{54EE533C-E5EE-48B1-8EC2-3F6CC84E4E43}"/>
                  </a:ext>
                </a:extLst>
              </p:cNvPr>
              <p:cNvSpPr txBox="1">
                <a:spLocks noRot="1" noChangeAspect="1" noMove="1" noResize="1" noEditPoints="1" noAdjustHandles="1" noChangeArrowheads="1" noChangeShapeType="1" noTextEdit="1"/>
              </p:cNvSpPr>
              <p:nvPr/>
            </p:nvSpPr>
            <p:spPr>
              <a:xfrm>
                <a:off x="2221320" y="4158879"/>
                <a:ext cx="943272" cy="10204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7BB1B39-1F2B-4670-8C58-2C03F6A7C871}"/>
                  </a:ext>
                </a:extLst>
              </p:cNvPr>
              <p:cNvSpPr/>
              <p:nvPr/>
            </p:nvSpPr>
            <p:spPr>
              <a:xfrm>
                <a:off x="3799108" y="2080314"/>
                <a:ext cx="477310" cy="36933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0</m:t>
                          </m:r>
                        </m:sub>
                      </m:sSub>
                    </m:oMath>
                  </m:oMathPara>
                </a14:m>
                <a:endParaRPr lang="en-US" dirty="0">
                  <a:solidFill>
                    <a:prstClr val="black"/>
                  </a:solidFill>
                  <a:latin typeface="Gotham Thin"/>
                </a:endParaRPr>
              </a:p>
            </p:txBody>
          </p:sp>
        </mc:Choice>
        <mc:Fallback xmlns="">
          <p:sp>
            <p:nvSpPr>
              <p:cNvPr id="25" name="Rectangle 24">
                <a:extLst>
                  <a:ext uri="{FF2B5EF4-FFF2-40B4-BE49-F238E27FC236}">
                    <a16:creationId xmlns:a16="http://schemas.microsoft.com/office/drawing/2014/main" id="{67BB1B39-1F2B-4670-8C58-2C03F6A7C871}"/>
                  </a:ext>
                </a:extLst>
              </p:cNvPr>
              <p:cNvSpPr>
                <a:spLocks noRot="1" noChangeAspect="1" noMove="1" noResize="1" noEditPoints="1" noAdjustHandles="1" noChangeArrowheads="1" noChangeShapeType="1" noTextEdit="1"/>
              </p:cNvSpPr>
              <p:nvPr/>
            </p:nvSpPr>
            <p:spPr>
              <a:xfrm>
                <a:off x="3799108" y="2080314"/>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913478D-3458-460E-8B8D-902F7F25D125}"/>
                  </a:ext>
                </a:extLst>
              </p:cNvPr>
              <p:cNvSpPr/>
              <p:nvPr/>
            </p:nvSpPr>
            <p:spPr>
              <a:xfrm>
                <a:off x="3808771" y="2961703"/>
                <a:ext cx="477310" cy="36933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1</m:t>
                          </m:r>
                        </m:sub>
                      </m:sSub>
                    </m:oMath>
                  </m:oMathPara>
                </a14:m>
                <a:endParaRPr lang="en-US" dirty="0">
                  <a:solidFill>
                    <a:prstClr val="black"/>
                  </a:solidFill>
                  <a:latin typeface="Gotham Thin"/>
                </a:endParaRPr>
              </a:p>
            </p:txBody>
          </p:sp>
        </mc:Choice>
        <mc:Fallback xmlns="">
          <p:sp>
            <p:nvSpPr>
              <p:cNvPr id="26" name="Rectangle 25">
                <a:extLst>
                  <a:ext uri="{FF2B5EF4-FFF2-40B4-BE49-F238E27FC236}">
                    <a16:creationId xmlns:a16="http://schemas.microsoft.com/office/drawing/2014/main" id="{5913478D-3458-460E-8B8D-902F7F25D125}"/>
                  </a:ext>
                </a:extLst>
              </p:cNvPr>
              <p:cNvSpPr>
                <a:spLocks noRot="1" noChangeAspect="1" noMove="1" noResize="1" noEditPoints="1" noAdjustHandles="1" noChangeArrowheads="1" noChangeShapeType="1" noTextEdit="1"/>
              </p:cNvSpPr>
              <p:nvPr/>
            </p:nvSpPr>
            <p:spPr>
              <a:xfrm>
                <a:off x="3808771" y="2961703"/>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6BA3C06-1AFF-440F-AE3F-C5BEE40BC7FC}"/>
                  </a:ext>
                </a:extLst>
              </p:cNvPr>
              <p:cNvSpPr/>
              <p:nvPr/>
            </p:nvSpPr>
            <p:spPr>
              <a:xfrm>
                <a:off x="3799108" y="3810413"/>
                <a:ext cx="477310" cy="36933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2</m:t>
                          </m:r>
                        </m:sub>
                      </m:sSub>
                    </m:oMath>
                  </m:oMathPara>
                </a14:m>
                <a:endParaRPr lang="en-US" dirty="0">
                  <a:solidFill>
                    <a:prstClr val="black"/>
                  </a:solidFill>
                  <a:latin typeface="Gotham Thin"/>
                </a:endParaRPr>
              </a:p>
            </p:txBody>
          </p:sp>
        </mc:Choice>
        <mc:Fallback xmlns="">
          <p:sp>
            <p:nvSpPr>
              <p:cNvPr id="27" name="Rectangle 26">
                <a:extLst>
                  <a:ext uri="{FF2B5EF4-FFF2-40B4-BE49-F238E27FC236}">
                    <a16:creationId xmlns:a16="http://schemas.microsoft.com/office/drawing/2014/main" id="{76BA3C06-1AFF-440F-AE3F-C5BEE40BC7FC}"/>
                  </a:ext>
                </a:extLst>
              </p:cNvPr>
              <p:cNvSpPr>
                <a:spLocks noRot="1" noChangeAspect="1" noMove="1" noResize="1" noEditPoints="1" noAdjustHandles="1" noChangeArrowheads="1" noChangeShapeType="1" noTextEdit="1"/>
              </p:cNvSpPr>
              <p:nvPr/>
            </p:nvSpPr>
            <p:spPr>
              <a:xfrm>
                <a:off x="3799108" y="3810413"/>
                <a:ext cx="4773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1207946C-F361-4B3E-A6C9-CB76AACF3B19}"/>
                  </a:ext>
                </a:extLst>
              </p:cNvPr>
              <p:cNvSpPr/>
              <p:nvPr/>
            </p:nvSpPr>
            <p:spPr>
              <a:xfrm>
                <a:off x="3799108" y="4694122"/>
                <a:ext cx="477310" cy="36933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3</m:t>
                          </m:r>
                        </m:sub>
                      </m:sSub>
                    </m:oMath>
                  </m:oMathPara>
                </a14:m>
                <a:endParaRPr lang="en-US" dirty="0">
                  <a:solidFill>
                    <a:prstClr val="black"/>
                  </a:solidFill>
                  <a:latin typeface="Gotham Thin"/>
                </a:endParaRPr>
              </a:p>
            </p:txBody>
          </p:sp>
        </mc:Choice>
        <mc:Fallback xmlns="">
          <p:sp>
            <p:nvSpPr>
              <p:cNvPr id="28" name="Rectangle 27">
                <a:extLst>
                  <a:ext uri="{FF2B5EF4-FFF2-40B4-BE49-F238E27FC236}">
                    <a16:creationId xmlns:a16="http://schemas.microsoft.com/office/drawing/2014/main" id="{1207946C-F361-4B3E-A6C9-CB76AACF3B19}"/>
                  </a:ext>
                </a:extLst>
              </p:cNvPr>
              <p:cNvSpPr>
                <a:spLocks noRot="1" noChangeAspect="1" noMove="1" noResize="1" noEditPoints="1" noAdjustHandles="1" noChangeArrowheads="1" noChangeShapeType="1" noTextEdit="1"/>
              </p:cNvSpPr>
              <p:nvPr/>
            </p:nvSpPr>
            <p:spPr>
              <a:xfrm>
                <a:off x="3799108" y="4694122"/>
                <a:ext cx="477310" cy="369332"/>
              </a:xfrm>
              <a:prstGeom prst="rect">
                <a:avLst/>
              </a:prstGeom>
              <a:blipFill>
                <a:blip r:embed="rId9"/>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B03EA833-0968-4178-A63E-C0812BED11F7}"/>
              </a:ext>
            </a:extLst>
          </p:cNvPr>
          <p:cNvSpPr/>
          <p:nvPr/>
        </p:nvSpPr>
        <p:spPr>
          <a:xfrm rot="10800000" flipV="1">
            <a:off x="1469183" y="1968196"/>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0" name="Freeform: Shape 29">
            <a:extLst>
              <a:ext uri="{FF2B5EF4-FFF2-40B4-BE49-F238E27FC236}">
                <a16:creationId xmlns:a16="http://schemas.microsoft.com/office/drawing/2014/main" id="{8BD280CB-4BEA-448F-BC36-2185436F1E5A}"/>
              </a:ext>
            </a:extLst>
          </p:cNvPr>
          <p:cNvSpPr/>
          <p:nvPr/>
        </p:nvSpPr>
        <p:spPr>
          <a:xfrm rot="10800000" flipV="1">
            <a:off x="1631109" y="2049159"/>
            <a:ext cx="2282451" cy="988079"/>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1" name="Text Placeholder 4">
            <a:extLst>
              <a:ext uri="{FF2B5EF4-FFF2-40B4-BE49-F238E27FC236}">
                <a16:creationId xmlns:a16="http://schemas.microsoft.com/office/drawing/2014/main" id="{13B77B0D-9C30-4071-8B6B-FBE7FE777182}"/>
              </a:ext>
            </a:extLst>
          </p:cNvPr>
          <p:cNvSpPr txBox="1">
            <a:spLocks/>
          </p:cNvSpPr>
          <p:nvPr/>
        </p:nvSpPr>
        <p:spPr>
          <a:xfrm>
            <a:off x="-264365" y="1491421"/>
            <a:ext cx="1771453" cy="11154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Input Unit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Input Neuron</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Feature</a:t>
            </a:r>
          </a:p>
        </p:txBody>
      </p:sp>
      <p:sp>
        <p:nvSpPr>
          <p:cNvPr id="32" name="Rectangle: Rounded Corners 31">
            <a:extLst>
              <a:ext uri="{FF2B5EF4-FFF2-40B4-BE49-F238E27FC236}">
                <a16:creationId xmlns:a16="http://schemas.microsoft.com/office/drawing/2014/main" id="{A7CBABE9-1B08-4C4A-A517-B678BAC77BD6}"/>
              </a:ext>
            </a:extLst>
          </p:cNvPr>
          <p:cNvSpPr/>
          <p:nvPr/>
        </p:nvSpPr>
        <p:spPr>
          <a:xfrm>
            <a:off x="7820025" y="1899566"/>
            <a:ext cx="716710" cy="3420540"/>
          </a:xfrm>
          <a:prstGeom prst="roundRect">
            <a:avLst>
              <a:gd name="adj" fmla="val 21906"/>
            </a:avLst>
          </a:prstGeom>
          <a:solidFill>
            <a:sysClr val="window" lastClr="FFFFFF">
              <a:alpha val="23000"/>
            </a:sys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6" name="Freeform: Shape 35">
            <a:extLst>
              <a:ext uri="{FF2B5EF4-FFF2-40B4-BE49-F238E27FC236}">
                <a16:creationId xmlns:a16="http://schemas.microsoft.com/office/drawing/2014/main" id="{E9B9FE8C-5557-49F2-802D-F8466C7D8D74}"/>
              </a:ext>
            </a:extLst>
          </p:cNvPr>
          <p:cNvSpPr/>
          <p:nvPr/>
        </p:nvSpPr>
        <p:spPr>
          <a:xfrm rot="4213388" flipH="1" flipV="1">
            <a:off x="8201511" y="3877630"/>
            <a:ext cx="1840737" cy="1267484"/>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7" name="Text Placeholder 4">
            <a:extLst>
              <a:ext uri="{FF2B5EF4-FFF2-40B4-BE49-F238E27FC236}">
                <a16:creationId xmlns:a16="http://schemas.microsoft.com/office/drawing/2014/main" id="{6921F647-5436-4509-A132-616E1AC191B4}"/>
              </a:ext>
            </a:extLst>
          </p:cNvPr>
          <p:cNvSpPr txBox="1">
            <a:spLocks/>
          </p:cNvSpPr>
          <p:nvPr/>
        </p:nvSpPr>
        <p:spPr>
          <a:xfrm>
            <a:off x="10223157" y="4815408"/>
            <a:ext cx="2055963" cy="810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Output Unit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Output Neuron</a:t>
            </a:r>
          </a:p>
        </p:txBody>
      </p:sp>
      <p:sp>
        <p:nvSpPr>
          <p:cNvPr id="38" name="Rectangle: Rounded Corners 37">
            <a:extLst>
              <a:ext uri="{FF2B5EF4-FFF2-40B4-BE49-F238E27FC236}">
                <a16:creationId xmlns:a16="http://schemas.microsoft.com/office/drawing/2014/main" id="{FF6895FD-12A4-4EA2-8F93-6234DF47F923}"/>
              </a:ext>
            </a:extLst>
          </p:cNvPr>
          <p:cNvSpPr/>
          <p:nvPr/>
        </p:nvSpPr>
        <p:spPr>
          <a:xfrm>
            <a:off x="6404396" y="1899566"/>
            <a:ext cx="716710" cy="3420540"/>
          </a:xfrm>
          <a:prstGeom prst="roundRect">
            <a:avLst>
              <a:gd name="adj" fmla="val 21906"/>
            </a:avLst>
          </a:prstGeom>
          <a:solidFill>
            <a:sysClr val="window" lastClr="FFFFFF">
              <a:alpha val="23000"/>
            </a:sys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9" name="Rectangle: Rounded Corners 38">
            <a:extLst>
              <a:ext uri="{FF2B5EF4-FFF2-40B4-BE49-F238E27FC236}">
                <a16:creationId xmlns:a16="http://schemas.microsoft.com/office/drawing/2014/main" id="{DD9BCBAD-1755-41AC-9C7C-A9857AEF6262}"/>
              </a:ext>
            </a:extLst>
          </p:cNvPr>
          <p:cNvSpPr/>
          <p:nvPr/>
        </p:nvSpPr>
        <p:spPr>
          <a:xfrm>
            <a:off x="5032796" y="1899566"/>
            <a:ext cx="716710" cy="3420540"/>
          </a:xfrm>
          <a:prstGeom prst="roundRect">
            <a:avLst>
              <a:gd name="adj" fmla="val 21906"/>
            </a:avLst>
          </a:prstGeom>
          <a:solidFill>
            <a:sysClr val="window" lastClr="FFFFFF">
              <a:alpha val="23000"/>
            </a:sys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0" name="Oval 39">
            <a:extLst>
              <a:ext uri="{FF2B5EF4-FFF2-40B4-BE49-F238E27FC236}">
                <a16:creationId xmlns:a16="http://schemas.microsoft.com/office/drawing/2014/main" id="{0A6342CF-ECC9-48AC-9E75-2D7AF274D93B}"/>
              </a:ext>
            </a:extLst>
          </p:cNvPr>
          <p:cNvSpPr/>
          <p:nvPr/>
        </p:nvSpPr>
        <p:spPr>
          <a:xfrm rot="10800000" flipH="1" flipV="1">
            <a:off x="8849803" y="1374047"/>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1" name="Freeform: Shape 40">
            <a:extLst>
              <a:ext uri="{FF2B5EF4-FFF2-40B4-BE49-F238E27FC236}">
                <a16:creationId xmlns:a16="http://schemas.microsoft.com/office/drawing/2014/main" id="{24E2CF07-EC80-4852-AA4E-7F77E2842584}"/>
              </a:ext>
            </a:extLst>
          </p:cNvPr>
          <p:cNvSpPr/>
          <p:nvPr/>
        </p:nvSpPr>
        <p:spPr>
          <a:xfrm rot="10800000" flipH="1" flipV="1">
            <a:off x="6907960" y="1455010"/>
            <a:ext cx="1941843" cy="71973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2" name="Text Placeholder 4">
            <a:extLst>
              <a:ext uri="{FF2B5EF4-FFF2-40B4-BE49-F238E27FC236}">
                <a16:creationId xmlns:a16="http://schemas.microsoft.com/office/drawing/2014/main" id="{D81AA8F7-B3DA-4143-898D-8F8F4436D7D7}"/>
              </a:ext>
            </a:extLst>
          </p:cNvPr>
          <p:cNvSpPr txBox="1">
            <a:spLocks/>
          </p:cNvSpPr>
          <p:nvPr/>
        </p:nvSpPr>
        <p:spPr>
          <a:xfrm>
            <a:off x="9011729" y="1119866"/>
            <a:ext cx="2017720" cy="7770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Hidden Unit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Hidden Neuron</a:t>
            </a:r>
          </a:p>
        </p:txBody>
      </p:sp>
      <p:sp>
        <p:nvSpPr>
          <p:cNvPr id="43" name="Oval 42">
            <a:extLst>
              <a:ext uri="{FF2B5EF4-FFF2-40B4-BE49-F238E27FC236}">
                <a16:creationId xmlns:a16="http://schemas.microsoft.com/office/drawing/2014/main" id="{F43DD27F-E87F-4575-A082-6903CA4FFEA0}"/>
              </a:ext>
            </a:extLst>
          </p:cNvPr>
          <p:cNvSpPr/>
          <p:nvPr/>
        </p:nvSpPr>
        <p:spPr>
          <a:xfrm rot="10800000" flipH="1" flipV="1">
            <a:off x="10061232" y="5058638"/>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4" name="Oval 43">
            <a:extLst>
              <a:ext uri="{FF2B5EF4-FFF2-40B4-BE49-F238E27FC236}">
                <a16:creationId xmlns:a16="http://schemas.microsoft.com/office/drawing/2014/main" id="{FEC0A0FD-EB8C-4447-AE44-F53AFD54DBD3}"/>
              </a:ext>
            </a:extLst>
          </p:cNvPr>
          <p:cNvSpPr/>
          <p:nvPr/>
        </p:nvSpPr>
        <p:spPr>
          <a:xfrm rot="10800000" flipH="1" flipV="1">
            <a:off x="9386797" y="2067148"/>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5" name="Freeform: Shape 44">
            <a:extLst>
              <a:ext uri="{FF2B5EF4-FFF2-40B4-BE49-F238E27FC236}">
                <a16:creationId xmlns:a16="http://schemas.microsoft.com/office/drawing/2014/main" id="{3DC4573D-E5CA-4EE0-B37A-C14FFAE2DE87}"/>
              </a:ext>
            </a:extLst>
          </p:cNvPr>
          <p:cNvSpPr/>
          <p:nvPr/>
        </p:nvSpPr>
        <p:spPr>
          <a:xfrm rot="10800000" flipH="1" flipV="1">
            <a:off x="7452039" y="2169602"/>
            <a:ext cx="1941843" cy="71973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6" name="Text Placeholder 4">
            <a:extLst>
              <a:ext uri="{FF2B5EF4-FFF2-40B4-BE49-F238E27FC236}">
                <a16:creationId xmlns:a16="http://schemas.microsoft.com/office/drawing/2014/main" id="{FA48C127-7C95-4DD4-A88F-3CE9C3952E5E}"/>
              </a:ext>
            </a:extLst>
          </p:cNvPr>
          <p:cNvSpPr txBox="1">
            <a:spLocks/>
          </p:cNvSpPr>
          <p:nvPr/>
        </p:nvSpPr>
        <p:spPr>
          <a:xfrm>
            <a:off x="9573768" y="1997563"/>
            <a:ext cx="2055963" cy="3508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Activation</a:t>
            </a:r>
          </a:p>
        </p:txBody>
      </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EC7A473-8DE5-4048-BEE8-7360D386409D}"/>
                  </a:ext>
                </a:extLst>
              </p:cNvPr>
              <p:cNvSpPr/>
              <p:nvPr/>
            </p:nvSpPr>
            <p:spPr>
              <a:xfrm>
                <a:off x="9011728" y="2329150"/>
                <a:ext cx="2729987" cy="827599"/>
              </a:xfrm>
              <a:prstGeom prst="rect">
                <a:avLst/>
              </a:prstGeom>
            </p:spPr>
            <p:txBody>
              <a:bodyPr wrap="square">
                <a:spAutoFit/>
              </a:bodyPr>
              <a:lstStyle/>
              <a:p>
                <a:pPr defTabSz="914400"/>
                <a14:m>
                  <m:oMath xmlns:m="http://schemas.openxmlformats.org/officeDocument/2006/math">
                    <m:sSup>
                      <m:sSupPr>
                        <m:ctrlPr>
                          <a:rPr lang="pt-PT" sz="2800" i="1" smtClean="0">
                            <a:solidFill>
                              <a:prstClr val="white"/>
                            </a:solidFill>
                            <a:latin typeface="Cambria Math" panose="02040503050406030204" pitchFamily="18" charset="0"/>
                          </a:rPr>
                        </m:ctrlPr>
                      </m:sSupPr>
                      <m:e>
                        <m:r>
                          <a:rPr lang="en-GB" sz="2800" i="1" smtClean="0">
                            <a:solidFill>
                              <a:prstClr val="white"/>
                            </a:solidFill>
                            <a:latin typeface="Cambria Math" panose="02040503050406030204" pitchFamily="18" charset="0"/>
                          </a:rPr>
                          <m:t>𝐴</m:t>
                        </m:r>
                      </m:e>
                      <m:sup>
                        <m:d>
                          <m:dPr>
                            <m:begChr m:val="⟨"/>
                            <m:endChr m:val="⟩"/>
                            <m:ctrlPr>
                              <a:rPr lang="en-GB" sz="2800" i="1" smtClean="0">
                                <a:solidFill>
                                  <a:prstClr val="white"/>
                                </a:solidFill>
                                <a:latin typeface="Cambria Math" panose="02040503050406030204" pitchFamily="18" charset="0"/>
                              </a:rPr>
                            </m:ctrlPr>
                          </m:dPr>
                          <m:e>
                            <m:r>
                              <a:rPr lang="en-GB" sz="2800" i="1" smtClean="0">
                                <a:solidFill>
                                  <a:prstClr val="white"/>
                                </a:solidFill>
                                <a:latin typeface="Cambria Math" panose="02040503050406030204" pitchFamily="18" charset="0"/>
                              </a:rPr>
                              <m:t>𝑙</m:t>
                            </m:r>
                          </m:e>
                        </m:d>
                      </m:sup>
                    </m:sSup>
                  </m:oMath>
                </a14:m>
                <a:r>
                  <a:rPr lang="en-GB" sz="2800" dirty="0">
                    <a:solidFill>
                      <a:prstClr val="white"/>
                    </a:solidFill>
                    <a:latin typeface="Gotham Thin"/>
                  </a:rPr>
                  <a:t> </a:t>
                </a:r>
                <a:r>
                  <a:rPr lang="en-GB" dirty="0">
                    <a:solidFill>
                      <a:prstClr val="white"/>
                    </a:solidFill>
                    <a:latin typeface="Gotham Thin"/>
                  </a:rPr>
                  <a:t>Activation Vector</a:t>
                </a:r>
                <a:endParaRPr lang="en-US" sz="2800" dirty="0">
                  <a:solidFill>
                    <a:prstClr val="white"/>
                  </a:solidFill>
                  <a:latin typeface="Gotham Thin"/>
                </a:endParaRPr>
              </a:p>
              <a:p>
                <a:pPr defTabSz="914400"/>
                <a:r>
                  <a:rPr lang="en-GB" dirty="0">
                    <a:solidFill>
                      <a:prstClr val="white"/>
                    </a:solidFill>
                    <a:latin typeface="Gotham Thin"/>
                  </a:rPr>
                  <a:t>a</a:t>
                </a:r>
                <a:r>
                  <a:rPr lang="en-US" dirty="0">
                    <a:solidFill>
                      <a:prstClr val="white"/>
                    </a:solidFill>
                    <a:latin typeface="Gotham Thin"/>
                  </a:rPr>
                  <a:t>t layer </a:t>
                </a:r>
                <a14:m>
                  <m:oMath xmlns:m="http://schemas.openxmlformats.org/officeDocument/2006/math">
                    <m:r>
                      <a:rPr lang="en-GB" i="1">
                        <a:solidFill>
                          <a:prstClr val="white"/>
                        </a:solidFill>
                        <a:latin typeface="Cambria Math" panose="02040503050406030204" pitchFamily="18" charset="0"/>
                      </a:rPr>
                      <m:t>𝑙</m:t>
                    </m:r>
                  </m:oMath>
                </a14:m>
                <a:endParaRPr lang="en-GB" dirty="0">
                  <a:solidFill>
                    <a:prstClr val="white"/>
                  </a:solidFill>
                  <a:latin typeface="Gotham Thin"/>
                </a:endParaRPr>
              </a:p>
            </p:txBody>
          </p:sp>
        </mc:Choice>
        <mc:Fallback xmlns="">
          <p:sp>
            <p:nvSpPr>
              <p:cNvPr id="47" name="Rectangle 46">
                <a:extLst>
                  <a:ext uri="{FF2B5EF4-FFF2-40B4-BE49-F238E27FC236}">
                    <a16:creationId xmlns:a16="http://schemas.microsoft.com/office/drawing/2014/main" id="{0EC7A473-8DE5-4048-BEE8-7360D386409D}"/>
                  </a:ext>
                </a:extLst>
              </p:cNvPr>
              <p:cNvSpPr>
                <a:spLocks noRot="1" noChangeAspect="1" noMove="1" noResize="1" noEditPoints="1" noAdjustHandles="1" noChangeArrowheads="1" noChangeShapeType="1" noTextEdit="1"/>
              </p:cNvSpPr>
              <p:nvPr/>
            </p:nvSpPr>
            <p:spPr>
              <a:xfrm>
                <a:off x="9011728" y="2329150"/>
                <a:ext cx="2729987" cy="827599"/>
              </a:xfrm>
              <a:prstGeom prst="rect">
                <a:avLst/>
              </a:prstGeom>
              <a:blipFill>
                <a:blip r:embed="rId10"/>
                <a:stretch>
                  <a:fillRect l="-1786" b="-11029"/>
                </a:stretch>
              </a:blipFill>
            </p:spPr>
            <p:txBody>
              <a:bodyPr/>
              <a:lstStyle/>
              <a:p>
                <a:r>
                  <a:rPr lang="en-US">
                    <a:noFill/>
                  </a:rPr>
                  <a:t> </a:t>
                </a:r>
              </a:p>
            </p:txBody>
          </p:sp>
        </mc:Fallback>
      </mc:AlternateContent>
      <p:sp>
        <p:nvSpPr>
          <p:cNvPr id="52" name="Text Placeholder 4">
            <a:extLst>
              <a:ext uri="{FF2B5EF4-FFF2-40B4-BE49-F238E27FC236}">
                <a16:creationId xmlns:a16="http://schemas.microsoft.com/office/drawing/2014/main" id="{5CCF9B75-E03F-4C9E-8237-72AFA0E985D9}"/>
              </a:ext>
            </a:extLst>
          </p:cNvPr>
          <p:cNvSpPr txBox="1">
            <a:spLocks/>
          </p:cNvSpPr>
          <p:nvPr/>
        </p:nvSpPr>
        <p:spPr>
          <a:xfrm>
            <a:off x="6331888" y="5525021"/>
            <a:ext cx="3692983" cy="4749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Gotham Thin" pitchFamily="50" charset="0"/>
                <a:ea typeface="+mn-ea"/>
                <a:cs typeface="+mn-cs"/>
              </a:rPr>
              <a:t>Output Layer</a:t>
            </a:r>
            <a:endPar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54" name="Text Placeholder 4">
            <a:extLst>
              <a:ext uri="{FF2B5EF4-FFF2-40B4-BE49-F238E27FC236}">
                <a16:creationId xmlns:a16="http://schemas.microsoft.com/office/drawing/2014/main" id="{90BECBC3-4ED3-4D4F-85A8-65F5675B74CD}"/>
              </a:ext>
            </a:extLst>
          </p:cNvPr>
          <p:cNvSpPr txBox="1">
            <a:spLocks/>
          </p:cNvSpPr>
          <p:nvPr/>
        </p:nvSpPr>
        <p:spPr>
          <a:xfrm>
            <a:off x="4249509" y="5525021"/>
            <a:ext cx="3692983" cy="4749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Gotham Thin" pitchFamily="50" charset="0"/>
                <a:ea typeface="+mn-ea"/>
                <a:cs typeface="+mn-cs"/>
              </a:rPr>
              <a:t>Hidden Layers</a:t>
            </a:r>
            <a:endPar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C4DDA897-5B4D-4FBB-8C89-A40AEDD5418B}"/>
                  </a:ext>
                </a:extLst>
              </p:cNvPr>
              <p:cNvSpPr/>
              <p:nvPr/>
            </p:nvSpPr>
            <p:spPr>
              <a:xfrm>
                <a:off x="4633393" y="1075437"/>
                <a:ext cx="2649025" cy="702885"/>
              </a:xfrm>
              <a:prstGeom prst="rect">
                <a:avLst/>
              </a:prstGeom>
            </p:spPr>
            <p:txBody>
              <a:bodyPr wrap="square">
                <a:spAutoFit/>
              </a:bodyPr>
              <a:lstStyle/>
              <a:p>
                <a:pPr defTabSz="914400"/>
                <a14:m>
                  <m:oMath xmlns:m="http://schemas.openxmlformats.org/officeDocument/2006/math">
                    <m:sSubSup>
                      <m:sSubSupPr>
                        <m:ctrlPr>
                          <a:rPr lang="en-GB" i="1" smtClean="0">
                            <a:solidFill>
                              <a:prstClr val="white"/>
                            </a:solidFill>
                            <a:latin typeface="Cambria Math" panose="02040503050406030204" pitchFamily="18" charset="0"/>
                          </a:rPr>
                        </m:ctrlPr>
                      </m:sSubSupPr>
                      <m:e>
                        <m:r>
                          <a:rPr lang="en-GB" i="1" smtClean="0">
                            <a:solidFill>
                              <a:prstClr val="white"/>
                            </a:solidFill>
                            <a:latin typeface="Cambria Math" panose="02040503050406030204" pitchFamily="18" charset="0"/>
                          </a:rPr>
                          <m:t>𝑎</m:t>
                        </m:r>
                      </m:e>
                      <m:sub>
                        <m:r>
                          <a:rPr lang="en-GB" i="1" smtClean="0">
                            <a:solidFill>
                              <a:prstClr val="white"/>
                            </a:solidFill>
                            <a:latin typeface="Cambria Math" panose="02040503050406030204" pitchFamily="18" charset="0"/>
                          </a:rPr>
                          <m:t>𝑛</m:t>
                        </m:r>
                      </m:sub>
                      <m:sup>
                        <m:d>
                          <m:dPr>
                            <m:begChr m:val="⟨"/>
                            <m:endChr m:val="⟩"/>
                            <m:ctrlPr>
                              <a:rPr lang="en-GB" i="1" smtClean="0">
                                <a:solidFill>
                                  <a:prstClr val="white"/>
                                </a:solidFill>
                                <a:latin typeface="Cambria Math" panose="02040503050406030204" pitchFamily="18" charset="0"/>
                              </a:rPr>
                            </m:ctrlPr>
                          </m:dPr>
                          <m:e>
                            <m:r>
                              <a:rPr lang="en-GB" i="1" smtClean="0">
                                <a:solidFill>
                                  <a:prstClr val="white"/>
                                </a:solidFill>
                                <a:latin typeface="Cambria Math" panose="02040503050406030204" pitchFamily="18" charset="0"/>
                              </a:rPr>
                              <m:t>𝑙</m:t>
                            </m:r>
                          </m:e>
                        </m:d>
                      </m:sup>
                    </m:sSubSup>
                  </m:oMath>
                </a14:m>
                <a:r>
                  <a:rPr lang="en-GB" dirty="0">
                    <a:solidFill>
                      <a:prstClr val="white"/>
                    </a:solidFill>
                    <a:latin typeface="Gotham Thin"/>
                  </a:rPr>
                  <a:t> Activation of the </a:t>
                </a:r>
                <a14:m>
                  <m:oMath xmlns:m="http://schemas.openxmlformats.org/officeDocument/2006/math">
                    <m:r>
                      <a:rPr lang="en-GB" i="1" smtClean="0">
                        <a:solidFill>
                          <a:prstClr val="white"/>
                        </a:solidFill>
                        <a:latin typeface="Cambria Math" panose="02040503050406030204" pitchFamily="18" charset="0"/>
                      </a:rPr>
                      <m:t>𝑛</m:t>
                    </m:r>
                  </m:oMath>
                </a14:m>
                <a:r>
                  <a:rPr lang="en-GB" baseline="30000" dirty="0" err="1">
                    <a:solidFill>
                      <a:prstClr val="white"/>
                    </a:solidFill>
                    <a:latin typeface="Gotham Thin"/>
                  </a:rPr>
                  <a:t>th</a:t>
                </a:r>
                <a:r>
                  <a:rPr lang="en-GB" dirty="0">
                    <a:solidFill>
                      <a:prstClr val="white"/>
                    </a:solidFill>
                    <a:latin typeface="Gotham Thin"/>
                  </a:rPr>
                  <a:t> unit of </a:t>
                </a:r>
                <a:r>
                  <a:rPr lang="en-US" dirty="0">
                    <a:solidFill>
                      <a:prstClr val="white"/>
                    </a:solidFill>
                    <a:latin typeface="Gotham Thin"/>
                  </a:rPr>
                  <a:t>layer </a:t>
                </a:r>
                <a14:m>
                  <m:oMath xmlns:m="http://schemas.openxmlformats.org/officeDocument/2006/math">
                    <m:r>
                      <a:rPr lang="en-GB" i="1">
                        <a:solidFill>
                          <a:prstClr val="white"/>
                        </a:solidFill>
                        <a:latin typeface="Cambria Math" panose="02040503050406030204" pitchFamily="18" charset="0"/>
                      </a:rPr>
                      <m:t>𝑙</m:t>
                    </m:r>
                  </m:oMath>
                </a14:m>
                <a:endParaRPr lang="en-GB" dirty="0">
                  <a:solidFill>
                    <a:prstClr val="white"/>
                  </a:solidFill>
                  <a:latin typeface="Gotham Thin"/>
                </a:endParaRPr>
              </a:p>
            </p:txBody>
          </p:sp>
        </mc:Choice>
        <mc:Fallback xmlns="">
          <p:sp>
            <p:nvSpPr>
              <p:cNvPr id="55" name="Rectangle 54">
                <a:extLst>
                  <a:ext uri="{FF2B5EF4-FFF2-40B4-BE49-F238E27FC236}">
                    <a16:creationId xmlns:a16="http://schemas.microsoft.com/office/drawing/2014/main" id="{C4DDA897-5B4D-4FBB-8C89-A40AEDD5418B}"/>
                  </a:ext>
                </a:extLst>
              </p:cNvPr>
              <p:cNvSpPr>
                <a:spLocks noRot="1" noChangeAspect="1" noMove="1" noResize="1" noEditPoints="1" noAdjustHandles="1" noChangeArrowheads="1" noChangeShapeType="1" noTextEdit="1"/>
              </p:cNvSpPr>
              <p:nvPr/>
            </p:nvSpPr>
            <p:spPr>
              <a:xfrm>
                <a:off x="4633393" y="1075437"/>
                <a:ext cx="2649025" cy="702885"/>
              </a:xfrm>
              <a:prstGeom prst="rect">
                <a:avLst/>
              </a:prstGeom>
              <a:blipFill>
                <a:blip r:embed="rId11"/>
                <a:stretch>
                  <a:fillRect l="-183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6EDB9651-91C7-4746-A4F7-EAAE4527C92A}"/>
                  </a:ext>
                </a:extLst>
              </p:cNvPr>
              <p:cNvSpPr/>
              <p:nvPr/>
            </p:nvSpPr>
            <p:spPr>
              <a:xfrm>
                <a:off x="4101710" y="1883983"/>
                <a:ext cx="515141" cy="358047"/>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0</m:t>
                        </m:r>
                      </m:sub>
                      <m:sup>
                        <m:d>
                          <m:dPr>
                            <m:begChr m:val="⟨"/>
                            <m:endChr m:val="⟩"/>
                            <m:ctrlPr>
                              <a:rPr lang="en-GB" sz="1400" i="1" smtClean="0">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0</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56" name="Rectangle 55">
                <a:extLst>
                  <a:ext uri="{FF2B5EF4-FFF2-40B4-BE49-F238E27FC236}">
                    <a16:creationId xmlns:a16="http://schemas.microsoft.com/office/drawing/2014/main" id="{6EDB9651-91C7-4746-A4F7-EAAE4527C92A}"/>
                  </a:ext>
                </a:extLst>
              </p:cNvPr>
              <p:cNvSpPr>
                <a:spLocks noRot="1" noChangeAspect="1" noMove="1" noResize="1" noEditPoints="1" noAdjustHandles="1" noChangeArrowheads="1" noChangeShapeType="1" noTextEdit="1"/>
              </p:cNvSpPr>
              <p:nvPr/>
            </p:nvSpPr>
            <p:spPr>
              <a:xfrm>
                <a:off x="4101710" y="1883983"/>
                <a:ext cx="515141" cy="35804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322E3BF5-2C04-45C1-9D02-D2BF92F69D66}"/>
                  </a:ext>
                </a:extLst>
              </p:cNvPr>
              <p:cNvSpPr/>
              <p:nvPr/>
            </p:nvSpPr>
            <p:spPr>
              <a:xfrm>
                <a:off x="5154604" y="2541071"/>
                <a:ext cx="515141" cy="358047"/>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0</m:t>
                        </m:r>
                      </m:sub>
                      <m:sup>
                        <m:d>
                          <m:dPr>
                            <m:begChr m:val="⟨"/>
                            <m:endChr m:val="⟩"/>
                            <m:ctrlPr>
                              <a:rPr lang="en-GB" sz="1400" i="1" smtClean="0">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1</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57" name="Rectangle 56">
                <a:extLst>
                  <a:ext uri="{FF2B5EF4-FFF2-40B4-BE49-F238E27FC236}">
                    <a16:creationId xmlns:a16="http://schemas.microsoft.com/office/drawing/2014/main" id="{322E3BF5-2C04-45C1-9D02-D2BF92F69D66}"/>
                  </a:ext>
                </a:extLst>
              </p:cNvPr>
              <p:cNvSpPr>
                <a:spLocks noRot="1" noChangeAspect="1" noMove="1" noResize="1" noEditPoints="1" noAdjustHandles="1" noChangeArrowheads="1" noChangeShapeType="1" noTextEdit="1"/>
              </p:cNvSpPr>
              <p:nvPr/>
            </p:nvSpPr>
            <p:spPr>
              <a:xfrm>
                <a:off x="5154604" y="2541071"/>
                <a:ext cx="515141" cy="35804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EC170DA6-B8B4-4A35-ACDB-26B5BD71604F}"/>
                  </a:ext>
                </a:extLst>
              </p:cNvPr>
              <p:cNvSpPr/>
              <p:nvPr/>
            </p:nvSpPr>
            <p:spPr>
              <a:xfrm>
                <a:off x="6574813" y="2111611"/>
                <a:ext cx="515141" cy="358047"/>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0</m:t>
                        </m:r>
                      </m:sub>
                      <m:sup>
                        <m:d>
                          <m:dPr>
                            <m:begChr m:val="⟨"/>
                            <m:endChr m:val="⟩"/>
                            <m:ctrlPr>
                              <a:rPr lang="en-GB" sz="1400" i="1">
                                <a:solidFill>
                                  <a:prstClr val="white"/>
                                </a:solidFill>
                                <a:latin typeface="Cambria Math" panose="02040503050406030204" pitchFamily="18" charset="0"/>
                              </a:rPr>
                            </m:ctrlPr>
                          </m:dPr>
                          <m:e>
                            <m:r>
                              <a:rPr lang="en-GB" sz="1400" i="1">
                                <a:solidFill>
                                  <a:prstClr val="white"/>
                                </a:solidFill>
                                <a:latin typeface="Cambria Math" panose="02040503050406030204" pitchFamily="18" charset="0"/>
                              </a:rPr>
                              <m:t>2</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58" name="Rectangle 57">
                <a:extLst>
                  <a:ext uri="{FF2B5EF4-FFF2-40B4-BE49-F238E27FC236}">
                    <a16:creationId xmlns:a16="http://schemas.microsoft.com/office/drawing/2014/main" id="{EC170DA6-B8B4-4A35-ACDB-26B5BD71604F}"/>
                  </a:ext>
                </a:extLst>
              </p:cNvPr>
              <p:cNvSpPr>
                <a:spLocks noRot="1" noChangeAspect="1" noMove="1" noResize="1" noEditPoints="1" noAdjustHandles="1" noChangeArrowheads="1" noChangeShapeType="1" noTextEdit="1"/>
              </p:cNvSpPr>
              <p:nvPr/>
            </p:nvSpPr>
            <p:spPr>
              <a:xfrm>
                <a:off x="6574813" y="2111611"/>
                <a:ext cx="515141" cy="35804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95C1867-DF9D-4AD4-A9CC-E52788FA06F7}"/>
                  </a:ext>
                </a:extLst>
              </p:cNvPr>
              <p:cNvSpPr/>
              <p:nvPr/>
            </p:nvSpPr>
            <p:spPr>
              <a:xfrm>
                <a:off x="7967289" y="3426994"/>
                <a:ext cx="515141" cy="358047"/>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0</m:t>
                        </m:r>
                      </m:sub>
                      <m:sup>
                        <m:d>
                          <m:dPr>
                            <m:begChr m:val="⟨"/>
                            <m:endChr m:val="⟩"/>
                            <m:ctrlPr>
                              <a:rPr lang="en-GB" sz="1400" i="1">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3</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59" name="Rectangle 58">
                <a:extLst>
                  <a:ext uri="{FF2B5EF4-FFF2-40B4-BE49-F238E27FC236}">
                    <a16:creationId xmlns:a16="http://schemas.microsoft.com/office/drawing/2014/main" id="{A95C1867-DF9D-4AD4-A9CC-E52788FA06F7}"/>
                  </a:ext>
                </a:extLst>
              </p:cNvPr>
              <p:cNvSpPr>
                <a:spLocks noRot="1" noChangeAspect="1" noMove="1" noResize="1" noEditPoints="1" noAdjustHandles="1" noChangeArrowheads="1" noChangeShapeType="1" noTextEdit="1"/>
              </p:cNvSpPr>
              <p:nvPr/>
            </p:nvSpPr>
            <p:spPr>
              <a:xfrm>
                <a:off x="7967289" y="3426994"/>
                <a:ext cx="515141" cy="35804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126929C0-9200-4C4D-BF70-8E0590200C27}"/>
                  </a:ext>
                </a:extLst>
              </p:cNvPr>
              <p:cNvSpPr/>
              <p:nvPr/>
            </p:nvSpPr>
            <p:spPr>
              <a:xfrm>
                <a:off x="5162993" y="3418862"/>
                <a:ext cx="515141" cy="356444"/>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1</m:t>
                        </m:r>
                      </m:sub>
                      <m:sup>
                        <m:d>
                          <m:dPr>
                            <m:begChr m:val="⟨"/>
                            <m:endChr m:val="⟩"/>
                            <m:ctrlPr>
                              <a:rPr lang="en-GB" sz="1400" i="1">
                                <a:solidFill>
                                  <a:prstClr val="white"/>
                                </a:solidFill>
                                <a:latin typeface="Cambria Math" panose="02040503050406030204" pitchFamily="18" charset="0"/>
                              </a:rPr>
                            </m:ctrlPr>
                          </m:dPr>
                          <m:e>
                            <m:r>
                              <a:rPr lang="en-GB" sz="1400" i="1">
                                <a:solidFill>
                                  <a:prstClr val="white"/>
                                </a:solidFill>
                                <a:latin typeface="Cambria Math" panose="02040503050406030204" pitchFamily="18" charset="0"/>
                              </a:rPr>
                              <m:t>1</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0" name="Rectangle 59">
                <a:extLst>
                  <a:ext uri="{FF2B5EF4-FFF2-40B4-BE49-F238E27FC236}">
                    <a16:creationId xmlns:a16="http://schemas.microsoft.com/office/drawing/2014/main" id="{126929C0-9200-4C4D-BF70-8E0590200C27}"/>
                  </a:ext>
                </a:extLst>
              </p:cNvPr>
              <p:cNvSpPr>
                <a:spLocks noRot="1" noChangeAspect="1" noMove="1" noResize="1" noEditPoints="1" noAdjustHandles="1" noChangeArrowheads="1" noChangeShapeType="1" noTextEdit="1"/>
              </p:cNvSpPr>
              <p:nvPr/>
            </p:nvSpPr>
            <p:spPr>
              <a:xfrm>
                <a:off x="5162993" y="3418862"/>
                <a:ext cx="515141" cy="35644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9D61A435-AE33-4A9A-A332-B3E35D35E2CD}"/>
                  </a:ext>
                </a:extLst>
              </p:cNvPr>
              <p:cNvSpPr/>
              <p:nvPr/>
            </p:nvSpPr>
            <p:spPr>
              <a:xfrm>
                <a:off x="5162993" y="4296653"/>
                <a:ext cx="515141" cy="356701"/>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2</m:t>
                        </m:r>
                      </m:sub>
                      <m:sup>
                        <m:d>
                          <m:dPr>
                            <m:begChr m:val="⟨"/>
                            <m:endChr m:val="⟩"/>
                            <m:ctrlPr>
                              <a:rPr lang="en-GB" sz="1400" i="1">
                                <a:solidFill>
                                  <a:prstClr val="white"/>
                                </a:solidFill>
                                <a:latin typeface="Cambria Math" panose="02040503050406030204" pitchFamily="18" charset="0"/>
                              </a:rPr>
                            </m:ctrlPr>
                          </m:dPr>
                          <m:e>
                            <m:r>
                              <a:rPr lang="en-GB" sz="1400" i="1">
                                <a:solidFill>
                                  <a:prstClr val="white"/>
                                </a:solidFill>
                                <a:latin typeface="Cambria Math" panose="02040503050406030204" pitchFamily="18" charset="0"/>
                              </a:rPr>
                              <m:t>1</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1" name="Rectangle 60">
                <a:extLst>
                  <a:ext uri="{FF2B5EF4-FFF2-40B4-BE49-F238E27FC236}">
                    <a16:creationId xmlns:a16="http://schemas.microsoft.com/office/drawing/2014/main" id="{9D61A435-AE33-4A9A-A332-B3E35D35E2CD}"/>
                  </a:ext>
                </a:extLst>
              </p:cNvPr>
              <p:cNvSpPr>
                <a:spLocks noRot="1" noChangeAspect="1" noMove="1" noResize="1" noEditPoints="1" noAdjustHandles="1" noChangeArrowheads="1" noChangeShapeType="1" noTextEdit="1"/>
              </p:cNvSpPr>
              <p:nvPr/>
            </p:nvSpPr>
            <p:spPr>
              <a:xfrm>
                <a:off x="5162993" y="4296653"/>
                <a:ext cx="515141" cy="35670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50281080-81A4-4FDB-B079-4E22FF0FF650}"/>
                  </a:ext>
                </a:extLst>
              </p:cNvPr>
              <p:cNvSpPr/>
              <p:nvPr/>
            </p:nvSpPr>
            <p:spPr>
              <a:xfrm>
                <a:off x="6560307" y="2986775"/>
                <a:ext cx="515141" cy="356444"/>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1</m:t>
                        </m:r>
                      </m:sub>
                      <m:sup>
                        <m:d>
                          <m:dPr>
                            <m:begChr m:val="⟨"/>
                            <m:endChr m:val="⟩"/>
                            <m:ctrlPr>
                              <a:rPr lang="en-GB" sz="1400" i="1">
                                <a:solidFill>
                                  <a:prstClr val="white"/>
                                </a:solidFill>
                                <a:latin typeface="Cambria Math" panose="02040503050406030204" pitchFamily="18" charset="0"/>
                              </a:rPr>
                            </m:ctrlPr>
                          </m:dPr>
                          <m:e>
                            <m:r>
                              <a:rPr lang="en-GB" sz="1400" i="1">
                                <a:solidFill>
                                  <a:prstClr val="white"/>
                                </a:solidFill>
                                <a:latin typeface="Cambria Math" panose="02040503050406030204" pitchFamily="18" charset="0"/>
                              </a:rPr>
                              <m:t>2</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2" name="Rectangle 61">
                <a:extLst>
                  <a:ext uri="{FF2B5EF4-FFF2-40B4-BE49-F238E27FC236}">
                    <a16:creationId xmlns:a16="http://schemas.microsoft.com/office/drawing/2014/main" id="{50281080-81A4-4FDB-B079-4E22FF0FF650}"/>
                  </a:ext>
                </a:extLst>
              </p:cNvPr>
              <p:cNvSpPr>
                <a:spLocks noRot="1" noChangeAspect="1" noMove="1" noResize="1" noEditPoints="1" noAdjustHandles="1" noChangeArrowheads="1" noChangeShapeType="1" noTextEdit="1"/>
              </p:cNvSpPr>
              <p:nvPr/>
            </p:nvSpPr>
            <p:spPr>
              <a:xfrm>
                <a:off x="6560307" y="2986775"/>
                <a:ext cx="515141" cy="35644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A97AE0A7-5131-4F75-A22B-243E7927C309}"/>
                  </a:ext>
                </a:extLst>
              </p:cNvPr>
              <p:cNvSpPr/>
              <p:nvPr/>
            </p:nvSpPr>
            <p:spPr>
              <a:xfrm>
                <a:off x="6560307" y="3862795"/>
                <a:ext cx="515141" cy="356701"/>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2</m:t>
                        </m:r>
                      </m:sub>
                      <m:sup>
                        <m:d>
                          <m:dPr>
                            <m:begChr m:val="⟨"/>
                            <m:endChr m:val="⟩"/>
                            <m:ctrlPr>
                              <a:rPr lang="en-GB" sz="1400" i="1">
                                <a:solidFill>
                                  <a:prstClr val="white"/>
                                </a:solidFill>
                                <a:latin typeface="Cambria Math" panose="02040503050406030204" pitchFamily="18" charset="0"/>
                              </a:rPr>
                            </m:ctrlPr>
                          </m:dPr>
                          <m:e>
                            <m:r>
                              <a:rPr lang="en-GB" sz="1400" i="1">
                                <a:solidFill>
                                  <a:prstClr val="white"/>
                                </a:solidFill>
                                <a:latin typeface="Cambria Math" panose="02040503050406030204" pitchFamily="18" charset="0"/>
                              </a:rPr>
                              <m:t>2</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3" name="Rectangle 62">
                <a:extLst>
                  <a:ext uri="{FF2B5EF4-FFF2-40B4-BE49-F238E27FC236}">
                    <a16:creationId xmlns:a16="http://schemas.microsoft.com/office/drawing/2014/main" id="{A97AE0A7-5131-4F75-A22B-243E7927C309}"/>
                  </a:ext>
                </a:extLst>
              </p:cNvPr>
              <p:cNvSpPr>
                <a:spLocks noRot="1" noChangeAspect="1" noMove="1" noResize="1" noEditPoints="1" noAdjustHandles="1" noChangeArrowheads="1" noChangeShapeType="1" noTextEdit="1"/>
              </p:cNvSpPr>
              <p:nvPr/>
            </p:nvSpPr>
            <p:spPr>
              <a:xfrm>
                <a:off x="6560307" y="3862795"/>
                <a:ext cx="515141" cy="356701"/>
              </a:xfrm>
              <a:prstGeom prst="rect">
                <a:avLst/>
              </a:prstGeom>
              <a:blipFill>
                <a:blip r:embed="rId19"/>
                <a:stretch>
                  <a:fillRect r="-1176" b="-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D88F47DF-8C6D-4C7A-8E09-6D5585510365}"/>
                  </a:ext>
                </a:extLst>
              </p:cNvPr>
              <p:cNvSpPr/>
              <p:nvPr/>
            </p:nvSpPr>
            <p:spPr>
              <a:xfrm>
                <a:off x="6560307" y="4737276"/>
                <a:ext cx="515141" cy="357790"/>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3</m:t>
                        </m:r>
                      </m:sub>
                      <m:sup>
                        <m:d>
                          <m:dPr>
                            <m:begChr m:val="⟨"/>
                            <m:endChr m:val="⟩"/>
                            <m:ctrlPr>
                              <a:rPr lang="en-GB" sz="1400" i="1">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2</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4" name="Rectangle 63">
                <a:extLst>
                  <a:ext uri="{FF2B5EF4-FFF2-40B4-BE49-F238E27FC236}">
                    <a16:creationId xmlns:a16="http://schemas.microsoft.com/office/drawing/2014/main" id="{D88F47DF-8C6D-4C7A-8E09-6D5585510365}"/>
                  </a:ext>
                </a:extLst>
              </p:cNvPr>
              <p:cNvSpPr>
                <a:spLocks noRot="1" noChangeAspect="1" noMove="1" noResize="1" noEditPoints="1" noAdjustHandles="1" noChangeArrowheads="1" noChangeShapeType="1" noTextEdit="1"/>
              </p:cNvSpPr>
              <p:nvPr/>
            </p:nvSpPr>
            <p:spPr>
              <a:xfrm>
                <a:off x="6560307" y="4737276"/>
                <a:ext cx="515141" cy="35779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35354BA7-C89D-4BF3-988A-C3A88EDD8F5E}"/>
                  </a:ext>
                </a:extLst>
              </p:cNvPr>
              <p:cNvSpPr/>
              <p:nvPr/>
            </p:nvSpPr>
            <p:spPr>
              <a:xfrm>
                <a:off x="4086415" y="2733423"/>
                <a:ext cx="515141" cy="366575"/>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1</m:t>
                        </m:r>
                      </m:sub>
                      <m:sup>
                        <m:d>
                          <m:dPr>
                            <m:begChr m:val="⟨"/>
                            <m:endChr m:val="⟩"/>
                            <m:ctrlPr>
                              <a:rPr lang="en-GB" sz="1400" i="1" smtClean="0">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0</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5" name="Rectangle 64">
                <a:extLst>
                  <a:ext uri="{FF2B5EF4-FFF2-40B4-BE49-F238E27FC236}">
                    <a16:creationId xmlns:a16="http://schemas.microsoft.com/office/drawing/2014/main" id="{35354BA7-C89D-4BF3-988A-C3A88EDD8F5E}"/>
                  </a:ext>
                </a:extLst>
              </p:cNvPr>
              <p:cNvSpPr>
                <a:spLocks noRot="1" noChangeAspect="1" noMove="1" noResize="1" noEditPoints="1" noAdjustHandles="1" noChangeArrowheads="1" noChangeShapeType="1" noTextEdit="1"/>
              </p:cNvSpPr>
              <p:nvPr/>
            </p:nvSpPr>
            <p:spPr>
              <a:xfrm>
                <a:off x="4086415" y="2733423"/>
                <a:ext cx="515141" cy="366575"/>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589A1311-E2FA-402F-B36D-3FA89B2FCB3B}"/>
                  </a:ext>
                </a:extLst>
              </p:cNvPr>
              <p:cNvSpPr/>
              <p:nvPr/>
            </p:nvSpPr>
            <p:spPr>
              <a:xfrm>
                <a:off x="4073390" y="4853989"/>
                <a:ext cx="515141" cy="366575"/>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3</m:t>
                        </m:r>
                      </m:sub>
                      <m:sup>
                        <m:d>
                          <m:dPr>
                            <m:begChr m:val="⟨"/>
                            <m:endChr m:val="⟩"/>
                            <m:ctrlPr>
                              <a:rPr lang="en-GB" sz="1400" i="1" smtClean="0">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0</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7" name="Rectangle 66">
                <a:extLst>
                  <a:ext uri="{FF2B5EF4-FFF2-40B4-BE49-F238E27FC236}">
                    <a16:creationId xmlns:a16="http://schemas.microsoft.com/office/drawing/2014/main" id="{589A1311-E2FA-402F-B36D-3FA89B2FCB3B}"/>
                  </a:ext>
                </a:extLst>
              </p:cNvPr>
              <p:cNvSpPr>
                <a:spLocks noRot="1" noChangeAspect="1" noMove="1" noResize="1" noEditPoints="1" noAdjustHandles="1" noChangeArrowheads="1" noChangeShapeType="1" noTextEdit="1"/>
              </p:cNvSpPr>
              <p:nvPr/>
            </p:nvSpPr>
            <p:spPr>
              <a:xfrm>
                <a:off x="4073390" y="4853989"/>
                <a:ext cx="515141" cy="366575"/>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FA6EB1C5-C155-4F6E-8C6F-56BC49D22154}"/>
                  </a:ext>
                </a:extLst>
              </p:cNvPr>
              <p:cNvSpPr/>
              <p:nvPr/>
            </p:nvSpPr>
            <p:spPr>
              <a:xfrm>
                <a:off x="3995434" y="3530643"/>
                <a:ext cx="515141" cy="366575"/>
              </a:xfrm>
              <a:prstGeom prst="rect">
                <a:avLst/>
              </a:prstGeom>
            </p:spPr>
            <p:txBody>
              <a:bodyPr wrap="none">
                <a:spAutoFit/>
              </a:bodyPr>
              <a:lstStyle/>
              <a:p>
                <a:pPr defTabSz="914400"/>
                <a14:m>
                  <m:oMath xmlns:m="http://schemas.openxmlformats.org/officeDocument/2006/math">
                    <m:sSubSup>
                      <m:sSubSupPr>
                        <m:ctrlPr>
                          <a:rPr lang="en-GB" sz="1400" i="1" smtClean="0">
                            <a:solidFill>
                              <a:prstClr val="white"/>
                            </a:solidFill>
                            <a:latin typeface="Cambria Math" panose="02040503050406030204" pitchFamily="18" charset="0"/>
                          </a:rPr>
                        </m:ctrlPr>
                      </m:sSubSupPr>
                      <m:e>
                        <m:r>
                          <a:rPr lang="en-GB" sz="1400" i="1">
                            <a:solidFill>
                              <a:prstClr val="white"/>
                            </a:solidFill>
                            <a:latin typeface="Cambria Math" panose="02040503050406030204" pitchFamily="18" charset="0"/>
                          </a:rPr>
                          <m:t>𝑎</m:t>
                        </m:r>
                      </m:e>
                      <m:sub>
                        <m:r>
                          <a:rPr lang="en-GB" sz="1400" i="1" smtClean="0">
                            <a:solidFill>
                              <a:prstClr val="white"/>
                            </a:solidFill>
                            <a:latin typeface="Cambria Math" panose="02040503050406030204" pitchFamily="18" charset="0"/>
                          </a:rPr>
                          <m:t>2</m:t>
                        </m:r>
                      </m:sub>
                      <m:sup>
                        <m:d>
                          <m:dPr>
                            <m:begChr m:val="⟨"/>
                            <m:endChr m:val="⟩"/>
                            <m:ctrlPr>
                              <a:rPr lang="en-GB" sz="1400" i="1" smtClean="0">
                                <a:solidFill>
                                  <a:prstClr val="white"/>
                                </a:solidFill>
                                <a:latin typeface="Cambria Math" panose="02040503050406030204" pitchFamily="18" charset="0"/>
                              </a:rPr>
                            </m:ctrlPr>
                          </m:dPr>
                          <m:e>
                            <m:r>
                              <a:rPr lang="en-GB" sz="1400" i="1" smtClean="0">
                                <a:solidFill>
                                  <a:prstClr val="white"/>
                                </a:solidFill>
                                <a:latin typeface="Cambria Math" panose="02040503050406030204" pitchFamily="18" charset="0"/>
                              </a:rPr>
                              <m:t>0</m:t>
                            </m:r>
                          </m:e>
                        </m:d>
                      </m:sup>
                    </m:sSubSup>
                  </m:oMath>
                </a14:m>
                <a:r>
                  <a:rPr lang="en-GB" sz="1400" dirty="0">
                    <a:solidFill>
                      <a:prstClr val="white"/>
                    </a:solidFill>
                    <a:latin typeface="Gotham Thin"/>
                  </a:rPr>
                  <a:t> </a:t>
                </a:r>
                <a:endParaRPr lang="en-US" sz="1400" dirty="0">
                  <a:solidFill>
                    <a:prstClr val="black"/>
                  </a:solidFill>
                  <a:latin typeface="Gotham Thin"/>
                </a:endParaRPr>
              </a:p>
            </p:txBody>
          </p:sp>
        </mc:Choice>
        <mc:Fallback xmlns="">
          <p:sp>
            <p:nvSpPr>
              <p:cNvPr id="69" name="Rectangle 68">
                <a:extLst>
                  <a:ext uri="{FF2B5EF4-FFF2-40B4-BE49-F238E27FC236}">
                    <a16:creationId xmlns:a16="http://schemas.microsoft.com/office/drawing/2014/main" id="{FA6EB1C5-C155-4F6E-8C6F-56BC49D22154}"/>
                  </a:ext>
                </a:extLst>
              </p:cNvPr>
              <p:cNvSpPr>
                <a:spLocks noRot="1" noChangeAspect="1" noMove="1" noResize="1" noEditPoints="1" noAdjustHandles="1" noChangeArrowheads="1" noChangeShapeType="1" noTextEdit="1"/>
              </p:cNvSpPr>
              <p:nvPr/>
            </p:nvSpPr>
            <p:spPr>
              <a:xfrm>
                <a:off x="3995434" y="3530643"/>
                <a:ext cx="515141" cy="366575"/>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E75E96D0-2ACF-4D94-A6AF-FB2EB5641916}"/>
                  </a:ext>
                </a:extLst>
              </p:cNvPr>
              <p:cNvSpPr/>
              <p:nvPr/>
            </p:nvSpPr>
            <p:spPr>
              <a:xfrm>
                <a:off x="9196981" y="3337953"/>
                <a:ext cx="525272" cy="53476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acc>
                        <m:accPr>
                          <m:chr m:val="̂"/>
                          <m:ctrlPr>
                            <a:rPr lang="en-GB" sz="2800" i="1" smtClean="0">
                              <a:solidFill>
                                <a:prstClr val="white"/>
                              </a:solidFill>
                              <a:latin typeface="Cambria Math" panose="02040503050406030204" pitchFamily="18" charset="0"/>
                            </a:rPr>
                          </m:ctrlPr>
                        </m:accPr>
                        <m:e>
                          <m:r>
                            <a:rPr lang="en-GB" sz="2800" i="1" smtClean="0">
                              <a:solidFill>
                                <a:prstClr val="white"/>
                              </a:solidFill>
                              <a:latin typeface="Cambria Math" panose="02040503050406030204" pitchFamily="18" charset="0"/>
                            </a:rPr>
                            <m:t>𝑌</m:t>
                          </m:r>
                        </m:e>
                      </m:acc>
                    </m:oMath>
                  </m:oMathPara>
                </a14:m>
                <a:endParaRPr lang="en-US" sz="2800" dirty="0">
                  <a:solidFill>
                    <a:prstClr val="black"/>
                  </a:solidFill>
                  <a:latin typeface="Gotham Thin"/>
                </a:endParaRPr>
              </a:p>
            </p:txBody>
          </p:sp>
        </mc:Choice>
        <mc:Fallback xmlns="">
          <p:sp>
            <p:nvSpPr>
              <p:cNvPr id="75" name="Rectangle 74">
                <a:extLst>
                  <a:ext uri="{FF2B5EF4-FFF2-40B4-BE49-F238E27FC236}">
                    <a16:creationId xmlns:a16="http://schemas.microsoft.com/office/drawing/2014/main" id="{E75E96D0-2ACF-4D94-A6AF-FB2EB5641916}"/>
                  </a:ext>
                </a:extLst>
              </p:cNvPr>
              <p:cNvSpPr>
                <a:spLocks noRot="1" noChangeAspect="1" noMove="1" noResize="1" noEditPoints="1" noAdjustHandles="1" noChangeArrowheads="1" noChangeShapeType="1" noTextEdit="1"/>
              </p:cNvSpPr>
              <p:nvPr/>
            </p:nvSpPr>
            <p:spPr>
              <a:xfrm>
                <a:off x="9196981" y="3337953"/>
                <a:ext cx="525272" cy="534762"/>
              </a:xfrm>
              <a:prstGeom prst="rect">
                <a:avLst/>
              </a:prstGeom>
              <a:blipFill>
                <a:blip r:embed="rId24"/>
                <a:stretch>
                  <a:fillRect/>
                </a:stretch>
              </a:blipFill>
            </p:spPr>
            <p:txBody>
              <a:bodyPr/>
              <a:lstStyle/>
              <a:p>
                <a:r>
                  <a:rPr lang="en-US">
                    <a:noFill/>
                  </a:rPr>
                  <a:t> </a:t>
                </a:r>
              </a:p>
            </p:txBody>
          </p:sp>
        </mc:Fallback>
      </mc:AlternateContent>
      <p:sp>
        <p:nvSpPr>
          <p:cNvPr id="76" name="Shape 2895">
            <a:extLst>
              <a:ext uri="{FF2B5EF4-FFF2-40B4-BE49-F238E27FC236}">
                <a16:creationId xmlns:a16="http://schemas.microsoft.com/office/drawing/2014/main" id="{6D7D16A9-5C5F-4140-81F2-AD74C9DB4EB1}"/>
              </a:ext>
            </a:extLst>
          </p:cNvPr>
          <p:cNvSpPr/>
          <p:nvPr/>
        </p:nvSpPr>
        <p:spPr>
          <a:xfrm rot="16200000">
            <a:off x="8809439" y="3321123"/>
            <a:ext cx="279328"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B3F24792-9A09-4BA4-80B2-0D1EDB071192}"/>
                  </a:ext>
                </a:extLst>
              </p:cNvPr>
              <p:cNvSpPr/>
              <p:nvPr/>
            </p:nvSpPr>
            <p:spPr>
              <a:xfrm>
                <a:off x="9369120" y="3501109"/>
                <a:ext cx="2505558" cy="646331"/>
              </a:xfrm>
              <a:prstGeom prst="rect">
                <a:avLst/>
              </a:prstGeom>
            </p:spPr>
            <p:txBody>
              <a:bodyPr wrap="none">
                <a:spAutoFit/>
              </a:bodyPr>
              <a:lstStyle/>
              <a:p>
                <a:pPr algn="ctr" defTabSz="914400"/>
                <a:r>
                  <a:rPr lang="en-GB" dirty="0">
                    <a:solidFill>
                      <a:prstClr val="white"/>
                    </a:solidFill>
                    <a:latin typeface="Gotham Thin"/>
                  </a:rPr>
                  <a:t>Output or Estimation</a:t>
                </a:r>
              </a:p>
              <a:p>
                <a:pPr algn="ctr" defTabSz="914400"/>
                <a:r>
                  <a:rPr lang="en-GB" dirty="0">
                    <a:solidFill>
                      <a:prstClr val="white"/>
                    </a:solidFill>
                    <a:latin typeface="Gotham Thin"/>
                  </a:rPr>
                  <a:t>(of </a:t>
                </a:r>
                <a14:m>
                  <m:oMath xmlns:m="http://schemas.openxmlformats.org/officeDocument/2006/math">
                    <m:r>
                      <a:rPr lang="pt-PT" i="1">
                        <a:solidFill>
                          <a:prstClr val="white"/>
                        </a:solidFill>
                        <a:latin typeface="Cambria Math" panose="02040503050406030204" pitchFamily="18" charset="0"/>
                        <a:ea typeface="Cambria Math" panose="02040503050406030204" pitchFamily="18" charset="0"/>
                      </a:rPr>
                      <m:t>𝑌</m:t>
                    </m:r>
                  </m:oMath>
                </a14:m>
                <a:r>
                  <a:rPr lang="en-GB" i="1" dirty="0">
                    <a:solidFill>
                      <a:prstClr val="white"/>
                    </a:solidFill>
                    <a:latin typeface="Cambria Math" panose="02040503050406030204" pitchFamily="18" charset="0"/>
                  </a:rPr>
                  <a:t>, </a:t>
                </a:r>
                <a:r>
                  <a:rPr lang="en-GB" dirty="0">
                    <a:solidFill>
                      <a:prstClr val="white"/>
                    </a:solidFill>
                    <a:latin typeface="Gotham Thin"/>
                  </a:rPr>
                  <a:t>the True Label)</a:t>
                </a:r>
                <a:endParaRPr lang="pt-PT" dirty="0">
                  <a:solidFill>
                    <a:prstClr val="white"/>
                  </a:solidFill>
                  <a:latin typeface="Gotham Thin"/>
                </a:endParaRPr>
              </a:p>
            </p:txBody>
          </p:sp>
        </mc:Choice>
        <mc:Fallback xmlns="">
          <p:sp>
            <p:nvSpPr>
              <p:cNvPr id="77" name="Rectangle 76">
                <a:extLst>
                  <a:ext uri="{FF2B5EF4-FFF2-40B4-BE49-F238E27FC236}">
                    <a16:creationId xmlns:a16="http://schemas.microsoft.com/office/drawing/2014/main" id="{B3F24792-9A09-4BA4-80B2-0D1EDB071192}"/>
                  </a:ext>
                </a:extLst>
              </p:cNvPr>
              <p:cNvSpPr>
                <a:spLocks noRot="1" noChangeAspect="1" noMove="1" noResize="1" noEditPoints="1" noAdjustHandles="1" noChangeArrowheads="1" noChangeShapeType="1" noTextEdit="1"/>
              </p:cNvSpPr>
              <p:nvPr/>
            </p:nvSpPr>
            <p:spPr>
              <a:xfrm>
                <a:off x="9369120" y="3501109"/>
                <a:ext cx="2505558" cy="646331"/>
              </a:xfrm>
              <a:prstGeom prst="rect">
                <a:avLst/>
              </a:prstGeom>
              <a:blipFill>
                <a:blip r:embed="rId25"/>
                <a:stretch>
                  <a:fillRect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98125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animBg="1"/>
      <p:bldP spid="23" grpId="0"/>
      <p:bldP spid="24" grpId="0"/>
      <p:bldP spid="29" grpId="0" animBg="1"/>
      <p:bldP spid="30" grpId="0" animBg="1"/>
      <p:bldP spid="31" grpId="0"/>
      <p:bldP spid="32" grpId="0" animBg="1"/>
      <p:bldP spid="36" grpId="0" animBg="1"/>
      <p:bldP spid="37" grpId="0"/>
      <p:bldP spid="38" grpId="0" animBg="1"/>
      <p:bldP spid="39" grpId="0" animBg="1"/>
      <p:bldP spid="40" grpId="0" animBg="1"/>
      <p:bldP spid="41" grpId="0" animBg="1"/>
      <p:bldP spid="42" grpId="0"/>
      <p:bldP spid="43" grpId="0" animBg="1"/>
      <p:bldP spid="44" grpId="0" animBg="1"/>
      <p:bldP spid="45" grpId="0" animBg="1"/>
      <p:bldP spid="46" grpId="0"/>
      <p:bldP spid="47" grpId="0"/>
      <p:bldP spid="52" grpId="0"/>
      <p:bldP spid="54" grpId="0"/>
      <p:bldP spid="55" grpId="0"/>
      <p:bldP spid="56" grpId="0"/>
      <p:bldP spid="57" grpId="0"/>
      <p:bldP spid="58" grpId="0"/>
      <p:bldP spid="59" grpId="0"/>
      <p:bldP spid="60" grpId="0"/>
      <p:bldP spid="61" grpId="0"/>
      <p:bldP spid="62" grpId="0"/>
      <p:bldP spid="63" grpId="0"/>
      <p:bldP spid="64" grpId="0"/>
      <p:bldP spid="65" grpId="0"/>
      <p:bldP spid="67" grpId="0"/>
      <p:bldP spid="69" grpId="0"/>
      <p:bldP spid="75" grpId="0"/>
      <p:bldP spid="76" grpId="0" animBg="1"/>
      <p:bldP spid="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C4CC16E-3C42-44FE-B897-6FC9AC2D6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405" y="1911004"/>
            <a:ext cx="4623853" cy="3035992"/>
          </a:xfrm>
          <a:prstGeom prst="rect">
            <a:avLst/>
          </a:prstGeom>
          <a:noFill/>
        </p:spPr>
      </p:pic>
      <p:sp>
        <p:nvSpPr>
          <p:cNvPr id="16" name="Rectangle: Rounded Corners 15">
            <a:extLst>
              <a:ext uri="{FF2B5EF4-FFF2-40B4-BE49-F238E27FC236}">
                <a16:creationId xmlns:a16="http://schemas.microsoft.com/office/drawing/2014/main" id="{1E33BA87-5D51-4019-B037-5FC15937EC8C}"/>
              </a:ext>
            </a:extLst>
          </p:cNvPr>
          <p:cNvSpPr/>
          <p:nvPr/>
        </p:nvSpPr>
        <p:spPr>
          <a:xfrm>
            <a:off x="3745697" y="1609192"/>
            <a:ext cx="5029200" cy="3639615"/>
          </a:xfrm>
          <a:prstGeom prst="roundRect">
            <a:avLst>
              <a:gd name="adj" fmla="val 4629"/>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pic>
        <p:nvPicPr>
          <p:cNvPr id="17" name="Picture 16" descr="A close up of a logo&#10;&#10;Description generated with very high confidence">
            <a:extLst>
              <a:ext uri="{FF2B5EF4-FFF2-40B4-BE49-F238E27FC236}">
                <a16:creationId xmlns:a16="http://schemas.microsoft.com/office/drawing/2014/main" id="{94DBAB78-F530-4B58-9F19-0423BF482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482" y="1911004"/>
            <a:ext cx="2877572" cy="3008371"/>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B9D4B59-88B3-4BF0-85F9-1CDE4DE40336}"/>
                  </a:ext>
                </a:extLst>
              </p:cNvPr>
              <p:cNvSpPr txBox="1"/>
              <p:nvPr/>
            </p:nvSpPr>
            <p:spPr>
              <a:xfrm>
                <a:off x="4137030" y="5738917"/>
                <a:ext cx="4567982" cy="492827"/>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sSup>
                        <m:sSupPr>
                          <m:ctrlPr>
                            <a:rPr lang="pt-PT" sz="2800" i="1" smtClean="0">
                              <a:solidFill>
                                <a:prstClr val="white"/>
                              </a:solidFill>
                              <a:latin typeface="Cambria Math" panose="02040503050406030204" pitchFamily="18" charset="0"/>
                            </a:rPr>
                          </m:ctrlPr>
                        </m:sSupPr>
                        <m:e>
                          <m:r>
                            <a:rPr lang="en-GB" sz="2800" i="1">
                              <a:solidFill>
                                <a:prstClr val="white"/>
                              </a:solidFill>
                              <a:latin typeface="Cambria Math" panose="02040503050406030204" pitchFamily="18" charset="0"/>
                            </a:rPr>
                            <m:t>𝐴</m:t>
                          </m:r>
                        </m:e>
                        <m:sup>
                          <m:d>
                            <m:dPr>
                              <m:begChr m:val="⟨"/>
                              <m:endChr m:val="⟩"/>
                              <m:ctrlPr>
                                <a:rPr lang="en-GB" sz="2800" i="1">
                                  <a:solidFill>
                                    <a:prstClr val="white"/>
                                  </a:solidFill>
                                  <a:latin typeface="Cambria Math" panose="02040503050406030204" pitchFamily="18" charset="0"/>
                                </a:rPr>
                              </m:ctrlPr>
                            </m:dPr>
                            <m:e>
                              <m:r>
                                <a:rPr lang="en-GB" sz="2800" i="1">
                                  <a:solidFill>
                                    <a:prstClr val="white"/>
                                  </a:solidFill>
                                  <a:latin typeface="Cambria Math" panose="02040503050406030204" pitchFamily="18" charset="0"/>
                                </a:rPr>
                                <m:t>𝑙</m:t>
                              </m:r>
                            </m:e>
                          </m:d>
                        </m:sup>
                      </m:sSup>
                      <m:r>
                        <a:rPr lang="en-GB" sz="2800" i="1" smtClean="0">
                          <a:solidFill>
                            <a:prstClr val="white"/>
                          </a:solidFill>
                          <a:latin typeface="Cambria Math" panose="02040503050406030204" pitchFamily="18" charset="0"/>
                        </a:rPr>
                        <m:t>=</m:t>
                      </m:r>
                      <m:func>
                        <m:funcPr>
                          <m:ctrlPr>
                            <a:rPr lang="en-GB" sz="2800" i="1" smtClean="0">
                              <a:solidFill>
                                <a:prstClr val="white"/>
                              </a:solidFill>
                              <a:latin typeface="Cambria Math" panose="02040503050406030204" pitchFamily="18" charset="0"/>
                            </a:rPr>
                          </m:ctrlPr>
                        </m:funcPr>
                        <m:fName>
                          <m:r>
                            <m:rPr>
                              <m:sty m:val="p"/>
                            </m:rPr>
                            <a:rPr lang="el-GR" sz="2800" i="1" smtClean="0">
                              <a:solidFill>
                                <a:prstClr val="white"/>
                              </a:solidFill>
                              <a:latin typeface="Cambria Math" panose="02040503050406030204" pitchFamily="18" charset="0"/>
                              <a:ea typeface="Cambria Math" panose="02040503050406030204" pitchFamily="18" charset="0"/>
                            </a:rPr>
                            <m:t>Φ</m:t>
                          </m:r>
                        </m:fName>
                        <m:e>
                          <m:d>
                            <m:dPr>
                              <m:ctrlPr>
                                <a:rPr lang="en-GB" sz="2800" i="1" smtClean="0">
                                  <a:solidFill>
                                    <a:prstClr val="white"/>
                                  </a:solidFill>
                                  <a:latin typeface="Cambria Math" panose="02040503050406030204" pitchFamily="18" charset="0"/>
                                </a:rPr>
                              </m:ctrlPr>
                            </m:dPr>
                            <m:e>
                              <m:sSup>
                                <m:sSupPr>
                                  <m:ctrlPr>
                                    <a:rPr lang="pt-PT" sz="2800" i="1">
                                      <a:solidFill>
                                        <a:prstClr val="white"/>
                                      </a:solidFill>
                                      <a:latin typeface="Cambria Math" panose="02040503050406030204" pitchFamily="18" charset="0"/>
                                    </a:rPr>
                                  </m:ctrlPr>
                                </m:sSupPr>
                                <m:e>
                                  <m:r>
                                    <a:rPr lang="en-GB" sz="2800" i="1">
                                      <a:solidFill>
                                        <a:prstClr val="white"/>
                                      </a:solidFill>
                                      <a:latin typeface="Cambria Math" panose="02040503050406030204" pitchFamily="18" charset="0"/>
                                    </a:rPr>
                                    <m:t>𝑊</m:t>
                                  </m:r>
                                </m:e>
                                <m:sup>
                                  <m:d>
                                    <m:dPr>
                                      <m:begChr m:val="⟨"/>
                                      <m:endChr m:val="⟩"/>
                                      <m:ctrlPr>
                                        <a:rPr lang="en-GB" sz="2800" i="1">
                                          <a:solidFill>
                                            <a:prstClr val="white"/>
                                          </a:solidFill>
                                          <a:latin typeface="Cambria Math" panose="02040503050406030204" pitchFamily="18" charset="0"/>
                                        </a:rPr>
                                      </m:ctrlPr>
                                    </m:dPr>
                                    <m:e>
                                      <m:r>
                                        <a:rPr lang="en-GB" sz="2800" i="1">
                                          <a:solidFill>
                                            <a:prstClr val="white"/>
                                          </a:solidFill>
                                          <a:latin typeface="Cambria Math" panose="02040503050406030204" pitchFamily="18" charset="0"/>
                                        </a:rPr>
                                        <m:t>𝑙</m:t>
                                      </m:r>
                                    </m:e>
                                  </m:d>
                                </m:sup>
                              </m:sSup>
                              <m:r>
                                <a:rPr lang="en-GB" sz="2800" i="1" smtClean="0">
                                  <a:solidFill>
                                    <a:prstClr val="white"/>
                                  </a:solidFill>
                                  <a:latin typeface="Cambria Math" panose="02040503050406030204" pitchFamily="18" charset="0"/>
                                </a:rPr>
                                <m:t>∗</m:t>
                              </m:r>
                              <m:sSup>
                                <m:sSupPr>
                                  <m:ctrlPr>
                                    <a:rPr lang="pt-PT" sz="2800" i="1">
                                      <a:solidFill>
                                        <a:prstClr val="white"/>
                                      </a:solidFill>
                                      <a:latin typeface="Cambria Math" panose="02040503050406030204" pitchFamily="18" charset="0"/>
                                    </a:rPr>
                                  </m:ctrlPr>
                                </m:sSupPr>
                                <m:e>
                                  <m:r>
                                    <a:rPr lang="en-GB" sz="2800" i="1">
                                      <a:solidFill>
                                        <a:prstClr val="white"/>
                                      </a:solidFill>
                                      <a:latin typeface="Cambria Math" panose="02040503050406030204" pitchFamily="18" charset="0"/>
                                    </a:rPr>
                                    <m:t>𝐴</m:t>
                                  </m:r>
                                </m:e>
                                <m:sup>
                                  <m:d>
                                    <m:dPr>
                                      <m:begChr m:val="⟨"/>
                                      <m:endChr m:val="⟩"/>
                                      <m:ctrlPr>
                                        <a:rPr lang="en-GB" sz="2800" i="1">
                                          <a:solidFill>
                                            <a:prstClr val="white"/>
                                          </a:solidFill>
                                          <a:latin typeface="Cambria Math" panose="02040503050406030204" pitchFamily="18" charset="0"/>
                                        </a:rPr>
                                      </m:ctrlPr>
                                    </m:dPr>
                                    <m:e>
                                      <m:r>
                                        <a:rPr lang="en-GB" sz="2800" i="1">
                                          <a:solidFill>
                                            <a:prstClr val="white"/>
                                          </a:solidFill>
                                          <a:latin typeface="Cambria Math" panose="02040503050406030204" pitchFamily="18" charset="0"/>
                                        </a:rPr>
                                        <m:t>𝑙</m:t>
                                      </m:r>
                                      <m:r>
                                        <a:rPr lang="en-GB" sz="2800" i="1" smtClean="0">
                                          <a:solidFill>
                                            <a:prstClr val="white"/>
                                          </a:solidFill>
                                          <a:latin typeface="Cambria Math" panose="02040503050406030204" pitchFamily="18" charset="0"/>
                                        </a:rPr>
                                        <m:t>−1</m:t>
                                      </m:r>
                                    </m:e>
                                  </m:d>
                                </m:sup>
                              </m:sSup>
                              <m:r>
                                <a:rPr lang="en-GB" sz="2800" i="1">
                                  <a:solidFill>
                                    <a:prstClr val="white"/>
                                  </a:solidFill>
                                  <a:latin typeface="Cambria Math" panose="02040503050406030204" pitchFamily="18" charset="0"/>
                                </a:rPr>
                                <m:t>+</m:t>
                              </m:r>
                              <m:sSup>
                                <m:sSupPr>
                                  <m:ctrlPr>
                                    <a:rPr lang="pt-PT" sz="2800" i="1">
                                      <a:solidFill>
                                        <a:prstClr val="white"/>
                                      </a:solidFill>
                                      <a:latin typeface="Cambria Math" panose="02040503050406030204" pitchFamily="18" charset="0"/>
                                    </a:rPr>
                                  </m:ctrlPr>
                                </m:sSupPr>
                                <m:e>
                                  <m:r>
                                    <a:rPr lang="en-GB" sz="2800" i="1" smtClean="0">
                                      <a:solidFill>
                                        <a:prstClr val="white"/>
                                      </a:solidFill>
                                      <a:latin typeface="Cambria Math" panose="02040503050406030204" pitchFamily="18" charset="0"/>
                                    </a:rPr>
                                    <m:t>𝐵</m:t>
                                  </m:r>
                                </m:e>
                                <m:sup>
                                  <m:d>
                                    <m:dPr>
                                      <m:begChr m:val="⟨"/>
                                      <m:endChr m:val="⟩"/>
                                      <m:ctrlPr>
                                        <a:rPr lang="en-GB" sz="2800" i="1">
                                          <a:solidFill>
                                            <a:prstClr val="white"/>
                                          </a:solidFill>
                                          <a:latin typeface="Cambria Math" panose="02040503050406030204" pitchFamily="18" charset="0"/>
                                        </a:rPr>
                                      </m:ctrlPr>
                                    </m:dPr>
                                    <m:e>
                                      <m:r>
                                        <a:rPr lang="en-GB" sz="2800" i="1">
                                          <a:solidFill>
                                            <a:prstClr val="white"/>
                                          </a:solidFill>
                                          <a:latin typeface="Cambria Math" panose="02040503050406030204" pitchFamily="18" charset="0"/>
                                        </a:rPr>
                                        <m:t>𝑙</m:t>
                                      </m:r>
                                    </m:e>
                                  </m:d>
                                </m:sup>
                              </m:sSup>
                            </m:e>
                          </m:d>
                        </m:e>
                      </m:func>
                    </m:oMath>
                  </m:oMathPara>
                </a14:m>
                <a:endParaRPr lang="en-US" sz="2800" dirty="0">
                  <a:solidFill>
                    <a:prstClr val="white"/>
                  </a:solidFill>
                  <a:latin typeface="Gotham Thin"/>
                </a:endParaRPr>
              </a:p>
            </p:txBody>
          </p:sp>
        </mc:Choice>
        <mc:Fallback xmlns="">
          <p:sp>
            <p:nvSpPr>
              <p:cNvPr id="18" name="TextBox 17">
                <a:extLst>
                  <a:ext uri="{FF2B5EF4-FFF2-40B4-BE49-F238E27FC236}">
                    <a16:creationId xmlns:a16="http://schemas.microsoft.com/office/drawing/2014/main" id="{3B9D4B59-88B3-4BF0-85F9-1CDE4DE40336}"/>
                  </a:ext>
                </a:extLst>
              </p:cNvPr>
              <p:cNvSpPr txBox="1">
                <a:spLocks noRot="1" noChangeAspect="1" noMove="1" noResize="1" noEditPoints="1" noAdjustHandles="1" noChangeArrowheads="1" noChangeShapeType="1" noTextEdit="1"/>
              </p:cNvSpPr>
              <p:nvPr/>
            </p:nvSpPr>
            <p:spPr>
              <a:xfrm>
                <a:off x="4137030" y="5738917"/>
                <a:ext cx="4567982" cy="4928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E231FE6-B1A3-4141-A9A4-349ECE9EE9F9}"/>
                  </a:ext>
                </a:extLst>
              </p:cNvPr>
              <p:cNvSpPr/>
              <p:nvPr/>
            </p:nvSpPr>
            <p:spPr>
              <a:xfrm>
                <a:off x="5327043" y="2355324"/>
                <a:ext cx="429926" cy="36933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r>
                        <m:rPr>
                          <m:sty m:val="p"/>
                        </m:rPr>
                        <a:rPr lang="el-GR" i="1">
                          <a:solidFill>
                            <a:prstClr val="white"/>
                          </a:solidFill>
                          <a:latin typeface="Cambria Math" panose="02040503050406030204" pitchFamily="18" charset="0"/>
                          <a:ea typeface="Cambria Math" panose="02040503050406030204" pitchFamily="18" charset="0"/>
                        </a:rPr>
                        <m:t>Φ</m:t>
                      </m:r>
                    </m:oMath>
                  </m:oMathPara>
                </a14:m>
                <a:endParaRPr lang="en-US" dirty="0">
                  <a:solidFill>
                    <a:prstClr val="black"/>
                  </a:solidFill>
                  <a:latin typeface="Gotham Thin"/>
                </a:endParaRPr>
              </a:p>
            </p:txBody>
          </p:sp>
        </mc:Choice>
        <mc:Fallback xmlns="">
          <p:sp>
            <p:nvSpPr>
              <p:cNvPr id="19" name="Rectangle 18">
                <a:extLst>
                  <a:ext uri="{FF2B5EF4-FFF2-40B4-BE49-F238E27FC236}">
                    <a16:creationId xmlns:a16="http://schemas.microsoft.com/office/drawing/2014/main" id="{5E231FE6-B1A3-4141-A9A4-349ECE9EE9F9}"/>
                  </a:ext>
                </a:extLst>
              </p:cNvPr>
              <p:cNvSpPr>
                <a:spLocks noRot="1" noChangeAspect="1" noMove="1" noResize="1" noEditPoints="1" noAdjustHandles="1" noChangeArrowheads="1" noChangeShapeType="1" noTextEdit="1"/>
              </p:cNvSpPr>
              <p:nvPr/>
            </p:nvSpPr>
            <p:spPr>
              <a:xfrm>
                <a:off x="5327043" y="2355324"/>
                <a:ext cx="42992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77CBCC5-5B9A-4056-A768-F5E3BB715B9D}"/>
                  </a:ext>
                </a:extLst>
              </p:cNvPr>
              <p:cNvSpPr/>
              <p:nvPr/>
            </p:nvSpPr>
            <p:spPr>
              <a:xfrm>
                <a:off x="101600" y="3339004"/>
                <a:ext cx="3464949" cy="550600"/>
              </a:xfrm>
              <a:prstGeom prst="rect">
                <a:avLst/>
              </a:prstGeom>
            </p:spPr>
            <p:txBody>
              <a:bodyPr wrap="square">
                <a:spAutoFit/>
              </a:bodyPr>
              <a:lstStyle/>
              <a:p>
                <a:pPr defTabSz="914400"/>
                <a14:m>
                  <m:oMath xmlns:m="http://schemas.openxmlformats.org/officeDocument/2006/math">
                    <m:sSup>
                      <m:sSupPr>
                        <m:ctrlPr>
                          <a:rPr lang="pt-PT" sz="2800" i="1" smtClean="0">
                            <a:solidFill>
                              <a:prstClr val="white"/>
                            </a:solidFill>
                            <a:latin typeface="Cambria Math" panose="02040503050406030204" pitchFamily="18" charset="0"/>
                          </a:rPr>
                        </m:ctrlPr>
                      </m:sSupPr>
                      <m:e>
                        <m:r>
                          <a:rPr lang="en-GB" sz="2800" i="1" smtClean="0">
                            <a:solidFill>
                              <a:prstClr val="white"/>
                            </a:solidFill>
                            <a:latin typeface="Cambria Math" panose="02040503050406030204" pitchFamily="18" charset="0"/>
                          </a:rPr>
                          <m:t>𝐵</m:t>
                        </m:r>
                      </m:e>
                      <m:sup>
                        <m:d>
                          <m:dPr>
                            <m:begChr m:val="⟨"/>
                            <m:endChr m:val="⟩"/>
                            <m:ctrlPr>
                              <a:rPr lang="en-GB" sz="2800" i="1">
                                <a:solidFill>
                                  <a:prstClr val="white"/>
                                </a:solidFill>
                                <a:latin typeface="Cambria Math" panose="02040503050406030204" pitchFamily="18" charset="0"/>
                              </a:rPr>
                            </m:ctrlPr>
                          </m:dPr>
                          <m:e>
                            <m:r>
                              <a:rPr lang="en-GB" sz="2800" i="1">
                                <a:solidFill>
                                  <a:prstClr val="white"/>
                                </a:solidFill>
                                <a:latin typeface="Cambria Math" panose="02040503050406030204" pitchFamily="18" charset="0"/>
                              </a:rPr>
                              <m:t>𝑙</m:t>
                            </m:r>
                          </m:e>
                        </m:d>
                      </m:sup>
                    </m:sSup>
                  </m:oMath>
                </a14:m>
                <a:r>
                  <a:rPr lang="en-GB" sz="2800" dirty="0">
                    <a:solidFill>
                      <a:prstClr val="white"/>
                    </a:solidFill>
                    <a:latin typeface="Gotham Thin"/>
                  </a:rPr>
                  <a:t> </a:t>
                </a:r>
                <a:r>
                  <a:rPr lang="en-GB" dirty="0">
                    <a:solidFill>
                      <a:prstClr val="white"/>
                    </a:solidFill>
                    <a:latin typeface="Gotham Thin"/>
                  </a:rPr>
                  <a:t>Biases at layer</a:t>
                </a:r>
                <a14:m>
                  <m:oMath xmlns:m="http://schemas.openxmlformats.org/officeDocument/2006/math">
                    <m:r>
                      <a:rPr lang="en-GB">
                        <a:solidFill>
                          <a:prstClr val="white"/>
                        </a:solidFill>
                        <a:latin typeface="Cambria Math" panose="02040503050406030204" pitchFamily="18" charset="0"/>
                      </a:rPr>
                      <m:t> </m:t>
                    </m:r>
                    <m:r>
                      <a:rPr lang="en-GB" i="1">
                        <a:solidFill>
                          <a:prstClr val="white"/>
                        </a:solidFill>
                        <a:latin typeface="Cambria Math" panose="02040503050406030204" pitchFamily="18" charset="0"/>
                      </a:rPr>
                      <m:t>𝑙</m:t>
                    </m:r>
                  </m:oMath>
                </a14:m>
                <a:endParaRPr lang="en-US" dirty="0">
                  <a:solidFill>
                    <a:prstClr val="white"/>
                  </a:solidFill>
                  <a:latin typeface="Gotham Thin"/>
                </a:endParaRPr>
              </a:p>
            </p:txBody>
          </p:sp>
        </mc:Choice>
        <mc:Fallback xmlns="">
          <p:sp>
            <p:nvSpPr>
              <p:cNvPr id="20" name="Rectangle 19">
                <a:extLst>
                  <a:ext uri="{FF2B5EF4-FFF2-40B4-BE49-F238E27FC236}">
                    <a16:creationId xmlns:a16="http://schemas.microsoft.com/office/drawing/2014/main" id="{A77CBCC5-5B9A-4056-A768-F5E3BB715B9D}"/>
                  </a:ext>
                </a:extLst>
              </p:cNvPr>
              <p:cNvSpPr>
                <a:spLocks noRot="1" noChangeAspect="1" noMove="1" noResize="1" noEditPoints="1" noAdjustHandles="1" noChangeArrowheads="1" noChangeShapeType="1" noTextEdit="1"/>
              </p:cNvSpPr>
              <p:nvPr/>
            </p:nvSpPr>
            <p:spPr>
              <a:xfrm>
                <a:off x="101600" y="3339004"/>
                <a:ext cx="3464949" cy="550600"/>
              </a:xfrm>
              <a:prstGeom prst="rect">
                <a:avLst/>
              </a:prstGeom>
              <a:blipFill>
                <a:blip r:embed="rId6"/>
                <a:stretch>
                  <a:fillRect b="-1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62B8381-5187-4406-BE1A-005675FDA378}"/>
                  </a:ext>
                </a:extLst>
              </p:cNvPr>
              <p:cNvSpPr/>
              <p:nvPr/>
            </p:nvSpPr>
            <p:spPr>
              <a:xfrm>
                <a:off x="101600" y="4395526"/>
                <a:ext cx="3464949" cy="523220"/>
              </a:xfrm>
              <a:prstGeom prst="rect">
                <a:avLst/>
              </a:prstGeom>
            </p:spPr>
            <p:txBody>
              <a:bodyPr wrap="square">
                <a:spAutoFit/>
              </a:bodyPr>
              <a:lstStyle/>
              <a:p>
                <a:pPr defTabSz="914400"/>
                <a14:m>
                  <m:oMath xmlns:m="http://schemas.openxmlformats.org/officeDocument/2006/math">
                    <m:r>
                      <m:rPr>
                        <m:sty m:val="p"/>
                      </m:rPr>
                      <a:rPr lang="el-GR" sz="2800" i="1" smtClean="0">
                        <a:solidFill>
                          <a:prstClr val="white"/>
                        </a:solidFill>
                        <a:latin typeface="Cambria Math" panose="02040503050406030204" pitchFamily="18" charset="0"/>
                        <a:ea typeface="Cambria Math" panose="02040503050406030204" pitchFamily="18" charset="0"/>
                      </a:rPr>
                      <m:t>Φ</m:t>
                    </m:r>
                    <m:r>
                      <a:rPr lang="en-GB" sz="2800" i="1" smtClean="0">
                        <a:solidFill>
                          <a:prstClr val="white"/>
                        </a:solidFill>
                        <a:latin typeface="Cambria Math" panose="02040503050406030204" pitchFamily="18" charset="0"/>
                        <a:ea typeface="Cambria Math" panose="02040503050406030204" pitchFamily="18" charset="0"/>
                      </a:rPr>
                      <m:t>(</m:t>
                    </m:r>
                    <m:r>
                      <a:rPr lang="en-GB" sz="2800" i="1" smtClean="0">
                        <a:solidFill>
                          <a:prstClr val="white"/>
                        </a:solidFill>
                        <a:latin typeface="Cambria Math" panose="02040503050406030204" pitchFamily="18" charset="0"/>
                        <a:ea typeface="Cambria Math" panose="02040503050406030204" pitchFamily="18" charset="0"/>
                      </a:rPr>
                      <m:t>𝑥</m:t>
                    </m:r>
                    <m:r>
                      <a:rPr lang="en-GB" sz="2800" i="1" smtClean="0">
                        <a:solidFill>
                          <a:prstClr val="white"/>
                        </a:solidFill>
                        <a:latin typeface="Cambria Math" panose="02040503050406030204" pitchFamily="18" charset="0"/>
                        <a:ea typeface="Cambria Math" panose="02040503050406030204" pitchFamily="18" charset="0"/>
                      </a:rPr>
                      <m:t>)</m:t>
                    </m:r>
                  </m:oMath>
                </a14:m>
                <a:r>
                  <a:rPr lang="en-GB" sz="2800" dirty="0">
                    <a:solidFill>
                      <a:prstClr val="white"/>
                    </a:solidFill>
                    <a:latin typeface="Gotham Thin"/>
                  </a:rPr>
                  <a:t> </a:t>
                </a:r>
                <a:r>
                  <a:rPr lang="en-GB" dirty="0">
                    <a:solidFill>
                      <a:prstClr val="white"/>
                    </a:solidFill>
                    <a:latin typeface="Gotham Thin"/>
                  </a:rPr>
                  <a:t>non-linear function</a:t>
                </a:r>
                <a:endParaRPr lang="en-US" dirty="0">
                  <a:solidFill>
                    <a:prstClr val="white"/>
                  </a:solidFill>
                  <a:latin typeface="Gotham Thin"/>
                </a:endParaRPr>
              </a:p>
            </p:txBody>
          </p:sp>
        </mc:Choice>
        <mc:Fallback xmlns="">
          <p:sp>
            <p:nvSpPr>
              <p:cNvPr id="21" name="Rectangle 20">
                <a:extLst>
                  <a:ext uri="{FF2B5EF4-FFF2-40B4-BE49-F238E27FC236}">
                    <a16:creationId xmlns:a16="http://schemas.microsoft.com/office/drawing/2014/main" id="{762B8381-5187-4406-BE1A-005675FDA378}"/>
                  </a:ext>
                </a:extLst>
              </p:cNvPr>
              <p:cNvSpPr>
                <a:spLocks noRot="1" noChangeAspect="1" noMove="1" noResize="1" noEditPoints="1" noAdjustHandles="1" noChangeArrowheads="1" noChangeShapeType="1" noTextEdit="1"/>
              </p:cNvSpPr>
              <p:nvPr/>
            </p:nvSpPr>
            <p:spPr>
              <a:xfrm>
                <a:off x="101600" y="4395526"/>
                <a:ext cx="3464949" cy="523220"/>
              </a:xfrm>
              <a:prstGeom prst="rect">
                <a:avLst/>
              </a:prstGeom>
              <a:blipFill>
                <a:blip r:embed="rId7"/>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7C891F8-EE73-452B-9B67-2D5E33EA8AE6}"/>
                  </a:ext>
                </a:extLst>
              </p:cNvPr>
              <p:cNvSpPr/>
              <p:nvPr/>
            </p:nvSpPr>
            <p:spPr>
              <a:xfrm>
                <a:off x="101601" y="2047406"/>
                <a:ext cx="3644096" cy="550600"/>
              </a:xfrm>
              <a:prstGeom prst="rect">
                <a:avLst/>
              </a:prstGeom>
            </p:spPr>
            <p:txBody>
              <a:bodyPr wrap="square">
                <a:spAutoFit/>
              </a:bodyPr>
              <a:lstStyle/>
              <a:p>
                <a:pPr defTabSz="914400"/>
                <a14:m>
                  <m:oMath xmlns:m="http://schemas.openxmlformats.org/officeDocument/2006/math">
                    <m:sSup>
                      <m:sSupPr>
                        <m:ctrlPr>
                          <a:rPr lang="pt-PT" sz="2800" i="1" smtClean="0">
                            <a:solidFill>
                              <a:prstClr val="white"/>
                            </a:solidFill>
                            <a:latin typeface="Cambria Math" panose="02040503050406030204" pitchFamily="18" charset="0"/>
                          </a:rPr>
                        </m:ctrlPr>
                      </m:sSupPr>
                      <m:e>
                        <m:r>
                          <a:rPr lang="en-GB" sz="2800" i="1" smtClean="0">
                            <a:solidFill>
                              <a:prstClr val="white"/>
                            </a:solidFill>
                            <a:latin typeface="Cambria Math" panose="02040503050406030204" pitchFamily="18" charset="0"/>
                          </a:rPr>
                          <m:t>𝑊</m:t>
                        </m:r>
                      </m:e>
                      <m:sup>
                        <m:d>
                          <m:dPr>
                            <m:begChr m:val="⟨"/>
                            <m:endChr m:val="⟩"/>
                            <m:ctrlPr>
                              <a:rPr lang="en-GB" sz="2800" i="1" smtClean="0">
                                <a:solidFill>
                                  <a:prstClr val="white"/>
                                </a:solidFill>
                                <a:latin typeface="Cambria Math" panose="02040503050406030204" pitchFamily="18" charset="0"/>
                              </a:rPr>
                            </m:ctrlPr>
                          </m:dPr>
                          <m:e>
                            <m:r>
                              <a:rPr lang="en-GB" sz="2800" i="1" smtClean="0">
                                <a:solidFill>
                                  <a:prstClr val="white"/>
                                </a:solidFill>
                                <a:latin typeface="Cambria Math" panose="02040503050406030204" pitchFamily="18" charset="0"/>
                              </a:rPr>
                              <m:t>𝑙</m:t>
                            </m:r>
                          </m:e>
                        </m:d>
                      </m:sup>
                    </m:sSup>
                  </m:oMath>
                </a14:m>
                <a:r>
                  <a:rPr lang="en-GB" sz="2800" dirty="0">
                    <a:solidFill>
                      <a:prstClr val="white"/>
                    </a:solidFill>
                    <a:latin typeface="Gotham Thin"/>
                  </a:rPr>
                  <a:t> </a:t>
                </a:r>
                <a:r>
                  <a:rPr lang="en-GB" dirty="0">
                    <a:solidFill>
                      <a:prstClr val="white"/>
                    </a:solidFill>
                    <a:latin typeface="Gotham Thin"/>
                  </a:rPr>
                  <a:t>Weight Vector a</a:t>
                </a:r>
                <a:r>
                  <a:rPr lang="en-US" dirty="0">
                    <a:solidFill>
                      <a:prstClr val="white"/>
                    </a:solidFill>
                    <a:latin typeface="Gotham Thin"/>
                  </a:rPr>
                  <a:t>t layer </a:t>
                </a:r>
                <a14:m>
                  <m:oMath xmlns:m="http://schemas.openxmlformats.org/officeDocument/2006/math">
                    <m:r>
                      <a:rPr lang="en-GB" i="1">
                        <a:solidFill>
                          <a:prstClr val="white"/>
                        </a:solidFill>
                        <a:latin typeface="Cambria Math" panose="02040503050406030204" pitchFamily="18" charset="0"/>
                      </a:rPr>
                      <m:t>𝑙</m:t>
                    </m:r>
                  </m:oMath>
                </a14:m>
                <a:endParaRPr lang="en-GB" dirty="0">
                  <a:solidFill>
                    <a:prstClr val="white"/>
                  </a:solidFill>
                  <a:latin typeface="Gotham Thin"/>
                </a:endParaRPr>
              </a:p>
            </p:txBody>
          </p:sp>
        </mc:Choice>
        <mc:Fallback xmlns="">
          <p:sp>
            <p:nvSpPr>
              <p:cNvPr id="22" name="Rectangle 21">
                <a:extLst>
                  <a:ext uri="{FF2B5EF4-FFF2-40B4-BE49-F238E27FC236}">
                    <a16:creationId xmlns:a16="http://schemas.microsoft.com/office/drawing/2014/main" id="{17C891F8-EE73-452B-9B67-2D5E33EA8AE6}"/>
                  </a:ext>
                </a:extLst>
              </p:cNvPr>
              <p:cNvSpPr>
                <a:spLocks noRot="1" noChangeAspect="1" noMove="1" noResize="1" noEditPoints="1" noAdjustHandles="1" noChangeArrowheads="1" noChangeShapeType="1" noTextEdit="1"/>
              </p:cNvSpPr>
              <p:nvPr/>
            </p:nvSpPr>
            <p:spPr>
              <a:xfrm>
                <a:off x="101601" y="2047406"/>
                <a:ext cx="3644096" cy="550600"/>
              </a:xfrm>
              <a:prstGeom prst="rect">
                <a:avLst/>
              </a:prstGeom>
              <a:blipFill>
                <a:blip r:embed="rId8"/>
                <a:stretch>
                  <a:fillRect b="-1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3CD58B6-39B8-44B6-ABFC-06E90D89363A}"/>
                  </a:ext>
                </a:extLst>
              </p:cNvPr>
              <p:cNvSpPr/>
              <p:nvPr/>
            </p:nvSpPr>
            <p:spPr>
              <a:xfrm>
                <a:off x="101600" y="2693205"/>
                <a:ext cx="3744165" cy="550600"/>
              </a:xfrm>
              <a:prstGeom prst="rect">
                <a:avLst/>
              </a:prstGeom>
            </p:spPr>
            <p:txBody>
              <a:bodyPr wrap="square">
                <a:spAutoFit/>
              </a:bodyPr>
              <a:lstStyle/>
              <a:p>
                <a:pPr defTabSz="914400"/>
                <a14:m>
                  <m:oMath xmlns:m="http://schemas.openxmlformats.org/officeDocument/2006/math">
                    <m:sSup>
                      <m:sSupPr>
                        <m:ctrlPr>
                          <a:rPr lang="pt-PT" sz="2800" i="1" smtClean="0">
                            <a:solidFill>
                              <a:prstClr val="white"/>
                            </a:solidFill>
                            <a:latin typeface="Cambria Math" panose="02040503050406030204" pitchFamily="18" charset="0"/>
                          </a:rPr>
                        </m:ctrlPr>
                      </m:sSupPr>
                      <m:e>
                        <m:r>
                          <a:rPr lang="en-GB" sz="2800" i="1" smtClean="0">
                            <a:solidFill>
                              <a:prstClr val="white"/>
                            </a:solidFill>
                            <a:latin typeface="Cambria Math" panose="02040503050406030204" pitchFamily="18" charset="0"/>
                          </a:rPr>
                          <m:t>𝐴</m:t>
                        </m:r>
                      </m:e>
                      <m:sup>
                        <m:d>
                          <m:dPr>
                            <m:begChr m:val="⟨"/>
                            <m:endChr m:val="⟩"/>
                            <m:ctrlPr>
                              <a:rPr lang="en-GB" sz="2800" i="1" smtClean="0">
                                <a:solidFill>
                                  <a:prstClr val="white"/>
                                </a:solidFill>
                                <a:latin typeface="Cambria Math" panose="02040503050406030204" pitchFamily="18" charset="0"/>
                              </a:rPr>
                            </m:ctrlPr>
                          </m:dPr>
                          <m:e>
                            <m:r>
                              <a:rPr lang="en-GB" sz="2800" i="1" smtClean="0">
                                <a:solidFill>
                                  <a:prstClr val="white"/>
                                </a:solidFill>
                                <a:latin typeface="Cambria Math" panose="02040503050406030204" pitchFamily="18" charset="0"/>
                              </a:rPr>
                              <m:t>𝑙</m:t>
                            </m:r>
                          </m:e>
                        </m:d>
                      </m:sup>
                    </m:sSup>
                  </m:oMath>
                </a14:m>
                <a:r>
                  <a:rPr lang="en-GB" sz="2800" dirty="0">
                    <a:solidFill>
                      <a:prstClr val="white"/>
                    </a:solidFill>
                    <a:latin typeface="Gotham Thin"/>
                  </a:rPr>
                  <a:t> </a:t>
                </a:r>
                <a:r>
                  <a:rPr lang="en-GB" dirty="0">
                    <a:solidFill>
                      <a:prstClr val="white"/>
                    </a:solidFill>
                    <a:latin typeface="Gotham Thin"/>
                  </a:rPr>
                  <a:t>Activation Vector a</a:t>
                </a:r>
                <a:r>
                  <a:rPr lang="en-US" dirty="0">
                    <a:solidFill>
                      <a:prstClr val="white"/>
                    </a:solidFill>
                    <a:latin typeface="Gotham Thin"/>
                  </a:rPr>
                  <a:t>t layer </a:t>
                </a:r>
                <a14:m>
                  <m:oMath xmlns:m="http://schemas.openxmlformats.org/officeDocument/2006/math">
                    <m:r>
                      <a:rPr lang="en-GB" i="1">
                        <a:solidFill>
                          <a:prstClr val="white"/>
                        </a:solidFill>
                        <a:latin typeface="Cambria Math" panose="02040503050406030204" pitchFamily="18" charset="0"/>
                      </a:rPr>
                      <m:t>𝑙</m:t>
                    </m:r>
                  </m:oMath>
                </a14:m>
                <a:endParaRPr lang="en-GB" dirty="0">
                  <a:solidFill>
                    <a:prstClr val="white"/>
                  </a:solidFill>
                  <a:latin typeface="Gotham Thin"/>
                </a:endParaRPr>
              </a:p>
            </p:txBody>
          </p:sp>
        </mc:Choice>
        <mc:Fallback xmlns="">
          <p:sp>
            <p:nvSpPr>
              <p:cNvPr id="23" name="Rectangle 22">
                <a:extLst>
                  <a:ext uri="{FF2B5EF4-FFF2-40B4-BE49-F238E27FC236}">
                    <a16:creationId xmlns:a16="http://schemas.microsoft.com/office/drawing/2014/main" id="{A3CD58B6-39B8-44B6-ABFC-06E90D89363A}"/>
                  </a:ext>
                </a:extLst>
              </p:cNvPr>
              <p:cNvSpPr>
                <a:spLocks noRot="1" noChangeAspect="1" noMove="1" noResize="1" noEditPoints="1" noAdjustHandles="1" noChangeArrowheads="1" noChangeShapeType="1" noTextEdit="1"/>
              </p:cNvSpPr>
              <p:nvPr/>
            </p:nvSpPr>
            <p:spPr>
              <a:xfrm>
                <a:off x="101600" y="2693205"/>
                <a:ext cx="3744165" cy="550600"/>
              </a:xfrm>
              <a:prstGeom prst="rect">
                <a:avLst/>
              </a:prstGeom>
              <a:blipFill>
                <a:blip r:embed="rId9"/>
                <a:stretch>
                  <a:fillRect b="-12222"/>
                </a:stretch>
              </a:blipFill>
            </p:spPr>
            <p:txBody>
              <a:bodyPr/>
              <a:lstStyle/>
              <a:p>
                <a:r>
                  <a:rPr lang="en-US">
                    <a:noFill/>
                  </a:rPr>
                  <a:t> </a:t>
                </a:r>
              </a:p>
            </p:txBody>
          </p:sp>
        </mc:Fallback>
      </mc:AlternateContent>
      <p:sp>
        <p:nvSpPr>
          <p:cNvPr id="24" name="Text Placeholder 4">
            <a:extLst>
              <a:ext uri="{FF2B5EF4-FFF2-40B4-BE49-F238E27FC236}">
                <a16:creationId xmlns:a16="http://schemas.microsoft.com/office/drawing/2014/main" id="{537DA5B2-3BA2-4F23-87B4-C56B97F7D6FC}"/>
              </a:ext>
            </a:extLst>
          </p:cNvPr>
          <p:cNvSpPr txBox="1">
            <a:spLocks/>
          </p:cNvSpPr>
          <p:nvPr/>
        </p:nvSpPr>
        <p:spPr>
          <a:xfrm>
            <a:off x="1677798" y="5690456"/>
            <a:ext cx="2394815" cy="64735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white"/>
                </a:solidFill>
                <a:effectLst/>
                <a:uLnTx/>
                <a:uFillTx/>
                <a:latin typeface="Gotham Thin" pitchFamily="50" charset="0"/>
                <a:ea typeface="+mn-ea"/>
                <a:cs typeface="+mn-cs"/>
              </a:rPr>
              <a:t>General form of a layer Activation:</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C4144A0-0F44-41F9-8A98-C40BDFF30333}"/>
                  </a:ext>
                </a:extLst>
              </p:cNvPr>
              <p:cNvSpPr/>
              <p:nvPr/>
            </p:nvSpPr>
            <p:spPr>
              <a:xfrm>
                <a:off x="4558308" y="2757637"/>
                <a:ext cx="711220" cy="386837"/>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p>
                        <m:sSupPr>
                          <m:ctrlPr>
                            <a:rPr lang="pt-PT" i="1" smtClean="0">
                              <a:solidFill>
                                <a:prstClr val="white"/>
                              </a:solidFill>
                              <a:latin typeface="Cambria Math" panose="02040503050406030204" pitchFamily="18" charset="0"/>
                            </a:rPr>
                          </m:ctrlPr>
                        </m:sSupPr>
                        <m:e>
                          <m:r>
                            <a:rPr lang="en-GB" i="1" smtClean="0">
                              <a:solidFill>
                                <a:prstClr val="white"/>
                              </a:solidFill>
                              <a:latin typeface="Cambria Math" panose="02040503050406030204" pitchFamily="18" charset="0"/>
                            </a:rPr>
                            <m:t>𝑊</m:t>
                          </m:r>
                        </m:e>
                        <m:sup>
                          <m:d>
                            <m:dPr>
                              <m:begChr m:val="⟨"/>
                              <m:endChr m:val="⟩"/>
                              <m:ctrlPr>
                                <a:rPr lang="en-GB" i="1">
                                  <a:solidFill>
                                    <a:prstClr val="white"/>
                                  </a:solidFill>
                                  <a:latin typeface="Cambria Math" panose="02040503050406030204" pitchFamily="18" charset="0"/>
                                </a:rPr>
                              </m:ctrlPr>
                            </m:dPr>
                            <m:e>
                              <m:r>
                                <a:rPr lang="en-GB" i="1">
                                  <a:solidFill>
                                    <a:prstClr val="white"/>
                                  </a:solidFill>
                                  <a:latin typeface="Cambria Math" panose="02040503050406030204" pitchFamily="18" charset="0"/>
                                </a:rPr>
                                <m:t>1</m:t>
                              </m:r>
                            </m:e>
                          </m:d>
                        </m:sup>
                      </m:sSup>
                    </m:oMath>
                  </m:oMathPara>
                </a14:m>
                <a:endParaRPr lang="en-US" dirty="0">
                  <a:solidFill>
                    <a:prstClr val="black"/>
                  </a:solidFill>
                  <a:latin typeface="Gotham Thin"/>
                </a:endParaRPr>
              </a:p>
            </p:txBody>
          </p:sp>
        </mc:Choice>
        <mc:Fallback xmlns="">
          <p:sp>
            <p:nvSpPr>
              <p:cNvPr id="25" name="Rectangle 24">
                <a:extLst>
                  <a:ext uri="{FF2B5EF4-FFF2-40B4-BE49-F238E27FC236}">
                    <a16:creationId xmlns:a16="http://schemas.microsoft.com/office/drawing/2014/main" id="{6C4144A0-0F44-41F9-8A98-C40BDFF30333}"/>
                  </a:ext>
                </a:extLst>
              </p:cNvPr>
              <p:cNvSpPr>
                <a:spLocks noRot="1" noChangeAspect="1" noMove="1" noResize="1" noEditPoints="1" noAdjustHandles="1" noChangeArrowheads="1" noChangeShapeType="1" noTextEdit="1"/>
              </p:cNvSpPr>
              <p:nvPr/>
            </p:nvSpPr>
            <p:spPr>
              <a:xfrm>
                <a:off x="4558308" y="2757637"/>
                <a:ext cx="711220" cy="3868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8DDC8C0-E209-432E-8C65-426033EECA4E}"/>
                  </a:ext>
                </a:extLst>
              </p:cNvPr>
              <p:cNvSpPr/>
              <p:nvPr/>
            </p:nvSpPr>
            <p:spPr>
              <a:xfrm>
                <a:off x="4318212" y="1870240"/>
                <a:ext cx="1081386" cy="386837"/>
              </a:xfrm>
              <a:prstGeom prst="rect">
                <a:avLst/>
              </a:prstGeom>
            </p:spPr>
            <p:txBody>
              <a:bodyPr wrap="none">
                <a:spAutoFit/>
              </a:bodyPr>
              <a:lstStyle/>
              <a:p>
                <a:pPr defTabSz="914400"/>
                <a14:m>
                  <m:oMath xmlns:m="http://schemas.openxmlformats.org/officeDocument/2006/math">
                    <m:sSup>
                      <m:sSupPr>
                        <m:ctrlPr>
                          <a:rPr lang="pt-PT" i="1" smtClean="0">
                            <a:solidFill>
                              <a:prstClr val="white"/>
                            </a:solidFill>
                            <a:latin typeface="Cambria Math" panose="02040503050406030204" pitchFamily="18" charset="0"/>
                          </a:rPr>
                        </m:ctrlPr>
                      </m:sSupPr>
                      <m:e>
                        <m:r>
                          <a:rPr lang="en-GB" i="1">
                            <a:solidFill>
                              <a:prstClr val="white"/>
                            </a:solidFill>
                            <a:latin typeface="Cambria Math" panose="02040503050406030204" pitchFamily="18" charset="0"/>
                          </a:rPr>
                          <m:t>𝐴</m:t>
                        </m:r>
                      </m:e>
                      <m:sup>
                        <m:d>
                          <m:dPr>
                            <m:begChr m:val="⟨"/>
                            <m:endChr m:val="⟩"/>
                            <m:ctrlPr>
                              <a:rPr lang="en-GB" i="1" smtClean="0">
                                <a:solidFill>
                                  <a:prstClr val="white"/>
                                </a:solidFill>
                                <a:latin typeface="Cambria Math" panose="02040503050406030204" pitchFamily="18" charset="0"/>
                              </a:rPr>
                            </m:ctrlPr>
                          </m:dPr>
                          <m:e>
                            <m:r>
                              <a:rPr lang="en-GB" i="1" smtClean="0">
                                <a:solidFill>
                                  <a:prstClr val="white"/>
                                </a:solidFill>
                                <a:latin typeface="Cambria Math" panose="02040503050406030204" pitchFamily="18" charset="0"/>
                              </a:rPr>
                              <m:t>0</m:t>
                            </m:r>
                          </m:e>
                        </m:d>
                      </m:sup>
                    </m:sSup>
                    <m:r>
                      <a:rPr lang="en-GB" i="1" smtClean="0">
                        <a:solidFill>
                          <a:prstClr val="white"/>
                        </a:solidFill>
                        <a:latin typeface="Cambria Math" panose="02040503050406030204" pitchFamily="18" charset="0"/>
                      </a:rPr>
                      <m:t>=</m:t>
                    </m:r>
                    <m:r>
                      <a:rPr lang="en-GB" i="1" smtClean="0">
                        <a:solidFill>
                          <a:prstClr val="white"/>
                        </a:solidFill>
                        <a:latin typeface="Cambria Math" panose="02040503050406030204" pitchFamily="18" charset="0"/>
                      </a:rPr>
                      <m:t>𝑋</m:t>
                    </m:r>
                  </m:oMath>
                </a14:m>
                <a:r>
                  <a:rPr lang="en-GB" dirty="0">
                    <a:solidFill>
                      <a:prstClr val="white"/>
                    </a:solidFill>
                    <a:latin typeface="Gotham Thin"/>
                  </a:rPr>
                  <a:t> </a:t>
                </a:r>
                <a:endParaRPr lang="en-US" dirty="0">
                  <a:solidFill>
                    <a:prstClr val="black"/>
                  </a:solidFill>
                  <a:latin typeface="Gotham Thin"/>
                </a:endParaRPr>
              </a:p>
            </p:txBody>
          </p:sp>
        </mc:Choice>
        <mc:Fallback xmlns="">
          <p:sp>
            <p:nvSpPr>
              <p:cNvPr id="26" name="Rectangle 25">
                <a:extLst>
                  <a:ext uri="{FF2B5EF4-FFF2-40B4-BE49-F238E27FC236}">
                    <a16:creationId xmlns:a16="http://schemas.microsoft.com/office/drawing/2014/main" id="{E8DDC8C0-E209-432E-8C65-426033EECA4E}"/>
                  </a:ext>
                </a:extLst>
              </p:cNvPr>
              <p:cNvSpPr>
                <a:spLocks noRot="1" noChangeAspect="1" noMove="1" noResize="1" noEditPoints="1" noAdjustHandles="1" noChangeArrowheads="1" noChangeShapeType="1" noTextEdit="1"/>
              </p:cNvSpPr>
              <p:nvPr/>
            </p:nvSpPr>
            <p:spPr>
              <a:xfrm>
                <a:off x="4318212" y="1870240"/>
                <a:ext cx="1081386" cy="3868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357B23B-FDF0-43D3-AA4D-2C531D3D6D8C}"/>
                  </a:ext>
                </a:extLst>
              </p:cNvPr>
              <p:cNvSpPr/>
              <p:nvPr/>
            </p:nvSpPr>
            <p:spPr>
              <a:xfrm>
                <a:off x="5609383" y="1870240"/>
                <a:ext cx="625299" cy="386837"/>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sSup>
                        <m:sSupPr>
                          <m:ctrlPr>
                            <a:rPr lang="pt-PT" i="1" smtClean="0">
                              <a:solidFill>
                                <a:prstClr val="white"/>
                              </a:solidFill>
                              <a:latin typeface="Cambria Math" panose="02040503050406030204" pitchFamily="18" charset="0"/>
                            </a:rPr>
                          </m:ctrlPr>
                        </m:sSupPr>
                        <m:e>
                          <m:r>
                            <a:rPr lang="en-GB" i="1">
                              <a:solidFill>
                                <a:prstClr val="white"/>
                              </a:solidFill>
                              <a:latin typeface="Cambria Math" panose="02040503050406030204" pitchFamily="18" charset="0"/>
                            </a:rPr>
                            <m:t>𝐴</m:t>
                          </m:r>
                        </m:e>
                        <m:sup>
                          <m:d>
                            <m:dPr>
                              <m:begChr m:val="⟨"/>
                              <m:endChr m:val="⟩"/>
                              <m:ctrlPr>
                                <a:rPr lang="en-GB" i="1" smtClean="0">
                                  <a:solidFill>
                                    <a:prstClr val="white"/>
                                  </a:solidFill>
                                  <a:latin typeface="Cambria Math" panose="02040503050406030204" pitchFamily="18" charset="0"/>
                                </a:rPr>
                              </m:ctrlPr>
                            </m:dPr>
                            <m:e>
                              <m:r>
                                <a:rPr lang="en-GB" i="1" smtClean="0">
                                  <a:solidFill>
                                    <a:prstClr val="white"/>
                                  </a:solidFill>
                                  <a:latin typeface="Cambria Math" panose="02040503050406030204" pitchFamily="18" charset="0"/>
                                </a:rPr>
                                <m:t>1</m:t>
                              </m:r>
                            </m:e>
                          </m:d>
                        </m:sup>
                      </m:sSup>
                    </m:oMath>
                  </m:oMathPara>
                </a14:m>
                <a:endParaRPr lang="en-US" dirty="0">
                  <a:solidFill>
                    <a:prstClr val="black"/>
                  </a:solidFill>
                  <a:latin typeface="Gotham Thin"/>
                </a:endParaRPr>
              </a:p>
            </p:txBody>
          </p:sp>
        </mc:Choice>
        <mc:Fallback xmlns="">
          <p:sp>
            <p:nvSpPr>
              <p:cNvPr id="27" name="Rectangle 26">
                <a:extLst>
                  <a:ext uri="{FF2B5EF4-FFF2-40B4-BE49-F238E27FC236}">
                    <a16:creationId xmlns:a16="http://schemas.microsoft.com/office/drawing/2014/main" id="{4357B23B-FDF0-43D3-AA4D-2C531D3D6D8C}"/>
                  </a:ext>
                </a:extLst>
              </p:cNvPr>
              <p:cNvSpPr>
                <a:spLocks noRot="1" noChangeAspect="1" noMove="1" noResize="1" noEditPoints="1" noAdjustHandles="1" noChangeArrowheads="1" noChangeShapeType="1" noTextEdit="1"/>
              </p:cNvSpPr>
              <p:nvPr/>
            </p:nvSpPr>
            <p:spPr>
              <a:xfrm>
                <a:off x="5609383" y="1870240"/>
                <a:ext cx="625299" cy="386837"/>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747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887B9-C9E6-4BE5-A967-CD26D5E2C056}"/>
              </a:ext>
            </a:extLst>
          </p:cNvPr>
          <p:cNvSpPr txBox="1"/>
          <p:nvPr/>
        </p:nvSpPr>
        <p:spPr>
          <a:xfrm>
            <a:off x="1631300" y="2828835"/>
            <a:ext cx="9126894" cy="1477328"/>
          </a:xfrm>
          <a:prstGeom prst="rect">
            <a:avLst/>
          </a:prstGeom>
          <a:noFill/>
        </p:spPr>
        <p:txBody>
          <a:bodyPr wrap="square" rtlCol="0">
            <a:spAutoFit/>
          </a:bodyPr>
          <a:lstStyle/>
          <a:p>
            <a:r>
              <a:rPr lang="en-US" dirty="0">
                <a:latin typeface="Gotham Thin"/>
              </a:rPr>
              <a:t>Considering that it’s a heavy way to integrate traditional neural network module like Tensorflow into Spectre, we choose Python machine learning library -- </a:t>
            </a:r>
            <a:r>
              <a:rPr lang="en-US" dirty="0" err="1">
                <a:latin typeface="Gotham Thin"/>
              </a:rPr>
              <a:t>Scikit</a:t>
            </a:r>
            <a:r>
              <a:rPr lang="en-US" dirty="0">
                <a:latin typeface="Gotham Thin"/>
              </a:rPr>
              <a:t>-Learn. It features various classification, regression and clustering algorithms including Multi-layer Perceptron Neural Network. </a:t>
            </a:r>
            <a:r>
              <a:rPr lang="en-US" altLang="zh-CN" dirty="0">
                <a:latin typeface="Gotham Thin"/>
              </a:rPr>
              <a:t>When Spectre running with “+aps +query=meminfo”,</a:t>
            </a:r>
            <a:r>
              <a:rPr lang="zh-CN" altLang="en-US" dirty="0">
                <a:latin typeface="Gotham Thin"/>
              </a:rPr>
              <a:t> </a:t>
            </a:r>
            <a:r>
              <a:rPr lang="en-US" altLang="zh-CN" dirty="0">
                <a:latin typeface="Gotham Thin"/>
              </a:rPr>
              <a:t>it</a:t>
            </a:r>
            <a:r>
              <a:rPr lang="zh-CN" altLang="en-US" dirty="0">
                <a:latin typeface="Gotham Thin"/>
              </a:rPr>
              <a:t> </a:t>
            </a:r>
            <a:r>
              <a:rPr lang="en-US" altLang="zh-CN" dirty="0">
                <a:latin typeface="Gotham Thin"/>
              </a:rPr>
              <a:t>will</a:t>
            </a:r>
            <a:r>
              <a:rPr lang="zh-CN" altLang="en-US" dirty="0">
                <a:latin typeface="Gotham Thin"/>
              </a:rPr>
              <a:t> </a:t>
            </a:r>
            <a:r>
              <a:rPr lang="en-US" altLang="zh-CN" dirty="0">
                <a:latin typeface="Gotham Thin"/>
              </a:rPr>
              <a:t>call</a:t>
            </a:r>
            <a:r>
              <a:rPr lang="zh-CN" altLang="en-US" dirty="0">
                <a:latin typeface="Gotham Thin"/>
              </a:rPr>
              <a:t> </a:t>
            </a:r>
            <a:r>
              <a:rPr lang="en-US" altLang="zh-CN" dirty="0">
                <a:latin typeface="Gotham Thin"/>
              </a:rPr>
              <a:t>the</a:t>
            </a:r>
            <a:r>
              <a:rPr lang="zh-CN" altLang="en-US" dirty="0">
                <a:latin typeface="Gotham Thin"/>
              </a:rPr>
              <a:t> </a:t>
            </a:r>
            <a:r>
              <a:rPr lang="en-US" altLang="zh-CN" dirty="0">
                <a:latin typeface="Gotham Thin"/>
              </a:rPr>
              <a:t>Python</a:t>
            </a:r>
            <a:r>
              <a:rPr lang="zh-CN" altLang="en-US" dirty="0">
                <a:latin typeface="Gotham Thin"/>
              </a:rPr>
              <a:t> </a:t>
            </a:r>
            <a:r>
              <a:rPr lang="en-US" altLang="zh-CN" dirty="0">
                <a:latin typeface="Gotham Thin"/>
              </a:rPr>
              <a:t>code to print the estimated result.</a:t>
            </a:r>
            <a:endParaRPr lang="en-US" dirty="0">
              <a:latin typeface="Gotham Thin"/>
            </a:endParaRPr>
          </a:p>
        </p:txBody>
      </p:sp>
    </p:spTree>
    <p:extLst>
      <p:ext uri="{BB962C8B-B14F-4D97-AF65-F5344CB8AC3E}">
        <p14:creationId xmlns:p14="http://schemas.microsoft.com/office/powerpoint/2010/main" val="14262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42B9B56-8174-4131-B21C-63BE298DB5F5}"/>
              </a:ext>
            </a:extLst>
          </p:cNvPr>
          <p:cNvSpPr/>
          <p:nvPr/>
        </p:nvSpPr>
        <p:spPr>
          <a:xfrm>
            <a:off x="311280" y="1419238"/>
            <a:ext cx="2291797" cy="3902366"/>
          </a:xfrm>
          <a:prstGeom prst="roundRect">
            <a:avLst>
              <a:gd name="adj" fmla="val 3635"/>
            </a:avLst>
          </a:prstGeom>
          <a:no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5" name="Title 3">
            <a:extLst>
              <a:ext uri="{FF2B5EF4-FFF2-40B4-BE49-F238E27FC236}">
                <a16:creationId xmlns:a16="http://schemas.microsoft.com/office/drawing/2014/main" id="{3CAA62C8-911F-447B-9D18-557ADE01C131}"/>
              </a:ext>
            </a:extLst>
          </p:cNvPr>
          <p:cNvSpPr txBox="1">
            <a:spLocks/>
          </p:cNvSpPr>
          <p:nvPr/>
        </p:nvSpPr>
        <p:spPr>
          <a:xfrm>
            <a:off x="2971737" y="2409825"/>
            <a:ext cx="2001739"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small" spc="0" normalizeH="0" baseline="0" noProof="0" dirty="0">
                <a:ln>
                  <a:noFill/>
                </a:ln>
                <a:solidFill>
                  <a:prstClr val="white"/>
                </a:solidFill>
                <a:effectLst/>
                <a:uLnTx/>
                <a:uFillTx/>
                <a:latin typeface="Gotham Thin" pitchFamily="50" charset="0"/>
                <a:ea typeface="+mj-ea"/>
                <a:cs typeface="+mj-cs"/>
              </a:rPr>
              <a:t>The Problem</a:t>
            </a:r>
            <a:endParaRPr kumimoji="0" lang="en-US" sz="2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sp>
        <p:nvSpPr>
          <p:cNvPr id="6" name="Title 3">
            <a:extLst>
              <a:ext uri="{FF2B5EF4-FFF2-40B4-BE49-F238E27FC236}">
                <a16:creationId xmlns:a16="http://schemas.microsoft.com/office/drawing/2014/main" id="{60B4E4CA-9DB3-4AB3-A6EF-74F3564525BE}"/>
              </a:ext>
            </a:extLst>
          </p:cNvPr>
          <p:cNvSpPr txBox="1">
            <a:spLocks/>
          </p:cNvSpPr>
          <p:nvPr/>
        </p:nvSpPr>
        <p:spPr>
          <a:xfrm>
            <a:off x="245383" y="3524858"/>
            <a:ext cx="2419350"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small" spc="0" normalizeH="0" baseline="0" noProof="0" dirty="0">
                <a:ln>
                  <a:noFill/>
                </a:ln>
                <a:solidFill>
                  <a:prstClr val="white"/>
                </a:solidFill>
                <a:effectLst/>
                <a:uLnTx/>
                <a:uFillTx/>
                <a:latin typeface="Gotham Thin" pitchFamily="50" charset="0"/>
                <a:ea typeface="+mj-ea"/>
                <a:cs typeface="+mj-cs"/>
              </a:rPr>
              <a:t>Agenda</a:t>
            </a:r>
            <a:endParaRPr kumimoji="0" lang="en-US" sz="4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sp>
        <p:nvSpPr>
          <p:cNvPr id="7" name="Shape 2939">
            <a:extLst>
              <a:ext uri="{FF2B5EF4-FFF2-40B4-BE49-F238E27FC236}">
                <a16:creationId xmlns:a16="http://schemas.microsoft.com/office/drawing/2014/main" id="{8080F69A-7D6A-44E9-9BF9-E00554C3CB68}"/>
              </a:ext>
            </a:extLst>
          </p:cNvPr>
          <p:cNvSpPr>
            <a:spLocks noChangeAspect="1"/>
          </p:cNvSpPr>
          <p:nvPr/>
        </p:nvSpPr>
        <p:spPr>
          <a:xfrm>
            <a:off x="1175730" y="277916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8" name="Group 7">
            <a:extLst>
              <a:ext uri="{FF2B5EF4-FFF2-40B4-BE49-F238E27FC236}">
                <a16:creationId xmlns:a16="http://schemas.microsoft.com/office/drawing/2014/main" id="{D8397101-73C4-46CC-A3CD-A8279DE2FDAF}"/>
              </a:ext>
            </a:extLst>
          </p:cNvPr>
          <p:cNvGrpSpPr/>
          <p:nvPr/>
        </p:nvGrpSpPr>
        <p:grpSpPr>
          <a:xfrm>
            <a:off x="6884189" y="1963122"/>
            <a:ext cx="394756" cy="391032"/>
            <a:chOff x="22069559" y="1875904"/>
            <a:chExt cx="621123" cy="615264"/>
          </a:xfrm>
        </p:grpSpPr>
        <p:sp>
          <p:nvSpPr>
            <p:cNvPr id="9" name="Freeform 667">
              <a:extLst>
                <a:ext uri="{FF2B5EF4-FFF2-40B4-BE49-F238E27FC236}">
                  <a16:creationId xmlns:a16="http://schemas.microsoft.com/office/drawing/2014/main" id="{EEEF0A2A-5C69-45DD-BD9B-A7A8A1E19711}"/>
                </a:ext>
              </a:extLst>
            </p:cNvPr>
            <p:cNvSpPr>
              <a:spLocks noChangeArrowheads="1"/>
            </p:cNvSpPr>
            <p:nvPr/>
          </p:nvSpPr>
          <p:spPr bwMode="auto">
            <a:xfrm>
              <a:off x="22447507" y="1875904"/>
              <a:ext cx="243175" cy="237317"/>
            </a:xfrm>
            <a:custGeom>
              <a:avLst/>
              <a:gdLst>
                <a:gd name="T0" fmla="*/ 0 w 367"/>
                <a:gd name="T1" fmla="*/ 179 h 359"/>
                <a:gd name="T2" fmla="*/ 0 w 367"/>
                <a:gd name="T3" fmla="*/ 179 h 359"/>
                <a:gd name="T4" fmla="*/ 187 w 367"/>
                <a:gd name="T5" fmla="*/ 358 h 359"/>
                <a:gd name="T6" fmla="*/ 366 w 367"/>
                <a:gd name="T7" fmla="*/ 179 h 359"/>
                <a:gd name="T8" fmla="*/ 187 w 367"/>
                <a:gd name="T9" fmla="*/ 0 h 359"/>
                <a:gd name="T10" fmla="*/ 0 w 367"/>
                <a:gd name="T11" fmla="*/ 179 h 359"/>
              </a:gdLst>
              <a:ahLst/>
              <a:cxnLst>
                <a:cxn ang="0">
                  <a:pos x="T0" y="T1"/>
                </a:cxn>
                <a:cxn ang="0">
                  <a:pos x="T2" y="T3"/>
                </a:cxn>
                <a:cxn ang="0">
                  <a:pos x="T4" y="T5"/>
                </a:cxn>
                <a:cxn ang="0">
                  <a:pos x="T6" y="T7"/>
                </a:cxn>
                <a:cxn ang="0">
                  <a:pos x="T8" y="T9"/>
                </a:cxn>
                <a:cxn ang="0">
                  <a:pos x="T10" y="T11"/>
                </a:cxn>
              </a:cxnLst>
              <a:rect l="0" t="0" r="r" b="b"/>
              <a:pathLst>
                <a:path w="367" h="359">
                  <a:moveTo>
                    <a:pt x="0" y="179"/>
                  </a:moveTo>
                  <a:lnTo>
                    <a:pt x="0" y="179"/>
                  </a:lnTo>
                  <a:cubicBezTo>
                    <a:pt x="0" y="276"/>
                    <a:pt x="83" y="358"/>
                    <a:pt x="187" y="358"/>
                  </a:cubicBezTo>
                  <a:cubicBezTo>
                    <a:pt x="284" y="358"/>
                    <a:pt x="366" y="276"/>
                    <a:pt x="366" y="179"/>
                  </a:cubicBezTo>
                  <a:cubicBezTo>
                    <a:pt x="366" y="74"/>
                    <a:pt x="284" y="0"/>
                    <a:pt x="187" y="0"/>
                  </a:cubicBezTo>
                  <a:cubicBezTo>
                    <a:pt x="83" y="0"/>
                    <a:pt x="0" y="74"/>
                    <a:pt x="0" y="179"/>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0" name="Freeform 668">
              <a:extLst>
                <a:ext uri="{FF2B5EF4-FFF2-40B4-BE49-F238E27FC236}">
                  <a16:creationId xmlns:a16="http://schemas.microsoft.com/office/drawing/2014/main" id="{1BEF7394-4069-40E7-8C60-F73CD2EC9031}"/>
                </a:ext>
              </a:extLst>
            </p:cNvPr>
            <p:cNvSpPr>
              <a:spLocks noChangeArrowheads="1"/>
            </p:cNvSpPr>
            <p:nvPr/>
          </p:nvSpPr>
          <p:spPr bwMode="auto">
            <a:xfrm>
              <a:off x="22069559" y="2183536"/>
              <a:ext cx="199228" cy="199228"/>
            </a:xfrm>
            <a:custGeom>
              <a:avLst/>
              <a:gdLst>
                <a:gd name="T0" fmla="*/ 299 w 300"/>
                <a:gd name="T1" fmla="*/ 150 h 300"/>
                <a:gd name="T2" fmla="*/ 299 w 300"/>
                <a:gd name="T3" fmla="*/ 150 h 300"/>
                <a:gd name="T4" fmla="*/ 149 w 300"/>
                <a:gd name="T5" fmla="*/ 299 h 300"/>
                <a:gd name="T6" fmla="*/ 0 w 300"/>
                <a:gd name="T7" fmla="*/ 150 h 300"/>
                <a:gd name="T8" fmla="*/ 149 w 300"/>
                <a:gd name="T9" fmla="*/ 0 h 300"/>
                <a:gd name="T10" fmla="*/ 299 w 300"/>
                <a:gd name="T11" fmla="*/ 150 h 300"/>
              </a:gdLst>
              <a:ahLst/>
              <a:cxnLst>
                <a:cxn ang="0">
                  <a:pos x="T0" y="T1"/>
                </a:cxn>
                <a:cxn ang="0">
                  <a:pos x="T2" y="T3"/>
                </a:cxn>
                <a:cxn ang="0">
                  <a:pos x="T4" y="T5"/>
                </a:cxn>
                <a:cxn ang="0">
                  <a:pos x="T6" y="T7"/>
                </a:cxn>
                <a:cxn ang="0">
                  <a:pos x="T8" y="T9"/>
                </a:cxn>
                <a:cxn ang="0">
                  <a:pos x="T10" y="T11"/>
                </a:cxn>
              </a:cxnLst>
              <a:rect l="0" t="0" r="r" b="b"/>
              <a:pathLst>
                <a:path w="300" h="300">
                  <a:moveTo>
                    <a:pt x="299" y="150"/>
                  </a:moveTo>
                  <a:lnTo>
                    <a:pt x="299" y="150"/>
                  </a:lnTo>
                  <a:cubicBezTo>
                    <a:pt x="299" y="232"/>
                    <a:pt x="232" y="299"/>
                    <a:pt x="149" y="299"/>
                  </a:cubicBezTo>
                  <a:cubicBezTo>
                    <a:pt x="67" y="299"/>
                    <a:pt x="0" y="232"/>
                    <a:pt x="0" y="150"/>
                  </a:cubicBezTo>
                  <a:cubicBezTo>
                    <a:pt x="0" y="67"/>
                    <a:pt x="67" y="0"/>
                    <a:pt x="149" y="0"/>
                  </a:cubicBezTo>
                  <a:cubicBezTo>
                    <a:pt x="232" y="0"/>
                    <a:pt x="299" y="67"/>
                    <a:pt x="299" y="150"/>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1" name="Freeform 669">
              <a:extLst>
                <a:ext uri="{FF2B5EF4-FFF2-40B4-BE49-F238E27FC236}">
                  <a16:creationId xmlns:a16="http://schemas.microsoft.com/office/drawing/2014/main" id="{8B2197E6-D8AD-4289-97FA-BC9FE0FD1858}"/>
                </a:ext>
              </a:extLst>
            </p:cNvPr>
            <p:cNvSpPr>
              <a:spLocks noChangeArrowheads="1"/>
            </p:cNvSpPr>
            <p:nvPr/>
          </p:nvSpPr>
          <p:spPr bwMode="auto">
            <a:xfrm>
              <a:off x="22456296" y="2332958"/>
              <a:ext cx="164070" cy="158210"/>
            </a:xfrm>
            <a:custGeom>
              <a:avLst/>
              <a:gdLst>
                <a:gd name="T0" fmla="*/ 0 w 248"/>
                <a:gd name="T1" fmla="*/ 120 h 240"/>
                <a:gd name="T2" fmla="*/ 0 w 248"/>
                <a:gd name="T3" fmla="*/ 120 h 240"/>
                <a:gd name="T4" fmla="*/ 120 w 248"/>
                <a:gd name="T5" fmla="*/ 0 h 240"/>
                <a:gd name="T6" fmla="*/ 247 w 248"/>
                <a:gd name="T7" fmla="*/ 120 h 240"/>
                <a:gd name="T8" fmla="*/ 120 w 248"/>
                <a:gd name="T9" fmla="*/ 239 h 240"/>
                <a:gd name="T10" fmla="*/ 0 w 248"/>
                <a:gd name="T11" fmla="*/ 120 h 240"/>
              </a:gdLst>
              <a:ahLst/>
              <a:cxnLst>
                <a:cxn ang="0">
                  <a:pos x="T0" y="T1"/>
                </a:cxn>
                <a:cxn ang="0">
                  <a:pos x="T2" y="T3"/>
                </a:cxn>
                <a:cxn ang="0">
                  <a:pos x="T4" y="T5"/>
                </a:cxn>
                <a:cxn ang="0">
                  <a:pos x="T6" y="T7"/>
                </a:cxn>
                <a:cxn ang="0">
                  <a:pos x="T8" y="T9"/>
                </a:cxn>
                <a:cxn ang="0">
                  <a:pos x="T10" y="T11"/>
                </a:cxn>
              </a:cxnLst>
              <a:rect l="0" t="0" r="r" b="b"/>
              <a:pathLst>
                <a:path w="248" h="240">
                  <a:moveTo>
                    <a:pt x="0" y="120"/>
                  </a:moveTo>
                  <a:lnTo>
                    <a:pt x="0" y="120"/>
                  </a:lnTo>
                  <a:cubicBezTo>
                    <a:pt x="0" y="52"/>
                    <a:pt x="60" y="0"/>
                    <a:pt x="120" y="0"/>
                  </a:cubicBezTo>
                  <a:cubicBezTo>
                    <a:pt x="187" y="0"/>
                    <a:pt x="247" y="52"/>
                    <a:pt x="247" y="120"/>
                  </a:cubicBezTo>
                  <a:cubicBezTo>
                    <a:pt x="247" y="187"/>
                    <a:pt x="187" y="239"/>
                    <a:pt x="120" y="239"/>
                  </a:cubicBezTo>
                  <a:cubicBezTo>
                    <a:pt x="60" y="239"/>
                    <a:pt x="0" y="187"/>
                    <a:pt x="0" y="120"/>
                  </a:cubicBezTo>
                </a:path>
              </a:pathLst>
            </a:custGeom>
            <a:noFill/>
            <a:ln w="19050" cap="flat">
              <a:solidFill>
                <a:sysClr val="window" lastClr="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2" name="Line 670">
              <a:extLst>
                <a:ext uri="{FF2B5EF4-FFF2-40B4-BE49-F238E27FC236}">
                  <a16:creationId xmlns:a16="http://schemas.microsoft.com/office/drawing/2014/main" id="{9E6BFF26-3958-4005-A0EB-7C1C9AFA4A02}"/>
                </a:ext>
              </a:extLst>
            </p:cNvPr>
            <p:cNvSpPr>
              <a:spLocks noChangeShapeType="1"/>
            </p:cNvSpPr>
            <p:nvPr/>
          </p:nvSpPr>
          <p:spPr bwMode="auto">
            <a:xfrm flipH="1" flipV="1">
              <a:off x="22254137" y="2321238"/>
              <a:ext cx="205088" cy="84966"/>
            </a:xfrm>
            <a:prstGeom prst="line">
              <a:avLst/>
            </a:prstGeom>
            <a:noFill/>
            <a:ln w="19050" cap="flat">
              <a:solidFill>
                <a:sysClr val="window" lastClr="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sp>
          <p:nvSpPr>
            <p:cNvPr id="13" name="Line 671">
              <a:extLst>
                <a:ext uri="{FF2B5EF4-FFF2-40B4-BE49-F238E27FC236}">
                  <a16:creationId xmlns:a16="http://schemas.microsoft.com/office/drawing/2014/main" id="{60DAAE12-F86B-40F7-9649-1F47075D52EA}"/>
                </a:ext>
              </a:extLst>
            </p:cNvPr>
            <p:cNvSpPr>
              <a:spLocks noChangeShapeType="1"/>
            </p:cNvSpPr>
            <p:nvPr/>
          </p:nvSpPr>
          <p:spPr bwMode="auto">
            <a:xfrm flipV="1">
              <a:off x="22248279" y="2072205"/>
              <a:ext cx="216806" cy="143560"/>
            </a:xfrm>
            <a:prstGeom prst="line">
              <a:avLst/>
            </a:prstGeom>
            <a:noFill/>
            <a:ln w="19050" cap="flat">
              <a:solidFill>
                <a:sysClr val="window" lastClr="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Light" charset="0"/>
              </a:endParaRPr>
            </a:p>
          </p:txBody>
        </p:sp>
      </p:grpSp>
      <p:sp>
        <p:nvSpPr>
          <p:cNvPr id="14" name="Shape 2711">
            <a:extLst>
              <a:ext uri="{FF2B5EF4-FFF2-40B4-BE49-F238E27FC236}">
                <a16:creationId xmlns:a16="http://schemas.microsoft.com/office/drawing/2014/main" id="{809A0B79-3BB1-41F8-ADCE-EBC776E3D5A0}"/>
              </a:ext>
            </a:extLst>
          </p:cNvPr>
          <p:cNvSpPr/>
          <p:nvPr/>
        </p:nvSpPr>
        <p:spPr>
          <a:xfrm>
            <a:off x="377973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45C378FB-B9A1-495C-9231-A1CE7BF5228D}"/>
              </a:ext>
            </a:extLst>
          </p:cNvPr>
          <p:cNvCxnSpPr>
            <a:cxnSpLocks/>
            <a:stCxn id="4" idx="3"/>
          </p:cNvCxnSpPr>
          <p:nvPr/>
        </p:nvCxnSpPr>
        <p:spPr>
          <a:xfrm>
            <a:off x="2603077" y="3370421"/>
            <a:ext cx="1174694" cy="0"/>
          </a:xfrm>
          <a:prstGeom prst="line">
            <a:avLst/>
          </a:prstGeom>
          <a:noFill/>
          <a:ln w="19050" cap="flat" cmpd="sng" algn="ctr">
            <a:solidFill>
              <a:sysClr val="window" lastClr="FFFFFF"/>
            </a:solidFill>
            <a:prstDash val="solid"/>
            <a:miter lim="800000"/>
          </a:ln>
          <a:effectLst/>
        </p:spPr>
      </p:cxnSp>
      <p:grpSp>
        <p:nvGrpSpPr>
          <p:cNvPr id="16" name="Group 15">
            <a:extLst>
              <a:ext uri="{FF2B5EF4-FFF2-40B4-BE49-F238E27FC236}">
                <a16:creationId xmlns:a16="http://schemas.microsoft.com/office/drawing/2014/main" id="{FD71F7D7-1C3F-420D-9A30-69E181361D9C}"/>
              </a:ext>
            </a:extLst>
          </p:cNvPr>
          <p:cNvGrpSpPr/>
          <p:nvPr/>
        </p:nvGrpSpPr>
        <p:grpSpPr>
          <a:xfrm>
            <a:off x="4152477" y="3170663"/>
            <a:ext cx="1564367" cy="389673"/>
            <a:chOff x="2486933" y="3170663"/>
            <a:chExt cx="1564367" cy="389673"/>
          </a:xfrm>
        </p:grpSpPr>
        <p:sp>
          <p:nvSpPr>
            <p:cNvPr id="17" name="Shape 2711">
              <a:extLst>
                <a:ext uri="{FF2B5EF4-FFF2-40B4-BE49-F238E27FC236}">
                  <a16:creationId xmlns:a16="http://schemas.microsoft.com/office/drawing/2014/main" id="{E2D1140A-2BAC-48ED-9F97-B541FD1F4849}"/>
                </a:ext>
              </a:extLst>
            </p:cNvPr>
            <p:cNvSpPr/>
            <p:nvPr/>
          </p:nvSpPr>
          <p:spPr>
            <a:xfrm>
              <a:off x="366162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8" name="Straight Connector 17">
              <a:extLst>
                <a:ext uri="{FF2B5EF4-FFF2-40B4-BE49-F238E27FC236}">
                  <a16:creationId xmlns:a16="http://schemas.microsoft.com/office/drawing/2014/main" id="{AD8E7635-CDC5-40BD-9CE1-557C9D2037FD}"/>
                </a:ext>
              </a:extLst>
            </p:cNvPr>
            <p:cNvCxnSpPr/>
            <p:nvPr/>
          </p:nvCxnSpPr>
          <p:spPr>
            <a:xfrm>
              <a:off x="2486933" y="3370421"/>
              <a:ext cx="1174694" cy="0"/>
            </a:xfrm>
            <a:prstGeom prst="line">
              <a:avLst/>
            </a:prstGeom>
            <a:noFill/>
            <a:ln w="19050" cap="flat" cmpd="sng" algn="ctr">
              <a:solidFill>
                <a:sysClr val="window" lastClr="FFFFFF"/>
              </a:solidFill>
              <a:prstDash val="solid"/>
              <a:miter lim="800000"/>
            </a:ln>
            <a:effectLst/>
          </p:spPr>
        </p:cxnSp>
      </p:grpSp>
      <p:grpSp>
        <p:nvGrpSpPr>
          <p:cNvPr id="19" name="Group 18">
            <a:extLst>
              <a:ext uri="{FF2B5EF4-FFF2-40B4-BE49-F238E27FC236}">
                <a16:creationId xmlns:a16="http://schemas.microsoft.com/office/drawing/2014/main" id="{86E8804A-507E-4299-9F0D-BF0AD814F6CA}"/>
              </a:ext>
            </a:extLst>
          </p:cNvPr>
          <p:cNvGrpSpPr/>
          <p:nvPr/>
        </p:nvGrpSpPr>
        <p:grpSpPr>
          <a:xfrm>
            <a:off x="5714577" y="3170663"/>
            <a:ext cx="1564367" cy="389673"/>
            <a:chOff x="2486933" y="3170663"/>
            <a:chExt cx="1564367" cy="389673"/>
          </a:xfrm>
        </p:grpSpPr>
        <p:sp>
          <p:nvSpPr>
            <p:cNvPr id="20" name="Shape 2711">
              <a:extLst>
                <a:ext uri="{FF2B5EF4-FFF2-40B4-BE49-F238E27FC236}">
                  <a16:creationId xmlns:a16="http://schemas.microsoft.com/office/drawing/2014/main" id="{C0199269-F10A-419D-97C4-F9F16D2AD5F1}"/>
                </a:ext>
              </a:extLst>
            </p:cNvPr>
            <p:cNvSpPr/>
            <p:nvPr/>
          </p:nvSpPr>
          <p:spPr>
            <a:xfrm>
              <a:off x="366162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21" name="Straight Connector 20">
              <a:extLst>
                <a:ext uri="{FF2B5EF4-FFF2-40B4-BE49-F238E27FC236}">
                  <a16:creationId xmlns:a16="http://schemas.microsoft.com/office/drawing/2014/main" id="{A6429DF4-0140-4AC1-9E18-9D5F6F1E7D1E}"/>
                </a:ext>
              </a:extLst>
            </p:cNvPr>
            <p:cNvCxnSpPr/>
            <p:nvPr/>
          </p:nvCxnSpPr>
          <p:spPr>
            <a:xfrm>
              <a:off x="2486933" y="3370421"/>
              <a:ext cx="1174694" cy="0"/>
            </a:xfrm>
            <a:prstGeom prst="line">
              <a:avLst/>
            </a:prstGeom>
            <a:noFill/>
            <a:ln w="19050" cap="flat" cmpd="sng" algn="ctr">
              <a:solidFill>
                <a:sysClr val="window" lastClr="FFFFFF"/>
              </a:solidFill>
              <a:prstDash val="solid"/>
              <a:miter lim="800000"/>
            </a:ln>
            <a:effectLst/>
          </p:spPr>
        </p:cxnSp>
      </p:grpSp>
      <p:grpSp>
        <p:nvGrpSpPr>
          <p:cNvPr id="22" name="Group 21">
            <a:extLst>
              <a:ext uri="{FF2B5EF4-FFF2-40B4-BE49-F238E27FC236}">
                <a16:creationId xmlns:a16="http://schemas.microsoft.com/office/drawing/2014/main" id="{EBFE022C-74F4-4C96-96A6-DE919AE8B4E7}"/>
              </a:ext>
            </a:extLst>
          </p:cNvPr>
          <p:cNvGrpSpPr/>
          <p:nvPr/>
        </p:nvGrpSpPr>
        <p:grpSpPr>
          <a:xfrm>
            <a:off x="7263977" y="3170663"/>
            <a:ext cx="1564367" cy="389673"/>
            <a:chOff x="2486933" y="3170663"/>
            <a:chExt cx="1564367" cy="389673"/>
          </a:xfrm>
        </p:grpSpPr>
        <p:sp>
          <p:nvSpPr>
            <p:cNvPr id="23" name="Shape 2711">
              <a:extLst>
                <a:ext uri="{FF2B5EF4-FFF2-40B4-BE49-F238E27FC236}">
                  <a16:creationId xmlns:a16="http://schemas.microsoft.com/office/drawing/2014/main" id="{36FD3591-99CE-47EC-9F88-5DE61840EFF1}"/>
                </a:ext>
              </a:extLst>
            </p:cNvPr>
            <p:cNvSpPr/>
            <p:nvPr/>
          </p:nvSpPr>
          <p:spPr>
            <a:xfrm>
              <a:off x="366162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24" name="Straight Connector 23">
              <a:extLst>
                <a:ext uri="{FF2B5EF4-FFF2-40B4-BE49-F238E27FC236}">
                  <a16:creationId xmlns:a16="http://schemas.microsoft.com/office/drawing/2014/main" id="{AD13ACD8-1819-49A9-BDEB-CC60F845C3DC}"/>
                </a:ext>
              </a:extLst>
            </p:cNvPr>
            <p:cNvCxnSpPr/>
            <p:nvPr/>
          </p:nvCxnSpPr>
          <p:spPr>
            <a:xfrm>
              <a:off x="2486933" y="3370421"/>
              <a:ext cx="1174694" cy="0"/>
            </a:xfrm>
            <a:prstGeom prst="line">
              <a:avLst/>
            </a:prstGeom>
            <a:noFill/>
            <a:ln w="19050" cap="flat" cmpd="sng" algn="ctr">
              <a:solidFill>
                <a:sysClr val="window" lastClr="FFFFFF"/>
              </a:solidFill>
              <a:prstDash val="solid"/>
              <a:miter lim="800000"/>
            </a:ln>
            <a:effectLst/>
          </p:spPr>
        </p:cxnSp>
      </p:grpSp>
      <p:grpSp>
        <p:nvGrpSpPr>
          <p:cNvPr id="25" name="Group 24">
            <a:extLst>
              <a:ext uri="{FF2B5EF4-FFF2-40B4-BE49-F238E27FC236}">
                <a16:creationId xmlns:a16="http://schemas.microsoft.com/office/drawing/2014/main" id="{1FF25F30-8298-4D28-BEB3-F94688A2022E}"/>
              </a:ext>
            </a:extLst>
          </p:cNvPr>
          <p:cNvGrpSpPr/>
          <p:nvPr/>
        </p:nvGrpSpPr>
        <p:grpSpPr>
          <a:xfrm>
            <a:off x="8828344" y="3163304"/>
            <a:ext cx="1134065" cy="389673"/>
            <a:chOff x="2917235" y="3170663"/>
            <a:chExt cx="1134065" cy="389673"/>
          </a:xfrm>
        </p:grpSpPr>
        <p:sp>
          <p:nvSpPr>
            <p:cNvPr id="26" name="Shape 2711">
              <a:extLst>
                <a:ext uri="{FF2B5EF4-FFF2-40B4-BE49-F238E27FC236}">
                  <a16:creationId xmlns:a16="http://schemas.microsoft.com/office/drawing/2014/main" id="{645003EE-34BC-4E65-9ACE-266999FADDA8}"/>
                </a:ext>
              </a:extLst>
            </p:cNvPr>
            <p:cNvSpPr/>
            <p:nvPr/>
          </p:nvSpPr>
          <p:spPr>
            <a:xfrm>
              <a:off x="366162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27" name="Straight Connector 26">
              <a:extLst>
                <a:ext uri="{FF2B5EF4-FFF2-40B4-BE49-F238E27FC236}">
                  <a16:creationId xmlns:a16="http://schemas.microsoft.com/office/drawing/2014/main" id="{FDDDC38C-7E8A-479E-B115-FE5763D8426E}"/>
                </a:ext>
              </a:extLst>
            </p:cNvPr>
            <p:cNvCxnSpPr>
              <a:cxnSpLocks/>
            </p:cNvCxnSpPr>
            <p:nvPr/>
          </p:nvCxnSpPr>
          <p:spPr>
            <a:xfrm flipV="1">
              <a:off x="2917235" y="3370421"/>
              <a:ext cx="744392" cy="7359"/>
            </a:xfrm>
            <a:prstGeom prst="line">
              <a:avLst/>
            </a:prstGeom>
            <a:noFill/>
            <a:ln w="19050" cap="flat" cmpd="sng" algn="ctr">
              <a:solidFill>
                <a:sysClr val="window" lastClr="FFFFFF"/>
              </a:solidFill>
              <a:prstDash val="solid"/>
              <a:miter lim="800000"/>
            </a:ln>
            <a:effectLst/>
          </p:spPr>
        </p:cxnSp>
      </p:grpSp>
      <p:grpSp>
        <p:nvGrpSpPr>
          <p:cNvPr id="28" name="Group 27">
            <a:extLst>
              <a:ext uri="{FF2B5EF4-FFF2-40B4-BE49-F238E27FC236}">
                <a16:creationId xmlns:a16="http://schemas.microsoft.com/office/drawing/2014/main" id="{064E84C3-ED12-4FCB-947B-30A93248496B}"/>
              </a:ext>
            </a:extLst>
          </p:cNvPr>
          <p:cNvGrpSpPr/>
          <p:nvPr/>
        </p:nvGrpSpPr>
        <p:grpSpPr>
          <a:xfrm>
            <a:off x="3225378" y="2809101"/>
            <a:ext cx="1497691" cy="253935"/>
            <a:chOff x="3109234" y="2809101"/>
            <a:chExt cx="1497691" cy="253935"/>
          </a:xfrm>
        </p:grpSpPr>
        <p:sp>
          <p:nvSpPr>
            <p:cNvPr id="29" name="Shape 2899">
              <a:extLst>
                <a:ext uri="{FF2B5EF4-FFF2-40B4-BE49-F238E27FC236}">
                  <a16:creationId xmlns:a16="http://schemas.microsoft.com/office/drawing/2014/main" id="{4CA125C9-A78E-4C0F-A8AF-5142F6AC6B9C}"/>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30" name="Straight Connector 29">
              <a:extLst>
                <a:ext uri="{FF2B5EF4-FFF2-40B4-BE49-F238E27FC236}">
                  <a16:creationId xmlns:a16="http://schemas.microsoft.com/office/drawing/2014/main" id="{6F91CFF4-C1C0-46CE-A724-A4224F1D4DB3}"/>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31" name="Straight Connector 30">
              <a:extLst>
                <a:ext uri="{FF2B5EF4-FFF2-40B4-BE49-F238E27FC236}">
                  <a16:creationId xmlns:a16="http://schemas.microsoft.com/office/drawing/2014/main" id="{0374AB45-299E-4D42-9D3A-BCA055A8670E}"/>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grpSp>
        <p:nvGrpSpPr>
          <p:cNvPr id="32" name="Group 31">
            <a:extLst>
              <a:ext uri="{FF2B5EF4-FFF2-40B4-BE49-F238E27FC236}">
                <a16:creationId xmlns:a16="http://schemas.microsoft.com/office/drawing/2014/main" id="{26B5A728-D8A2-4511-92D5-1C894689C601}"/>
              </a:ext>
            </a:extLst>
          </p:cNvPr>
          <p:cNvGrpSpPr/>
          <p:nvPr/>
        </p:nvGrpSpPr>
        <p:grpSpPr>
          <a:xfrm rot="10800000">
            <a:off x="4769279" y="3667963"/>
            <a:ext cx="1497691" cy="253935"/>
            <a:chOff x="3109234" y="2809101"/>
            <a:chExt cx="1497691" cy="253935"/>
          </a:xfrm>
        </p:grpSpPr>
        <p:sp>
          <p:nvSpPr>
            <p:cNvPr id="33" name="Shape 2899">
              <a:extLst>
                <a:ext uri="{FF2B5EF4-FFF2-40B4-BE49-F238E27FC236}">
                  <a16:creationId xmlns:a16="http://schemas.microsoft.com/office/drawing/2014/main" id="{BE856AFC-01FA-4A34-BEF1-D31310EBD378}"/>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34" name="Straight Connector 33">
              <a:extLst>
                <a:ext uri="{FF2B5EF4-FFF2-40B4-BE49-F238E27FC236}">
                  <a16:creationId xmlns:a16="http://schemas.microsoft.com/office/drawing/2014/main" id="{C29ADE4E-270E-4B1E-98E6-4A882F98DF14}"/>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35" name="Straight Connector 34">
              <a:extLst>
                <a:ext uri="{FF2B5EF4-FFF2-40B4-BE49-F238E27FC236}">
                  <a16:creationId xmlns:a16="http://schemas.microsoft.com/office/drawing/2014/main" id="{5C4E802E-E32C-4E0D-A878-92A8E072973D}"/>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sp>
        <p:nvSpPr>
          <p:cNvPr id="36" name="Title 3">
            <a:extLst>
              <a:ext uri="{FF2B5EF4-FFF2-40B4-BE49-F238E27FC236}">
                <a16:creationId xmlns:a16="http://schemas.microsoft.com/office/drawing/2014/main" id="{90DAAD38-7ADD-4CD4-BBF4-D334232D6BD1}"/>
              </a:ext>
            </a:extLst>
          </p:cNvPr>
          <p:cNvSpPr txBox="1">
            <a:spLocks/>
          </p:cNvSpPr>
          <p:nvPr/>
        </p:nvSpPr>
        <p:spPr>
          <a:xfrm>
            <a:off x="4142953" y="3983582"/>
            <a:ext cx="2755842"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small" spc="0" normalizeH="0" baseline="0" noProof="0" dirty="0">
                <a:ln>
                  <a:noFill/>
                </a:ln>
                <a:solidFill>
                  <a:prstClr val="white"/>
                </a:solidFill>
                <a:effectLst/>
                <a:uLnTx/>
                <a:uFillTx/>
                <a:latin typeface="Gotham Thin" pitchFamily="50" charset="0"/>
                <a:ea typeface="+mj-ea"/>
                <a:cs typeface="+mj-cs"/>
              </a:rPr>
              <a:t>Feature Extraction</a:t>
            </a:r>
            <a:endParaRPr kumimoji="0" lang="en-US" sz="2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sp>
        <p:nvSpPr>
          <p:cNvPr id="37" name="Title 3">
            <a:extLst>
              <a:ext uri="{FF2B5EF4-FFF2-40B4-BE49-F238E27FC236}">
                <a16:creationId xmlns:a16="http://schemas.microsoft.com/office/drawing/2014/main" id="{B4B6DCC4-6EAB-4E10-97C0-10BF3E29B51B}"/>
              </a:ext>
            </a:extLst>
          </p:cNvPr>
          <p:cNvSpPr txBox="1">
            <a:spLocks/>
          </p:cNvSpPr>
          <p:nvPr/>
        </p:nvSpPr>
        <p:spPr>
          <a:xfrm>
            <a:off x="5724462" y="2409825"/>
            <a:ext cx="2714210"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small" spc="0" normalizeH="0" baseline="0" noProof="0" dirty="0">
                <a:ln>
                  <a:noFill/>
                </a:ln>
                <a:solidFill>
                  <a:prstClr val="white"/>
                </a:solidFill>
                <a:effectLst/>
                <a:uLnTx/>
                <a:uFillTx/>
                <a:latin typeface="Gotham Thin" pitchFamily="50" charset="0"/>
                <a:ea typeface="+mj-ea"/>
                <a:cs typeface="+mj-cs"/>
              </a:rPr>
              <a:t>The Model</a:t>
            </a:r>
            <a:endParaRPr kumimoji="0" lang="en-US" sz="2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grpSp>
        <p:nvGrpSpPr>
          <p:cNvPr id="38" name="Group 37">
            <a:extLst>
              <a:ext uri="{FF2B5EF4-FFF2-40B4-BE49-F238E27FC236}">
                <a16:creationId xmlns:a16="http://schemas.microsoft.com/office/drawing/2014/main" id="{D591B46F-EE4C-4243-915E-DA2C1CD9C2A2}"/>
              </a:ext>
            </a:extLst>
          </p:cNvPr>
          <p:cNvGrpSpPr/>
          <p:nvPr/>
        </p:nvGrpSpPr>
        <p:grpSpPr>
          <a:xfrm>
            <a:off x="6334338" y="2809101"/>
            <a:ext cx="1497691" cy="253935"/>
            <a:chOff x="3109234" y="2809101"/>
            <a:chExt cx="1497691" cy="253935"/>
          </a:xfrm>
        </p:grpSpPr>
        <p:sp>
          <p:nvSpPr>
            <p:cNvPr id="39" name="Shape 2899">
              <a:extLst>
                <a:ext uri="{FF2B5EF4-FFF2-40B4-BE49-F238E27FC236}">
                  <a16:creationId xmlns:a16="http://schemas.microsoft.com/office/drawing/2014/main" id="{E41BE72A-672B-46A6-92F8-A016909367FD}"/>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40" name="Straight Connector 39">
              <a:extLst>
                <a:ext uri="{FF2B5EF4-FFF2-40B4-BE49-F238E27FC236}">
                  <a16:creationId xmlns:a16="http://schemas.microsoft.com/office/drawing/2014/main" id="{2FAB5E9C-1106-40A4-90D0-48BC9190F4A0}"/>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41" name="Straight Connector 40">
              <a:extLst>
                <a:ext uri="{FF2B5EF4-FFF2-40B4-BE49-F238E27FC236}">
                  <a16:creationId xmlns:a16="http://schemas.microsoft.com/office/drawing/2014/main" id="{9136151C-8827-41C7-9F33-4A336A2D4531}"/>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grpSp>
        <p:nvGrpSpPr>
          <p:cNvPr id="42" name="Group 41">
            <a:extLst>
              <a:ext uri="{FF2B5EF4-FFF2-40B4-BE49-F238E27FC236}">
                <a16:creationId xmlns:a16="http://schemas.microsoft.com/office/drawing/2014/main" id="{58120CF7-866D-4BBF-A228-A3C5F16E84C1}"/>
              </a:ext>
            </a:extLst>
          </p:cNvPr>
          <p:cNvGrpSpPr/>
          <p:nvPr/>
        </p:nvGrpSpPr>
        <p:grpSpPr>
          <a:xfrm rot="10800000">
            <a:off x="7886004" y="3667963"/>
            <a:ext cx="1497691" cy="253935"/>
            <a:chOff x="3109234" y="2809101"/>
            <a:chExt cx="1497691" cy="253935"/>
          </a:xfrm>
        </p:grpSpPr>
        <p:sp>
          <p:nvSpPr>
            <p:cNvPr id="43" name="Shape 2899">
              <a:extLst>
                <a:ext uri="{FF2B5EF4-FFF2-40B4-BE49-F238E27FC236}">
                  <a16:creationId xmlns:a16="http://schemas.microsoft.com/office/drawing/2014/main" id="{2F23092B-3D61-43A8-B31D-9A79956C292A}"/>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44" name="Straight Connector 43">
              <a:extLst>
                <a:ext uri="{FF2B5EF4-FFF2-40B4-BE49-F238E27FC236}">
                  <a16:creationId xmlns:a16="http://schemas.microsoft.com/office/drawing/2014/main" id="{8709619F-F2B4-4021-B2C2-6C6E6A2FBB8A}"/>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45" name="Straight Connector 44">
              <a:extLst>
                <a:ext uri="{FF2B5EF4-FFF2-40B4-BE49-F238E27FC236}">
                  <a16:creationId xmlns:a16="http://schemas.microsoft.com/office/drawing/2014/main" id="{EB0EA9CE-F201-4FC8-8682-9DB7AFAFA269}"/>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sp>
        <p:nvSpPr>
          <p:cNvPr id="46" name="Title 3">
            <a:extLst>
              <a:ext uri="{FF2B5EF4-FFF2-40B4-BE49-F238E27FC236}">
                <a16:creationId xmlns:a16="http://schemas.microsoft.com/office/drawing/2014/main" id="{9B3C3F27-C4B6-4DC2-BCB5-CDEEAB1FE4FE}"/>
              </a:ext>
            </a:extLst>
          </p:cNvPr>
          <p:cNvSpPr txBox="1">
            <a:spLocks/>
          </p:cNvSpPr>
          <p:nvPr/>
        </p:nvSpPr>
        <p:spPr>
          <a:xfrm>
            <a:off x="7534848" y="3983582"/>
            <a:ext cx="2205502"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small" spc="0" normalizeH="0" baseline="0" noProof="0" dirty="0">
                <a:ln>
                  <a:noFill/>
                </a:ln>
                <a:solidFill>
                  <a:prstClr val="white"/>
                </a:solidFill>
                <a:effectLst/>
                <a:uLnTx/>
                <a:uFillTx/>
                <a:latin typeface="Gotham Thin" pitchFamily="50" charset="0"/>
                <a:ea typeface="+mj-ea"/>
                <a:cs typeface="+mj-cs"/>
              </a:rPr>
              <a:t>Results</a:t>
            </a:r>
            <a:endParaRPr kumimoji="0" lang="en-US" sz="2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sp>
        <p:nvSpPr>
          <p:cNvPr id="47" name="Title 3">
            <a:extLst>
              <a:ext uri="{FF2B5EF4-FFF2-40B4-BE49-F238E27FC236}">
                <a16:creationId xmlns:a16="http://schemas.microsoft.com/office/drawing/2014/main" id="{FA1CF31A-585E-40CA-9268-74A299AF6111}"/>
              </a:ext>
            </a:extLst>
          </p:cNvPr>
          <p:cNvSpPr txBox="1">
            <a:spLocks/>
          </p:cNvSpPr>
          <p:nvPr/>
        </p:nvSpPr>
        <p:spPr>
          <a:xfrm>
            <a:off x="9591297" y="3928090"/>
            <a:ext cx="2714210"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lvl="0" algn="ctr">
              <a:defRPr/>
            </a:pPr>
            <a:r>
              <a:rPr lang="en-US" sz="2000" b="1" dirty="0">
                <a:solidFill>
                  <a:schemeClr val="tx1"/>
                </a:solidFill>
                <a:latin typeface="Gotham Thin"/>
              </a:rPr>
              <a:t>Future Works</a:t>
            </a:r>
            <a:endParaRPr kumimoji="0" lang="en-US" sz="2000" b="1" i="0" u="none" strike="noStrike" kern="1200" cap="small" spc="0" normalizeH="0" baseline="0" noProof="0" dirty="0">
              <a:ln>
                <a:noFill/>
              </a:ln>
              <a:solidFill>
                <a:schemeClr val="tx1"/>
              </a:solidFill>
              <a:effectLst/>
              <a:uLnTx/>
              <a:uFillTx/>
            </a:endParaRPr>
          </a:p>
        </p:txBody>
      </p:sp>
      <p:grpSp>
        <p:nvGrpSpPr>
          <p:cNvPr id="48" name="Group 47">
            <a:extLst>
              <a:ext uri="{FF2B5EF4-FFF2-40B4-BE49-F238E27FC236}">
                <a16:creationId xmlns:a16="http://schemas.microsoft.com/office/drawing/2014/main" id="{C5EEE209-0CF1-4703-A089-5E4D03E7DD88}"/>
              </a:ext>
            </a:extLst>
          </p:cNvPr>
          <p:cNvGrpSpPr/>
          <p:nvPr/>
        </p:nvGrpSpPr>
        <p:grpSpPr>
          <a:xfrm>
            <a:off x="9090180" y="2809100"/>
            <a:ext cx="1497691" cy="253935"/>
            <a:chOff x="3109234" y="2809101"/>
            <a:chExt cx="1497691" cy="253935"/>
          </a:xfrm>
        </p:grpSpPr>
        <p:sp>
          <p:nvSpPr>
            <p:cNvPr id="49" name="Shape 2899">
              <a:extLst>
                <a:ext uri="{FF2B5EF4-FFF2-40B4-BE49-F238E27FC236}">
                  <a16:creationId xmlns:a16="http://schemas.microsoft.com/office/drawing/2014/main" id="{8930C5BC-CE72-4347-A041-8DFC181A0C25}"/>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50" name="Straight Connector 49">
              <a:extLst>
                <a:ext uri="{FF2B5EF4-FFF2-40B4-BE49-F238E27FC236}">
                  <a16:creationId xmlns:a16="http://schemas.microsoft.com/office/drawing/2014/main" id="{1C186F9B-8352-41C2-A4E2-F1A077654A0D}"/>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51" name="Straight Connector 50">
              <a:extLst>
                <a:ext uri="{FF2B5EF4-FFF2-40B4-BE49-F238E27FC236}">
                  <a16:creationId xmlns:a16="http://schemas.microsoft.com/office/drawing/2014/main" id="{754E6F5B-388A-4BF5-8A70-D1DC0CA628BB}"/>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sp>
        <p:nvSpPr>
          <p:cNvPr id="56" name="Shape 2584">
            <a:extLst>
              <a:ext uri="{FF2B5EF4-FFF2-40B4-BE49-F238E27FC236}">
                <a16:creationId xmlns:a16="http://schemas.microsoft.com/office/drawing/2014/main" id="{F7FD95CB-C3F9-4739-8EFA-5106E22CEDF2}"/>
              </a:ext>
            </a:extLst>
          </p:cNvPr>
          <p:cNvSpPr/>
          <p:nvPr/>
        </p:nvSpPr>
        <p:spPr>
          <a:xfrm>
            <a:off x="5274820" y="4443925"/>
            <a:ext cx="489840" cy="48984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57" name="Shape 2704">
            <a:extLst>
              <a:ext uri="{FF2B5EF4-FFF2-40B4-BE49-F238E27FC236}">
                <a16:creationId xmlns:a16="http://schemas.microsoft.com/office/drawing/2014/main" id="{046B051E-CFF1-4B69-A017-E5526A41F081}"/>
              </a:ext>
            </a:extLst>
          </p:cNvPr>
          <p:cNvSpPr/>
          <p:nvPr/>
        </p:nvSpPr>
        <p:spPr>
          <a:xfrm>
            <a:off x="3749452" y="1907856"/>
            <a:ext cx="446308" cy="4462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58" name="Group 57">
            <a:extLst>
              <a:ext uri="{FF2B5EF4-FFF2-40B4-BE49-F238E27FC236}">
                <a16:creationId xmlns:a16="http://schemas.microsoft.com/office/drawing/2014/main" id="{2C01A27D-FB81-4E9A-9A92-287CD03A968A}"/>
              </a:ext>
            </a:extLst>
          </p:cNvPr>
          <p:cNvGrpSpPr/>
          <p:nvPr/>
        </p:nvGrpSpPr>
        <p:grpSpPr>
          <a:xfrm>
            <a:off x="8421262" y="4439944"/>
            <a:ext cx="424545" cy="404491"/>
            <a:chOff x="8312261" y="4439944"/>
            <a:chExt cx="424545" cy="404491"/>
          </a:xfrm>
        </p:grpSpPr>
        <p:cxnSp>
          <p:nvCxnSpPr>
            <p:cNvPr id="59" name="Straight Arrow Connector 58">
              <a:extLst>
                <a:ext uri="{FF2B5EF4-FFF2-40B4-BE49-F238E27FC236}">
                  <a16:creationId xmlns:a16="http://schemas.microsoft.com/office/drawing/2014/main" id="{65961116-6FB7-42C2-98CC-10E10F181617}"/>
                </a:ext>
              </a:extLst>
            </p:cNvPr>
            <p:cNvCxnSpPr>
              <a:cxnSpLocks/>
            </p:cNvCxnSpPr>
            <p:nvPr/>
          </p:nvCxnSpPr>
          <p:spPr>
            <a:xfrm flipV="1">
              <a:off x="8321785" y="4439944"/>
              <a:ext cx="0" cy="404491"/>
            </a:xfrm>
            <a:prstGeom prst="straightConnector1">
              <a:avLst/>
            </a:prstGeom>
            <a:noFill/>
            <a:ln w="19050" cap="flat" cmpd="sng" algn="ctr">
              <a:solidFill>
                <a:sysClr val="window" lastClr="FFFFFF"/>
              </a:solidFill>
              <a:prstDash val="solid"/>
              <a:miter lim="800000"/>
              <a:tailEnd type="triangle"/>
            </a:ln>
            <a:effectLst/>
          </p:spPr>
        </p:cxnSp>
        <p:cxnSp>
          <p:nvCxnSpPr>
            <p:cNvPr id="60" name="Straight Arrow Connector 59">
              <a:extLst>
                <a:ext uri="{FF2B5EF4-FFF2-40B4-BE49-F238E27FC236}">
                  <a16:creationId xmlns:a16="http://schemas.microsoft.com/office/drawing/2014/main" id="{2CB16CAC-2F1F-4BDD-8E1E-5A9B40008C13}"/>
                </a:ext>
              </a:extLst>
            </p:cNvPr>
            <p:cNvCxnSpPr>
              <a:cxnSpLocks/>
            </p:cNvCxnSpPr>
            <p:nvPr/>
          </p:nvCxnSpPr>
          <p:spPr>
            <a:xfrm>
              <a:off x="8312261" y="4844435"/>
              <a:ext cx="424545" cy="0"/>
            </a:xfrm>
            <a:prstGeom prst="straightConnector1">
              <a:avLst/>
            </a:prstGeom>
            <a:noFill/>
            <a:ln w="19050" cap="flat" cmpd="sng" algn="ctr">
              <a:solidFill>
                <a:sysClr val="window" lastClr="FFFFFF"/>
              </a:solidFill>
              <a:prstDash val="solid"/>
              <a:miter lim="800000"/>
              <a:tailEnd type="triangle"/>
            </a:ln>
            <a:effectLst/>
          </p:spPr>
        </p:cxnSp>
        <p:sp>
          <p:nvSpPr>
            <p:cNvPr id="61" name="Rectangle 60">
              <a:extLst>
                <a:ext uri="{FF2B5EF4-FFF2-40B4-BE49-F238E27FC236}">
                  <a16:creationId xmlns:a16="http://schemas.microsoft.com/office/drawing/2014/main" id="{CB6B558D-A0F6-4748-8603-B4F0C215B5F2}"/>
                </a:ext>
              </a:extLst>
            </p:cNvPr>
            <p:cNvSpPr/>
            <p:nvPr/>
          </p:nvSpPr>
          <p:spPr>
            <a:xfrm>
              <a:off x="8362165" y="4660646"/>
              <a:ext cx="45720" cy="183789"/>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62" name="Rectangle 61">
              <a:extLst>
                <a:ext uri="{FF2B5EF4-FFF2-40B4-BE49-F238E27FC236}">
                  <a16:creationId xmlns:a16="http://schemas.microsoft.com/office/drawing/2014/main" id="{F617C511-4837-4612-B21F-6954F3BF8C5A}"/>
                </a:ext>
              </a:extLst>
            </p:cNvPr>
            <p:cNvSpPr/>
            <p:nvPr/>
          </p:nvSpPr>
          <p:spPr>
            <a:xfrm>
              <a:off x="8451253" y="4581273"/>
              <a:ext cx="45720" cy="263162"/>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63" name="Rectangle 62">
              <a:extLst>
                <a:ext uri="{FF2B5EF4-FFF2-40B4-BE49-F238E27FC236}">
                  <a16:creationId xmlns:a16="http://schemas.microsoft.com/office/drawing/2014/main" id="{01C122DA-8A71-43C6-B197-B9357AF1BEC2}"/>
                </a:ext>
              </a:extLst>
            </p:cNvPr>
            <p:cNvSpPr/>
            <p:nvPr/>
          </p:nvSpPr>
          <p:spPr>
            <a:xfrm>
              <a:off x="8540385" y="4660645"/>
              <a:ext cx="45720" cy="183789"/>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grpSp>
      <p:sp>
        <p:nvSpPr>
          <p:cNvPr id="64" name="Shape 2582">
            <a:extLst>
              <a:ext uri="{FF2B5EF4-FFF2-40B4-BE49-F238E27FC236}">
                <a16:creationId xmlns:a16="http://schemas.microsoft.com/office/drawing/2014/main" id="{942FA4C4-F35F-4FE8-8B12-D0FCD1415934}"/>
              </a:ext>
            </a:extLst>
          </p:cNvPr>
          <p:cNvSpPr/>
          <p:nvPr/>
        </p:nvSpPr>
        <p:spPr>
          <a:xfrm>
            <a:off x="9559591" y="2052506"/>
            <a:ext cx="391029" cy="391021"/>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69" name="Group 68">
            <a:extLst>
              <a:ext uri="{FF2B5EF4-FFF2-40B4-BE49-F238E27FC236}">
                <a16:creationId xmlns:a16="http://schemas.microsoft.com/office/drawing/2014/main" id="{1A7417AB-A765-4A8B-B178-9B23C24EF11A}"/>
              </a:ext>
            </a:extLst>
          </p:cNvPr>
          <p:cNvGrpSpPr/>
          <p:nvPr/>
        </p:nvGrpSpPr>
        <p:grpSpPr>
          <a:xfrm rot="10800000">
            <a:off x="10152163" y="3632873"/>
            <a:ext cx="1497691" cy="253935"/>
            <a:chOff x="3109234" y="2809101"/>
            <a:chExt cx="1497691" cy="253935"/>
          </a:xfrm>
        </p:grpSpPr>
        <p:sp>
          <p:nvSpPr>
            <p:cNvPr id="70" name="Shape 2899">
              <a:extLst>
                <a:ext uri="{FF2B5EF4-FFF2-40B4-BE49-F238E27FC236}">
                  <a16:creationId xmlns:a16="http://schemas.microsoft.com/office/drawing/2014/main" id="{091748E8-D8D9-4741-A1E4-F5CCDE7CD777}"/>
                </a:ext>
              </a:extLst>
            </p:cNvPr>
            <p:cNvSpPr/>
            <p:nvPr/>
          </p:nvSpPr>
          <p:spPr>
            <a:xfrm>
              <a:off x="3676592" y="2809101"/>
              <a:ext cx="359742" cy="25393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71" name="Straight Connector 70">
              <a:extLst>
                <a:ext uri="{FF2B5EF4-FFF2-40B4-BE49-F238E27FC236}">
                  <a16:creationId xmlns:a16="http://schemas.microsoft.com/office/drawing/2014/main" id="{2D2A97F2-F62C-4716-A90D-ECC317C5F997}"/>
                </a:ext>
              </a:extLst>
            </p:cNvPr>
            <p:cNvCxnSpPr>
              <a:cxnSpLocks/>
            </p:cNvCxnSpPr>
            <p:nvPr/>
          </p:nvCxnSpPr>
          <p:spPr>
            <a:xfrm flipH="1">
              <a:off x="4026809" y="2815451"/>
              <a:ext cx="580116" cy="0"/>
            </a:xfrm>
            <a:prstGeom prst="line">
              <a:avLst/>
            </a:prstGeom>
            <a:noFill/>
            <a:ln w="19050" cap="flat" cmpd="sng" algn="ctr">
              <a:solidFill>
                <a:sysClr val="window" lastClr="FFFFFF"/>
              </a:solidFill>
              <a:prstDash val="solid"/>
              <a:miter lim="800000"/>
            </a:ln>
            <a:effectLst/>
          </p:spPr>
        </p:cxnSp>
        <p:cxnSp>
          <p:nvCxnSpPr>
            <p:cNvPr id="72" name="Straight Connector 71">
              <a:extLst>
                <a:ext uri="{FF2B5EF4-FFF2-40B4-BE49-F238E27FC236}">
                  <a16:creationId xmlns:a16="http://schemas.microsoft.com/office/drawing/2014/main" id="{F0F2E180-8154-4AEB-B8AA-C07C5F541425}"/>
                </a:ext>
              </a:extLst>
            </p:cNvPr>
            <p:cNvCxnSpPr>
              <a:cxnSpLocks/>
            </p:cNvCxnSpPr>
            <p:nvPr/>
          </p:nvCxnSpPr>
          <p:spPr>
            <a:xfrm flipH="1">
              <a:off x="3109234" y="2815451"/>
              <a:ext cx="580116" cy="0"/>
            </a:xfrm>
            <a:prstGeom prst="line">
              <a:avLst/>
            </a:prstGeom>
            <a:noFill/>
            <a:ln w="19050" cap="flat" cmpd="sng" algn="ctr">
              <a:solidFill>
                <a:sysClr val="window" lastClr="FFFFFF"/>
              </a:solidFill>
              <a:prstDash val="solid"/>
              <a:miter lim="800000"/>
            </a:ln>
            <a:effectLst/>
          </p:spPr>
        </p:cxnSp>
      </p:grpSp>
      <p:sp>
        <p:nvSpPr>
          <p:cNvPr id="73" name="Title 3">
            <a:extLst>
              <a:ext uri="{FF2B5EF4-FFF2-40B4-BE49-F238E27FC236}">
                <a16:creationId xmlns:a16="http://schemas.microsoft.com/office/drawing/2014/main" id="{900502FD-A71C-4361-A0D5-2E051DD51425}"/>
              </a:ext>
            </a:extLst>
          </p:cNvPr>
          <p:cNvSpPr txBox="1">
            <a:spLocks/>
          </p:cNvSpPr>
          <p:nvPr/>
        </p:nvSpPr>
        <p:spPr>
          <a:xfrm>
            <a:off x="8637599" y="2409825"/>
            <a:ext cx="2205502"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2000" b="1" i="0" u="none" strike="noStrike" kern="1200" cap="small" spc="0" normalizeH="0" baseline="0" noProof="0" dirty="0">
                <a:ln>
                  <a:noFill/>
                </a:ln>
                <a:solidFill>
                  <a:prstClr val="white"/>
                </a:solidFill>
                <a:effectLst/>
                <a:uLnTx/>
                <a:uFillTx/>
                <a:latin typeface="Gotham Thin" pitchFamily="50" charset="0"/>
                <a:ea typeface="+mj-ea"/>
                <a:cs typeface="+mj-cs"/>
              </a:rPr>
              <a:t>Conclusion</a:t>
            </a:r>
            <a:endParaRPr kumimoji="0" lang="en-US" sz="2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pic>
        <p:nvPicPr>
          <p:cNvPr id="81" name="Graphic 80" descr="Closed book">
            <a:extLst>
              <a:ext uri="{FF2B5EF4-FFF2-40B4-BE49-F238E27FC236}">
                <a16:creationId xmlns:a16="http://schemas.microsoft.com/office/drawing/2014/main" id="{10FE676F-867E-4485-A66B-0B274853B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5254" y="4290040"/>
            <a:ext cx="583216" cy="583216"/>
          </a:xfrm>
          <a:prstGeom prst="rect">
            <a:avLst/>
          </a:prstGeom>
        </p:spPr>
      </p:pic>
      <p:grpSp>
        <p:nvGrpSpPr>
          <p:cNvPr id="85" name="Group 84">
            <a:extLst>
              <a:ext uri="{FF2B5EF4-FFF2-40B4-BE49-F238E27FC236}">
                <a16:creationId xmlns:a16="http://schemas.microsoft.com/office/drawing/2014/main" id="{92FCE099-9E4D-492F-8314-8251C3D65B92}"/>
              </a:ext>
            </a:extLst>
          </p:cNvPr>
          <p:cNvGrpSpPr/>
          <p:nvPr/>
        </p:nvGrpSpPr>
        <p:grpSpPr>
          <a:xfrm>
            <a:off x="9961781" y="3137755"/>
            <a:ext cx="1134065" cy="389673"/>
            <a:chOff x="2917235" y="3170663"/>
            <a:chExt cx="1134065" cy="389673"/>
          </a:xfrm>
        </p:grpSpPr>
        <p:sp>
          <p:nvSpPr>
            <p:cNvPr id="86" name="Shape 2711">
              <a:extLst>
                <a:ext uri="{FF2B5EF4-FFF2-40B4-BE49-F238E27FC236}">
                  <a16:creationId xmlns:a16="http://schemas.microsoft.com/office/drawing/2014/main" id="{E40D3494-085A-49F0-91A6-87396E54B814}"/>
                </a:ext>
              </a:extLst>
            </p:cNvPr>
            <p:cNvSpPr/>
            <p:nvPr/>
          </p:nvSpPr>
          <p:spPr>
            <a:xfrm>
              <a:off x="3661627" y="3170663"/>
              <a:ext cx="389673" cy="3896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87" name="Straight Connector 86">
              <a:extLst>
                <a:ext uri="{FF2B5EF4-FFF2-40B4-BE49-F238E27FC236}">
                  <a16:creationId xmlns:a16="http://schemas.microsoft.com/office/drawing/2014/main" id="{423D7141-B095-4667-8E83-9259BEEB6FCD}"/>
                </a:ext>
              </a:extLst>
            </p:cNvPr>
            <p:cNvCxnSpPr>
              <a:cxnSpLocks/>
            </p:cNvCxnSpPr>
            <p:nvPr/>
          </p:nvCxnSpPr>
          <p:spPr>
            <a:xfrm flipV="1">
              <a:off x="2917235" y="3370421"/>
              <a:ext cx="744392" cy="7359"/>
            </a:xfrm>
            <a:prstGeom prst="line">
              <a:avLst/>
            </a:prstGeom>
            <a:noFill/>
            <a:ln w="19050" cap="flat" cmpd="sng" algn="ctr">
              <a:solidFill>
                <a:sysClr val="window" lastClr="FFFFFF"/>
              </a:solidFill>
              <a:prstDash val="solid"/>
              <a:miter lim="800000"/>
            </a:ln>
            <a:effectLst/>
          </p:spPr>
        </p:cxnSp>
      </p:grpSp>
    </p:spTree>
    <p:extLst>
      <p:ext uri="{BB962C8B-B14F-4D97-AF65-F5344CB8AC3E}">
        <p14:creationId xmlns:p14="http://schemas.microsoft.com/office/powerpoint/2010/main" val="180849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BDA39-CFD9-4DD2-A1D7-EA7BA168C603}"/>
              </a:ext>
            </a:extLst>
          </p:cNvPr>
          <p:cNvSpPr/>
          <p:nvPr/>
        </p:nvSpPr>
        <p:spPr>
          <a:xfrm>
            <a:off x="1246427" y="834189"/>
            <a:ext cx="9409594" cy="1477328"/>
          </a:xfrm>
          <a:prstGeom prst="rect">
            <a:avLst/>
          </a:prstGeom>
        </p:spPr>
        <p:txBody>
          <a:bodyPr wrap="square">
            <a:spAutoFit/>
          </a:bodyPr>
          <a:lstStyle/>
          <a:p>
            <a:r>
              <a:rPr lang="en-US" dirty="0">
                <a:latin typeface="Gotham Thin"/>
              </a:rPr>
              <a:t>Data preprocessing</a:t>
            </a:r>
          </a:p>
          <a:p>
            <a:endParaRPr lang="en-US" dirty="0">
              <a:latin typeface="Gotham Thin"/>
            </a:endParaRPr>
          </a:p>
          <a:p>
            <a:r>
              <a:rPr lang="en-US" dirty="0">
                <a:latin typeface="Gotham Thin"/>
              </a:rPr>
              <a:t>Multi-layer Perceptron is sensitive to feature scaling, so it is recommended to scale data. For example, scale each attribute on the input vector X to [0, 1]. We can use </a:t>
            </a:r>
            <a:r>
              <a:rPr lang="en-US" dirty="0" err="1">
                <a:latin typeface="Gotham Thin"/>
              </a:rPr>
              <a:t>sklearn.MaxMinScaler</a:t>
            </a:r>
            <a:r>
              <a:rPr lang="en-US" dirty="0">
                <a:latin typeface="Gotham Thin"/>
              </a:rPr>
              <a:t> for standardization.</a:t>
            </a:r>
          </a:p>
        </p:txBody>
      </p:sp>
      <p:sp>
        <p:nvSpPr>
          <p:cNvPr id="7" name="Rectangle 6">
            <a:extLst>
              <a:ext uri="{FF2B5EF4-FFF2-40B4-BE49-F238E27FC236}">
                <a16:creationId xmlns:a16="http://schemas.microsoft.com/office/drawing/2014/main" id="{CFF4830D-508A-4DE7-9514-E055D471DB21}"/>
              </a:ext>
            </a:extLst>
          </p:cNvPr>
          <p:cNvSpPr/>
          <p:nvPr/>
        </p:nvSpPr>
        <p:spPr>
          <a:xfrm>
            <a:off x="1289508" y="2454296"/>
            <a:ext cx="1312506" cy="3970318"/>
          </a:xfrm>
          <a:prstGeom prst="rect">
            <a:avLst/>
          </a:prstGeom>
        </p:spPr>
        <p:txBody>
          <a:bodyPr wrap="square">
            <a:spAutoFit/>
          </a:bodyPr>
          <a:lstStyle/>
          <a:p>
            <a:r>
              <a:rPr lang="en-US" dirty="0"/>
              <a:t>12.541012</a:t>
            </a:r>
          </a:p>
          <a:p>
            <a:r>
              <a:rPr lang="en-US" dirty="0"/>
              <a:t>1504646</a:t>
            </a:r>
          </a:p>
          <a:p>
            <a:r>
              <a:rPr lang="en-US" dirty="0"/>
              <a:t>16</a:t>
            </a:r>
          </a:p>
          <a:p>
            <a:r>
              <a:rPr lang="en-US" dirty="0"/>
              <a:t>0</a:t>
            </a:r>
          </a:p>
          <a:p>
            <a:r>
              <a:rPr lang="en-US" dirty="0"/>
              <a:t>2655832</a:t>
            </a:r>
          </a:p>
          <a:p>
            <a:r>
              <a:rPr lang="en-US" dirty="0"/>
              <a:t>394</a:t>
            </a:r>
          </a:p>
          <a:p>
            <a:r>
              <a:rPr lang="en-US" dirty="0"/>
              <a:t>2102480</a:t>
            </a:r>
          </a:p>
          <a:p>
            <a:r>
              <a:rPr lang="en-US" dirty="0"/>
              <a:t>22</a:t>
            </a:r>
          </a:p>
          <a:p>
            <a:r>
              <a:rPr lang="en-US" dirty="0"/>
              <a:t>40013</a:t>
            </a:r>
          </a:p>
          <a:p>
            <a:r>
              <a:rPr lang="en-US" dirty="0"/>
              <a:t>10</a:t>
            </a:r>
          </a:p>
          <a:p>
            <a:r>
              <a:rPr lang="en-US" dirty="0"/>
              <a:t>0</a:t>
            </a:r>
          </a:p>
          <a:p>
            <a:r>
              <a:rPr lang="en-US" dirty="0"/>
              <a:t>63228</a:t>
            </a:r>
          </a:p>
          <a:p>
            <a:r>
              <a:rPr lang="en-US" dirty="0"/>
              <a:t>0</a:t>
            </a:r>
          </a:p>
          <a:p>
            <a:r>
              <a:rPr lang="en-US" dirty="0"/>
              <a:t>0</a:t>
            </a:r>
          </a:p>
        </p:txBody>
      </p:sp>
      <p:sp>
        <p:nvSpPr>
          <p:cNvPr id="8" name="Left Bracket 7">
            <a:extLst>
              <a:ext uri="{FF2B5EF4-FFF2-40B4-BE49-F238E27FC236}">
                <a16:creationId xmlns:a16="http://schemas.microsoft.com/office/drawing/2014/main" id="{6454112B-5415-4436-B5DD-5D8525743C24}"/>
              </a:ext>
            </a:extLst>
          </p:cNvPr>
          <p:cNvSpPr/>
          <p:nvPr/>
        </p:nvSpPr>
        <p:spPr>
          <a:xfrm>
            <a:off x="1283287" y="2424644"/>
            <a:ext cx="102636" cy="3872204"/>
          </a:xfrm>
          <a:prstGeom prst="leftBracket">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4584DAAF-308C-4A2B-8D45-3A7853037F71}"/>
              </a:ext>
            </a:extLst>
          </p:cNvPr>
          <p:cNvSpPr/>
          <p:nvPr/>
        </p:nvSpPr>
        <p:spPr>
          <a:xfrm rot="10800000">
            <a:off x="2499378" y="2424644"/>
            <a:ext cx="102636" cy="3872204"/>
          </a:xfrm>
          <a:prstGeom prst="leftBracket">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D6ADCE4-21E5-41B4-953C-D9FBAECF026A}"/>
              </a:ext>
            </a:extLst>
          </p:cNvPr>
          <p:cNvSpPr txBox="1"/>
          <p:nvPr/>
        </p:nvSpPr>
        <p:spPr>
          <a:xfrm>
            <a:off x="527507" y="3746558"/>
            <a:ext cx="1716832" cy="461665"/>
          </a:xfrm>
          <a:prstGeom prst="rect">
            <a:avLst/>
          </a:prstGeom>
          <a:noFill/>
        </p:spPr>
        <p:txBody>
          <a:bodyPr wrap="square" rtlCol="0">
            <a:spAutoFit/>
          </a:bodyPr>
          <a:lstStyle/>
          <a:p>
            <a:r>
              <a:rPr lang="en-US" sz="2400" dirty="0">
                <a:latin typeface="Gotham Thin"/>
              </a:rPr>
              <a:t>x</a:t>
            </a:r>
            <a:r>
              <a:rPr lang="en-US" sz="2400" dirty="0"/>
              <a:t> = </a:t>
            </a:r>
          </a:p>
        </p:txBody>
      </p:sp>
      <p:sp>
        <p:nvSpPr>
          <p:cNvPr id="12" name="Arrow: Right 11">
            <a:extLst>
              <a:ext uri="{FF2B5EF4-FFF2-40B4-BE49-F238E27FC236}">
                <a16:creationId xmlns:a16="http://schemas.microsoft.com/office/drawing/2014/main" id="{E536ABA1-0849-4F8D-963B-06A636419A25}"/>
              </a:ext>
            </a:extLst>
          </p:cNvPr>
          <p:cNvSpPr/>
          <p:nvPr/>
        </p:nvSpPr>
        <p:spPr>
          <a:xfrm>
            <a:off x="3900194" y="3973524"/>
            <a:ext cx="3546163" cy="1932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213F095-5B21-40F2-ABCA-EE76D11FECB2}"/>
                  </a:ext>
                </a:extLst>
              </p:cNvPr>
              <p:cNvSpPr/>
              <p:nvPr/>
            </p:nvSpPr>
            <p:spPr>
              <a:xfrm>
                <a:off x="4021777" y="3877592"/>
                <a:ext cx="3174988" cy="846752"/>
              </a:xfrm>
              <a:prstGeom prst="rect">
                <a:avLst/>
              </a:prstGeom>
            </p:spPr>
            <p:txBody>
              <a:bodyPr wrap="square">
                <a:spAutoFit/>
              </a:bodyPr>
              <a:lstStyle/>
              <a:p>
                <a:endParaRPr lang="en-US" dirty="0"/>
              </a:p>
              <a:p>
                <a:r>
                  <a:rPr lang="en-US" dirty="0" err="1">
                    <a:latin typeface="Gotham Thin"/>
                  </a:rPr>
                  <a:t>x_scaled</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dirty="0">
                            <a:latin typeface="Gotham Thin"/>
                          </a:rPr>
                          <m:t>x</m:t>
                        </m:r>
                        <m:r>
                          <m:rPr>
                            <m:nor/>
                          </m:rPr>
                          <a:rPr lang="en-US" dirty="0">
                            <a:latin typeface="Gotham Thin"/>
                          </a:rPr>
                          <m:t>[</m:t>
                        </m:r>
                        <m:r>
                          <m:rPr>
                            <m:nor/>
                          </m:rPr>
                          <a:rPr lang="en-US" dirty="0">
                            <a:latin typeface="Gotham Thin"/>
                          </a:rPr>
                          <m:t>i</m:t>
                        </m:r>
                        <m:r>
                          <m:rPr>
                            <m:nor/>
                          </m:rPr>
                          <a:rPr lang="en-US" dirty="0">
                            <a:latin typeface="Gotham Thin"/>
                          </a:rPr>
                          <m:t>]−</m:t>
                        </m:r>
                        <m:r>
                          <m:rPr>
                            <m:nor/>
                          </m:rPr>
                          <a:rPr lang="en-US" dirty="0">
                            <a:latin typeface="Gotham Thin"/>
                          </a:rPr>
                          <m:t>x</m:t>
                        </m:r>
                        <m:r>
                          <m:rPr>
                            <m:nor/>
                          </m:rPr>
                          <a:rPr lang="en-US" dirty="0">
                            <a:latin typeface="Gotham Thin"/>
                          </a:rPr>
                          <m:t>_</m:t>
                        </m:r>
                        <m:r>
                          <m:rPr>
                            <m:nor/>
                          </m:rPr>
                          <a:rPr lang="en-US" dirty="0">
                            <a:latin typeface="Gotham Thin"/>
                          </a:rPr>
                          <m:t>min</m:t>
                        </m:r>
                        <m:r>
                          <m:rPr>
                            <m:nor/>
                          </m:rPr>
                          <a:rPr lang="en-US" dirty="0">
                            <a:latin typeface="Gotham Thin"/>
                          </a:rPr>
                          <m:t>[</m:t>
                        </m:r>
                        <m:r>
                          <m:rPr>
                            <m:nor/>
                          </m:rPr>
                          <a:rPr lang="en-US" dirty="0">
                            <a:latin typeface="Gotham Thin"/>
                          </a:rPr>
                          <m:t>i</m:t>
                        </m:r>
                        <m:r>
                          <m:rPr>
                            <m:nor/>
                          </m:rPr>
                          <a:rPr lang="en-US" dirty="0">
                            <a:latin typeface="Gotham Thin"/>
                          </a:rPr>
                          <m:t>]</m:t>
                        </m:r>
                      </m:num>
                      <m:den>
                        <m:r>
                          <m:rPr>
                            <m:nor/>
                          </m:rPr>
                          <a:rPr lang="en-US" dirty="0">
                            <a:latin typeface="Gotham Thin"/>
                          </a:rPr>
                          <m:t>x</m:t>
                        </m:r>
                        <m:r>
                          <m:rPr>
                            <m:nor/>
                          </m:rPr>
                          <a:rPr lang="en-US" dirty="0">
                            <a:latin typeface="Gotham Thin"/>
                          </a:rPr>
                          <m:t>_</m:t>
                        </m:r>
                        <m:r>
                          <m:rPr>
                            <m:nor/>
                          </m:rPr>
                          <a:rPr lang="en-US" dirty="0">
                            <a:latin typeface="Gotham Thin"/>
                          </a:rPr>
                          <m:t>max</m:t>
                        </m:r>
                        <m:r>
                          <m:rPr>
                            <m:nor/>
                          </m:rPr>
                          <a:rPr lang="en-US" dirty="0">
                            <a:latin typeface="Gotham Thin"/>
                          </a:rPr>
                          <m:t>[</m:t>
                        </m:r>
                        <m:r>
                          <m:rPr>
                            <m:nor/>
                          </m:rPr>
                          <a:rPr lang="en-US" dirty="0">
                            <a:latin typeface="Gotham Thin"/>
                          </a:rPr>
                          <m:t>i</m:t>
                        </m:r>
                        <m:r>
                          <m:rPr>
                            <m:nor/>
                          </m:rPr>
                          <a:rPr lang="en-US" dirty="0">
                            <a:latin typeface="Gotham Thin"/>
                          </a:rPr>
                          <m:t>]−</m:t>
                        </m:r>
                        <m:r>
                          <m:rPr>
                            <m:nor/>
                          </m:rPr>
                          <a:rPr lang="en-US" dirty="0">
                            <a:latin typeface="Gotham Thin"/>
                          </a:rPr>
                          <m:t>x</m:t>
                        </m:r>
                        <m:r>
                          <m:rPr>
                            <m:nor/>
                          </m:rPr>
                          <a:rPr lang="en-US" dirty="0">
                            <a:latin typeface="Gotham Thin"/>
                          </a:rPr>
                          <m:t>_</m:t>
                        </m:r>
                        <m:r>
                          <m:rPr>
                            <m:nor/>
                          </m:rPr>
                          <a:rPr lang="en-US" dirty="0">
                            <a:latin typeface="Gotham Thin"/>
                          </a:rPr>
                          <m:t>min</m:t>
                        </m:r>
                        <m:r>
                          <m:rPr>
                            <m:nor/>
                          </m:rPr>
                          <a:rPr lang="en-US" dirty="0">
                            <a:latin typeface="Gotham Thin"/>
                          </a:rPr>
                          <m:t>[</m:t>
                        </m:r>
                        <m:r>
                          <m:rPr>
                            <m:nor/>
                          </m:rPr>
                          <a:rPr lang="en-US" dirty="0">
                            <a:latin typeface="Gotham Thin"/>
                          </a:rPr>
                          <m:t>i</m:t>
                        </m:r>
                        <m:r>
                          <m:rPr>
                            <m:nor/>
                          </m:rPr>
                          <a:rPr lang="en-US" dirty="0">
                            <a:latin typeface="Gotham Thin"/>
                          </a:rPr>
                          <m:t>]</m:t>
                        </m:r>
                      </m:den>
                    </m:f>
                  </m:oMath>
                </a14:m>
                <a:r>
                  <a:rPr lang="en-US" dirty="0">
                    <a:latin typeface="Gotham Thin"/>
                  </a:rPr>
                  <a:t> </a:t>
                </a:r>
              </a:p>
            </p:txBody>
          </p:sp>
        </mc:Choice>
        <mc:Fallback xmlns="">
          <p:sp>
            <p:nvSpPr>
              <p:cNvPr id="13" name="Rectangle 12">
                <a:extLst>
                  <a:ext uri="{FF2B5EF4-FFF2-40B4-BE49-F238E27FC236}">
                    <a16:creationId xmlns:a16="http://schemas.microsoft.com/office/drawing/2014/main" id="{D213F095-5B21-40F2-ABCA-EE76D11FECB2}"/>
                  </a:ext>
                </a:extLst>
              </p:cNvPr>
              <p:cNvSpPr>
                <a:spLocks noRot="1" noChangeAspect="1" noMove="1" noResize="1" noEditPoints="1" noAdjustHandles="1" noChangeArrowheads="1" noChangeShapeType="1" noTextEdit="1"/>
              </p:cNvSpPr>
              <p:nvPr/>
            </p:nvSpPr>
            <p:spPr>
              <a:xfrm>
                <a:off x="4021777" y="3877592"/>
                <a:ext cx="3174988" cy="846752"/>
              </a:xfrm>
              <a:prstGeom prst="rect">
                <a:avLst/>
              </a:prstGeom>
              <a:blipFill>
                <a:blip r:embed="rId2"/>
                <a:stretch>
                  <a:fillRect l="-172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C94021A-DFF3-420B-A05A-660752DA030F}"/>
              </a:ext>
            </a:extLst>
          </p:cNvPr>
          <p:cNvSpPr txBox="1"/>
          <p:nvPr/>
        </p:nvSpPr>
        <p:spPr>
          <a:xfrm>
            <a:off x="5058495" y="3654637"/>
            <a:ext cx="2313992" cy="369332"/>
          </a:xfrm>
          <a:prstGeom prst="rect">
            <a:avLst/>
          </a:prstGeom>
          <a:noFill/>
        </p:spPr>
        <p:txBody>
          <a:bodyPr wrap="square" rtlCol="0">
            <a:spAutoFit/>
          </a:bodyPr>
          <a:lstStyle/>
          <a:p>
            <a:r>
              <a:rPr lang="en-US" dirty="0">
                <a:latin typeface="Gotham Thin"/>
              </a:rPr>
              <a:t>transform</a:t>
            </a:r>
          </a:p>
        </p:txBody>
      </p:sp>
      <p:sp>
        <p:nvSpPr>
          <p:cNvPr id="16" name="Rectangle 15">
            <a:extLst>
              <a:ext uri="{FF2B5EF4-FFF2-40B4-BE49-F238E27FC236}">
                <a16:creationId xmlns:a16="http://schemas.microsoft.com/office/drawing/2014/main" id="{131AE694-38D0-489D-A87A-7FAC404FFB97}"/>
              </a:ext>
            </a:extLst>
          </p:cNvPr>
          <p:cNvSpPr/>
          <p:nvPr/>
        </p:nvSpPr>
        <p:spPr>
          <a:xfrm>
            <a:off x="9212095" y="2424643"/>
            <a:ext cx="2922038" cy="3970318"/>
          </a:xfrm>
          <a:prstGeom prst="rect">
            <a:avLst/>
          </a:prstGeom>
        </p:spPr>
        <p:txBody>
          <a:bodyPr wrap="square">
            <a:spAutoFit/>
          </a:bodyPr>
          <a:lstStyle/>
          <a:p>
            <a:r>
              <a:rPr lang="en-US" dirty="0"/>
              <a:t>0.6643249</a:t>
            </a:r>
          </a:p>
          <a:p>
            <a:r>
              <a:rPr lang="en-US" dirty="0"/>
              <a:t>0.6532487</a:t>
            </a:r>
          </a:p>
          <a:p>
            <a:r>
              <a:rPr lang="en-US" dirty="0"/>
              <a:t>0.0038040</a:t>
            </a:r>
          </a:p>
          <a:p>
            <a:r>
              <a:rPr lang="en-US" dirty="0"/>
              <a:t>0.0</a:t>
            </a:r>
          </a:p>
          <a:p>
            <a:r>
              <a:rPr lang="en-US" dirty="0"/>
              <a:t>1.0000033</a:t>
            </a:r>
          </a:p>
          <a:p>
            <a:r>
              <a:rPr lang="en-US" dirty="0"/>
              <a:t>0.0025105</a:t>
            </a:r>
          </a:p>
          <a:p>
            <a:r>
              <a:rPr lang="en-US" dirty="0"/>
              <a:t>0.3874325</a:t>
            </a:r>
          </a:p>
          <a:p>
            <a:r>
              <a:rPr lang="en-US" dirty="0"/>
              <a:t>5.0995e-05 </a:t>
            </a:r>
          </a:p>
          <a:p>
            <a:r>
              <a:rPr lang="en-US" dirty="0"/>
              <a:t>2.4238551</a:t>
            </a:r>
          </a:p>
          <a:p>
            <a:r>
              <a:rPr lang="en-US" dirty="0"/>
              <a:t>0.0001261 </a:t>
            </a:r>
          </a:p>
          <a:p>
            <a:r>
              <a:rPr lang="en-US" dirty="0"/>
              <a:t>0.0</a:t>
            </a:r>
          </a:p>
          <a:p>
            <a:r>
              <a:rPr lang="en-US" dirty="0"/>
              <a:t>0.0346995</a:t>
            </a:r>
          </a:p>
          <a:p>
            <a:r>
              <a:rPr lang="en-US" dirty="0"/>
              <a:t>0.0</a:t>
            </a:r>
          </a:p>
          <a:p>
            <a:r>
              <a:rPr lang="en-US" dirty="0"/>
              <a:t>0.0</a:t>
            </a:r>
          </a:p>
        </p:txBody>
      </p:sp>
      <p:sp>
        <p:nvSpPr>
          <p:cNvPr id="17" name="Left Bracket 16">
            <a:extLst>
              <a:ext uri="{FF2B5EF4-FFF2-40B4-BE49-F238E27FC236}">
                <a16:creationId xmlns:a16="http://schemas.microsoft.com/office/drawing/2014/main" id="{1EAD76DA-D49C-46EC-8AC9-AABA46D0C334}"/>
              </a:ext>
            </a:extLst>
          </p:cNvPr>
          <p:cNvSpPr/>
          <p:nvPr/>
        </p:nvSpPr>
        <p:spPr>
          <a:xfrm>
            <a:off x="9234647" y="2424644"/>
            <a:ext cx="102636" cy="3872204"/>
          </a:xfrm>
          <a:prstGeom prst="leftBracket">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7746A159-548D-42CF-819C-0FC00D8CFF56}"/>
              </a:ext>
            </a:extLst>
          </p:cNvPr>
          <p:cNvSpPr/>
          <p:nvPr/>
        </p:nvSpPr>
        <p:spPr>
          <a:xfrm rot="10800000">
            <a:off x="10380835" y="2424643"/>
            <a:ext cx="102636" cy="3872204"/>
          </a:xfrm>
          <a:prstGeom prst="leftBracket">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387E20D-BC1B-42C3-9DB6-C871D9303E54}"/>
              </a:ext>
            </a:extLst>
          </p:cNvPr>
          <p:cNvSpPr txBox="1"/>
          <p:nvPr/>
        </p:nvSpPr>
        <p:spPr>
          <a:xfrm>
            <a:off x="7781134" y="3839303"/>
            <a:ext cx="1716832" cy="461665"/>
          </a:xfrm>
          <a:prstGeom prst="rect">
            <a:avLst/>
          </a:prstGeom>
          <a:noFill/>
        </p:spPr>
        <p:txBody>
          <a:bodyPr wrap="square" rtlCol="0">
            <a:spAutoFit/>
          </a:bodyPr>
          <a:lstStyle/>
          <a:p>
            <a:r>
              <a:rPr lang="en-US" sz="2000" dirty="0" err="1">
                <a:latin typeface="Gotham Thin"/>
              </a:rPr>
              <a:t>x_scaled</a:t>
            </a:r>
            <a:r>
              <a:rPr lang="en-US" sz="2000" dirty="0">
                <a:latin typeface="Gotham Thin"/>
              </a:rPr>
              <a:t> </a:t>
            </a:r>
            <a:r>
              <a:rPr lang="en-US" sz="2400" dirty="0"/>
              <a:t>= </a:t>
            </a:r>
          </a:p>
        </p:txBody>
      </p:sp>
      <p:sp>
        <p:nvSpPr>
          <p:cNvPr id="20" name="Rectangle 19">
            <a:extLst>
              <a:ext uri="{FF2B5EF4-FFF2-40B4-BE49-F238E27FC236}">
                <a16:creationId xmlns:a16="http://schemas.microsoft.com/office/drawing/2014/main" id="{7F49201E-F6EA-4E4C-8345-AA4BC3126BD7}"/>
              </a:ext>
            </a:extLst>
          </p:cNvPr>
          <p:cNvSpPr/>
          <p:nvPr/>
        </p:nvSpPr>
        <p:spPr>
          <a:xfrm>
            <a:off x="2698104" y="2147644"/>
            <a:ext cx="1561565" cy="4247317"/>
          </a:xfrm>
          <a:prstGeom prst="rect">
            <a:avLst/>
          </a:prstGeom>
        </p:spPr>
        <p:txBody>
          <a:bodyPr wrap="square">
            <a:spAutoFit/>
          </a:bodyPr>
          <a:lstStyle/>
          <a:p>
            <a:r>
              <a:rPr lang="en-US" i="1" dirty="0">
                <a:latin typeface="Gotham Thin"/>
              </a:rPr>
              <a:t>Features:</a:t>
            </a:r>
          </a:p>
          <a:p>
            <a:r>
              <a:rPr lang="en-US" i="1" dirty="0">
                <a:latin typeface="Gotham Thin"/>
              </a:rPr>
              <a:t># </a:t>
            </a:r>
            <a:r>
              <a:rPr lang="en-US" i="1" dirty="0" err="1">
                <a:latin typeface="Gotham Thin"/>
              </a:rPr>
              <a:t>sfeMemory</a:t>
            </a:r>
            <a:endParaRPr lang="en-US" i="1" dirty="0">
              <a:latin typeface="Gotham Thin"/>
            </a:endParaRPr>
          </a:p>
          <a:p>
            <a:r>
              <a:rPr lang="en-US" i="1" dirty="0">
                <a:latin typeface="Gotham Thin"/>
              </a:rPr>
              <a:t># nodes</a:t>
            </a:r>
          </a:p>
          <a:p>
            <a:r>
              <a:rPr lang="en-US" i="1" dirty="0">
                <a:latin typeface="Gotham Thin"/>
              </a:rPr>
              <a:t># bsim3v3      </a:t>
            </a:r>
          </a:p>
          <a:p>
            <a:r>
              <a:rPr lang="en-US" i="1" dirty="0">
                <a:latin typeface="Gotham Thin"/>
              </a:rPr>
              <a:t># </a:t>
            </a:r>
            <a:r>
              <a:rPr lang="en-US" i="1" dirty="0" err="1">
                <a:latin typeface="Gotham Thin"/>
              </a:rPr>
              <a:t>bjt</a:t>
            </a:r>
            <a:r>
              <a:rPr lang="en-US" i="1" dirty="0">
                <a:latin typeface="Gotham Thin"/>
              </a:rPr>
              <a:t>     </a:t>
            </a:r>
          </a:p>
          <a:p>
            <a:r>
              <a:rPr lang="en-US" i="1" dirty="0">
                <a:latin typeface="Gotham Thin"/>
              </a:rPr>
              <a:t># bsim4  </a:t>
            </a:r>
          </a:p>
          <a:p>
            <a:r>
              <a:rPr lang="en-US" i="1" dirty="0">
                <a:latin typeface="Gotham Thin"/>
              </a:rPr>
              <a:t># resistor      </a:t>
            </a:r>
          </a:p>
          <a:p>
            <a:r>
              <a:rPr lang="en-US" i="1" dirty="0">
                <a:latin typeface="Gotham Thin"/>
              </a:rPr>
              <a:t># </a:t>
            </a:r>
            <a:r>
              <a:rPr lang="en-US" i="1" dirty="0" err="1">
                <a:latin typeface="Gotham Thin"/>
              </a:rPr>
              <a:t>tmibsim</a:t>
            </a:r>
            <a:r>
              <a:rPr lang="en-US" i="1" dirty="0">
                <a:latin typeface="Gotham Thin"/>
              </a:rPr>
              <a:t>     </a:t>
            </a:r>
          </a:p>
          <a:p>
            <a:r>
              <a:rPr lang="en-US" i="1" dirty="0">
                <a:latin typeface="Gotham Thin"/>
              </a:rPr>
              <a:t># capacitor  </a:t>
            </a:r>
          </a:p>
          <a:p>
            <a:r>
              <a:rPr lang="en-US" i="1" dirty="0">
                <a:latin typeface="Gotham Thin"/>
              </a:rPr>
              <a:t># diode   </a:t>
            </a:r>
          </a:p>
          <a:p>
            <a:r>
              <a:rPr lang="en-US" i="1" dirty="0">
                <a:latin typeface="Gotham Thin"/>
              </a:rPr>
              <a:t># </a:t>
            </a:r>
            <a:r>
              <a:rPr lang="en-US" i="1" dirty="0" err="1">
                <a:latin typeface="Gotham Thin"/>
              </a:rPr>
              <a:t>mos</a:t>
            </a:r>
            <a:r>
              <a:rPr lang="en-US" i="1" dirty="0">
                <a:latin typeface="Gotham Thin"/>
              </a:rPr>
              <a:t>      </a:t>
            </a:r>
          </a:p>
          <a:p>
            <a:r>
              <a:rPr lang="en-US" i="1" dirty="0">
                <a:latin typeface="Gotham Thin"/>
              </a:rPr>
              <a:t># inductor      </a:t>
            </a:r>
          </a:p>
          <a:p>
            <a:r>
              <a:rPr lang="en-US" i="1" dirty="0">
                <a:latin typeface="Gotham Thin"/>
              </a:rPr>
              <a:t># </a:t>
            </a:r>
            <a:r>
              <a:rPr lang="en-US" i="1" dirty="0" err="1">
                <a:latin typeface="Gotham Thin"/>
              </a:rPr>
              <a:t>bsource</a:t>
            </a:r>
            <a:r>
              <a:rPr lang="en-US" i="1" dirty="0">
                <a:latin typeface="Gotham Thin"/>
              </a:rPr>
              <a:t> </a:t>
            </a:r>
          </a:p>
          <a:p>
            <a:r>
              <a:rPr lang="en-US" i="1" dirty="0">
                <a:latin typeface="Gotham Thin"/>
              </a:rPr>
              <a:t># </a:t>
            </a:r>
            <a:r>
              <a:rPr lang="en-US" i="1" dirty="0" err="1">
                <a:latin typeface="Gotham Thin"/>
              </a:rPr>
              <a:t>vsource</a:t>
            </a:r>
            <a:r>
              <a:rPr lang="en-US" i="1" dirty="0">
                <a:latin typeface="Gotham Thin"/>
              </a:rPr>
              <a:t>        </a:t>
            </a:r>
          </a:p>
          <a:p>
            <a:r>
              <a:rPr lang="en-US" i="1" dirty="0">
                <a:latin typeface="Gotham Thin"/>
              </a:rPr>
              <a:t># </a:t>
            </a:r>
            <a:r>
              <a:rPr lang="en-US" i="1" dirty="0" err="1">
                <a:latin typeface="Gotham Thin"/>
              </a:rPr>
              <a:t>juncap</a:t>
            </a:r>
            <a:r>
              <a:rPr lang="en-US" i="1" dirty="0">
                <a:latin typeface="Gotham Thin"/>
              </a:rPr>
              <a:t>      </a:t>
            </a:r>
          </a:p>
        </p:txBody>
      </p:sp>
    </p:spTree>
    <p:extLst>
      <p:ext uri="{BB962C8B-B14F-4D97-AF65-F5344CB8AC3E}">
        <p14:creationId xmlns:p14="http://schemas.microsoft.com/office/powerpoint/2010/main" val="1210172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B1C430-8CA3-4417-ACC5-4A1736F35764}"/>
              </a:ext>
            </a:extLst>
          </p:cNvPr>
          <p:cNvSpPr/>
          <p:nvPr/>
        </p:nvSpPr>
        <p:spPr>
          <a:xfrm>
            <a:off x="7408366" y="762653"/>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 name="Freeform: Shape 2">
            <a:extLst>
              <a:ext uri="{FF2B5EF4-FFF2-40B4-BE49-F238E27FC236}">
                <a16:creationId xmlns:a16="http://schemas.microsoft.com/office/drawing/2014/main" id="{16D68B1B-7A07-4C9D-B4CC-455FAEA5C7A2}"/>
              </a:ext>
            </a:extLst>
          </p:cNvPr>
          <p:cNvSpPr/>
          <p:nvPr/>
        </p:nvSpPr>
        <p:spPr>
          <a:xfrm>
            <a:off x="5710335" y="849313"/>
            <a:ext cx="1705599" cy="1576646"/>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 name="Text Placeholder 4">
            <a:extLst>
              <a:ext uri="{FF2B5EF4-FFF2-40B4-BE49-F238E27FC236}">
                <a16:creationId xmlns:a16="http://schemas.microsoft.com/office/drawing/2014/main" id="{20E435CF-D50F-4FC7-99FD-561626EFB34F}"/>
              </a:ext>
            </a:extLst>
          </p:cNvPr>
          <p:cNvSpPr txBox="1">
            <a:spLocks/>
          </p:cNvSpPr>
          <p:nvPr/>
        </p:nvSpPr>
        <p:spPr>
          <a:xfrm>
            <a:off x="7570291" y="713469"/>
            <a:ext cx="2870664" cy="7544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Hidden Layer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28 “Neurons”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grpSp>
        <p:nvGrpSpPr>
          <p:cNvPr id="5" name="Group 4">
            <a:extLst>
              <a:ext uri="{FF2B5EF4-FFF2-40B4-BE49-F238E27FC236}">
                <a16:creationId xmlns:a16="http://schemas.microsoft.com/office/drawing/2014/main" id="{4163E779-2C1E-46D9-A8DE-10FC466D6A2E}"/>
              </a:ext>
            </a:extLst>
          </p:cNvPr>
          <p:cNvGrpSpPr/>
          <p:nvPr/>
        </p:nvGrpSpPr>
        <p:grpSpPr>
          <a:xfrm rot="10800000" flipH="1" flipV="1">
            <a:off x="3750388" y="3489312"/>
            <a:ext cx="1148290" cy="705218"/>
            <a:chOff x="8965073" y="4132563"/>
            <a:chExt cx="1148290" cy="705218"/>
          </a:xfrm>
        </p:grpSpPr>
        <p:sp>
          <p:nvSpPr>
            <p:cNvPr id="6" name="Oval 5">
              <a:extLst>
                <a:ext uri="{FF2B5EF4-FFF2-40B4-BE49-F238E27FC236}">
                  <a16:creationId xmlns:a16="http://schemas.microsoft.com/office/drawing/2014/main" id="{EDBDF616-47E1-4E11-A2CE-AB4C29D5F929}"/>
                </a:ext>
              </a:extLst>
            </p:cNvPr>
            <p:cNvSpPr/>
            <p:nvPr/>
          </p:nvSpPr>
          <p:spPr>
            <a:xfrm flipH="1" flipV="1">
              <a:off x="8965073" y="4675856"/>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7" name="Freeform: Shape 6">
              <a:extLst>
                <a:ext uri="{FF2B5EF4-FFF2-40B4-BE49-F238E27FC236}">
                  <a16:creationId xmlns:a16="http://schemas.microsoft.com/office/drawing/2014/main" id="{3ED65A1E-92CB-4361-87C8-BE44A31EC263}"/>
                </a:ext>
              </a:extLst>
            </p:cNvPr>
            <p:cNvSpPr/>
            <p:nvPr/>
          </p:nvSpPr>
          <p:spPr>
            <a:xfrm flipH="1" flipV="1">
              <a:off x="9119430" y="4132563"/>
              <a:ext cx="993933" cy="614923"/>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grpSp>
      <p:sp>
        <p:nvSpPr>
          <p:cNvPr id="8" name="Oval 7">
            <a:extLst>
              <a:ext uri="{FF2B5EF4-FFF2-40B4-BE49-F238E27FC236}">
                <a16:creationId xmlns:a16="http://schemas.microsoft.com/office/drawing/2014/main" id="{799E9EAB-6530-4F9A-A74C-AB69B63FDC9B}"/>
              </a:ext>
            </a:extLst>
          </p:cNvPr>
          <p:cNvSpPr/>
          <p:nvPr/>
        </p:nvSpPr>
        <p:spPr>
          <a:xfrm flipV="1">
            <a:off x="7967585" y="3036103"/>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9" name="Freeform: Shape 8">
            <a:extLst>
              <a:ext uri="{FF2B5EF4-FFF2-40B4-BE49-F238E27FC236}">
                <a16:creationId xmlns:a16="http://schemas.microsoft.com/office/drawing/2014/main" id="{F4101F64-ED71-43EB-B843-4315E54E016A}"/>
              </a:ext>
            </a:extLst>
          </p:cNvPr>
          <p:cNvSpPr/>
          <p:nvPr/>
        </p:nvSpPr>
        <p:spPr>
          <a:xfrm flipV="1">
            <a:off x="7206566" y="2720042"/>
            <a:ext cx="733785" cy="397026"/>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chemeClr val="tx1">
                <a:lumMod val="6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pic>
        <p:nvPicPr>
          <p:cNvPr id="10" name="Picture 9">
            <a:extLst>
              <a:ext uri="{FF2B5EF4-FFF2-40B4-BE49-F238E27FC236}">
                <a16:creationId xmlns:a16="http://schemas.microsoft.com/office/drawing/2014/main" id="{05A5319F-7C6C-4B55-AA71-358393DF6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176" y="1854008"/>
            <a:ext cx="2779647" cy="2666653"/>
          </a:xfrm>
          <a:prstGeom prst="rect">
            <a:avLst/>
          </a:prstGeom>
        </p:spPr>
      </p:pic>
      <p:sp>
        <p:nvSpPr>
          <p:cNvPr id="11" name="Oval 10">
            <a:extLst>
              <a:ext uri="{FF2B5EF4-FFF2-40B4-BE49-F238E27FC236}">
                <a16:creationId xmlns:a16="http://schemas.microsoft.com/office/drawing/2014/main" id="{E927C373-98EB-4C85-A812-40E2BBB5700B}"/>
              </a:ext>
            </a:extLst>
          </p:cNvPr>
          <p:cNvSpPr/>
          <p:nvPr/>
        </p:nvSpPr>
        <p:spPr>
          <a:xfrm>
            <a:off x="8843698" y="1448394"/>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2" name="Freeform: Shape 11">
            <a:extLst>
              <a:ext uri="{FF2B5EF4-FFF2-40B4-BE49-F238E27FC236}">
                <a16:creationId xmlns:a16="http://schemas.microsoft.com/office/drawing/2014/main" id="{FC8250F9-9927-4749-8A8D-8EB7A927A286}"/>
              </a:ext>
            </a:extLst>
          </p:cNvPr>
          <p:cNvSpPr/>
          <p:nvPr/>
        </p:nvSpPr>
        <p:spPr>
          <a:xfrm>
            <a:off x="7145667" y="1538689"/>
            <a:ext cx="1705599" cy="1076325"/>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3" name="Text Placeholder 4">
            <a:extLst>
              <a:ext uri="{FF2B5EF4-FFF2-40B4-BE49-F238E27FC236}">
                <a16:creationId xmlns:a16="http://schemas.microsoft.com/office/drawing/2014/main" id="{0488939E-AA97-46D4-9D6D-7E1BCBEA67B7}"/>
              </a:ext>
            </a:extLst>
          </p:cNvPr>
          <p:cNvSpPr txBox="1">
            <a:spLocks/>
          </p:cNvSpPr>
          <p:nvPr/>
        </p:nvSpPr>
        <p:spPr>
          <a:xfrm>
            <a:off x="9005623" y="1399210"/>
            <a:ext cx="2870664" cy="7544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Hidden Layer 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9 “Neurons”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4" name="Text Placeholder 4">
            <a:extLst>
              <a:ext uri="{FF2B5EF4-FFF2-40B4-BE49-F238E27FC236}">
                <a16:creationId xmlns:a16="http://schemas.microsoft.com/office/drawing/2014/main" id="{D59B8A58-7C10-4C07-9B11-82AF3BCD1646}"/>
              </a:ext>
            </a:extLst>
          </p:cNvPr>
          <p:cNvSpPr txBox="1">
            <a:spLocks/>
          </p:cNvSpPr>
          <p:nvPr/>
        </p:nvSpPr>
        <p:spPr>
          <a:xfrm>
            <a:off x="4660667" y="4815338"/>
            <a:ext cx="2870664" cy="3508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Fully Connected Layers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5" name="Left Brace 14">
            <a:extLst>
              <a:ext uri="{FF2B5EF4-FFF2-40B4-BE49-F238E27FC236}">
                <a16:creationId xmlns:a16="http://schemas.microsoft.com/office/drawing/2014/main" id="{6C558065-CBFA-440E-BB97-321D84DA70D4}"/>
              </a:ext>
            </a:extLst>
          </p:cNvPr>
          <p:cNvSpPr/>
          <p:nvPr/>
        </p:nvSpPr>
        <p:spPr>
          <a:xfrm rot="16200000">
            <a:off x="5994972" y="3470038"/>
            <a:ext cx="233265" cy="2425853"/>
          </a:xfrm>
          <a:prstGeom prst="lef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6" name="Text Placeholder 4">
            <a:extLst>
              <a:ext uri="{FF2B5EF4-FFF2-40B4-BE49-F238E27FC236}">
                <a16:creationId xmlns:a16="http://schemas.microsoft.com/office/drawing/2014/main" id="{8FCA70EA-B7BA-496C-8DD8-84E8A2D74FBC}"/>
              </a:ext>
            </a:extLst>
          </p:cNvPr>
          <p:cNvSpPr txBox="1">
            <a:spLocks/>
          </p:cNvSpPr>
          <p:nvPr/>
        </p:nvSpPr>
        <p:spPr>
          <a:xfrm>
            <a:off x="4892573" y="5470075"/>
            <a:ext cx="3419787" cy="6149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Hidden Layers with </a:t>
            </a:r>
            <a:r>
              <a:rPr lang="pt-PT" dirty="0">
                <a:solidFill>
                  <a:prstClr val="white"/>
                </a:solidFill>
              </a:rPr>
              <a:t>“</a:t>
            </a: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reLu</a:t>
            </a:r>
            <a:r>
              <a:rPr lang="pt-PT" dirty="0">
                <a:solidFill>
                  <a:prstClr val="white"/>
                </a:solidFill>
              </a:rPr>
              <a:t>”</a:t>
            </a: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 activation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7" name="Left Brace 16">
            <a:extLst>
              <a:ext uri="{FF2B5EF4-FFF2-40B4-BE49-F238E27FC236}">
                <a16:creationId xmlns:a16="http://schemas.microsoft.com/office/drawing/2014/main" id="{85D91B0A-8D89-4835-B808-D86FBA0EF446}"/>
              </a:ext>
            </a:extLst>
          </p:cNvPr>
          <p:cNvSpPr/>
          <p:nvPr/>
        </p:nvSpPr>
        <p:spPr>
          <a:xfrm rot="16200000">
            <a:off x="6338929" y="4471501"/>
            <a:ext cx="233265" cy="1669930"/>
          </a:xfrm>
          <a:prstGeom prst="lef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8" name="Rectangle 17">
            <a:extLst>
              <a:ext uri="{FF2B5EF4-FFF2-40B4-BE49-F238E27FC236}">
                <a16:creationId xmlns:a16="http://schemas.microsoft.com/office/drawing/2014/main" id="{CEFD45D8-BD3C-4BB8-AB25-DC13446169FF}"/>
              </a:ext>
            </a:extLst>
          </p:cNvPr>
          <p:cNvSpPr/>
          <p:nvPr/>
        </p:nvSpPr>
        <p:spPr>
          <a:xfrm>
            <a:off x="692112" y="1364759"/>
            <a:ext cx="3058274" cy="369332"/>
          </a:xfrm>
          <a:prstGeom prst="rect">
            <a:avLst/>
          </a:prstGeom>
        </p:spPr>
        <p:txBody>
          <a:bodyPr wrap="none">
            <a:spAutoFit/>
          </a:bodyPr>
          <a:lstStyle/>
          <a:p>
            <a:pPr algn="r" defTabSz="914400"/>
            <a:r>
              <a:rPr lang="en-US" dirty="0">
                <a:solidFill>
                  <a:prstClr val="white"/>
                </a:solidFill>
                <a:latin typeface="Gotham Thin"/>
              </a:rPr>
              <a:t>2584 trainable parameters</a:t>
            </a:r>
            <a:endParaRPr lang="en-US" dirty="0">
              <a:solidFill>
                <a:prstClr val="black"/>
              </a:solidFill>
              <a:latin typeface="Gotham Thin"/>
            </a:endParaRPr>
          </a:p>
        </p:txBody>
      </p:sp>
      <p:sp>
        <p:nvSpPr>
          <p:cNvPr id="19" name="Oval 18">
            <a:extLst>
              <a:ext uri="{FF2B5EF4-FFF2-40B4-BE49-F238E27FC236}">
                <a16:creationId xmlns:a16="http://schemas.microsoft.com/office/drawing/2014/main" id="{647D0B7A-5A68-4AD2-96DC-E2BE6C49420B}"/>
              </a:ext>
            </a:extLst>
          </p:cNvPr>
          <p:cNvSpPr/>
          <p:nvPr/>
        </p:nvSpPr>
        <p:spPr>
          <a:xfrm rot="10800000" flipV="1">
            <a:off x="3750388" y="1502310"/>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0" name="Freeform: Shape 19">
            <a:extLst>
              <a:ext uri="{FF2B5EF4-FFF2-40B4-BE49-F238E27FC236}">
                <a16:creationId xmlns:a16="http://schemas.microsoft.com/office/drawing/2014/main" id="{8A241DEF-937E-4C73-BF52-58F28A82CD9F}"/>
              </a:ext>
            </a:extLst>
          </p:cNvPr>
          <p:cNvSpPr/>
          <p:nvPr/>
        </p:nvSpPr>
        <p:spPr>
          <a:xfrm rot="10800000" flipV="1">
            <a:off x="3904743" y="1592606"/>
            <a:ext cx="993933" cy="270928"/>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 name="connsiteX0" fmla="*/ 898525 w 898525"/>
              <a:gd name="connsiteY0" fmla="*/ 0 h 2092879"/>
              <a:gd name="connsiteX1" fmla="*/ 228600 w 898525"/>
              <a:gd name="connsiteY1" fmla="*/ 0 h 2092879"/>
              <a:gd name="connsiteX2" fmla="*/ 0 w 898525"/>
              <a:gd name="connsiteY2" fmla="*/ 2092879 h 2092879"/>
            </a:gdLst>
            <a:ahLst/>
            <a:cxnLst>
              <a:cxn ang="0">
                <a:pos x="connsiteX0" y="connsiteY0"/>
              </a:cxn>
              <a:cxn ang="0">
                <a:pos x="connsiteX1" y="connsiteY1"/>
              </a:cxn>
              <a:cxn ang="0">
                <a:pos x="connsiteX2" y="connsiteY2"/>
              </a:cxn>
            </a:cxnLst>
            <a:rect l="l" t="t" r="r" b="b"/>
            <a:pathLst>
              <a:path w="898525" h="2092879">
                <a:moveTo>
                  <a:pt x="898525" y="0"/>
                </a:moveTo>
                <a:lnTo>
                  <a:pt x="228600" y="0"/>
                </a:lnTo>
                <a:cubicBezTo>
                  <a:pt x="152400" y="673100"/>
                  <a:pt x="76200" y="1419779"/>
                  <a:pt x="0" y="2092879"/>
                </a:cubicBez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9E47881-6165-4EB2-A41F-4BACF2F87447}"/>
                  </a:ext>
                </a:extLst>
              </p:cNvPr>
              <p:cNvSpPr txBox="1"/>
              <p:nvPr/>
            </p:nvSpPr>
            <p:spPr>
              <a:xfrm>
                <a:off x="2593797" y="3594000"/>
                <a:ext cx="1024511" cy="1020472"/>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r>
                        <a:rPr lang="en-GB" i="1" smtClean="0">
                          <a:solidFill>
                            <a:prstClr val="white"/>
                          </a:solidFill>
                          <a:latin typeface="Cambria Math" panose="02040503050406030204" pitchFamily="18" charset="0"/>
                        </a:rPr>
                        <m:t>𝑋</m:t>
                      </m:r>
                      <m:r>
                        <a:rPr lang="en-GB" i="1" smtClean="0">
                          <a:solidFill>
                            <a:prstClr val="white"/>
                          </a:solidFill>
                          <a:latin typeface="Cambria Math" panose="02040503050406030204" pitchFamily="18" charset="0"/>
                        </a:rPr>
                        <m:t>=</m:t>
                      </m:r>
                      <m:d>
                        <m:dPr>
                          <m:begChr m:val="["/>
                          <m:endChr m:val="]"/>
                          <m:ctrlPr>
                            <a:rPr lang="en-GB" i="1" smtClean="0">
                              <a:solidFill>
                                <a:prstClr val="white"/>
                              </a:solidFill>
                              <a:latin typeface="Cambria Math" panose="02040503050406030204" pitchFamily="18" charset="0"/>
                            </a:rPr>
                          </m:ctrlPr>
                        </m:dPr>
                        <m:e>
                          <m:m>
                            <m:mPr>
                              <m:mcs>
                                <m:mc>
                                  <m:mcPr>
                                    <m:count m:val="1"/>
                                    <m:mcJc m:val="center"/>
                                  </m:mcPr>
                                </m:mc>
                              </m:mcs>
                              <m:ctrlPr>
                                <a:rPr lang="en-GB" i="1" smtClean="0">
                                  <a:solidFill>
                                    <a:prstClr val="white"/>
                                  </a:solidFill>
                                  <a:latin typeface="Cambria Math" panose="02040503050406030204" pitchFamily="18" charset="0"/>
                                </a:rPr>
                              </m:ctrlPr>
                            </m:mPr>
                            <m:mr>
                              <m:e>
                                <m:m>
                                  <m:mPr>
                                    <m:mcs>
                                      <m:mc>
                                        <m:mcPr>
                                          <m:count m:val="1"/>
                                          <m:mcJc m:val="center"/>
                                        </m:mcPr>
                                      </m:mc>
                                    </m:mcs>
                                    <m:ctrlPr>
                                      <a:rPr lang="en-GB" i="1" smtClean="0">
                                        <a:solidFill>
                                          <a:prstClr val="white"/>
                                        </a:solidFill>
                                        <a:latin typeface="Cambria Math" panose="02040503050406030204" pitchFamily="18" charset="0"/>
                                      </a:rPr>
                                    </m:ctrlPr>
                                  </m:mPr>
                                  <m:mr>
                                    <m:e>
                                      <m:sSub>
                                        <m:sSubPr>
                                          <m:ctrlPr>
                                            <a:rPr lang="en-GB" i="1" smtClean="0">
                                              <a:solidFill>
                                                <a:prstClr val="white"/>
                                              </a:solidFill>
                                              <a:latin typeface="Cambria Math" panose="02040503050406030204" pitchFamily="18" charset="0"/>
                                            </a:rPr>
                                          </m:ctrlPr>
                                        </m:sSubPr>
                                        <m:e>
                                          <m:r>
                                            <a:rPr lang="en-GB" i="1" smtClean="0">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0</m:t>
                                          </m:r>
                                        </m:sub>
                                      </m:sSub>
                                    </m:e>
                                  </m:mr>
                                  <m:mr>
                                    <m:e>
                                      <m:sSub>
                                        <m:sSubPr>
                                          <m:ctrlPr>
                                            <a:rPr lang="en-GB" i="1" smtClean="0">
                                              <a:solidFill>
                                                <a:prstClr val="white"/>
                                              </a:solidFill>
                                              <a:latin typeface="Cambria Math" panose="02040503050406030204" pitchFamily="18" charset="0"/>
                                            </a:rPr>
                                          </m:ctrlPr>
                                        </m:sSubPr>
                                        <m:e>
                                          <m:r>
                                            <a:rPr lang="en-GB" i="1" smtClean="0">
                                              <a:solidFill>
                                                <a:prstClr val="white"/>
                                              </a:solidFill>
                                              <a:latin typeface="Cambria Math" panose="02040503050406030204" pitchFamily="18" charset="0"/>
                                            </a:rPr>
                                            <m:t>𝑥</m:t>
                                          </m:r>
                                        </m:e>
                                        <m:sub>
                                          <m:r>
                                            <a:rPr lang="en-GB" i="1" smtClean="0">
                                              <a:solidFill>
                                                <a:prstClr val="white"/>
                                              </a:solidFill>
                                              <a:latin typeface="Cambria Math" panose="02040503050406030204" pitchFamily="18" charset="0"/>
                                            </a:rPr>
                                            <m:t>1</m:t>
                                          </m:r>
                                        </m:sub>
                                      </m:sSub>
                                    </m:e>
                                  </m:mr>
                                </m:m>
                              </m:e>
                            </m:mr>
                            <m:mr>
                              <m:e>
                                <m:m>
                                  <m:mPr>
                                    <m:mcs>
                                      <m:mc>
                                        <m:mcPr>
                                          <m:count m:val="1"/>
                                          <m:mcJc m:val="center"/>
                                        </m:mcPr>
                                      </m:mc>
                                    </m:mcs>
                                    <m:ctrlPr>
                                      <a:rPr lang="en-GB" i="1" smtClean="0">
                                        <a:solidFill>
                                          <a:prstClr val="white"/>
                                        </a:solidFill>
                                        <a:latin typeface="Cambria Math" panose="02040503050406030204" pitchFamily="18" charset="0"/>
                                      </a:rPr>
                                    </m:ctrlPr>
                                  </m:mPr>
                                  <m:mr>
                                    <m:e>
                                      <m:r>
                                        <m:rPr>
                                          <m:brk m:alnAt="7"/>
                                        </m:rPr>
                                        <a:rPr lang="en-GB" i="1" smtClean="0">
                                          <a:solidFill>
                                            <a:prstClr val="white"/>
                                          </a:solidFill>
                                          <a:latin typeface="Cambria Math" panose="02040503050406030204" pitchFamily="18" charset="0"/>
                                        </a:rPr>
                                        <m:t>⋮</m:t>
                                      </m:r>
                                    </m:e>
                                  </m:mr>
                                  <m:mr>
                                    <m:e>
                                      <m:sSub>
                                        <m:sSubPr>
                                          <m:ctrlPr>
                                            <a:rPr lang="en-GB" i="1">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US" b="0" i="1" smtClean="0">
                                              <a:solidFill>
                                                <a:prstClr val="white"/>
                                              </a:solidFill>
                                              <a:latin typeface="Cambria Math" panose="02040503050406030204" pitchFamily="18" charset="0"/>
                                            </a:rPr>
                                            <m:t>13</m:t>
                                          </m:r>
                                        </m:sub>
                                      </m:sSub>
                                    </m:e>
                                  </m:mr>
                                </m:m>
                              </m:e>
                            </m:mr>
                          </m:m>
                        </m:e>
                      </m:d>
                    </m:oMath>
                  </m:oMathPara>
                </a14:m>
                <a:endParaRPr lang="en-US" dirty="0">
                  <a:solidFill>
                    <a:prstClr val="white"/>
                  </a:solidFill>
                  <a:latin typeface="Gotham Thin"/>
                </a:endParaRPr>
              </a:p>
            </p:txBody>
          </p:sp>
        </mc:Choice>
        <mc:Fallback xmlns="">
          <p:sp>
            <p:nvSpPr>
              <p:cNvPr id="22" name="TextBox 21">
                <a:extLst>
                  <a:ext uri="{FF2B5EF4-FFF2-40B4-BE49-F238E27FC236}">
                    <a16:creationId xmlns:a16="http://schemas.microsoft.com/office/drawing/2014/main" id="{89E47881-6165-4EB2-A41F-4BACF2F87447}"/>
                  </a:ext>
                </a:extLst>
              </p:cNvPr>
              <p:cNvSpPr txBox="1">
                <a:spLocks noRot="1" noChangeAspect="1" noMove="1" noResize="1" noEditPoints="1" noAdjustHandles="1" noChangeArrowheads="1" noChangeShapeType="1" noTextEdit="1"/>
              </p:cNvSpPr>
              <p:nvPr/>
            </p:nvSpPr>
            <p:spPr>
              <a:xfrm>
                <a:off x="2593797" y="3594000"/>
                <a:ext cx="1024511" cy="1020472"/>
              </a:xfrm>
              <a:prstGeom prst="rect">
                <a:avLst/>
              </a:prstGeom>
              <a:blipFill>
                <a:blip r:embed="rId3"/>
                <a:stretch>
                  <a:fillRect/>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E535EF8D-88DC-4809-876C-6A0D846F639B}"/>
              </a:ext>
            </a:extLst>
          </p:cNvPr>
          <p:cNvCxnSpPr>
            <a:cxnSpLocks/>
          </p:cNvCxnSpPr>
          <p:nvPr/>
        </p:nvCxnSpPr>
        <p:spPr>
          <a:xfrm flipH="1" flipV="1">
            <a:off x="7178057" y="3117065"/>
            <a:ext cx="470407" cy="1"/>
          </a:xfrm>
          <a:prstGeom prst="line">
            <a:avLst/>
          </a:prstGeom>
          <a:ln>
            <a:solidFill>
              <a:schemeClr val="bg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606E22CB-96E4-4F72-8D4F-9422E5E62DB4}"/>
              </a:ext>
            </a:extLst>
          </p:cNvPr>
          <p:cNvCxnSpPr>
            <a:cxnSpLocks/>
            <a:stCxn id="9" idx="1"/>
          </p:cNvCxnSpPr>
          <p:nvPr/>
        </p:nvCxnSpPr>
        <p:spPr>
          <a:xfrm flipH="1">
            <a:off x="7187799" y="3117068"/>
            <a:ext cx="205454" cy="391935"/>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FC1521E-8269-492A-8BE4-0C53CD9F97B8}"/>
                  </a:ext>
                </a:extLst>
              </p:cNvPr>
              <p:cNvSpPr/>
              <p:nvPr/>
            </p:nvSpPr>
            <p:spPr>
              <a:xfrm>
                <a:off x="8159477" y="2912117"/>
                <a:ext cx="525272" cy="534762"/>
              </a:xfrm>
              <a:prstGeom prst="rect">
                <a:avLst/>
              </a:prstGeom>
            </p:spPr>
            <p:txBody>
              <a:bodyPr wrap="none">
                <a:spAutoFit/>
              </a:bodyPr>
              <a:lstStyle/>
              <a:p>
                <a:pPr defTabSz="914400"/>
                <a14:m>
                  <m:oMathPara xmlns:m="http://schemas.openxmlformats.org/officeDocument/2006/math">
                    <m:oMathParaPr>
                      <m:jc m:val="centerGroup"/>
                    </m:oMathParaPr>
                    <m:oMath xmlns:m="http://schemas.openxmlformats.org/officeDocument/2006/math">
                      <m:acc>
                        <m:accPr>
                          <m:chr m:val="̂"/>
                          <m:ctrlPr>
                            <a:rPr lang="en-GB" sz="2800" i="1" smtClean="0">
                              <a:solidFill>
                                <a:prstClr val="white"/>
                              </a:solidFill>
                              <a:latin typeface="Cambria Math" panose="02040503050406030204" pitchFamily="18" charset="0"/>
                            </a:rPr>
                          </m:ctrlPr>
                        </m:accPr>
                        <m:e>
                          <m:r>
                            <a:rPr lang="en-GB" sz="2800" i="1" smtClean="0">
                              <a:solidFill>
                                <a:prstClr val="white"/>
                              </a:solidFill>
                              <a:latin typeface="Cambria Math" panose="02040503050406030204" pitchFamily="18" charset="0"/>
                            </a:rPr>
                            <m:t>𝑌</m:t>
                          </m:r>
                        </m:e>
                      </m:acc>
                    </m:oMath>
                  </m:oMathPara>
                </a14:m>
                <a:endParaRPr lang="en-US" sz="2800" dirty="0">
                  <a:solidFill>
                    <a:prstClr val="black"/>
                  </a:solidFill>
                  <a:latin typeface="Gotham Thin"/>
                </a:endParaRPr>
              </a:p>
            </p:txBody>
          </p:sp>
        </mc:Choice>
        <mc:Fallback xmlns="">
          <p:sp>
            <p:nvSpPr>
              <p:cNvPr id="34" name="Rectangle 33">
                <a:extLst>
                  <a:ext uri="{FF2B5EF4-FFF2-40B4-BE49-F238E27FC236}">
                    <a16:creationId xmlns:a16="http://schemas.microsoft.com/office/drawing/2014/main" id="{0FC1521E-8269-492A-8BE4-0C53CD9F97B8}"/>
                  </a:ext>
                </a:extLst>
              </p:cNvPr>
              <p:cNvSpPr>
                <a:spLocks noRot="1" noChangeAspect="1" noMove="1" noResize="1" noEditPoints="1" noAdjustHandles="1" noChangeArrowheads="1" noChangeShapeType="1" noTextEdit="1"/>
              </p:cNvSpPr>
              <p:nvPr/>
            </p:nvSpPr>
            <p:spPr>
              <a:xfrm>
                <a:off x="8159477" y="2912117"/>
                <a:ext cx="525272" cy="534762"/>
              </a:xfrm>
              <a:prstGeom prst="rect">
                <a:avLst/>
              </a:prstGeom>
              <a:blipFill>
                <a:blip r:embed="rId4"/>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7B0BDD5-291E-41AE-A26E-3445248AF839}"/>
              </a:ext>
            </a:extLst>
          </p:cNvPr>
          <p:cNvSpPr/>
          <p:nvPr/>
        </p:nvSpPr>
        <p:spPr>
          <a:xfrm>
            <a:off x="8633093" y="3119980"/>
            <a:ext cx="1141851" cy="369332"/>
          </a:xfrm>
          <a:prstGeom prst="rect">
            <a:avLst/>
          </a:prstGeom>
        </p:spPr>
        <p:txBody>
          <a:bodyPr wrap="none">
            <a:spAutoFit/>
          </a:bodyPr>
          <a:lstStyle/>
          <a:p>
            <a:pPr algn="ctr" defTabSz="914400"/>
            <a:r>
              <a:rPr lang="en-GB" dirty="0">
                <a:solidFill>
                  <a:prstClr val="white"/>
                </a:solidFill>
                <a:latin typeface="Gotham Thin"/>
              </a:rPr>
              <a:t>Prediction</a:t>
            </a:r>
          </a:p>
        </p:txBody>
      </p:sp>
      <p:sp>
        <p:nvSpPr>
          <p:cNvPr id="36" name="Rectangle 35">
            <a:extLst>
              <a:ext uri="{FF2B5EF4-FFF2-40B4-BE49-F238E27FC236}">
                <a16:creationId xmlns:a16="http://schemas.microsoft.com/office/drawing/2014/main" id="{9F8A64A4-4E74-4818-ABF4-29FAC332AEA8}"/>
              </a:ext>
            </a:extLst>
          </p:cNvPr>
          <p:cNvSpPr/>
          <p:nvPr/>
        </p:nvSpPr>
        <p:spPr>
          <a:xfrm>
            <a:off x="3295863" y="5805977"/>
            <a:ext cx="6479081" cy="338554"/>
          </a:xfrm>
          <a:prstGeom prst="rect">
            <a:avLst/>
          </a:prstGeom>
        </p:spPr>
        <p:txBody>
          <a:bodyPr wrap="square">
            <a:spAutoFit/>
          </a:bodyPr>
          <a:lstStyle/>
          <a:p>
            <a:r>
              <a:rPr lang="en-US" sz="1600" dirty="0">
                <a:latin typeface="Gotham Thin"/>
              </a:rPr>
              <a:t>Number of neurons in each hidden layer: 28, 28, 14, 14, 14, 14, 6, 6, 9</a:t>
            </a:r>
          </a:p>
        </p:txBody>
      </p:sp>
    </p:spTree>
    <p:extLst>
      <p:ext uri="{BB962C8B-B14F-4D97-AF65-F5344CB8AC3E}">
        <p14:creationId xmlns:p14="http://schemas.microsoft.com/office/powerpoint/2010/main" val="19069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CCEAC41-25FC-45D8-9B8D-AC6E1C253FE3}"/>
              </a:ext>
            </a:extLst>
          </p:cNvPr>
          <p:cNvSpPr/>
          <p:nvPr/>
        </p:nvSpPr>
        <p:spPr>
          <a:xfrm>
            <a:off x="7794031" y="1513222"/>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3" name="Freeform: Shape 2">
            <a:extLst>
              <a:ext uri="{FF2B5EF4-FFF2-40B4-BE49-F238E27FC236}">
                <a16:creationId xmlns:a16="http://schemas.microsoft.com/office/drawing/2014/main" id="{547DFBDA-3BD9-447D-ACA8-B47917618B77}"/>
              </a:ext>
            </a:extLst>
          </p:cNvPr>
          <p:cNvSpPr/>
          <p:nvPr/>
        </p:nvSpPr>
        <p:spPr>
          <a:xfrm>
            <a:off x="6096000" y="1599882"/>
            <a:ext cx="1705599" cy="1576646"/>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 name="Text Placeholder 4">
            <a:extLst>
              <a:ext uri="{FF2B5EF4-FFF2-40B4-BE49-F238E27FC236}">
                <a16:creationId xmlns:a16="http://schemas.microsoft.com/office/drawing/2014/main" id="{536A3684-3B0E-4026-A963-1E4361F291F3}"/>
              </a:ext>
            </a:extLst>
          </p:cNvPr>
          <p:cNvSpPr txBox="1">
            <a:spLocks/>
          </p:cNvSpPr>
          <p:nvPr/>
        </p:nvSpPr>
        <p:spPr>
          <a:xfrm>
            <a:off x="7994390" y="1431255"/>
            <a:ext cx="2870664" cy="7544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Categorical Cross-entropy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Adam Optimization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5" name="Text Placeholder 4">
            <a:extLst>
              <a:ext uri="{FF2B5EF4-FFF2-40B4-BE49-F238E27FC236}">
                <a16:creationId xmlns:a16="http://schemas.microsoft.com/office/drawing/2014/main" id="{4D1AF500-E9F9-4243-833E-58C6BE89B9F5}"/>
              </a:ext>
            </a:extLst>
          </p:cNvPr>
          <p:cNvSpPr txBox="1">
            <a:spLocks/>
          </p:cNvSpPr>
          <p:nvPr/>
        </p:nvSpPr>
        <p:spPr>
          <a:xfrm>
            <a:off x="2910278" y="2466164"/>
            <a:ext cx="1411928" cy="3287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Test – 15%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pic>
        <p:nvPicPr>
          <p:cNvPr id="6" name="Picture 5">
            <a:extLst>
              <a:ext uri="{FF2B5EF4-FFF2-40B4-BE49-F238E27FC236}">
                <a16:creationId xmlns:a16="http://schemas.microsoft.com/office/drawing/2014/main" id="{29302DBA-7096-419C-964C-E8B2481CA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84" y="4744857"/>
            <a:ext cx="1186432" cy="1138203"/>
          </a:xfrm>
          <a:prstGeom prst="rect">
            <a:avLst/>
          </a:prstGeom>
        </p:spPr>
      </p:pic>
      <p:sp>
        <p:nvSpPr>
          <p:cNvPr id="7" name="Oval 6">
            <a:extLst>
              <a:ext uri="{FF2B5EF4-FFF2-40B4-BE49-F238E27FC236}">
                <a16:creationId xmlns:a16="http://schemas.microsoft.com/office/drawing/2014/main" id="{E287B281-11E2-4E26-86B9-D172FC7B1870}"/>
              </a:ext>
            </a:extLst>
          </p:cNvPr>
          <p:cNvSpPr/>
          <p:nvPr/>
        </p:nvSpPr>
        <p:spPr>
          <a:xfrm>
            <a:off x="7794031" y="2404633"/>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8" name="Freeform: Shape 7">
            <a:extLst>
              <a:ext uri="{FF2B5EF4-FFF2-40B4-BE49-F238E27FC236}">
                <a16:creationId xmlns:a16="http://schemas.microsoft.com/office/drawing/2014/main" id="{C8EDAA56-847C-4FF9-B37B-A275CCEEC257}"/>
              </a:ext>
            </a:extLst>
          </p:cNvPr>
          <p:cNvSpPr/>
          <p:nvPr/>
        </p:nvSpPr>
        <p:spPr>
          <a:xfrm>
            <a:off x="6235664" y="2494929"/>
            <a:ext cx="1565935" cy="68160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9" name="Text Placeholder 4">
            <a:extLst>
              <a:ext uri="{FF2B5EF4-FFF2-40B4-BE49-F238E27FC236}">
                <a16:creationId xmlns:a16="http://schemas.microsoft.com/office/drawing/2014/main" id="{6910FDC6-3491-47B3-857E-7BE96A9A51BA}"/>
              </a:ext>
            </a:extLst>
          </p:cNvPr>
          <p:cNvSpPr txBox="1">
            <a:spLocks/>
          </p:cNvSpPr>
          <p:nvPr/>
        </p:nvSpPr>
        <p:spPr>
          <a:xfrm>
            <a:off x="7955956" y="2332631"/>
            <a:ext cx="2870664" cy="7544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dirty="0">
                <a:solidFill>
                  <a:prstClr val="white"/>
                </a:solidFill>
              </a:rPr>
              <a:t>30</a:t>
            </a: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0 Epochs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Batch size of </a:t>
            </a:r>
            <a:r>
              <a:rPr lang="pt-PT" dirty="0">
                <a:solidFill>
                  <a:prstClr val="white"/>
                </a:solidFill>
              </a:rPr>
              <a:t>128</a:t>
            </a: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0" name="Shape 2858">
            <a:extLst>
              <a:ext uri="{FF2B5EF4-FFF2-40B4-BE49-F238E27FC236}">
                <a16:creationId xmlns:a16="http://schemas.microsoft.com/office/drawing/2014/main" id="{58F1B894-1C19-41AF-BE85-C727D2DDCE0A}"/>
              </a:ext>
            </a:extLst>
          </p:cNvPr>
          <p:cNvSpPr/>
          <p:nvPr/>
        </p:nvSpPr>
        <p:spPr>
          <a:xfrm>
            <a:off x="1477065" y="2513258"/>
            <a:ext cx="1085352" cy="132653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1" name="Shape 2593">
            <a:extLst>
              <a:ext uri="{FF2B5EF4-FFF2-40B4-BE49-F238E27FC236}">
                <a16:creationId xmlns:a16="http://schemas.microsoft.com/office/drawing/2014/main" id="{F44CDAB5-FD97-463A-8342-368AD9F1B4C1}"/>
              </a:ext>
            </a:extLst>
          </p:cNvPr>
          <p:cNvSpPr/>
          <p:nvPr/>
        </p:nvSpPr>
        <p:spPr>
          <a:xfrm>
            <a:off x="5816745" y="315180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2" name="Left Brace 11">
            <a:extLst>
              <a:ext uri="{FF2B5EF4-FFF2-40B4-BE49-F238E27FC236}">
                <a16:creationId xmlns:a16="http://schemas.microsoft.com/office/drawing/2014/main" id="{50742C16-0311-45B4-B9BD-3F2112929237}"/>
              </a:ext>
            </a:extLst>
          </p:cNvPr>
          <p:cNvSpPr/>
          <p:nvPr/>
        </p:nvSpPr>
        <p:spPr>
          <a:xfrm rot="10800000">
            <a:off x="2716771" y="3103826"/>
            <a:ext cx="233265" cy="735970"/>
          </a:xfrm>
          <a:prstGeom prst="lef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3" name="Left Brace 12">
            <a:extLst>
              <a:ext uri="{FF2B5EF4-FFF2-40B4-BE49-F238E27FC236}">
                <a16:creationId xmlns:a16="http://schemas.microsoft.com/office/drawing/2014/main" id="{6BF3100B-1A48-4019-B10B-63A1CBA081AA}"/>
              </a:ext>
            </a:extLst>
          </p:cNvPr>
          <p:cNvSpPr/>
          <p:nvPr/>
        </p:nvSpPr>
        <p:spPr>
          <a:xfrm rot="10800000">
            <a:off x="2716767" y="2513255"/>
            <a:ext cx="233265" cy="205793"/>
          </a:xfrm>
          <a:prstGeom prst="lef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4" name="Text Placeholder 4">
            <a:extLst>
              <a:ext uri="{FF2B5EF4-FFF2-40B4-BE49-F238E27FC236}">
                <a16:creationId xmlns:a16="http://schemas.microsoft.com/office/drawing/2014/main" id="{5E32E995-7CCC-4748-B47E-DBDCCF24A3D7}"/>
              </a:ext>
            </a:extLst>
          </p:cNvPr>
          <p:cNvSpPr txBox="1">
            <a:spLocks/>
          </p:cNvSpPr>
          <p:nvPr/>
        </p:nvSpPr>
        <p:spPr>
          <a:xfrm>
            <a:off x="2910278" y="3307420"/>
            <a:ext cx="1411928" cy="3287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Train – </a:t>
            </a:r>
            <a:r>
              <a:rPr lang="pt-PT" dirty="0">
                <a:solidFill>
                  <a:prstClr val="white"/>
                </a:solidFill>
              </a:rPr>
              <a:t>68</a:t>
            </a: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5" name="Shape 2895">
            <a:extLst>
              <a:ext uri="{FF2B5EF4-FFF2-40B4-BE49-F238E27FC236}">
                <a16:creationId xmlns:a16="http://schemas.microsoft.com/office/drawing/2014/main" id="{F7BDD98A-5B08-4664-914C-9FC1E69BEA09}"/>
              </a:ext>
            </a:extLst>
          </p:cNvPr>
          <p:cNvSpPr/>
          <p:nvPr/>
        </p:nvSpPr>
        <p:spPr>
          <a:xfrm rot="16200000">
            <a:off x="5010134" y="3036865"/>
            <a:ext cx="279328"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6" name="Shape 2895">
            <a:extLst>
              <a:ext uri="{FF2B5EF4-FFF2-40B4-BE49-F238E27FC236}">
                <a16:creationId xmlns:a16="http://schemas.microsoft.com/office/drawing/2014/main" id="{D272B20E-AB07-4DAD-A838-05F595CAA70B}"/>
              </a:ext>
            </a:extLst>
          </p:cNvPr>
          <p:cNvSpPr/>
          <p:nvPr/>
        </p:nvSpPr>
        <p:spPr>
          <a:xfrm rot="10800000">
            <a:off x="5956336" y="4014075"/>
            <a:ext cx="279328"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7" name="Left Brace 16">
            <a:extLst>
              <a:ext uri="{FF2B5EF4-FFF2-40B4-BE49-F238E27FC236}">
                <a16:creationId xmlns:a16="http://schemas.microsoft.com/office/drawing/2014/main" id="{36D530E4-F23D-4302-8153-8804388C8460}"/>
              </a:ext>
            </a:extLst>
          </p:cNvPr>
          <p:cNvSpPr/>
          <p:nvPr/>
        </p:nvSpPr>
        <p:spPr>
          <a:xfrm rot="10800000">
            <a:off x="2716766" y="2727444"/>
            <a:ext cx="233265" cy="367986"/>
          </a:xfrm>
          <a:prstGeom prst="lef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8" name="Text Placeholder 4">
            <a:extLst>
              <a:ext uri="{FF2B5EF4-FFF2-40B4-BE49-F238E27FC236}">
                <a16:creationId xmlns:a16="http://schemas.microsoft.com/office/drawing/2014/main" id="{C2C32BCB-CDA5-42F3-B277-D4C4F4D0958B}"/>
              </a:ext>
            </a:extLst>
          </p:cNvPr>
          <p:cNvSpPr txBox="1">
            <a:spLocks/>
          </p:cNvSpPr>
          <p:nvPr/>
        </p:nvSpPr>
        <p:spPr>
          <a:xfrm>
            <a:off x="2910277" y="2758252"/>
            <a:ext cx="1960193" cy="3287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Validation – </a:t>
            </a:r>
            <a:r>
              <a:rPr lang="pt-PT" dirty="0">
                <a:solidFill>
                  <a:prstClr val="white"/>
                </a:solidFill>
              </a:rPr>
              <a:t>17</a:t>
            </a:r>
            <a:r>
              <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19" name="Oval 18">
            <a:extLst>
              <a:ext uri="{FF2B5EF4-FFF2-40B4-BE49-F238E27FC236}">
                <a16:creationId xmlns:a16="http://schemas.microsoft.com/office/drawing/2014/main" id="{FF50ED30-74C7-4B9B-A40C-FFBBDCEBE1F5}"/>
              </a:ext>
            </a:extLst>
          </p:cNvPr>
          <p:cNvSpPr/>
          <p:nvPr/>
        </p:nvSpPr>
        <p:spPr>
          <a:xfrm>
            <a:off x="7794031" y="1876757"/>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0" name="Freeform: Shape 19">
            <a:extLst>
              <a:ext uri="{FF2B5EF4-FFF2-40B4-BE49-F238E27FC236}">
                <a16:creationId xmlns:a16="http://schemas.microsoft.com/office/drawing/2014/main" id="{2EEF67EA-14E4-427F-AE5D-60F7D0E11AA5}"/>
              </a:ext>
            </a:extLst>
          </p:cNvPr>
          <p:cNvSpPr/>
          <p:nvPr/>
        </p:nvSpPr>
        <p:spPr>
          <a:xfrm>
            <a:off x="6165908" y="1957719"/>
            <a:ext cx="1635691" cy="1194084"/>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21" name="TextBox 20">
            <a:extLst>
              <a:ext uri="{FF2B5EF4-FFF2-40B4-BE49-F238E27FC236}">
                <a16:creationId xmlns:a16="http://schemas.microsoft.com/office/drawing/2014/main" id="{274FBDAF-B3C2-4142-AEA3-2D348647F70A}"/>
              </a:ext>
            </a:extLst>
          </p:cNvPr>
          <p:cNvSpPr txBox="1"/>
          <p:nvPr/>
        </p:nvSpPr>
        <p:spPr>
          <a:xfrm>
            <a:off x="1611363" y="3936895"/>
            <a:ext cx="3538435" cy="369332"/>
          </a:xfrm>
          <a:prstGeom prst="rect">
            <a:avLst/>
          </a:prstGeom>
          <a:noFill/>
        </p:spPr>
        <p:txBody>
          <a:bodyPr wrap="square" rtlCol="0">
            <a:spAutoFit/>
          </a:bodyPr>
          <a:lstStyle/>
          <a:p>
            <a:r>
              <a:rPr lang="en-US" dirty="0">
                <a:latin typeface="Gotham Thin"/>
              </a:rPr>
              <a:t>351 cases</a:t>
            </a:r>
          </a:p>
        </p:txBody>
      </p:sp>
    </p:spTree>
    <p:extLst>
      <p:ext uri="{BB962C8B-B14F-4D97-AF65-F5344CB8AC3E}">
        <p14:creationId xmlns:p14="http://schemas.microsoft.com/office/powerpoint/2010/main" val="287139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7A8067E-0C86-4A2E-A417-9D8C610BCB92}"/>
              </a:ext>
            </a:extLst>
          </p:cNvPr>
          <p:cNvSpPr txBox="1">
            <a:spLocks/>
          </p:cNvSpPr>
          <p:nvPr/>
        </p:nvSpPr>
        <p:spPr>
          <a:xfrm>
            <a:off x="4209143" y="3575195"/>
            <a:ext cx="3773714"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small" spc="0" normalizeH="0" baseline="0" noProof="0">
                <a:ln>
                  <a:noFill/>
                </a:ln>
                <a:solidFill>
                  <a:sysClr val="window" lastClr="FFFFFF"/>
                </a:solidFill>
                <a:effectLst/>
                <a:uLnTx/>
                <a:uFillTx/>
                <a:latin typeface="Gotham Thin" pitchFamily="50" charset="0"/>
                <a:ea typeface="+mj-ea"/>
                <a:cs typeface="+mj-cs"/>
              </a:rPr>
              <a:t>Results</a:t>
            </a:r>
            <a:endParaRPr kumimoji="0" lang="en-US" sz="4000" b="1" i="0" u="none" strike="noStrike" kern="1200" cap="small" spc="0" normalizeH="0" baseline="0" noProof="0" dirty="0">
              <a:ln>
                <a:noFill/>
              </a:ln>
              <a:solidFill>
                <a:sysClr val="window" lastClr="FFFFFF"/>
              </a:solidFill>
              <a:effectLst/>
              <a:uLnTx/>
              <a:uFillTx/>
              <a:latin typeface="Gotham Thin" pitchFamily="50" charset="0"/>
              <a:ea typeface="+mj-ea"/>
              <a:cs typeface="+mj-cs"/>
            </a:endParaRPr>
          </a:p>
        </p:txBody>
      </p:sp>
      <p:grpSp>
        <p:nvGrpSpPr>
          <p:cNvPr id="3" name="Group 2">
            <a:extLst>
              <a:ext uri="{FF2B5EF4-FFF2-40B4-BE49-F238E27FC236}">
                <a16:creationId xmlns:a16="http://schemas.microsoft.com/office/drawing/2014/main" id="{FB1CAEBC-5250-4EEC-87DC-9063CC61030C}"/>
              </a:ext>
            </a:extLst>
          </p:cNvPr>
          <p:cNvGrpSpPr/>
          <p:nvPr/>
        </p:nvGrpSpPr>
        <p:grpSpPr>
          <a:xfrm>
            <a:off x="5816666" y="2731278"/>
            <a:ext cx="660334" cy="629142"/>
            <a:chOff x="8312261" y="4439944"/>
            <a:chExt cx="424545" cy="404491"/>
          </a:xfrm>
        </p:grpSpPr>
        <p:cxnSp>
          <p:nvCxnSpPr>
            <p:cNvPr id="4" name="Straight Arrow Connector 3">
              <a:extLst>
                <a:ext uri="{FF2B5EF4-FFF2-40B4-BE49-F238E27FC236}">
                  <a16:creationId xmlns:a16="http://schemas.microsoft.com/office/drawing/2014/main" id="{88A36BF1-D60A-438F-92FB-D8150EC29628}"/>
                </a:ext>
              </a:extLst>
            </p:cNvPr>
            <p:cNvCxnSpPr>
              <a:cxnSpLocks/>
            </p:cNvCxnSpPr>
            <p:nvPr/>
          </p:nvCxnSpPr>
          <p:spPr>
            <a:xfrm flipV="1">
              <a:off x="8321785" y="4439944"/>
              <a:ext cx="0" cy="404491"/>
            </a:xfrm>
            <a:prstGeom prst="straightConnector1">
              <a:avLst/>
            </a:prstGeom>
            <a:noFill/>
            <a:ln w="19050" cap="flat" cmpd="sng" algn="ctr">
              <a:solidFill>
                <a:sysClr val="window" lastClr="FFFFFF"/>
              </a:solidFill>
              <a:prstDash val="solid"/>
              <a:miter lim="800000"/>
              <a:tailEnd type="triangle"/>
            </a:ln>
            <a:effectLst/>
          </p:spPr>
        </p:cxnSp>
        <p:cxnSp>
          <p:nvCxnSpPr>
            <p:cNvPr id="5" name="Straight Arrow Connector 4">
              <a:extLst>
                <a:ext uri="{FF2B5EF4-FFF2-40B4-BE49-F238E27FC236}">
                  <a16:creationId xmlns:a16="http://schemas.microsoft.com/office/drawing/2014/main" id="{93C13D41-C1D7-4F78-B1D2-771FE94D95E4}"/>
                </a:ext>
              </a:extLst>
            </p:cNvPr>
            <p:cNvCxnSpPr>
              <a:cxnSpLocks/>
            </p:cNvCxnSpPr>
            <p:nvPr/>
          </p:nvCxnSpPr>
          <p:spPr>
            <a:xfrm>
              <a:off x="8312261" y="4844435"/>
              <a:ext cx="424545" cy="0"/>
            </a:xfrm>
            <a:prstGeom prst="straightConnector1">
              <a:avLst/>
            </a:prstGeom>
            <a:noFill/>
            <a:ln w="19050" cap="flat" cmpd="sng" algn="ctr">
              <a:solidFill>
                <a:sysClr val="window" lastClr="FFFFFF"/>
              </a:solidFill>
              <a:prstDash val="solid"/>
              <a:miter lim="800000"/>
              <a:tailEnd type="triangle"/>
            </a:ln>
            <a:effectLst/>
          </p:spPr>
        </p:cxnSp>
        <p:sp>
          <p:nvSpPr>
            <p:cNvPr id="6" name="Rectangle 5">
              <a:extLst>
                <a:ext uri="{FF2B5EF4-FFF2-40B4-BE49-F238E27FC236}">
                  <a16:creationId xmlns:a16="http://schemas.microsoft.com/office/drawing/2014/main" id="{34FBD4ED-D3F0-433E-A56C-56176933FBF8}"/>
                </a:ext>
              </a:extLst>
            </p:cNvPr>
            <p:cNvSpPr/>
            <p:nvPr/>
          </p:nvSpPr>
          <p:spPr>
            <a:xfrm>
              <a:off x="8362165" y="4660646"/>
              <a:ext cx="45720" cy="183789"/>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7" name="Rectangle 6">
              <a:extLst>
                <a:ext uri="{FF2B5EF4-FFF2-40B4-BE49-F238E27FC236}">
                  <a16:creationId xmlns:a16="http://schemas.microsoft.com/office/drawing/2014/main" id="{0F8BE5CC-D324-4ABA-AC3D-4F19B04BACBA}"/>
                </a:ext>
              </a:extLst>
            </p:cNvPr>
            <p:cNvSpPr/>
            <p:nvPr/>
          </p:nvSpPr>
          <p:spPr>
            <a:xfrm>
              <a:off x="8451253" y="4581273"/>
              <a:ext cx="45720" cy="263162"/>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8" name="Rectangle 7">
              <a:extLst>
                <a:ext uri="{FF2B5EF4-FFF2-40B4-BE49-F238E27FC236}">
                  <a16:creationId xmlns:a16="http://schemas.microsoft.com/office/drawing/2014/main" id="{F3986D89-22C4-4CEC-B3FB-BFFB03D15675}"/>
                </a:ext>
              </a:extLst>
            </p:cNvPr>
            <p:cNvSpPr/>
            <p:nvPr/>
          </p:nvSpPr>
          <p:spPr>
            <a:xfrm>
              <a:off x="8540385" y="4660645"/>
              <a:ext cx="45720" cy="183789"/>
            </a:xfrm>
            <a:prstGeom prst="rect">
              <a:avLst/>
            </a:prstGeom>
            <a:solidFill>
              <a:sysClr val="window" lastClr="FFFFFF"/>
            </a:solidFill>
            <a:ln w="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grpSp>
    </p:spTree>
    <p:extLst>
      <p:ext uri="{BB962C8B-B14F-4D97-AF65-F5344CB8AC3E}">
        <p14:creationId xmlns:p14="http://schemas.microsoft.com/office/powerpoint/2010/main" val="260639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0E226-B273-4537-A289-B26C534A2648}"/>
              </a:ext>
            </a:extLst>
          </p:cNvPr>
          <p:cNvSpPr/>
          <p:nvPr/>
        </p:nvSpPr>
        <p:spPr>
          <a:xfrm>
            <a:off x="1334277" y="1415423"/>
            <a:ext cx="8528180" cy="1754326"/>
          </a:xfrm>
          <a:prstGeom prst="rect">
            <a:avLst/>
          </a:prstGeom>
        </p:spPr>
        <p:txBody>
          <a:bodyPr wrap="square">
            <a:spAutoFit/>
          </a:bodyPr>
          <a:lstStyle/>
          <a:p>
            <a:r>
              <a:rPr lang="en-US" dirty="0">
                <a:latin typeface="Gotham Thin"/>
              </a:rPr>
              <a:t>After 100 iterations of training, </a:t>
            </a:r>
            <a:r>
              <a:rPr lang="pt-PT" dirty="0">
                <a:solidFill>
                  <a:prstClr val="white"/>
                </a:solidFill>
                <a:latin typeface="Gotham Thin" pitchFamily="50" charset="0"/>
              </a:rPr>
              <a:t>Categorical cross-entropy </a:t>
            </a:r>
            <a:r>
              <a:rPr lang="en-US" dirty="0">
                <a:latin typeface="Gotham Thin"/>
              </a:rPr>
              <a:t>loss arrives at 0.23 and validation score arrives at 0.92.</a:t>
            </a:r>
          </a:p>
          <a:p>
            <a:endParaRPr lang="en-US" dirty="0">
              <a:latin typeface="Gotham Thin"/>
            </a:endParaRPr>
          </a:p>
          <a:p>
            <a:r>
              <a:rPr lang="en-US" dirty="0">
                <a:latin typeface="Gotham Thin"/>
              </a:rPr>
              <a:t>Training dataset mean absolute error: 15.70 %</a:t>
            </a:r>
          </a:p>
          <a:p>
            <a:r>
              <a:rPr lang="en-US" dirty="0">
                <a:latin typeface="Gotham Thin"/>
              </a:rPr>
              <a:t>Testing dataset mean absolute error : 16.16 %</a:t>
            </a:r>
          </a:p>
          <a:p>
            <a:endParaRPr lang="en-US" dirty="0"/>
          </a:p>
        </p:txBody>
      </p:sp>
      <p:pic>
        <p:nvPicPr>
          <p:cNvPr id="8" name="Picture 7">
            <a:extLst>
              <a:ext uri="{FF2B5EF4-FFF2-40B4-BE49-F238E27FC236}">
                <a16:creationId xmlns:a16="http://schemas.microsoft.com/office/drawing/2014/main" id="{CDA70C63-549B-4D5C-AD80-396112805F7A}"/>
              </a:ext>
            </a:extLst>
          </p:cNvPr>
          <p:cNvPicPr>
            <a:picLocks noChangeAspect="1"/>
          </p:cNvPicPr>
          <p:nvPr/>
        </p:nvPicPr>
        <p:blipFill>
          <a:blip r:embed="rId2"/>
          <a:stretch>
            <a:fillRect/>
          </a:stretch>
        </p:blipFill>
        <p:spPr>
          <a:xfrm>
            <a:off x="1414824" y="3275045"/>
            <a:ext cx="3983871" cy="3181445"/>
          </a:xfrm>
          <a:prstGeom prst="rect">
            <a:avLst/>
          </a:prstGeom>
        </p:spPr>
      </p:pic>
      <p:pic>
        <p:nvPicPr>
          <p:cNvPr id="9" name="Picture 8">
            <a:extLst>
              <a:ext uri="{FF2B5EF4-FFF2-40B4-BE49-F238E27FC236}">
                <a16:creationId xmlns:a16="http://schemas.microsoft.com/office/drawing/2014/main" id="{256ECED7-2181-4DAD-93B5-E88961408596}"/>
              </a:ext>
            </a:extLst>
          </p:cNvPr>
          <p:cNvPicPr>
            <a:picLocks noChangeAspect="1"/>
          </p:cNvPicPr>
          <p:nvPr/>
        </p:nvPicPr>
        <p:blipFill>
          <a:blip r:embed="rId3"/>
          <a:stretch>
            <a:fillRect/>
          </a:stretch>
        </p:blipFill>
        <p:spPr>
          <a:xfrm>
            <a:off x="6179976" y="3275045"/>
            <a:ext cx="4154573" cy="3181739"/>
          </a:xfrm>
          <a:prstGeom prst="rect">
            <a:avLst/>
          </a:prstGeom>
        </p:spPr>
      </p:pic>
    </p:spTree>
    <p:extLst>
      <p:ext uri="{BB962C8B-B14F-4D97-AF65-F5344CB8AC3E}">
        <p14:creationId xmlns:p14="http://schemas.microsoft.com/office/powerpoint/2010/main" val="232458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A29A41-0DD2-4AA0-8CFE-B75DAFA4646B}"/>
              </a:ext>
            </a:extLst>
          </p:cNvPr>
          <p:cNvSpPr txBox="1"/>
          <p:nvPr/>
        </p:nvSpPr>
        <p:spPr>
          <a:xfrm>
            <a:off x="1318726" y="1370826"/>
            <a:ext cx="9367936" cy="2308324"/>
          </a:xfrm>
          <a:prstGeom prst="rect">
            <a:avLst/>
          </a:prstGeom>
          <a:noFill/>
        </p:spPr>
        <p:txBody>
          <a:bodyPr wrap="square" rtlCol="0">
            <a:spAutoFit/>
          </a:bodyPr>
          <a:lstStyle/>
          <a:p>
            <a:r>
              <a:rPr lang="en-US" altLang="zh-CN" dirty="0">
                <a:latin typeface="Gotham Thin"/>
              </a:rPr>
              <a:t>We hope that in most cases </a:t>
            </a:r>
            <a:r>
              <a:rPr lang="en-US" dirty="0">
                <a:latin typeface="Gotham Thin"/>
              </a:rPr>
              <a:t>the estimated memory is larger than the ac</a:t>
            </a:r>
            <a:r>
              <a:rPr lang="en-US" altLang="zh-CN" dirty="0">
                <a:latin typeface="Gotham Thin"/>
              </a:rPr>
              <a:t>tual memory. If </a:t>
            </a:r>
            <a:r>
              <a:rPr lang="en-US" dirty="0">
                <a:latin typeface="Gotham Thin"/>
              </a:rPr>
              <a:t>the estimated memory is less than the ac</a:t>
            </a:r>
            <a:r>
              <a:rPr lang="en-US" altLang="zh-CN" dirty="0">
                <a:latin typeface="Gotham Thin"/>
              </a:rPr>
              <a:t>tual memory, the user’s </a:t>
            </a:r>
            <a:r>
              <a:rPr lang="en-US" dirty="0">
                <a:latin typeface="Gotham Thin"/>
              </a:rPr>
              <a:t>decision will be affected incorrectly. </a:t>
            </a:r>
            <a:r>
              <a:rPr lang="en-US" altLang="zh-CN" dirty="0">
                <a:latin typeface="Gotham Thin"/>
              </a:rPr>
              <a:t>T</a:t>
            </a:r>
            <a:r>
              <a:rPr lang="en-US" dirty="0">
                <a:latin typeface="Gotham Thin"/>
              </a:rPr>
              <a:t>o avoid this</a:t>
            </a:r>
            <a:r>
              <a:rPr lang="en-US" altLang="zh-CN" dirty="0">
                <a:latin typeface="Gotham Thin"/>
              </a:rPr>
              <a:t>, we can give a recommended memory reservation that is equal to </a:t>
            </a:r>
            <a:r>
              <a:rPr lang="en-US" dirty="0">
                <a:latin typeface="Gotham Thin"/>
              </a:rPr>
              <a:t>the estimated memory multiplied by a factor m.</a:t>
            </a:r>
          </a:p>
          <a:p>
            <a:endParaRPr lang="en-US" dirty="0">
              <a:latin typeface="Gotham Thin"/>
            </a:endParaRPr>
          </a:p>
          <a:p>
            <a:r>
              <a:rPr lang="en-US" dirty="0">
                <a:latin typeface="Gotham Thin"/>
              </a:rPr>
              <a:t>We can choose a factor which can make 95% </a:t>
            </a:r>
            <a:r>
              <a:rPr lang="en-US" altLang="zh-CN" dirty="0">
                <a:latin typeface="Gotham Thin"/>
              </a:rPr>
              <a:t>recommended memory larger than the actual memory to satisfy the need. In fact, it’s better that as the memory gets larger, the factor gets larger. So we choose a memory-related function to determine the factor m.</a:t>
            </a:r>
            <a:endParaRPr lang="en-US" dirty="0">
              <a:latin typeface="Gotham Thin"/>
            </a:endParaRPr>
          </a:p>
        </p:txBody>
      </p:sp>
      <p:pic>
        <p:nvPicPr>
          <p:cNvPr id="6" name="Picture 5">
            <a:extLst>
              <a:ext uri="{FF2B5EF4-FFF2-40B4-BE49-F238E27FC236}">
                <a16:creationId xmlns:a16="http://schemas.microsoft.com/office/drawing/2014/main" id="{362B28BB-1755-49ED-8396-103D6EE333CD}"/>
              </a:ext>
            </a:extLst>
          </p:cNvPr>
          <p:cNvPicPr>
            <a:picLocks noChangeAspect="1"/>
          </p:cNvPicPr>
          <p:nvPr/>
        </p:nvPicPr>
        <p:blipFill>
          <a:blip r:embed="rId2"/>
          <a:stretch>
            <a:fillRect/>
          </a:stretch>
        </p:blipFill>
        <p:spPr>
          <a:xfrm>
            <a:off x="3900194" y="3803367"/>
            <a:ext cx="3578940" cy="2840029"/>
          </a:xfrm>
          <a:prstGeom prst="rect">
            <a:avLst/>
          </a:prstGeom>
        </p:spPr>
      </p:pic>
    </p:spTree>
    <p:extLst>
      <p:ext uri="{BB962C8B-B14F-4D97-AF65-F5344CB8AC3E}">
        <p14:creationId xmlns:p14="http://schemas.microsoft.com/office/powerpoint/2010/main" val="557877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897564-2032-4655-835C-70E068D201FF}"/>
              </a:ext>
            </a:extLst>
          </p:cNvPr>
          <p:cNvSpPr txBox="1"/>
          <p:nvPr/>
        </p:nvSpPr>
        <p:spPr>
          <a:xfrm>
            <a:off x="669182" y="503851"/>
            <a:ext cx="10853636" cy="2031325"/>
          </a:xfrm>
          <a:prstGeom prst="rect">
            <a:avLst/>
          </a:prstGeom>
          <a:noFill/>
        </p:spPr>
        <p:txBody>
          <a:bodyPr wrap="square" rtlCol="0">
            <a:spAutoFit/>
          </a:bodyPr>
          <a:lstStyle/>
          <a:p>
            <a:r>
              <a:rPr lang="en-US" dirty="0">
                <a:latin typeface="Gotham Thin"/>
              </a:rPr>
              <a:t>In below picture, y axis is the number of cases and x axis is “(y-y_hat)/</a:t>
            </a:r>
            <a:r>
              <a:rPr lang="en-US" dirty="0" err="1">
                <a:latin typeface="Gotham Thin"/>
              </a:rPr>
              <a:t>y_hat</a:t>
            </a:r>
            <a:r>
              <a:rPr lang="en-US" dirty="0">
                <a:latin typeface="Gotham Thin"/>
              </a:rPr>
              <a:t>”, where “y” means the actual memory and “</a:t>
            </a:r>
            <a:r>
              <a:rPr lang="en-US" altLang="zh-CN" dirty="0">
                <a:latin typeface="Gotham Thin"/>
              </a:rPr>
              <a:t>y_hat” means the predicted memory. If </a:t>
            </a:r>
            <a:r>
              <a:rPr lang="en-US" dirty="0">
                <a:latin typeface="Gotham Thin"/>
              </a:rPr>
              <a:t>“(y-y_hat)/y_hat” is greater than zero, it means the predicted memory is less than the actual memory. </a:t>
            </a:r>
          </a:p>
          <a:p>
            <a:endParaRPr lang="en-US" dirty="0">
              <a:latin typeface="Gotham Thin"/>
            </a:endParaRPr>
          </a:p>
          <a:p>
            <a:r>
              <a:rPr lang="en-US" dirty="0">
                <a:latin typeface="Gotham Thin"/>
              </a:rPr>
              <a:t>(1) and (3) are error distributions of training/testing datasets; (2) and (4) are error distributions of training/testing datasets after the predicted memory multiplied by a factor. We can see that 95% recommended memory (predicted memory multiplied by a factor) is larger than the actual memory.</a:t>
            </a:r>
          </a:p>
        </p:txBody>
      </p:sp>
      <p:pic>
        <p:nvPicPr>
          <p:cNvPr id="8" name="Picture 7">
            <a:extLst>
              <a:ext uri="{FF2B5EF4-FFF2-40B4-BE49-F238E27FC236}">
                <a16:creationId xmlns:a16="http://schemas.microsoft.com/office/drawing/2014/main" id="{A3E65385-AA90-444A-A6B1-C320AB8884F8}"/>
              </a:ext>
            </a:extLst>
          </p:cNvPr>
          <p:cNvPicPr>
            <a:picLocks noChangeAspect="1"/>
          </p:cNvPicPr>
          <p:nvPr/>
        </p:nvPicPr>
        <p:blipFill>
          <a:blip r:embed="rId2"/>
          <a:stretch>
            <a:fillRect/>
          </a:stretch>
        </p:blipFill>
        <p:spPr>
          <a:xfrm>
            <a:off x="1108208" y="2535176"/>
            <a:ext cx="9572232" cy="4293092"/>
          </a:xfrm>
          <a:prstGeom prst="rect">
            <a:avLst/>
          </a:prstGeom>
        </p:spPr>
      </p:pic>
    </p:spTree>
    <p:extLst>
      <p:ext uri="{BB962C8B-B14F-4D97-AF65-F5344CB8AC3E}">
        <p14:creationId xmlns:p14="http://schemas.microsoft.com/office/powerpoint/2010/main" val="3026703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1EFFC9-BA60-4FF4-9F76-194C9F77C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163" y="2706315"/>
            <a:ext cx="850726" cy="1278798"/>
          </a:xfrm>
          <a:prstGeom prst="rect">
            <a:avLst/>
          </a:prstGeom>
        </p:spPr>
      </p:pic>
      <p:sp>
        <p:nvSpPr>
          <p:cNvPr id="6" name="Text Placeholder 4">
            <a:extLst>
              <a:ext uri="{FF2B5EF4-FFF2-40B4-BE49-F238E27FC236}">
                <a16:creationId xmlns:a16="http://schemas.microsoft.com/office/drawing/2014/main" id="{AD948C58-6F24-48EB-BE64-2662CA3F0ADD}"/>
              </a:ext>
            </a:extLst>
          </p:cNvPr>
          <p:cNvSpPr txBox="1">
            <a:spLocks/>
          </p:cNvSpPr>
          <p:nvPr/>
        </p:nvSpPr>
        <p:spPr>
          <a:xfrm>
            <a:off x="3010044" y="1078837"/>
            <a:ext cx="5718837" cy="9354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prstClr val="white"/>
                </a:solidFill>
              </a:rPr>
              <a:t>The estimated memory usage before simulation</a:t>
            </a:r>
            <a:endParaRPr lang="pt-PT" sz="2000" b="1" dirty="0">
              <a:solidFill>
                <a:prstClr val="white"/>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7" name="Oval 6">
            <a:extLst>
              <a:ext uri="{FF2B5EF4-FFF2-40B4-BE49-F238E27FC236}">
                <a16:creationId xmlns:a16="http://schemas.microsoft.com/office/drawing/2014/main" id="{050593E1-9C65-408A-AFF0-D4EF98ECBD6F}"/>
              </a:ext>
            </a:extLst>
          </p:cNvPr>
          <p:cNvSpPr/>
          <p:nvPr/>
        </p:nvSpPr>
        <p:spPr>
          <a:xfrm>
            <a:off x="2845739" y="1154557"/>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8" name="Freeform: Shape 7">
            <a:extLst>
              <a:ext uri="{FF2B5EF4-FFF2-40B4-BE49-F238E27FC236}">
                <a16:creationId xmlns:a16="http://schemas.microsoft.com/office/drawing/2014/main" id="{3E357897-35BE-42C1-8EFD-5106C2460B47}"/>
              </a:ext>
            </a:extLst>
          </p:cNvPr>
          <p:cNvSpPr/>
          <p:nvPr/>
        </p:nvSpPr>
        <p:spPr>
          <a:xfrm>
            <a:off x="2140889" y="1254976"/>
            <a:ext cx="704850" cy="2019300"/>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704850" h="2019300">
                <a:moveTo>
                  <a:pt x="704850" y="0"/>
                </a:moveTo>
                <a:lnTo>
                  <a:pt x="542925" y="0"/>
                </a:lnTo>
                <a:lnTo>
                  <a:pt x="314325" y="201930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11" name="Rectangle 10">
            <a:extLst>
              <a:ext uri="{FF2B5EF4-FFF2-40B4-BE49-F238E27FC236}">
                <a16:creationId xmlns:a16="http://schemas.microsoft.com/office/drawing/2014/main" id="{5DA9F3DF-0AA5-4D6F-9397-BA851F54593A}"/>
              </a:ext>
            </a:extLst>
          </p:cNvPr>
          <p:cNvSpPr/>
          <p:nvPr/>
        </p:nvSpPr>
        <p:spPr>
          <a:xfrm>
            <a:off x="9581895" y="1481668"/>
            <a:ext cx="1701107" cy="369332"/>
          </a:xfrm>
          <a:prstGeom prst="rect">
            <a:avLst/>
          </a:prstGeom>
        </p:spPr>
        <p:txBody>
          <a:bodyPr wrap="none">
            <a:spAutoFit/>
          </a:bodyPr>
          <a:lstStyle/>
          <a:p>
            <a:pPr defTabSz="914400"/>
            <a:r>
              <a:rPr lang="en-US" dirty="0" err="1">
                <a:solidFill>
                  <a:prstClr val="white"/>
                </a:solidFill>
                <a:latin typeface="Courier New" panose="02070309020205020404" pitchFamily="49" charset="0"/>
                <a:cs typeface="Courier New" panose="02070309020205020404" pitchFamily="49" charset="0"/>
              </a:rPr>
              <a:t>spectre.out</a:t>
            </a:r>
            <a:endParaRPr lang="en-US" dirty="0">
              <a:solidFill>
                <a:prstClr val="white"/>
              </a:solidFill>
              <a:latin typeface="Courier New" panose="02070309020205020404" pitchFamily="49" charset="0"/>
              <a:cs typeface="Courier New" panose="02070309020205020404" pitchFamily="49" charset="0"/>
            </a:endParaRPr>
          </a:p>
        </p:txBody>
      </p:sp>
      <p:grpSp>
        <p:nvGrpSpPr>
          <p:cNvPr id="12" name="Group 11">
            <a:extLst>
              <a:ext uri="{FF2B5EF4-FFF2-40B4-BE49-F238E27FC236}">
                <a16:creationId xmlns:a16="http://schemas.microsoft.com/office/drawing/2014/main" id="{5AFAC011-50F8-4D9D-86EA-11CF51502E57}"/>
              </a:ext>
            </a:extLst>
          </p:cNvPr>
          <p:cNvGrpSpPr/>
          <p:nvPr/>
        </p:nvGrpSpPr>
        <p:grpSpPr>
          <a:xfrm>
            <a:off x="3098581" y="1901666"/>
            <a:ext cx="8285584" cy="4219221"/>
            <a:chOff x="3466732" y="1862277"/>
            <a:chExt cx="8285584" cy="4682176"/>
          </a:xfrm>
        </p:grpSpPr>
        <p:cxnSp>
          <p:nvCxnSpPr>
            <p:cNvPr id="13" name="Straight Connector 12">
              <a:extLst>
                <a:ext uri="{FF2B5EF4-FFF2-40B4-BE49-F238E27FC236}">
                  <a16:creationId xmlns:a16="http://schemas.microsoft.com/office/drawing/2014/main" id="{A77A0F0A-D3DA-4100-B095-1B80285AF147}"/>
                </a:ext>
              </a:extLst>
            </p:cNvPr>
            <p:cNvCxnSpPr/>
            <p:nvPr/>
          </p:nvCxnSpPr>
          <p:spPr>
            <a:xfrm>
              <a:off x="3466732" y="5744007"/>
              <a:ext cx="0" cy="800446"/>
            </a:xfrm>
            <a:prstGeom prst="line">
              <a:avLst/>
            </a:prstGeom>
            <a:noFill/>
            <a:ln w="25400" cap="flat" cmpd="sng" algn="ctr">
              <a:solidFill>
                <a:sysClr val="window" lastClr="FFFFFF"/>
              </a:solidFill>
              <a:prstDash val="dash"/>
              <a:miter lim="800000"/>
            </a:ln>
            <a:effectLst/>
          </p:spPr>
        </p:cxnSp>
        <p:cxnSp>
          <p:nvCxnSpPr>
            <p:cNvPr id="14" name="Straight Connector 13">
              <a:extLst>
                <a:ext uri="{FF2B5EF4-FFF2-40B4-BE49-F238E27FC236}">
                  <a16:creationId xmlns:a16="http://schemas.microsoft.com/office/drawing/2014/main" id="{E86C6C63-BBC8-4EEF-810F-70B13FC6FD6C}"/>
                </a:ext>
              </a:extLst>
            </p:cNvPr>
            <p:cNvCxnSpPr/>
            <p:nvPr/>
          </p:nvCxnSpPr>
          <p:spPr>
            <a:xfrm>
              <a:off x="11752316" y="5744007"/>
              <a:ext cx="0" cy="800446"/>
            </a:xfrm>
            <a:prstGeom prst="line">
              <a:avLst/>
            </a:prstGeom>
            <a:noFill/>
            <a:ln w="25400" cap="flat" cmpd="sng" algn="ctr">
              <a:solidFill>
                <a:sysClr val="window" lastClr="FFFFFF"/>
              </a:solidFill>
              <a:prstDash val="dash"/>
              <a:miter lim="800000"/>
            </a:ln>
            <a:effectLst/>
          </p:spPr>
        </p:cxnSp>
        <p:cxnSp>
          <p:nvCxnSpPr>
            <p:cNvPr id="15" name="Straight Connector 14">
              <a:extLst>
                <a:ext uri="{FF2B5EF4-FFF2-40B4-BE49-F238E27FC236}">
                  <a16:creationId xmlns:a16="http://schemas.microsoft.com/office/drawing/2014/main" id="{4A257A9D-76CA-42C8-B121-CF859231A71B}"/>
                </a:ext>
              </a:extLst>
            </p:cNvPr>
            <p:cNvCxnSpPr/>
            <p:nvPr/>
          </p:nvCxnSpPr>
          <p:spPr>
            <a:xfrm>
              <a:off x="3466732" y="1862277"/>
              <a:ext cx="0" cy="800446"/>
            </a:xfrm>
            <a:prstGeom prst="line">
              <a:avLst/>
            </a:prstGeom>
            <a:noFill/>
            <a:ln w="25400" cap="flat" cmpd="sng" algn="ctr">
              <a:solidFill>
                <a:sysClr val="window" lastClr="FFFFFF"/>
              </a:solidFill>
              <a:prstDash val="dash"/>
              <a:miter lim="800000"/>
            </a:ln>
            <a:effectLst/>
          </p:spPr>
        </p:cxnSp>
        <p:cxnSp>
          <p:nvCxnSpPr>
            <p:cNvPr id="16" name="Straight Connector 15">
              <a:extLst>
                <a:ext uri="{FF2B5EF4-FFF2-40B4-BE49-F238E27FC236}">
                  <a16:creationId xmlns:a16="http://schemas.microsoft.com/office/drawing/2014/main" id="{793BD150-B1D4-470E-B9AC-9363C3938C76}"/>
                </a:ext>
              </a:extLst>
            </p:cNvPr>
            <p:cNvCxnSpPr/>
            <p:nvPr/>
          </p:nvCxnSpPr>
          <p:spPr>
            <a:xfrm>
              <a:off x="11752316" y="1862277"/>
              <a:ext cx="0" cy="800446"/>
            </a:xfrm>
            <a:prstGeom prst="line">
              <a:avLst/>
            </a:prstGeom>
            <a:noFill/>
            <a:ln w="25400" cap="flat" cmpd="sng" algn="ctr">
              <a:solidFill>
                <a:sysClr val="window" lastClr="FFFFFF"/>
              </a:solidFill>
              <a:prstDash val="dash"/>
              <a:miter lim="800000"/>
            </a:ln>
            <a:effectLst/>
          </p:spPr>
        </p:cxnSp>
        <p:cxnSp>
          <p:nvCxnSpPr>
            <p:cNvPr id="17" name="Straight Connector 16">
              <a:extLst>
                <a:ext uri="{FF2B5EF4-FFF2-40B4-BE49-F238E27FC236}">
                  <a16:creationId xmlns:a16="http://schemas.microsoft.com/office/drawing/2014/main" id="{B69AF77B-D2E0-4A8F-A217-07CBA392A3D7}"/>
                </a:ext>
              </a:extLst>
            </p:cNvPr>
            <p:cNvCxnSpPr>
              <a:cxnSpLocks/>
            </p:cNvCxnSpPr>
            <p:nvPr/>
          </p:nvCxnSpPr>
          <p:spPr>
            <a:xfrm>
              <a:off x="3466732" y="2548077"/>
              <a:ext cx="0" cy="3195930"/>
            </a:xfrm>
            <a:prstGeom prst="line">
              <a:avLst/>
            </a:prstGeom>
            <a:noFill/>
            <a:ln w="25400" cap="flat" cmpd="sng" algn="ctr">
              <a:solidFill>
                <a:sysClr val="window" lastClr="FFFFFF"/>
              </a:solidFill>
              <a:prstDash val="solid"/>
              <a:miter lim="800000"/>
            </a:ln>
            <a:effectLst/>
          </p:spPr>
        </p:cxnSp>
        <p:cxnSp>
          <p:nvCxnSpPr>
            <p:cNvPr id="18" name="Straight Connector 17">
              <a:extLst>
                <a:ext uri="{FF2B5EF4-FFF2-40B4-BE49-F238E27FC236}">
                  <a16:creationId xmlns:a16="http://schemas.microsoft.com/office/drawing/2014/main" id="{282E184A-C1CE-4960-8BDB-DD78793A9AD3}"/>
                </a:ext>
              </a:extLst>
            </p:cNvPr>
            <p:cNvCxnSpPr>
              <a:cxnSpLocks/>
            </p:cNvCxnSpPr>
            <p:nvPr/>
          </p:nvCxnSpPr>
          <p:spPr>
            <a:xfrm>
              <a:off x="11752316" y="2548077"/>
              <a:ext cx="0" cy="3195930"/>
            </a:xfrm>
            <a:prstGeom prst="line">
              <a:avLst/>
            </a:prstGeom>
            <a:noFill/>
            <a:ln w="25400" cap="flat" cmpd="sng" algn="ctr">
              <a:solidFill>
                <a:sysClr val="window" lastClr="FFFFFF"/>
              </a:solidFill>
              <a:prstDash val="solid"/>
              <a:miter lim="800000"/>
            </a:ln>
            <a:effectLst/>
          </p:spPr>
        </p:cxnSp>
      </p:grpSp>
      <p:sp>
        <p:nvSpPr>
          <p:cNvPr id="19" name="TextBox 18">
            <a:extLst>
              <a:ext uri="{FF2B5EF4-FFF2-40B4-BE49-F238E27FC236}">
                <a16:creationId xmlns:a16="http://schemas.microsoft.com/office/drawing/2014/main" id="{B994F2C8-E073-4A12-BD13-78D66A27D187}"/>
              </a:ext>
            </a:extLst>
          </p:cNvPr>
          <p:cNvSpPr txBox="1"/>
          <p:nvPr/>
        </p:nvSpPr>
        <p:spPr>
          <a:xfrm>
            <a:off x="3223364" y="1496484"/>
            <a:ext cx="7291645" cy="5170646"/>
          </a:xfrm>
          <a:prstGeom prst="rect">
            <a:avLst/>
          </a:prstGeom>
          <a:noFill/>
        </p:spPr>
        <p:txBody>
          <a:bodyPr wrap="square" rtlCol="0">
            <a:spAutoFit/>
          </a:bodyPr>
          <a:lstStyle/>
          <a:p>
            <a:pPr lvl="0" defTabSz="914400"/>
            <a:r>
              <a:rPr lang="en-GB" sz="1100" dirty="0">
                <a:solidFill>
                  <a:prstClr val="white"/>
                </a:solidFill>
                <a:latin typeface="Courier New" panose="02070309020205020404" pitchFamily="49" charset="0"/>
                <a:cs typeface="Courier New" panose="02070309020205020404" pitchFamily="49" charset="0"/>
              </a:rPr>
              <a:t>( … </a:t>
            </a:r>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Time for parsing: CPU = 15.1667 s, elapsed = 17.8789 s.</a:t>
            </a:r>
          </a:p>
          <a:p>
            <a:pPr lvl="0" defTabSz="914400"/>
            <a:r>
              <a:rPr lang="en-US" sz="1100" dirty="0">
                <a:solidFill>
                  <a:prstClr val="white"/>
                </a:solidFill>
                <a:latin typeface="Courier New" panose="02070309020205020404" pitchFamily="49" charset="0"/>
                <a:cs typeface="Courier New" panose="02070309020205020404" pitchFamily="49" charset="0"/>
              </a:rPr>
              <a:t>Time accumulated: CPU = 159.053 s (2m  39.1s), elapsed = 172.242 s (2m  52.2s).</a:t>
            </a:r>
          </a:p>
          <a:p>
            <a:pPr lvl="0" defTabSz="914400"/>
            <a:r>
              <a:rPr lang="en-US" sz="1100" dirty="0">
                <a:solidFill>
                  <a:prstClr val="white"/>
                </a:solidFill>
                <a:latin typeface="Courier New" panose="02070309020205020404" pitchFamily="49" charset="0"/>
                <a:cs typeface="Courier New" panose="02070309020205020404" pitchFamily="49" charset="0"/>
              </a:rPr>
              <a:t>Peak resident memory used = 1.84 </a:t>
            </a:r>
            <a:r>
              <a:rPr lang="en-US" sz="1100" dirty="0" err="1">
                <a:solidFill>
                  <a:prstClr val="white"/>
                </a:solidFill>
                <a:latin typeface="Courier New" panose="02070309020205020404" pitchFamily="49" charset="0"/>
                <a:cs typeface="Courier New" panose="02070309020205020404" pitchFamily="49" charset="0"/>
              </a:rPr>
              <a:t>Gbytes</a:t>
            </a:r>
            <a:r>
              <a:rPr lang="en-US" sz="1100" dirty="0">
                <a:solidFill>
                  <a:prstClr val="white"/>
                </a:solidFill>
                <a:latin typeface="Courier New" panose="02070309020205020404" pitchFamily="49" charset="0"/>
                <a:cs typeface="Courier New" panose="02070309020205020404" pitchFamily="49" charset="0"/>
              </a:rPr>
              <a:t>.</a:t>
            </a: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Pre-Simulation Summary</a:t>
            </a:r>
          </a:p>
          <a:p>
            <a:pPr lvl="0" defTabSz="914400"/>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a:t>
            </a: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Transient Analysis `</a:t>
            </a:r>
            <a:r>
              <a:rPr lang="en-US" sz="1100" dirty="0" err="1">
                <a:solidFill>
                  <a:prstClr val="white"/>
                </a:solidFill>
                <a:latin typeface="Courier New" panose="02070309020205020404" pitchFamily="49" charset="0"/>
                <a:cs typeface="Courier New" panose="02070309020205020404" pitchFamily="49" charset="0"/>
              </a:rPr>
              <a:t>tran</a:t>
            </a:r>
            <a:r>
              <a:rPr lang="en-US" sz="1100" dirty="0">
                <a:solidFill>
                  <a:prstClr val="white"/>
                </a:solidFill>
                <a:latin typeface="Courier New" panose="02070309020205020404" pitchFamily="49" charset="0"/>
                <a:cs typeface="Courier New" panose="02070309020205020404" pitchFamily="49" charset="0"/>
              </a:rPr>
              <a:t>': time = (0 s -&gt; 20 ns)</a:t>
            </a:r>
          </a:p>
          <a:p>
            <a:pPr lvl="0" defTabSz="914400"/>
            <a:r>
              <a:rPr lang="en-US" sz="1100" dirty="0">
                <a:solidFill>
                  <a:prstClr val="white"/>
                </a:solidFill>
                <a:latin typeface="Courier New" panose="02070309020205020404" pitchFamily="49" charset="0"/>
                <a:cs typeface="Courier New" panose="02070309020205020404" pitchFamily="49" charset="0"/>
              </a:rPr>
              <a:t>************************************************</a:t>
            </a: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Notice from </a:t>
            </a:r>
            <a:r>
              <a:rPr lang="en-US" sz="1100" dirty="0" err="1">
                <a:solidFill>
                  <a:prstClr val="white"/>
                </a:solidFill>
                <a:latin typeface="Courier New" panose="02070309020205020404" pitchFamily="49" charset="0"/>
                <a:cs typeface="Courier New" panose="02070309020205020404" pitchFamily="49" charset="0"/>
              </a:rPr>
              <a:t>spectre</a:t>
            </a:r>
            <a:r>
              <a:rPr lang="en-US" sz="1100" dirty="0">
                <a:solidFill>
                  <a:prstClr val="white"/>
                </a:solidFill>
                <a:latin typeface="Courier New" panose="02070309020205020404" pitchFamily="49" charset="0"/>
                <a:cs typeface="Courier New" panose="02070309020205020404" pitchFamily="49" charset="0"/>
              </a:rPr>
              <a:t> during transient analysis `</a:t>
            </a:r>
            <a:r>
              <a:rPr lang="en-US" sz="1100" dirty="0" err="1">
                <a:solidFill>
                  <a:prstClr val="white"/>
                </a:solidFill>
                <a:latin typeface="Courier New" panose="02070309020205020404" pitchFamily="49" charset="0"/>
                <a:cs typeface="Courier New" panose="02070309020205020404" pitchFamily="49" charset="0"/>
              </a:rPr>
              <a:t>tran</a:t>
            </a:r>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    The estimated memory usage is 2.54 </a:t>
            </a:r>
            <a:r>
              <a:rPr lang="en-US" sz="1100" dirty="0" err="1">
                <a:solidFill>
                  <a:prstClr val="white"/>
                </a:solidFill>
                <a:latin typeface="Courier New" panose="02070309020205020404" pitchFamily="49" charset="0"/>
                <a:cs typeface="Courier New" panose="02070309020205020404" pitchFamily="49" charset="0"/>
              </a:rPr>
              <a:t>Gbytes</a:t>
            </a:r>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    Recommended memory reservation is 3.23 </a:t>
            </a:r>
            <a:r>
              <a:rPr lang="en-US" sz="1100" dirty="0" err="1">
                <a:solidFill>
                  <a:prstClr val="white"/>
                </a:solidFill>
                <a:latin typeface="Courier New" panose="02070309020205020404" pitchFamily="49" charset="0"/>
                <a:cs typeface="Courier New" panose="02070309020205020404" pitchFamily="49" charset="0"/>
              </a:rPr>
              <a:t>Gbytes</a:t>
            </a:r>
            <a:endParaRPr lang="en-US" sz="1100" dirty="0">
              <a:solidFill>
                <a:prstClr val="white"/>
              </a:solidFill>
              <a:latin typeface="Courier New" panose="02070309020205020404" pitchFamily="49" charset="0"/>
              <a:cs typeface="Courier New" panose="02070309020205020404" pitchFamily="49" charset="0"/>
            </a:endParaRP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Total time required for </a:t>
            </a:r>
            <a:r>
              <a:rPr lang="en-US" sz="1100" dirty="0" err="1">
                <a:solidFill>
                  <a:prstClr val="white"/>
                </a:solidFill>
                <a:latin typeface="Courier New" panose="02070309020205020404" pitchFamily="49" charset="0"/>
                <a:cs typeface="Courier New" panose="02070309020205020404" pitchFamily="49" charset="0"/>
              </a:rPr>
              <a:t>tran</a:t>
            </a:r>
            <a:r>
              <a:rPr lang="en-US" sz="1100" dirty="0">
                <a:solidFill>
                  <a:prstClr val="white"/>
                </a:solidFill>
                <a:latin typeface="Courier New" panose="02070309020205020404" pitchFamily="49" charset="0"/>
                <a:cs typeface="Courier New" panose="02070309020205020404" pitchFamily="49" charset="0"/>
              </a:rPr>
              <a:t> analysis `</a:t>
            </a:r>
            <a:r>
              <a:rPr lang="en-US" sz="1100" dirty="0" err="1">
                <a:solidFill>
                  <a:prstClr val="white"/>
                </a:solidFill>
                <a:latin typeface="Courier New" panose="02070309020205020404" pitchFamily="49" charset="0"/>
                <a:cs typeface="Courier New" panose="02070309020205020404" pitchFamily="49" charset="0"/>
              </a:rPr>
              <a:t>tran</a:t>
            </a:r>
            <a:r>
              <a:rPr lang="en-US" sz="1100" dirty="0">
                <a:solidFill>
                  <a:prstClr val="white"/>
                </a:solidFill>
                <a:latin typeface="Courier New" panose="02070309020205020404" pitchFamily="49" charset="0"/>
                <a:cs typeface="Courier New" panose="02070309020205020404" pitchFamily="49" charset="0"/>
              </a:rPr>
              <a:t>': CPU = 53.992 </a:t>
            </a:r>
            <a:r>
              <a:rPr lang="en-US" sz="1100" dirty="0" err="1">
                <a:solidFill>
                  <a:prstClr val="white"/>
                </a:solidFill>
                <a:latin typeface="Courier New" panose="02070309020205020404" pitchFamily="49" charset="0"/>
                <a:cs typeface="Courier New" panose="02070309020205020404" pitchFamily="49" charset="0"/>
              </a:rPr>
              <a:t>ms</a:t>
            </a:r>
            <a:r>
              <a:rPr lang="en-US" sz="1100" dirty="0">
                <a:solidFill>
                  <a:prstClr val="white"/>
                </a:solidFill>
                <a:latin typeface="Courier New" panose="02070309020205020404" pitchFamily="49" charset="0"/>
                <a:cs typeface="Courier New" panose="02070309020205020404" pitchFamily="49" charset="0"/>
              </a:rPr>
              <a:t>, elapsed = 2.74 s.</a:t>
            </a:r>
          </a:p>
          <a:p>
            <a:pPr lvl="0" defTabSz="914400"/>
            <a:r>
              <a:rPr lang="en-US" sz="1100" dirty="0">
                <a:solidFill>
                  <a:prstClr val="white"/>
                </a:solidFill>
                <a:latin typeface="Courier New" panose="02070309020205020404" pitchFamily="49" charset="0"/>
                <a:cs typeface="Courier New" panose="02070309020205020404" pitchFamily="49" charset="0"/>
              </a:rPr>
              <a:t>Time accumulated: CPU = 159.135 s (2m  39.1s), elapsed = 175.014 s (2m  55.0s).</a:t>
            </a:r>
          </a:p>
          <a:p>
            <a:pPr lvl="0" defTabSz="914400"/>
            <a:r>
              <a:rPr lang="en-US" sz="1100" dirty="0">
                <a:solidFill>
                  <a:prstClr val="white"/>
                </a:solidFill>
                <a:latin typeface="Courier New" panose="02070309020205020404" pitchFamily="49" charset="0"/>
                <a:cs typeface="Courier New" panose="02070309020205020404" pitchFamily="49" charset="0"/>
              </a:rPr>
              <a:t>Peak resident memory used = 1.85 </a:t>
            </a:r>
            <a:r>
              <a:rPr lang="en-US" sz="1100" dirty="0" err="1">
                <a:solidFill>
                  <a:prstClr val="white"/>
                </a:solidFill>
                <a:latin typeface="Courier New" panose="02070309020205020404" pitchFamily="49" charset="0"/>
                <a:cs typeface="Courier New" panose="02070309020205020404" pitchFamily="49" charset="0"/>
              </a:rPr>
              <a:t>Gbytes</a:t>
            </a:r>
            <a:r>
              <a:rPr lang="en-US" sz="1100" dirty="0">
                <a:solidFill>
                  <a:prstClr val="white"/>
                </a:solidFill>
                <a:latin typeface="Courier New" panose="02070309020205020404" pitchFamily="49" charset="0"/>
                <a:cs typeface="Courier New" panose="02070309020205020404" pitchFamily="49" charset="0"/>
              </a:rPr>
              <a:t>.</a:t>
            </a: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Aggregate audit (1:25:44 AM, Wed Jun 19, 2019):</a:t>
            </a:r>
          </a:p>
          <a:p>
            <a:pPr lvl="0" defTabSz="914400"/>
            <a:r>
              <a:rPr lang="en-US" sz="1100" dirty="0">
                <a:solidFill>
                  <a:prstClr val="white"/>
                </a:solidFill>
                <a:latin typeface="Courier New" panose="02070309020205020404" pitchFamily="49" charset="0"/>
                <a:cs typeface="Courier New" panose="02070309020205020404" pitchFamily="49" charset="0"/>
              </a:rPr>
              <a:t>Time used: CPU = 162 s (2m  42.1s), elapsed = 178 s (2m  58.4s), util. = 90.8%.</a:t>
            </a:r>
          </a:p>
          <a:p>
            <a:pPr lvl="0" defTabSz="914400"/>
            <a:r>
              <a:rPr lang="en-US" sz="1100" dirty="0">
                <a:solidFill>
                  <a:prstClr val="white"/>
                </a:solidFill>
                <a:latin typeface="Courier New" panose="02070309020205020404" pitchFamily="49" charset="0"/>
                <a:cs typeface="Courier New" panose="02070309020205020404" pitchFamily="49" charset="0"/>
              </a:rPr>
              <a:t>Time spent in licensing: elapsed = 573 </a:t>
            </a:r>
            <a:r>
              <a:rPr lang="en-US" sz="1100" dirty="0" err="1">
                <a:solidFill>
                  <a:prstClr val="white"/>
                </a:solidFill>
                <a:latin typeface="Courier New" panose="02070309020205020404" pitchFamily="49" charset="0"/>
                <a:cs typeface="Courier New" panose="02070309020205020404" pitchFamily="49" charset="0"/>
              </a:rPr>
              <a:t>ms.</a:t>
            </a:r>
            <a:endParaRPr lang="en-US" sz="1100" dirty="0">
              <a:solidFill>
                <a:prstClr val="white"/>
              </a:solidFill>
              <a:latin typeface="Courier New" panose="02070309020205020404" pitchFamily="49" charset="0"/>
              <a:cs typeface="Courier New" panose="02070309020205020404" pitchFamily="49" charset="0"/>
            </a:endParaRPr>
          </a:p>
          <a:p>
            <a:pPr lvl="0" defTabSz="914400"/>
            <a:r>
              <a:rPr lang="en-US" sz="1100" dirty="0">
                <a:solidFill>
                  <a:prstClr val="white"/>
                </a:solidFill>
                <a:latin typeface="Courier New" panose="02070309020205020404" pitchFamily="49" charset="0"/>
                <a:cs typeface="Courier New" panose="02070309020205020404" pitchFamily="49" charset="0"/>
              </a:rPr>
              <a:t>Peak memory used = 1.85 </a:t>
            </a:r>
            <a:r>
              <a:rPr lang="en-US" sz="1100" dirty="0" err="1">
                <a:solidFill>
                  <a:prstClr val="white"/>
                </a:solidFill>
                <a:latin typeface="Courier New" panose="02070309020205020404" pitchFamily="49" charset="0"/>
                <a:cs typeface="Courier New" panose="02070309020205020404" pitchFamily="49" charset="0"/>
              </a:rPr>
              <a:t>Gbytes</a:t>
            </a:r>
            <a:r>
              <a:rPr lang="en-US" sz="1100" dirty="0">
                <a:solidFill>
                  <a:prstClr val="white"/>
                </a:solidFill>
                <a:latin typeface="Courier New" panose="02070309020205020404" pitchFamily="49" charset="0"/>
                <a:cs typeface="Courier New" panose="02070309020205020404" pitchFamily="49" charset="0"/>
              </a:rPr>
              <a:t>.</a:t>
            </a:r>
          </a:p>
          <a:p>
            <a:pPr lvl="0" defTabSz="914400"/>
            <a:r>
              <a:rPr lang="en-US" sz="1100" dirty="0">
                <a:solidFill>
                  <a:prstClr val="white"/>
                </a:solidFill>
                <a:latin typeface="Courier New" panose="02070309020205020404" pitchFamily="49" charset="0"/>
                <a:cs typeface="Courier New" panose="02070309020205020404" pitchFamily="49" charset="0"/>
              </a:rPr>
              <a:t>Simulation started at: 1:22:45 AM, Wed Jun 19, 2019, ended at: 1:25:44 AM, Wed Jun 19, 2019, with elapsed time (wall clock): 178 s (2m  58.4s).</a:t>
            </a:r>
          </a:p>
          <a:p>
            <a:pPr lvl="0" defTabSz="914400"/>
            <a:r>
              <a:rPr lang="en-US" sz="1100" dirty="0" err="1">
                <a:solidFill>
                  <a:prstClr val="white"/>
                </a:solidFill>
                <a:latin typeface="Courier New" panose="02070309020205020404" pitchFamily="49" charset="0"/>
                <a:cs typeface="Courier New" panose="02070309020205020404" pitchFamily="49" charset="0"/>
              </a:rPr>
              <a:t>spectre</a:t>
            </a:r>
            <a:r>
              <a:rPr lang="en-US" sz="1100" dirty="0">
                <a:solidFill>
                  <a:prstClr val="white"/>
                </a:solidFill>
                <a:latin typeface="Courier New" panose="02070309020205020404" pitchFamily="49" charset="0"/>
                <a:cs typeface="Courier New" panose="02070309020205020404" pitchFamily="49" charset="0"/>
              </a:rPr>
              <a:t> completes with 0 errors, 13 warnings, and 42 notices.</a:t>
            </a:r>
            <a:r>
              <a:rPr lang="en-US" sz="1100" dirty="0">
                <a:solidFill>
                  <a:srgbClr val="FFC000">
                    <a:lumMod val="40000"/>
                    <a:lumOff val="60000"/>
                  </a:srgbClr>
                </a:solidFill>
                <a:latin typeface="Courier New" panose="02070309020205020404" pitchFamily="49" charset="0"/>
                <a:cs typeface="Courier New" panose="02070309020205020404" pitchFamily="49" charset="0"/>
              </a:rPr>
              <a:t>.</a:t>
            </a:r>
          </a:p>
        </p:txBody>
      </p:sp>
      <p:sp>
        <p:nvSpPr>
          <p:cNvPr id="21" name="Rectangle: Rounded Corners 20">
            <a:extLst>
              <a:ext uri="{FF2B5EF4-FFF2-40B4-BE49-F238E27FC236}">
                <a16:creationId xmlns:a16="http://schemas.microsoft.com/office/drawing/2014/main" id="{0701F546-0092-42B6-BE3F-5E86F10DE2C6}"/>
              </a:ext>
            </a:extLst>
          </p:cNvPr>
          <p:cNvSpPr/>
          <p:nvPr/>
        </p:nvSpPr>
        <p:spPr>
          <a:xfrm>
            <a:off x="3572376" y="4080630"/>
            <a:ext cx="3937518" cy="335902"/>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D4FE064-9CEE-49F4-8668-BB64B184ADA8}"/>
              </a:ext>
            </a:extLst>
          </p:cNvPr>
          <p:cNvCxnSpPr>
            <a:cxnSpLocks/>
          </p:cNvCxnSpPr>
          <p:nvPr/>
        </p:nvCxnSpPr>
        <p:spPr>
          <a:xfrm flipV="1">
            <a:off x="7509894" y="4330269"/>
            <a:ext cx="884864"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29" name="Picture 28">
            <a:extLst>
              <a:ext uri="{FF2B5EF4-FFF2-40B4-BE49-F238E27FC236}">
                <a16:creationId xmlns:a16="http://schemas.microsoft.com/office/drawing/2014/main" id="{EC555812-03EC-4D55-8FB1-07340D56E764}"/>
              </a:ext>
            </a:extLst>
          </p:cNvPr>
          <p:cNvPicPr>
            <a:picLocks noChangeAspect="1"/>
          </p:cNvPicPr>
          <p:nvPr/>
        </p:nvPicPr>
        <p:blipFill>
          <a:blip r:embed="rId3"/>
          <a:stretch>
            <a:fillRect/>
          </a:stretch>
        </p:blipFill>
        <p:spPr>
          <a:xfrm>
            <a:off x="7465296" y="4056814"/>
            <a:ext cx="958352" cy="234143"/>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C40C654-7134-402B-BD63-E68C180D1759}"/>
                  </a:ext>
                </a:extLst>
              </p:cNvPr>
              <p:cNvSpPr txBox="1"/>
              <p:nvPr/>
            </p:nvSpPr>
            <p:spPr>
              <a:xfrm>
                <a:off x="8169782" y="3959621"/>
                <a:ext cx="50773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oMath>
                  </m:oMathPara>
                </a14:m>
                <a:endParaRPr lang="en-US" dirty="0"/>
              </a:p>
            </p:txBody>
          </p:sp>
        </mc:Choice>
        <mc:Fallback xmlns="">
          <p:sp>
            <p:nvSpPr>
              <p:cNvPr id="30" name="TextBox 29">
                <a:extLst>
                  <a:ext uri="{FF2B5EF4-FFF2-40B4-BE49-F238E27FC236}">
                    <a16:creationId xmlns:a16="http://schemas.microsoft.com/office/drawing/2014/main" id="{2C40C654-7134-402B-BD63-E68C180D1759}"/>
                  </a:ext>
                </a:extLst>
              </p:cNvPr>
              <p:cNvSpPr txBox="1">
                <a:spLocks noRot="1" noChangeAspect="1" noMove="1" noResize="1" noEditPoints="1" noAdjustHandles="1" noChangeArrowheads="1" noChangeShapeType="1" noTextEdit="1"/>
              </p:cNvSpPr>
              <p:nvPr/>
            </p:nvSpPr>
            <p:spPr>
              <a:xfrm>
                <a:off x="8169782" y="3959621"/>
                <a:ext cx="507732" cy="307777"/>
              </a:xfrm>
              <a:prstGeom prst="rect">
                <a:avLst/>
              </a:prstGeom>
              <a:blipFill>
                <a:blip r:embed="rId4"/>
                <a:stretch>
                  <a:fillRect r="-1566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ADB4107-3AD3-40A9-9895-3281DBDE4FB1}"/>
                  </a:ext>
                </a:extLst>
              </p:cNvPr>
              <p:cNvSpPr txBox="1"/>
              <p:nvPr/>
            </p:nvSpPr>
            <p:spPr>
              <a:xfrm>
                <a:off x="8384305" y="4151884"/>
                <a:ext cx="958351" cy="307777"/>
              </a:xfrm>
              <a:prstGeom prst="rect">
                <a:avLst/>
              </a:prstGeom>
              <a:noFill/>
            </p:spPr>
            <p:txBody>
              <a:bodyPr wrap="square" rtlCol="0">
                <a:spAutoFit/>
              </a:bodyPr>
              <a:lstStyle/>
              <a:p>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oMath>
                </a14:m>
                <a:r>
                  <a:rPr lang="en-US" sz="1400" dirty="0"/>
                  <a:t> * m</a:t>
                </a:r>
                <a:endParaRPr lang="en-US" dirty="0"/>
              </a:p>
            </p:txBody>
          </p:sp>
        </mc:Choice>
        <mc:Fallback xmlns="">
          <p:sp>
            <p:nvSpPr>
              <p:cNvPr id="32" name="TextBox 31">
                <a:extLst>
                  <a:ext uri="{FF2B5EF4-FFF2-40B4-BE49-F238E27FC236}">
                    <a16:creationId xmlns:a16="http://schemas.microsoft.com/office/drawing/2014/main" id="{EADB4107-3AD3-40A9-9895-3281DBDE4FB1}"/>
                  </a:ext>
                </a:extLst>
              </p:cNvPr>
              <p:cNvSpPr txBox="1">
                <a:spLocks noRot="1" noChangeAspect="1" noMove="1" noResize="1" noEditPoints="1" noAdjustHandles="1" noChangeArrowheads="1" noChangeShapeType="1" noTextEdit="1"/>
              </p:cNvSpPr>
              <p:nvPr/>
            </p:nvSpPr>
            <p:spPr>
              <a:xfrm>
                <a:off x="8384305" y="4151884"/>
                <a:ext cx="958351" cy="307777"/>
              </a:xfrm>
              <a:prstGeom prst="rect">
                <a:avLst/>
              </a:prstGeom>
              <a:blipFill>
                <a:blip r:embed="rId5"/>
                <a:stretch>
                  <a:fillRect t="-1961" b="-21569"/>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25C9023-1140-467D-94CE-E8241EBC21A5}"/>
              </a:ext>
            </a:extLst>
          </p:cNvPr>
          <p:cNvSpPr/>
          <p:nvPr/>
        </p:nvSpPr>
        <p:spPr>
          <a:xfrm>
            <a:off x="1290163" y="649114"/>
            <a:ext cx="10045235" cy="369332"/>
          </a:xfrm>
          <a:prstGeom prst="rect">
            <a:avLst/>
          </a:prstGeom>
        </p:spPr>
        <p:txBody>
          <a:bodyPr wrap="square">
            <a:spAutoFit/>
          </a:bodyPr>
          <a:lstStyle/>
          <a:p>
            <a:r>
              <a:rPr lang="en-US" dirty="0">
                <a:latin typeface="Gotham Thin"/>
              </a:rPr>
              <a:t>The result of memory estimation will be printed to screen and </a:t>
            </a:r>
            <a:r>
              <a:rPr lang="en-US" altLang="zh-CN" dirty="0" err="1">
                <a:latin typeface="Gotham Thin"/>
              </a:rPr>
              <a:t>S</a:t>
            </a:r>
            <a:r>
              <a:rPr lang="en-US" dirty="0" err="1">
                <a:latin typeface="Gotham Thin"/>
              </a:rPr>
              <a:t>pectre</a:t>
            </a:r>
            <a:r>
              <a:rPr lang="en-US" dirty="0">
                <a:latin typeface="Gotham Thin"/>
              </a:rPr>
              <a:t> log, as shown in the blue rectangle.</a:t>
            </a:r>
          </a:p>
        </p:txBody>
      </p:sp>
    </p:spTree>
    <p:extLst>
      <p:ext uri="{BB962C8B-B14F-4D97-AF65-F5344CB8AC3E}">
        <p14:creationId xmlns:p14="http://schemas.microsoft.com/office/powerpoint/2010/main" val="1465889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9F50EF6-A1A9-4331-B2CC-9A5289852EED}"/>
              </a:ext>
            </a:extLst>
          </p:cNvPr>
          <p:cNvSpPr txBox="1">
            <a:spLocks/>
          </p:cNvSpPr>
          <p:nvPr/>
        </p:nvSpPr>
        <p:spPr>
          <a:xfrm>
            <a:off x="4209142" y="3909527"/>
            <a:ext cx="3805853" cy="1022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algn="ctr">
              <a:defRPr/>
            </a:pPr>
            <a:r>
              <a:rPr lang="en-US" altLang="zh-CN" sz="4000" b="1" dirty="0">
                <a:solidFill>
                  <a:prstClr val="white"/>
                </a:solidFill>
              </a:rPr>
              <a:t>Conclusion</a:t>
            </a:r>
            <a:endParaRPr lang="en-US" sz="4000" b="1" dirty="0">
              <a:solidFill>
                <a:prstClr val="white"/>
              </a:solidFi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1" i="0" u="none" strike="noStrike" kern="1200" cap="small" spc="0" normalizeH="0" baseline="0" noProof="0" dirty="0">
              <a:ln>
                <a:noFill/>
              </a:ln>
              <a:solidFill>
                <a:prstClr val="white"/>
              </a:solidFill>
              <a:effectLst/>
              <a:uLnTx/>
              <a:uFillTx/>
              <a:latin typeface="Gotham Thin" pitchFamily="50" charset="0"/>
              <a:ea typeface="+mj-ea"/>
              <a:cs typeface="+mj-cs"/>
            </a:endParaRPr>
          </a:p>
        </p:txBody>
      </p:sp>
      <p:sp>
        <p:nvSpPr>
          <p:cNvPr id="3" name="Shape 2582">
            <a:extLst>
              <a:ext uri="{FF2B5EF4-FFF2-40B4-BE49-F238E27FC236}">
                <a16:creationId xmlns:a16="http://schemas.microsoft.com/office/drawing/2014/main" id="{EE0FF675-FA6A-4391-92DE-26EC6A047ECF}"/>
              </a:ext>
            </a:extLst>
          </p:cNvPr>
          <p:cNvSpPr/>
          <p:nvPr/>
        </p:nvSpPr>
        <p:spPr>
          <a:xfrm>
            <a:off x="5816666" y="2855103"/>
            <a:ext cx="558668" cy="558657"/>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ysClr val="window" lastClr="FFFFFF"/>
          </a:solidFill>
          <a:ln w="12700">
            <a:miter lim="400000"/>
          </a:ln>
        </p:spPr>
        <p:txBody>
          <a:bodyPr lIns="38090" tIns="38090" rIns="38090" bIns="38090" anchor="ctr"/>
          <a:lstStyle/>
          <a:p>
            <a:pPr marL="0" marR="0" lvl="0" indent="0" algn="l" defTabSz="457063"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Tree>
    <p:extLst>
      <p:ext uri="{BB962C8B-B14F-4D97-AF65-F5344CB8AC3E}">
        <p14:creationId xmlns:p14="http://schemas.microsoft.com/office/powerpoint/2010/main" val="215536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502D-BC9A-4F02-ACD7-424877E04C64}"/>
              </a:ext>
            </a:extLst>
          </p:cNvPr>
          <p:cNvSpPr txBox="1"/>
          <p:nvPr/>
        </p:nvSpPr>
        <p:spPr>
          <a:xfrm>
            <a:off x="1950098" y="2630460"/>
            <a:ext cx="8686800" cy="1477328"/>
          </a:xfrm>
          <a:prstGeom prst="rect">
            <a:avLst/>
          </a:prstGeom>
          <a:noFill/>
        </p:spPr>
        <p:txBody>
          <a:bodyPr wrap="square" rtlCol="0">
            <a:spAutoFit/>
          </a:bodyPr>
          <a:lstStyle/>
          <a:p>
            <a:r>
              <a:rPr lang="en-US" dirty="0">
                <a:latin typeface="Gotham Thin"/>
              </a:rPr>
              <a:t>Using neural network model, we estimate global peak memory before transient analysis</a:t>
            </a:r>
            <a:r>
              <a:rPr lang="en-US" altLang="zh-CN" dirty="0">
                <a:latin typeface="Gotham Thin"/>
              </a:rPr>
              <a:t>. Testing </a:t>
            </a:r>
            <a:r>
              <a:rPr lang="en-US" dirty="0">
                <a:latin typeface="Gotham Thin"/>
              </a:rPr>
              <a:t>error on APS performance dataset achieves 16.16%. We also provide “recommended memory reservation” which is the predicted memory multiplied by a factor -- in 95% cases it will be larger than the actual memory, </a:t>
            </a:r>
            <a:r>
              <a:rPr lang="en-US" altLang="zh-CN" dirty="0">
                <a:latin typeface="Gotham Thin"/>
              </a:rPr>
              <a:t>which helps users make resource arrangements</a:t>
            </a:r>
            <a:r>
              <a:rPr lang="en-US" dirty="0">
                <a:latin typeface="Gotham Thin"/>
              </a:rPr>
              <a:t>.</a:t>
            </a:r>
          </a:p>
        </p:txBody>
      </p:sp>
    </p:spTree>
    <p:extLst>
      <p:ext uri="{BB962C8B-B14F-4D97-AF65-F5344CB8AC3E}">
        <p14:creationId xmlns:p14="http://schemas.microsoft.com/office/powerpoint/2010/main" val="63183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4C4984-6519-45D0-9524-3874045E5289}"/>
              </a:ext>
            </a:extLst>
          </p:cNvPr>
          <p:cNvSpPr txBox="1">
            <a:spLocks/>
          </p:cNvSpPr>
          <p:nvPr/>
        </p:nvSpPr>
        <p:spPr>
          <a:xfrm>
            <a:off x="4125168" y="3429000"/>
            <a:ext cx="3773714"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small" spc="0" normalizeH="0" baseline="0" noProof="0">
                <a:ln>
                  <a:noFill/>
                </a:ln>
                <a:solidFill>
                  <a:sysClr val="window" lastClr="FFFFFF"/>
                </a:solidFill>
                <a:effectLst/>
                <a:uLnTx/>
                <a:uFillTx/>
                <a:latin typeface="Gotham Thin" pitchFamily="50" charset="0"/>
                <a:ea typeface="+mj-ea"/>
                <a:cs typeface="+mj-cs"/>
              </a:rPr>
              <a:t>The Problem</a:t>
            </a:r>
            <a:endParaRPr kumimoji="0" lang="en-US" sz="4000" b="1" i="0" u="none" strike="noStrike" kern="1200" cap="small" spc="0" normalizeH="0" baseline="0" noProof="0" dirty="0">
              <a:ln>
                <a:noFill/>
              </a:ln>
              <a:solidFill>
                <a:sysClr val="window" lastClr="FFFFFF"/>
              </a:solidFill>
              <a:effectLst/>
              <a:uLnTx/>
              <a:uFillTx/>
              <a:latin typeface="Gotham Thin" pitchFamily="50" charset="0"/>
              <a:ea typeface="+mj-ea"/>
              <a:cs typeface="+mj-cs"/>
            </a:endParaRPr>
          </a:p>
        </p:txBody>
      </p:sp>
      <p:sp>
        <p:nvSpPr>
          <p:cNvPr id="5" name="Shape 2704">
            <a:extLst>
              <a:ext uri="{FF2B5EF4-FFF2-40B4-BE49-F238E27FC236}">
                <a16:creationId xmlns:a16="http://schemas.microsoft.com/office/drawing/2014/main" id="{BF4A3F27-21A9-4E26-8402-00257FDA0199}"/>
              </a:ext>
            </a:extLst>
          </p:cNvPr>
          <p:cNvSpPr/>
          <p:nvPr/>
        </p:nvSpPr>
        <p:spPr>
          <a:xfrm>
            <a:off x="5732691" y="2724149"/>
            <a:ext cx="558668"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Tree>
    <p:extLst>
      <p:ext uri="{BB962C8B-B14F-4D97-AF65-F5344CB8AC3E}">
        <p14:creationId xmlns:p14="http://schemas.microsoft.com/office/powerpoint/2010/main" val="1807321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9F50EF6-A1A9-4331-B2CC-9A5289852EED}"/>
              </a:ext>
            </a:extLst>
          </p:cNvPr>
          <p:cNvSpPr txBox="1">
            <a:spLocks/>
          </p:cNvSpPr>
          <p:nvPr/>
        </p:nvSpPr>
        <p:spPr>
          <a:xfrm>
            <a:off x="4209143" y="3565864"/>
            <a:ext cx="3773714"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lvl="0" algn="ctr">
              <a:defRPr/>
            </a:pPr>
            <a:r>
              <a:rPr lang="en-US" sz="4000" b="1" dirty="0">
                <a:solidFill>
                  <a:schemeClr val="tx1"/>
                </a:solidFill>
                <a:latin typeface="Gotham Thin"/>
              </a:rPr>
              <a:t>Future Works</a:t>
            </a:r>
            <a:r>
              <a:rPr kumimoji="0" lang="en-GB" sz="4000" b="1" i="0" u="none" strike="noStrike" kern="1200" cap="small" spc="0" normalizeH="0" baseline="0" noProof="0" dirty="0">
                <a:ln>
                  <a:noFill/>
                </a:ln>
                <a:solidFill>
                  <a:schemeClr val="tx1"/>
                </a:solidFill>
                <a:effectLst/>
                <a:uLnTx/>
                <a:uFillTx/>
                <a:latin typeface="Gotham Thin" pitchFamily="50" charset="0"/>
                <a:ea typeface="+mj-ea"/>
                <a:cs typeface="+mj-cs"/>
              </a:rPr>
              <a:t> </a:t>
            </a:r>
            <a:endParaRPr kumimoji="0" lang="en-US" sz="4000" b="1" i="0" u="none" strike="noStrike" kern="1200" cap="small" spc="0" normalizeH="0" baseline="0" noProof="0" dirty="0">
              <a:ln>
                <a:noFill/>
              </a:ln>
              <a:solidFill>
                <a:schemeClr val="tx1"/>
              </a:solidFill>
              <a:effectLst/>
              <a:uLnTx/>
              <a:uFillTx/>
              <a:latin typeface="Gotham Thin" pitchFamily="50" charset="0"/>
              <a:ea typeface="+mj-ea"/>
              <a:cs typeface="+mj-cs"/>
            </a:endParaRPr>
          </a:p>
        </p:txBody>
      </p:sp>
      <p:pic>
        <p:nvPicPr>
          <p:cNvPr id="4" name="Graphic 3" descr="Closed book">
            <a:extLst>
              <a:ext uri="{FF2B5EF4-FFF2-40B4-BE49-F238E27FC236}">
                <a16:creationId xmlns:a16="http://schemas.microsoft.com/office/drawing/2014/main" id="{64B52A1B-42F7-46A8-9E32-94786583A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3980" y="2668850"/>
            <a:ext cx="804040" cy="804040"/>
          </a:xfrm>
          <a:prstGeom prst="rect">
            <a:avLst/>
          </a:prstGeom>
        </p:spPr>
      </p:pic>
    </p:spTree>
    <p:extLst>
      <p:ext uri="{BB962C8B-B14F-4D97-AF65-F5344CB8AC3E}">
        <p14:creationId xmlns:p14="http://schemas.microsoft.com/office/powerpoint/2010/main" val="382638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E8016-E3FC-4BA1-AE35-ADEDA351345F}"/>
              </a:ext>
            </a:extLst>
          </p:cNvPr>
          <p:cNvSpPr/>
          <p:nvPr/>
        </p:nvSpPr>
        <p:spPr>
          <a:xfrm>
            <a:off x="1604864" y="2062063"/>
            <a:ext cx="9330613" cy="3416320"/>
          </a:xfrm>
          <a:prstGeom prst="rect">
            <a:avLst/>
          </a:prstGeom>
        </p:spPr>
        <p:txBody>
          <a:bodyPr wrap="square">
            <a:spAutoFit/>
          </a:bodyPr>
          <a:lstStyle/>
          <a:p>
            <a:pPr marL="285750" indent="-285750">
              <a:buFont typeface="Wingdings" panose="05000000000000000000" pitchFamily="2" charset="2"/>
              <a:buChar char="§"/>
            </a:pPr>
            <a:r>
              <a:rPr lang="en-US" dirty="0">
                <a:latin typeface="Gotham Thin"/>
              </a:rPr>
              <a:t>Because all of the cases come from same dataset and they may be different with customers’ cases, this memory estimation model need more validation and feedback from users.</a:t>
            </a:r>
          </a:p>
          <a:p>
            <a:pPr marL="285750" indent="-285750">
              <a:buFont typeface="Wingdings" panose="05000000000000000000" pitchFamily="2" charset="2"/>
              <a:buChar char="§"/>
            </a:pPr>
            <a:endParaRPr lang="en-US" dirty="0">
              <a:latin typeface="Gotham Thin"/>
            </a:endParaRPr>
          </a:p>
          <a:p>
            <a:pPr marL="285750" indent="-285750">
              <a:buFont typeface="Wingdings" panose="05000000000000000000" pitchFamily="2" charset="2"/>
              <a:buChar char="§"/>
            </a:pPr>
            <a:r>
              <a:rPr lang="en-US" dirty="0">
                <a:latin typeface="Gotham Thin"/>
              </a:rPr>
              <a:t>Only transient analyses in APS mode was considered. For the next step, we can improve our model for more analyses and modes.</a:t>
            </a:r>
          </a:p>
          <a:p>
            <a:pPr marL="285750" indent="-285750">
              <a:buFont typeface="Wingdings" panose="05000000000000000000" pitchFamily="2" charset="2"/>
              <a:buChar char="§"/>
            </a:pPr>
            <a:endParaRPr lang="en-US" dirty="0">
              <a:latin typeface="Gotham Thin"/>
            </a:endParaRPr>
          </a:p>
          <a:p>
            <a:pPr marL="285750" indent="-285750">
              <a:buFont typeface="Wingdings" panose="05000000000000000000" pitchFamily="2" charset="2"/>
              <a:buChar char="§"/>
            </a:pPr>
            <a:r>
              <a:rPr lang="en-US" dirty="0">
                <a:latin typeface="Gotham Thin"/>
              </a:rPr>
              <a:t>We are short on large cases, especially cases with peak memory &gt;10 </a:t>
            </a:r>
            <a:r>
              <a:rPr lang="en-US" dirty="0" err="1">
                <a:latin typeface="Gotham Thin"/>
              </a:rPr>
              <a:t>Gbytes</a:t>
            </a:r>
            <a:r>
              <a:rPr lang="en-US" dirty="0">
                <a:latin typeface="Gotham Thin"/>
              </a:rPr>
              <a:t>. Since our application situation would be mostly on giant cases, the more cases we can get, the better accuracy we can achieve.</a:t>
            </a:r>
          </a:p>
          <a:p>
            <a:pPr marL="285750" indent="-285750">
              <a:buFont typeface="Wingdings" panose="05000000000000000000" pitchFamily="2" charset="2"/>
              <a:buChar char="§"/>
            </a:pPr>
            <a:endParaRPr lang="en-US" dirty="0">
              <a:latin typeface="Gotham Thin"/>
            </a:endParaRPr>
          </a:p>
          <a:p>
            <a:pPr marL="285750" indent="-285750">
              <a:buFont typeface="Wingdings" panose="05000000000000000000" pitchFamily="2" charset="2"/>
              <a:buChar char="§"/>
            </a:pPr>
            <a:r>
              <a:rPr lang="en-US" dirty="0">
                <a:latin typeface="Gotham Thin"/>
              </a:rPr>
              <a:t>We may also consider about online learning method that user can train their own model in their actual working environment while simulating.</a:t>
            </a:r>
          </a:p>
        </p:txBody>
      </p:sp>
    </p:spTree>
    <p:extLst>
      <p:ext uri="{BB962C8B-B14F-4D97-AF65-F5344CB8AC3E}">
        <p14:creationId xmlns:p14="http://schemas.microsoft.com/office/powerpoint/2010/main" val="400817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CAED2A-620B-4839-BF24-94BEDB5825CC}"/>
              </a:ext>
            </a:extLst>
          </p:cNvPr>
          <p:cNvSpPr/>
          <p:nvPr/>
        </p:nvSpPr>
        <p:spPr>
          <a:xfrm>
            <a:off x="4728506" y="3105835"/>
            <a:ext cx="2734980" cy="646331"/>
          </a:xfrm>
          <a:prstGeom prst="rect">
            <a:avLst/>
          </a:prstGeom>
        </p:spPr>
        <p:txBody>
          <a:bodyPr wrap="none">
            <a:spAutoFit/>
          </a:bodyPr>
          <a:lstStyle/>
          <a:p>
            <a:pPr lvl="0" algn="ctr" defTabSz="914400">
              <a:lnSpc>
                <a:spcPct val="90000"/>
              </a:lnSpc>
              <a:spcBef>
                <a:spcPct val="0"/>
              </a:spcBef>
              <a:defRPr/>
            </a:pPr>
            <a:r>
              <a:rPr lang="en-GB" sz="4000" b="1" cap="small" dirty="0">
                <a:solidFill>
                  <a:sysClr val="window" lastClr="FFFFFF"/>
                </a:solidFill>
                <a:latin typeface="Gotham Thin" pitchFamily="50" charset="0"/>
              </a:rPr>
              <a:t>THANK YOU</a:t>
            </a:r>
            <a:endParaRPr lang="en-US" sz="4000" b="1" cap="small" dirty="0">
              <a:solidFill>
                <a:sysClr val="window" lastClr="FFFFFF"/>
              </a:solidFill>
              <a:latin typeface="Gotham Thin" pitchFamily="50" charset="0"/>
            </a:endParaRPr>
          </a:p>
        </p:txBody>
      </p:sp>
    </p:spTree>
    <p:extLst>
      <p:ext uri="{BB962C8B-B14F-4D97-AF65-F5344CB8AC3E}">
        <p14:creationId xmlns:p14="http://schemas.microsoft.com/office/powerpoint/2010/main" val="292558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45BBB4-FE93-43C1-BD45-381DE295D53A}"/>
              </a:ext>
            </a:extLst>
          </p:cNvPr>
          <p:cNvSpPr/>
          <p:nvPr/>
        </p:nvSpPr>
        <p:spPr>
          <a:xfrm>
            <a:off x="875523" y="1940768"/>
            <a:ext cx="9854681" cy="3536301"/>
          </a:xfrm>
          <a:prstGeom prst="rect">
            <a:avLst/>
          </a:prstGeom>
        </p:spPr>
        <p:txBody>
          <a:bodyPr wrap="square">
            <a:spAutoFit/>
          </a:bodyPr>
          <a:lstStyle/>
          <a:p>
            <a:r>
              <a:rPr lang="en-US" sz="2000" dirty="0">
                <a:latin typeface="Gotham Thin"/>
              </a:rPr>
              <a:t>When users simulating large circuits with Spectre, </a:t>
            </a:r>
            <a:r>
              <a:rPr lang="en-US" altLang="zh-CN" sz="2000" dirty="0">
                <a:latin typeface="Gotham Thin"/>
              </a:rPr>
              <a:t>it needs numerous memory usage. For reasonable arrangement of simulating plans, </a:t>
            </a:r>
            <a:r>
              <a:rPr lang="en-US" sz="2000" dirty="0">
                <a:latin typeface="Gotham Thin"/>
              </a:rPr>
              <a:t>it’s necessary for them to estimate memory usage before analysis. </a:t>
            </a:r>
          </a:p>
          <a:p>
            <a:endParaRPr lang="en-US" sz="2000" dirty="0">
              <a:latin typeface="Gotham Thin"/>
            </a:endParaRPr>
          </a:p>
          <a:p>
            <a:r>
              <a:rPr lang="en-US" sz="2000" dirty="0">
                <a:latin typeface="Gotham Thin"/>
              </a:rPr>
              <a:t>Simulators are highly complex: it includes complex mathematical operations, different modes (accuracy/speed tradeoff), hundreds of options, etc. All of those will influence </a:t>
            </a:r>
            <a:r>
              <a:rPr lang="en-US" sz="2000" dirty="0" err="1">
                <a:latin typeface="Gotham Thin"/>
              </a:rPr>
              <a:t>Spectre’s</a:t>
            </a:r>
            <a:r>
              <a:rPr lang="en-US" sz="2000" dirty="0">
                <a:latin typeface="Gotham Thin"/>
              </a:rPr>
              <a:t> memory usage.</a:t>
            </a:r>
          </a:p>
          <a:p>
            <a:endParaRPr lang="en-US" sz="2000" dirty="0">
              <a:latin typeface="Gotham Thin"/>
            </a:endParaRPr>
          </a:p>
          <a:p>
            <a:r>
              <a:rPr lang="en-US" sz="2000" dirty="0">
                <a:latin typeface="Gotham Thin"/>
              </a:rPr>
              <a:t>Hence we want to estimate Spectre global peak memory usage after Spectre "EDB Visiting" stage in APS mode by using a machine learning model. In this way, we proposed an automated mechanism to assist the users of the Spectre. </a:t>
            </a:r>
          </a:p>
        </p:txBody>
      </p:sp>
    </p:spTree>
    <p:extLst>
      <p:ext uri="{BB962C8B-B14F-4D97-AF65-F5344CB8AC3E}">
        <p14:creationId xmlns:p14="http://schemas.microsoft.com/office/powerpoint/2010/main" val="229671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69688A-05ED-4636-9221-271B8A5236DB}"/>
              </a:ext>
            </a:extLst>
          </p:cNvPr>
          <p:cNvSpPr>
            <a:spLocks noChangeArrowheads="1"/>
          </p:cNvSpPr>
          <p:nvPr/>
        </p:nvSpPr>
        <p:spPr bwMode="auto">
          <a:xfrm>
            <a:off x="6756838"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sp>
        <p:nvSpPr>
          <p:cNvPr id="5" name="Oval 4">
            <a:extLst>
              <a:ext uri="{FF2B5EF4-FFF2-40B4-BE49-F238E27FC236}">
                <a16:creationId xmlns:a16="http://schemas.microsoft.com/office/drawing/2014/main" id="{BF78841A-0B85-42C0-A954-CC80CBD02E3B}"/>
              </a:ext>
            </a:extLst>
          </p:cNvPr>
          <p:cNvSpPr>
            <a:spLocks noChangeArrowheads="1"/>
          </p:cNvSpPr>
          <p:nvPr/>
        </p:nvSpPr>
        <p:spPr bwMode="auto">
          <a:xfrm>
            <a:off x="797056" y="2596601"/>
            <a:ext cx="1664796"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grpSp>
        <p:nvGrpSpPr>
          <p:cNvPr id="6" name="Group 5">
            <a:extLst>
              <a:ext uri="{FF2B5EF4-FFF2-40B4-BE49-F238E27FC236}">
                <a16:creationId xmlns:a16="http://schemas.microsoft.com/office/drawing/2014/main" id="{975071C9-FDB2-41AA-AEE0-25387FE4FA84}"/>
              </a:ext>
            </a:extLst>
          </p:cNvPr>
          <p:cNvGrpSpPr/>
          <p:nvPr/>
        </p:nvGrpSpPr>
        <p:grpSpPr>
          <a:xfrm>
            <a:off x="3779141" y="2596601"/>
            <a:ext cx="1660408" cy="1664798"/>
            <a:chOff x="3529679" y="2596601"/>
            <a:chExt cx="1660408" cy="1664798"/>
          </a:xfrm>
        </p:grpSpPr>
        <p:grpSp>
          <p:nvGrpSpPr>
            <p:cNvPr id="7" name="Group 6">
              <a:extLst>
                <a:ext uri="{FF2B5EF4-FFF2-40B4-BE49-F238E27FC236}">
                  <a16:creationId xmlns:a16="http://schemas.microsoft.com/office/drawing/2014/main" id="{5D27C113-2350-4B6A-A9BC-609F965A755B}"/>
                </a:ext>
              </a:extLst>
            </p:cNvPr>
            <p:cNvGrpSpPr/>
            <p:nvPr/>
          </p:nvGrpSpPr>
          <p:grpSpPr>
            <a:xfrm>
              <a:off x="3751633" y="3149672"/>
              <a:ext cx="1216499" cy="558656"/>
              <a:chOff x="5494082" y="4199718"/>
              <a:chExt cx="1216499" cy="558656"/>
            </a:xfrm>
          </p:grpSpPr>
          <p:sp>
            <p:nvSpPr>
              <p:cNvPr id="9" name="Shape 2614">
                <a:extLst>
                  <a:ext uri="{FF2B5EF4-FFF2-40B4-BE49-F238E27FC236}">
                    <a16:creationId xmlns:a16="http://schemas.microsoft.com/office/drawing/2014/main" id="{E776649E-4441-48EA-B3FA-F23E42B485E1}"/>
                  </a:ext>
                </a:extLst>
              </p:cNvPr>
              <p:cNvSpPr/>
              <p:nvPr/>
            </p:nvSpPr>
            <p:spPr>
              <a:xfrm>
                <a:off x="6151926" y="419971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0" name="Shape 2615">
                <a:extLst>
                  <a:ext uri="{FF2B5EF4-FFF2-40B4-BE49-F238E27FC236}">
                    <a16:creationId xmlns:a16="http://schemas.microsoft.com/office/drawing/2014/main" id="{3959402A-6026-40B5-BD90-E11E99BFB817}"/>
                  </a:ext>
                </a:extLst>
              </p:cNvPr>
              <p:cNvSpPr/>
              <p:nvPr/>
            </p:nvSpPr>
            <p:spPr>
              <a:xfrm>
                <a:off x="5494082" y="419971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
          <p:nvSpPr>
            <p:cNvPr id="8" name="Oval 7">
              <a:extLst>
                <a:ext uri="{FF2B5EF4-FFF2-40B4-BE49-F238E27FC236}">
                  <a16:creationId xmlns:a16="http://schemas.microsoft.com/office/drawing/2014/main" id="{7B867825-B4AE-43E9-9CF8-9388B75372B2}"/>
                </a:ext>
              </a:extLst>
            </p:cNvPr>
            <p:cNvSpPr>
              <a:spLocks noChangeArrowheads="1"/>
            </p:cNvSpPr>
            <p:nvPr/>
          </p:nvSpPr>
          <p:spPr bwMode="auto">
            <a:xfrm>
              <a:off x="3529679"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grpSp>
      <p:sp>
        <p:nvSpPr>
          <p:cNvPr id="11" name="Oval 10">
            <a:extLst>
              <a:ext uri="{FF2B5EF4-FFF2-40B4-BE49-F238E27FC236}">
                <a16:creationId xmlns:a16="http://schemas.microsoft.com/office/drawing/2014/main" id="{530B050D-CF18-4290-86C2-31AE83D2A2D2}"/>
              </a:ext>
            </a:extLst>
          </p:cNvPr>
          <p:cNvSpPr>
            <a:spLocks noChangeArrowheads="1"/>
          </p:cNvSpPr>
          <p:nvPr/>
        </p:nvSpPr>
        <p:spPr bwMode="auto">
          <a:xfrm>
            <a:off x="9734536"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sp>
        <p:nvSpPr>
          <p:cNvPr id="12" name="Shape 2556">
            <a:extLst>
              <a:ext uri="{FF2B5EF4-FFF2-40B4-BE49-F238E27FC236}">
                <a16:creationId xmlns:a16="http://schemas.microsoft.com/office/drawing/2014/main" id="{891EB029-54B4-4B60-9776-B8D13CA2FD86}"/>
              </a:ext>
            </a:extLst>
          </p:cNvPr>
          <p:cNvSpPr/>
          <p:nvPr/>
        </p:nvSpPr>
        <p:spPr>
          <a:xfrm>
            <a:off x="2630103" y="3227691"/>
            <a:ext cx="402615" cy="40261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3" name="Shape 2898">
            <a:extLst>
              <a:ext uri="{FF2B5EF4-FFF2-40B4-BE49-F238E27FC236}">
                <a16:creationId xmlns:a16="http://schemas.microsoft.com/office/drawing/2014/main" id="{5EBB3A82-39E5-44B9-92D0-42F310DA497F}"/>
              </a:ext>
            </a:extLst>
          </p:cNvPr>
          <p:cNvSpPr/>
          <p:nvPr/>
        </p:nvSpPr>
        <p:spPr>
          <a:xfrm>
            <a:off x="3027349" y="3283112"/>
            <a:ext cx="751791" cy="291775"/>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4" name="Straight Connector 13">
            <a:extLst>
              <a:ext uri="{FF2B5EF4-FFF2-40B4-BE49-F238E27FC236}">
                <a16:creationId xmlns:a16="http://schemas.microsoft.com/office/drawing/2014/main" id="{5A295BF3-B113-4B1E-B709-990648AFAAFA}"/>
              </a:ext>
            </a:extLst>
          </p:cNvPr>
          <p:cNvCxnSpPr>
            <a:cxnSpLocks/>
            <a:stCxn id="5" idx="6"/>
          </p:cNvCxnSpPr>
          <p:nvPr/>
        </p:nvCxnSpPr>
        <p:spPr>
          <a:xfrm flipV="1">
            <a:off x="2461852" y="3428998"/>
            <a:ext cx="176216" cy="2"/>
          </a:xfrm>
          <a:prstGeom prst="line">
            <a:avLst/>
          </a:prstGeom>
          <a:noFill/>
          <a:ln w="25400" cap="flat" cmpd="sng" algn="ctr">
            <a:solidFill>
              <a:sysClr val="window" lastClr="FFFFFF">
                <a:alpha val="99000"/>
              </a:sysClr>
            </a:solidFill>
            <a:prstDash val="solid"/>
            <a:miter lim="800000"/>
          </a:ln>
          <a:effectLst/>
        </p:spPr>
      </p:cxnSp>
      <p:sp>
        <p:nvSpPr>
          <p:cNvPr id="15" name="Shape 2898">
            <a:extLst>
              <a:ext uri="{FF2B5EF4-FFF2-40B4-BE49-F238E27FC236}">
                <a16:creationId xmlns:a16="http://schemas.microsoft.com/office/drawing/2014/main" id="{074653C6-8AC6-4147-9301-C9764EB23AD9}"/>
              </a:ext>
            </a:extLst>
          </p:cNvPr>
          <p:cNvSpPr/>
          <p:nvPr/>
        </p:nvSpPr>
        <p:spPr>
          <a:xfrm>
            <a:off x="6344753" y="3283112"/>
            <a:ext cx="411258" cy="291775"/>
          </a:xfrm>
          <a:custGeom>
            <a:avLst/>
            <a:gdLst>
              <a:gd name="connsiteX0" fmla="*/ 22105 w 22249"/>
              <a:gd name="connsiteY0" fmla="*/ 10106 h 21600"/>
              <a:gd name="connsiteX1" fmla="*/ 17196 w 22249"/>
              <a:gd name="connsiteY1" fmla="*/ 288 h 21600"/>
              <a:gd name="connsiteX2" fmla="*/ 16849 w 22249"/>
              <a:gd name="connsiteY2" fmla="*/ 0 h 21600"/>
              <a:gd name="connsiteX3" fmla="*/ 16358 w 22249"/>
              <a:gd name="connsiteY3" fmla="*/ 982 h 21600"/>
              <a:gd name="connsiteX4" fmla="*/ 16502 w 22249"/>
              <a:gd name="connsiteY4" fmla="*/ 1676 h 21600"/>
              <a:gd name="connsiteX5" fmla="*/ 20573 w 22249"/>
              <a:gd name="connsiteY5" fmla="*/ 9818 h 21600"/>
              <a:gd name="connsiteX6" fmla="*/ 1140 w 22249"/>
              <a:gd name="connsiteY6" fmla="*/ 9818 h 21600"/>
              <a:gd name="connsiteX7" fmla="*/ 649 w 22249"/>
              <a:gd name="connsiteY7" fmla="*/ 10800 h 21600"/>
              <a:gd name="connsiteX8" fmla="*/ 10718 w 22249"/>
              <a:gd name="connsiteY8" fmla="*/ 11782 h 21600"/>
              <a:gd name="connsiteX9" fmla="*/ 20573 w 22249"/>
              <a:gd name="connsiteY9" fmla="*/ 11782 h 21600"/>
              <a:gd name="connsiteX10" fmla="*/ 16502 w 22249"/>
              <a:gd name="connsiteY10" fmla="*/ 19924 h 21600"/>
              <a:gd name="connsiteX11" fmla="*/ 16358 w 22249"/>
              <a:gd name="connsiteY11" fmla="*/ 20618 h 21600"/>
              <a:gd name="connsiteX12" fmla="*/ 16849 w 22249"/>
              <a:gd name="connsiteY12" fmla="*/ 21600 h 21600"/>
              <a:gd name="connsiteX13" fmla="*/ 17196 w 22249"/>
              <a:gd name="connsiteY13" fmla="*/ 21312 h 21600"/>
              <a:gd name="connsiteX14" fmla="*/ 22105 w 22249"/>
              <a:gd name="connsiteY14" fmla="*/ 11494 h 21600"/>
              <a:gd name="connsiteX15" fmla="*/ 22249 w 22249"/>
              <a:gd name="connsiteY15" fmla="*/ 10800 h 21600"/>
              <a:gd name="connsiteX16" fmla="*/ 22105 w 22249"/>
              <a:gd name="connsiteY16" fmla="*/ 10106 h 21600"/>
              <a:gd name="connsiteX0" fmla="*/ 21456 w 21600"/>
              <a:gd name="connsiteY0" fmla="*/ 10106 h 21600"/>
              <a:gd name="connsiteX1" fmla="*/ 16547 w 21600"/>
              <a:gd name="connsiteY1" fmla="*/ 288 h 21600"/>
              <a:gd name="connsiteX2" fmla="*/ 16200 w 21600"/>
              <a:gd name="connsiteY2" fmla="*/ 0 h 21600"/>
              <a:gd name="connsiteX3" fmla="*/ 15709 w 21600"/>
              <a:gd name="connsiteY3" fmla="*/ 982 h 21600"/>
              <a:gd name="connsiteX4" fmla="*/ 15853 w 21600"/>
              <a:gd name="connsiteY4" fmla="*/ 1676 h 21600"/>
              <a:gd name="connsiteX5" fmla="*/ 19924 w 21600"/>
              <a:gd name="connsiteY5" fmla="*/ 9818 h 21600"/>
              <a:gd name="connsiteX6" fmla="*/ 10069 w 21600"/>
              <a:gd name="connsiteY6" fmla="*/ 9994 h 21600"/>
              <a:gd name="connsiteX7" fmla="*/ 0 w 21600"/>
              <a:gd name="connsiteY7" fmla="*/ 10800 h 21600"/>
              <a:gd name="connsiteX8" fmla="*/ 10069 w 21600"/>
              <a:gd name="connsiteY8" fmla="*/ 11782 h 21600"/>
              <a:gd name="connsiteX9" fmla="*/ 19924 w 21600"/>
              <a:gd name="connsiteY9" fmla="*/ 11782 h 21600"/>
              <a:gd name="connsiteX10" fmla="*/ 15853 w 21600"/>
              <a:gd name="connsiteY10" fmla="*/ 19924 h 21600"/>
              <a:gd name="connsiteX11" fmla="*/ 15709 w 21600"/>
              <a:gd name="connsiteY11" fmla="*/ 20618 h 21600"/>
              <a:gd name="connsiteX12" fmla="*/ 16200 w 21600"/>
              <a:gd name="connsiteY12" fmla="*/ 21600 h 21600"/>
              <a:gd name="connsiteX13" fmla="*/ 16547 w 21600"/>
              <a:gd name="connsiteY13" fmla="*/ 21312 h 21600"/>
              <a:gd name="connsiteX14" fmla="*/ 21456 w 21600"/>
              <a:gd name="connsiteY14" fmla="*/ 11494 h 21600"/>
              <a:gd name="connsiteX15" fmla="*/ 21600 w 21600"/>
              <a:gd name="connsiteY15" fmla="*/ 10800 h 21600"/>
              <a:gd name="connsiteX16" fmla="*/ 21456 w 21600"/>
              <a:gd name="connsiteY16" fmla="*/ 10106 h 21600"/>
              <a:gd name="connsiteX0" fmla="*/ 11672 w 11816"/>
              <a:gd name="connsiteY0" fmla="*/ 10106 h 21600"/>
              <a:gd name="connsiteX1" fmla="*/ 6763 w 11816"/>
              <a:gd name="connsiteY1" fmla="*/ 288 h 21600"/>
              <a:gd name="connsiteX2" fmla="*/ 6416 w 11816"/>
              <a:gd name="connsiteY2" fmla="*/ 0 h 21600"/>
              <a:gd name="connsiteX3" fmla="*/ 5925 w 11816"/>
              <a:gd name="connsiteY3" fmla="*/ 982 h 21600"/>
              <a:gd name="connsiteX4" fmla="*/ 6069 w 11816"/>
              <a:gd name="connsiteY4" fmla="*/ 1676 h 21600"/>
              <a:gd name="connsiteX5" fmla="*/ 10140 w 11816"/>
              <a:gd name="connsiteY5" fmla="*/ 9818 h 21600"/>
              <a:gd name="connsiteX6" fmla="*/ 285 w 11816"/>
              <a:gd name="connsiteY6" fmla="*/ 9994 h 21600"/>
              <a:gd name="connsiteX7" fmla="*/ 0 w 11816"/>
              <a:gd name="connsiteY7" fmla="*/ 10800 h 21600"/>
              <a:gd name="connsiteX8" fmla="*/ 285 w 11816"/>
              <a:gd name="connsiteY8" fmla="*/ 11782 h 21600"/>
              <a:gd name="connsiteX9" fmla="*/ 10140 w 11816"/>
              <a:gd name="connsiteY9" fmla="*/ 11782 h 21600"/>
              <a:gd name="connsiteX10" fmla="*/ 6069 w 11816"/>
              <a:gd name="connsiteY10" fmla="*/ 19924 h 21600"/>
              <a:gd name="connsiteX11" fmla="*/ 5925 w 11816"/>
              <a:gd name="connsiteY11" fmla="*/ 20618 h 21600"/>
              <a:gd name="connsiteX12" fmla="*/ 6416 w 11816"/>
              <a:gd name="connsiteY12" fmla="*/ 21600 h 21600"/>
              <a:gd name="connsiteX13" fmla="*/ 6763 w 11816"/>
              <a:gd name="connsiteY13" fmla="*/ 21312 h 21600"/>
              <a:gd name="connsiteX14" fmla="*/ 11672 w 11816"/>
              <a:gd name="connsiteY14" fmla="*/ 11494 h 21600"/>
              <a:gd name="connsiteX15" fmla="*/ 11816 w 11816"/>
              <a:gd name="connsiteY15" fmla="*/ 10800 h 21600"/>
              <a:gd name="connsiteX16" fmla="*/ 11672 w 11816"/>
              <a:gd name="connsiteY16" fmla="*/ 1010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16" h="21600" extrusionOk="0">
                <a:moveTo>
                  <a:pt x="11672" y="10106"/>
                </a:moveTo>
                <a:lnTo>
                  <a:pt x="6763" y="288"/>
                </a:lnTo>
                <a:cubicBezTo>
                  <a:pt x="6674" y="110"/>
                  <a:pt x="6552" y="0"/>
                  <a:pt x="6416" y="0"/>
                </a:cubicBezTo>
                <a:cubicBezTo>
                  <a:pt x="6145" y="0"/>
                  <a:pt x="5925" y="439"/>
                  <a:pt x="5925" y="982"/>
                </a:cubicBezTo>
                <a:cubicBezTo>
                  <a:pt x="5925" y="1253"/>
                  <a:pt x="5980" y="1499"/>
                  <a:pt x="6069" y="1676"/>
                </a:cubicBezTo>
                <a:lnTo>
                  <a:pt x="10140" y="9818"/>
                </a:lnTo>
                <a:lnTo>
                  <a:pt x="285" y="9994"/>
                </a:lnTo>
                <a:cubicBezTo>
                  <a:pt x="14" y="9994"/>
                  <a:pt x="0" y="10502"/>
                  <a:pt x="0" y="10800"/>
                </a:cubicBezTo>
                <a:cubicBezTo>
                  <a:pt x="0" y="11098"/>
                  <a:pt x="14" y="11782"/>
                  <a:pt x="285" y="11782"/>
                </a:cubicBezTo>
                <a:lnTo>
                  <a:pt x="10140" y="11782"/>
                </a:lnTo>
                <a:lnTo>
                  <a:pt x="6069" y="19924"/>
                </a:lnTo>
                <a:cubicBezTo>
                  <a:pt x="5980" y="20102"/>
                  <a:pt x="5925" y="20347"/>
                  <a:pt x="5925" y="20618"/>
                </a:cubicBezTo>
                <a:cubicBezTo>
                  <a:pt x="5925" y="21161"/>
                  <a:pt x="6145" y="21600"/>
                  <a:pt x="6416" y="21600"/>
                </a:cubicBezTo>
                <a:cubicBezTo>
                  <a:pt x="6552" y="21600"/>
                  <a:pt x="6674" y="21491"/>
                  <a:pt x="6763" y="21312"/>
                </a:cubicBezTo>
                <a:lnTo>
                  <a:pt x="11672" y="11494"/>
                </a:lnTo>
                <a:cubicBezTo>
                  <a:pt x="11761" y="11317"/>
                  <a:pt x="11816" y="11071"/>
                  <a:pt x="11816" y="10800"/>
                </a:cubicBezTo>
                <a:cubicBezTo>
                  <a:pt x="11816" y="10529"/>
                  <a:pt x="11761" y="10284"/>
                  <a:pt x="11672"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6" name="Straight Connector 15">
            <a:extLst>
              <a:ext uri="{FF2B5EF4-FFF2-40B4-BE49-F238E27FC236}">
                <a16:creationId xmlns:a16="http://schemas.microsoft.com/office/drawing/2014/main" id="{531348DF-0715-42FB-9808-02821A2B6691}"/>
              </a:ext>
            </a:extLst>
          </p:cNvPr>
          <p:cNvCxnSpPr>
            <a:cxnSpLocks/>
          </p:cNvCxnSpPr>
          <p:nvPr/>
        </p:nvCxnSpPr>
        <p:spPr>
          <a:xfrm>
            <a:off x="5438722" y="3429000"/>
            <a:ext cx="106605" cy="0"/>
          </a:xfrm>
          <a:prstGeom prst="line">
            <a:avLst/>
          </a:prstGeom>
          <a:noFill/>
          <a:ln w="25400" cap="flat" cmpd="sng" algn="ctr">
            <a:solidFill>
              <a:sysClr val="window" lastClr="FFFFFF">
                <a:alpha val="99000"/>
              </a:sysClr>
            </a:solidFill>
            <a:prstDash val="solid"/>
            <a:miter lim="800000"/>
          </a:ln>
          <a:effectLst/>
        </p:spPr>
      </p:cxnSp>
      <p:sp>
        <p:nvSpPr>
          <p:cNvPr id="17" name="Shape 2898">
            <a:extLst>
              <a:ext uri="{FF2B5EF4-FFF2-40B4-BE49-F238E27FC236}">
                <a16:creationId xmlns:a16="http://schemas.microsoft.com/office/drawing/2014/main" id="{144A17C6-B713-42FF-9FB2-971352DBE2EE}"/>
              </a:ext>
            </a:extLst>
          </p:cNvPr>
          <p:cNvSpPr/>
          <p:nvPr/>
        </p:nvSpPr>
        <p:spPr>
          <a:xfrm>
            <a:off x="8978357" y="3283112"/>
            <a:ext cx="751791" cy="291775"/>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8" name="Straight Connector 17">
            <a:extLst>
              <a:ext uri="{FF2B5EF4-FFF2-40B4-BE49-F238E27FC236}">
                <a16:creationId xmlns:a16="http://schemas.microsoft.com/office/drawing/2014/main" id="{394BD666-978A-4FC1-84F7-BEAB42474673}"/>
              </a:ext>
            </a:extLst>
          </p:cNvPr>
          <p:cNvCxnSpPr>
            <a:cxnSpLocks/>
          </p:cNvCxnSpPr>
          <p:nvPr/>
        </p:nvCxnSpPr>
        <p:spPr>
          <a:xfrm>
            <a:off x="8412860" y="3429000"/>
            <a:ext cx="181159" cy="0"/>
          </a:xfrm>
          <a:prstGeom prst="line">
            <a:avLst/>
          </a:prstGeom>
          <a:noFill/>
          <a:ln w="25400" cap="flat" cmpd="sng" algn="ctr">
            <a:solidFill>
              <a:sysClr val="window" lastClr="FFFFFF">
                <a:alpha val="99000"/>
              </a:sysClr>
            </a:solidFill>
            <a:prstDash val="solid"/>
            <a:miter lim="800000"/>
          </a:ln>
          <a:effectLst/>
        </p:spPr>
      </p:cxnSp>
      <p:sp>
        <p:nvSpPr>
          <p:cNvPr id="19" name="Shape 2906">
            <a:extLst>
              <a:ext uri="{FF2B5EF4-FFF2-40B4-BE49-F238E27FC236}">
                <a16:creationId xmlns:a16="http://schemas.microsoft.com/office/drawing/2014/main" id="{F95C81DD-D6D5-4E58-BCFA-9F7CF3B105D9}"/>
              </a:ext>
            </a:extLst>
          </p:cNvPr>
          <p:cNvSpPr/>
          <p:nvPr/>
        </p:nvSpPr>
        <p:spPr>
          <a:xfrm>
            <a:off x="8598407" y="3235055"/>
            <a:ext cx="384893" cy="38489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20" name="Group 19">
            <a:extLst>
              <a:ext uri="{FF2B5EF4-FFF2-40B4-BE49-F238E27FC236}">
                <a16:creationId xmlns:a16="http://schemas.microsoft.com/office/drawing/2014/main" id="{430591E5-E1C9-4133-BE19-C0810B5C9325}"/>
              </a:ext>
            </a:extLst>
          </p:cNvPr>
          <p:cNvGrpSpPr/>
          <p:nvPr/>
        </p:nvGrpSpPr>
        <p:grpSpPr>
          <a:xfrm>
            <a:off x="7141394" y="2998962"/>
            <a:ext cx="902796" cy="860072"/>
            <a:chOff x="5265107" y="3987579"/>
            <a:chExt cx="1092829" cy="1041112"/>
          </a:xfrm>
        </p:grpSpPr>
        <p:sp>
          <p:nvSpPr>
            <p:cNvPr id="21" name="Shape 2589">
              <a:extLst>
                <a:ext uri="{FF2B5EF4-FFF2-40B4-BE49-F238E27FC236}">
                  <a16:creationId xmlns:a16="http://schemas.microsoft.com/office/drawing/2014/main" id="{94D265E4-D21C-45B9-81AF-21FDA5C4F6F4}"/>
                </a:ext>
              </a:extLst>
            </p:cNvPr>
            <p:cNvSpPr/>
            <p:nvPr/>
          </p:nvSpPr>
          <p:spPr>
            <a:xfrm>
              <a:off x="5265107" y="4520803"/>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2" name="Shape 2590">
              <a:extLst>
                <a:ext uri="{FF2B5EF4-FFF2-40B4-BE49-F238E27FC236}">
                  <a16:creationId xmlns:a16="http://schemas.microsoft.com/office/drawing/2014/main" id="{7D72D717-6BAE-4D70-B9D5-04CAF72C1E2A}"/>
                </a:ext>
              </a:extLst>
            </p:cNvPr>
            <p:cNvSpPr/>
            <p:nvPr/>
          </p:nvSpPr>
          <p:spPr>
            <a:xfrm>
              <a:off x="5799280" y="39875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3" name="Shape 2593">
              <a:extLst>
                <a:ext uri="{FF2B5EF4-FFF2-40B4-BE49-F238E27FC236}">
                  <a16:creationId xmlns:a16="http://schemas.microsoft.com/office/drawing/2014/main" id="{5A3B291D-9CAF-482E-9FBD-DBA8D00BA9A7}"/>
                </a:ext>
              </a:extLst>
            </p:cNvPr>
            <p:cNvSpPr/>
            <p:nvPr/>
          </p:nvSpPr>
          <p:spPr>
            <a:xfrm>
              <a:off x="5265107" y="39875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4" name="Shape 2743">
              <a:extLst>
                <a:ext uri="{FF2B5EF4-FFF2-40B4-BE49-F238E27FC236}">
                  <a16:creationId xmlns:a16="http://schemas.microsoft.com/office/drawing/2014/main" id="{77133033-6C6E-47A6-B200-A8B16CE1E9BB}"/>
                </a:ext>
              </a:extLst>
            </p:cNvPr>
            <p:cNvSpPr/>
            <p:nvPr/>
          </p:nvSpPr>
          <p:spPr>
            <a:xfrm>
              <a:off x="5799281" y="4520803"/>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pic>
        <p:nvPicPr>
          <p:cNvPr id="25" name="Picture 24">
            <a:extLst>
              <a:ext uri="{FF2B5EF4-FFF2-40B4-BE49-F238E27FC236}">
                <a16:creationId xmlns:a16="http://schemas.microsoft.com/office/drawing/2014/main" id="{2CFAC1B2-504A-4984-999F-CA0FADAF5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47" y="2976386"/>
            <a:ext cx="1177659" cy="877792"/>
          </a:xfrm>
          <a:prstGeom prst="rect">
            <a:avLst/>
          </a:prstGeom>
        </p:spPr>
      </p:pic>
      <p:grpSp>
        <p:nvGrpSpPr>
          <p:cNvPr id="26" name="Group 25">
            <a:extLst>
              <a:ext uri="{FF2B5EF4-FFF2-40B4-BE49-F238E27FC236}">
                <a16:creationId xmlns:a16="http://schemas.microsoft.com/office/drawing/2014/main" id="{0BBEC803-192D-431F-9015-28DCFDC7072D}"/>
              </a:ext>
            </a:extLst>
          </p:cNvPr>
          <p:cNvGrpSpPr/>
          <p:nvPr/>
        </p:nvGrpSpPr>
        <p:grpSpPr>
          <a:xfrm>
            <a:off x="10043961" y="3056037"/>
            <a:ext cx="1003478" cy="919890"/>
            <a:chOff x="9944079" y="2964475"/>
            <a:chExt cx="1203241" cy="1103014"/>
          </a:xfrm>
        </p:grpSpPr>
        <p:pic>
          <p:nvPicPr>
            <p:cNvPr id="27" name="Picture 26">
              <a:extLst>
                <a:ext uri="{FF2B5EF4-FFF2-40B4-BE49-F238E27FC236}">
                  <a16:creationId xmlns:a16="http://schemas.microsoft.com/office/drawing/2014/main" id="{7EDF0944-2EEC-4E33-B522-E9A61050F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079" y="2964475"/>
              <a:ext cx="713021" cy="500003"/>
            </a:xfrm>
            <a:prstGeom prst="rect">
              <a:avLst/>
            </a:prstGeom>
          </p:spPr>
        </p:pic>
        <p:pic>
          <p:nvPicPr>
            <p:cNvPr id="28" name="Picture 27">
              <a:extLst>
                <a:ext uri="{FF2B5EF4-FFF2-40B4-BE49-F238E27FC236}">
                  <a16:creationId xmlns:a16="http://schemas.microsoft.com/office/drawing/2014/main" id="{83DAC961-0CED-438F-8C0B-08470CA3E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6847" y="3488924"/>
              <a:ext cx="384893" cy="578565"/>
            </a:xfrm>
            <a:prstGeom prst="rect">
              <a:avLst/>
            </a:prstGeom>
          </p:spPr>
        </p:pic>
        <p:pic>
          <p:nvPicPr>
            <p:cNvPr id="29" name="Picture 28">
              <a:extLst>
                <a:ext uri="{FF2B5EF4-FFF2-40B4-BE49-F238E27FC236}">
                  <a16:creationId xmlns:a16="http://schemas.microsoft.com/office/drawing/2014/main" id="{791F3CCC-3789-4E7B-BDA8-47DFE304D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9694" y="2976386"/>
              <a:ext cx="397626" cy="497961"/>
            </a:xfrm>
            <a:prstGeom prst="rect">
              <a:avLst/>
            </a:prstGeom>
          </p:spPr>
        </p:pic>
      </p:grpSp>
      <p:grpSp>
        <p:nvGrpSpPr>
          <p:cNvPr id="30" name="Group 29">
            <a:extLst>
              <a:ext uri="{FF2B5EF4-FFF2-40B4-BE49-F238E27FC236}">
                <a16:creationId xmlns:a16="http://schemas.microsoft.com/office/drawing/2014/main" id="{57FA92A3-8E31-49D8-BE83-5BBF0BDDCF09}"/>
              </a:ext>
            </a:extLst>
          </p:cNvPr>
          <p:cNvGrpSpPr/>
          <p:nvPr/>
        </p:nvGrpSpPr>
        <p:grpSpPr>
          <a:xfrm>
            <a:off x="5544640" y="3026099"/>
            <a:ext cx="814091" cy="815690"/>
            <a:chOff x="5179172" y="5545905"/>
            <a:chExt cx="814091" cy="815690"/>
          </a:xfrm>
        </p:grpSpPr>
        <p:sp>
          <p:nvSpPr>
            <p:cNvPr id="31" name="Shape 2588">
              <a:extLst>
                <a:ext uri="{FF2B5EF4-FFF2-40B4-BE49-F238E27FC236}">
                  <a16:creationId xmlns:a16="http://schemas.microsoft.com/office/drawing/2014/main" id="{165C38E7-19A7-4267-9DA1-DABF93573036}"/>
                </a:ext>
              </a:extLst>
            </p:cNvPr>
            <p:cNvSpPr/>
            <p:nvPr/>
          </p:nvSpPr>
          <p:spPr>
            <a:xfrm>
              <a:off x="5644231" y="5846594"/>
              <a:ext cx="232131" cy="211037"/>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32" name="Shape 2556">
              <a:extLst>
                <a:ext uri="{FF2B5EF4-FFF2-40B4-BE49-F238E27FC236}">
                  <a16:creationId xmlns:a16="http://schemas.microsoft.com/office/drawing/2014/main" id="{C3C8C683-2B73-45EF-A5B4-2D526045463A}"/>
                </a:ext>
              </a:extLst>
            </p:cNvPr>
            <p:cNvSpPr/>
            <p:nvPr/>
          </p:nvSpPr>
          <p:spPr>
            <a:xfrm>
              <a:off x="5272453" y="5846593"/>
              <a:ext cx="211037" cy="2110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33" name="Shape 2719">
              <a:extLst>
                <a:ext uri="{FF2B5EF4-FFF2-40B4-BE49-F238E27FC236}">
                  <a16:creationId xmlns:a16="http://schemas.microsoft.com/office/drawing/2014/main" id="{7AED4BBB-C409-4E83-BE50-3E4370555B17}"/>
                </a:ext>
              </a:extLst>
            </p:cNvPr>
            <p:cNvSpPr/>
            <p:nvPr/>
          </p:nvSpPr>
          <p:spPr>
            <a:xfrm>
              <a:off x="5179172" y="5545905"/>
              <a:ext cx="814091" cy="815690"/>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34" name="Shape 2630">
              <a:extLst>
                <a:ext uri="{FF2B5EF4-FFF2-40B4-BE49-F238E27FC236}">
                  <a16:creationId xmlns:a16="http://schemas.microsoft.com/office/drawing/2014/main" id="{33B6CABC-C30C-476D-B8E5-F5430BF315F1}"/>
                </a:ext>
              </a:extLst>
            </p:cNvPr>
            <p:cNvSpPr/>
            <p:nvPr/>
          </p:nvSpPr>
          <p:spPr>
            <a:xfrm>
              <a:off x="5510546" y="5846598"/>
              <a:ext cx="116898" cy="21430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
        <p:nvSpPr>
          <p:cNvPr id="40" name="Oval 39">
            <a:extLst>
              <a:ext uri="{FF2B5EF4-FFF2-40B4-BE49-F238E27FC236}">
                <a16:creationId xmlns:a16="http://schemas.microsoft.com/office/drawing/2014/main" id="{256E493A-F3C4-4D33-A101-FF0C48A10999}"/>
              </a:ext>
            </a:extLst>
          </p:cNvPr>
          <p:cNvSpPr>
            <a:spLocks noChangeArrowheads="1"/>
          </p:cNvSpPr>
          <p:nvPr/>
        </p:nvSpPr>
        <p:spPr bwMode="auto">
          <a:xfrm>
            <a:off x="9819171" y="2681472"/>
            <a:ext cx="1482362" cy="1486282"/>
          </a:xfrm>
          <a:prstGeom prst="ellipse">
            <a:avLst/>
          </a:prstGeom>
          <a:noFill/>
          <a:ln w="28575">
            <a:solidFill>
              <a:sysClr val="window" lastClr="FFFFFF"/>
            </a:solidFill>
            <a:prstDash val="sysDot"/>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sp>
        <p:nvSpPr>
          <p:cNvPr id="44" name="Oval 43">
            <a:extLst>
              <a:ext uri="{FF2B5EF4-FFF2-40B4-BE49-F238E27FC236}">
                <a16:creationId xmlns:a16="http://schemas.microsoft.com/office/drawing/2014/main" id="{84AB4B28-1104-4E5F-927A-8A0BA3C84730}"/>
              </a:ext>
            </a:extLst>
          </p:cNvPr>
          <p:cNvSpPr/>
          <p:nvPr/>
        </p:nvSpPr>
        <p:spPr>
          <a:xfrm flipH="1">
            <a:off x="3216614" y="1414416"/>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5" name="Freeform: Shape 44">
            <a:extLst>
              <a:ext uri="{FF2B5EF4-FFF2-40B4-BE49-F238E27FC236}">
                <a16:creationId xmlns:a16="http://schemas.microsoft.com/office/drawing/2014/main" id="{0952031C-FA81-4248-9CEA-26AD09D14B29}"/>
              </a:ext>
            </a:extLst>
          </p:cNvPr>
          <p:cNvSpPr/>
          <p:nvPr/>
        </p:nvSpPr>
        <p:spPr>
          <a:xfrm flipH="1">
            <a:off x="3370973" y="1495378"/>
            <a:ext cx="1260243" cy="1045597"/>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6" name="Oval 45">
            <a:extLst>
              <a:ext uri="{FF2B5EF4-FFF2-40B4-BE49-F238E27FC236}">
                <a16:creationId xmlns:a16="http://schemas.microsoft.com/office/drawing/2014/main" id="{111AD76B-D15D-40E6-A286-6DC4ADC87B92}"/>
              </a:ext>
            </a:extLst>
          </p:cNvPr>
          <p:cNvSpPr/>
          <p:nvPr/>
        </p:nvSpPr>
        <p:spPr>
          <a:xfrm flipH="1">
            <a:off x="6204372" y="1418891"/>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7" name="Freeform: Shape 46">
            <a:extLst>
              <a:ext uri="{FF2B5EF4-FFF2-40B4-BE49-F238E27FC236}">
                <a16:creationId xmlns:a16="http://schemas.microsoft.com/office/drawing/2014/main" id="{17176013-169A-44D8-AC6C-7F5F7B6EF311}"/>
              </a:ext>
            </a:extLst>
          </p:cNvPr>
          <p:cNvSpPr/>
          <p:nvPr/>
        </p:nvSpPr>
        <p:spPr>
          <a:xfrm flipH="1">
            <a:off x="6358731" y="1499853"/>
            <a:ext cx="1260243" cy="1045597"/>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Lst>
            <a:ahLst/>
            <a:cxnLst>
              <a:cxn ang="0">
                <a:pos x="connsiteX0" y="connsiteY0"/>
              </a:cxn>
              <a:cxn ang="0">
                <a:pos x="connsiteX1" y="connsiteY1"/>
              </a:cxn>
              <a:cxn ang="0">
                <a:pos x="connsiteX2" y="connsiteY2"/>
              </a:cxn>
            </a:cxnLst>
            <a:rect l="l" t="t" r="r" b="b"/>
            <a:pathLst>
              <a:path w="898525" h="2019300">
                <a:moveTo>
                  <a:pt x="898525" y="0"/>
                </a:moveTo>
                <a:lnTo>
                  <a:pt x="228600" y="0"/>
                </a:lnTo>
                <a:lnTo>
                  <a:pt x="0" y="2019300"/>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48" name="TextBox 47">
            <a:extLst>
              <a:ext uri="{FF2B5EF4-FFF2-40B4-BE49-F238E27FC236}">
                <a16:creationId xmlns:a16="http://schemas.microsoft.com/office/drawing/2014/main" id="{B04F8098-B8FF-40E5-A116-FE9C55795A73}"/>
              </a:ext>
            </a:extLst>
          </p:cNvPr>
          <p:cNvSpPr txBox="1"/>
          <p:nvPr/>
        </p:nvSpPr>
        <p:spPr>
          <a:xfrm>
            <a:off x="2501491" y="1296925"/>
            <a:ext cx="1073021" cy="369332"/>
          </a:xfrm>
          <a:prstGeom prst="rect">
            <a:avLst/>
          </a:prstGeom>
          <a:noFill/>
        </p:spPr>
        <p:txBody>
          <a:bodyPr wrap="square" rtlCol="0">
            <a:spAutoFit/>
          </a:bodyPr>
          <a:lstStyle/>
          <a:p>
            <a:r>
              <a:rPr lang="en-US" dirty="0">
                <a:latin typeface="Gotham Thin"/>
              </a:rPr>
              <a:t>Users</a:t>
            </a:r>
          </a:p>
        </p:txBody>
      </p:sp>
      <p:sp>
        <p:nvSpPr>
          <p:cNvPr id="49" name="TextBox 48">
            <a:extLst>
              <a:ext uri="{FF2B5EF4-FFF2-40B4-BE49-F238E27FC236}">
                <a16:creationId xmlns:a16="http://schemas.microsoft.com/office/drawing/2014/main" id="{655B31F9-6ED2-4214-8E1A-D1CE4E85CDE0}"/>
              </a:ext>
            </a:extLst>
          </p:cNvPr>
          <p:cNvSpPr txBox="1"/>
          <p:nvPr/>
        </p:nvSpPr>
        <p:spPr>
          <a:xfrm>
            <a:off x="5083530" y="1286510"/>
            <a:ext cx="1222247" cy="369332"/>
          </a:xfrm>
          <a:prstGeom prst="rect">
            <a:avLst/>
          </a:prstGeom>
          <a:noFill/>
        </p:spPr>
        <p:txBody>
          <a:bodyPr wrap="square" rtlCol="0">
            <a:spAutoFit/>
          </a:bodyPr>
          <a:lstStyle/>
          <a:p>
            <a:r>
              <a:rPr lang="en-US" dirty="0">
                <a:latin typeface="Gotham Thin"/>
              </a:rPr>
              <a:t>Simulators</a:t>
            </a:r>
          </a:p>
        </p:txBody>
      </p:sp>
      <p:sp>
        <p:nvSpPr>
          <p:cNvPr id="52" name="Oval 51">
            <a:extLst>
              <a:ext uri="{FF2B5EF4-FFF2-40B4-BE49-F238E27FC236}">
                <a16:creationId xmlns:a16="http://schemas.microsoft.com/office/drawing/2014/main" id="{8314A4C0-30F7-46C6-A5DD-62E3F53C29A9}"/>
              </a:ext>
            </a:extLst>
          </p:cNvPr>
          <p:cNvSpPr/>
          <p:nvPr/>
        </p:nvSpPr>
        <p:spPr>
          <a:xfrm flipH="1" flipV="1">
            <a:off x="7365961" y="4752087"/>
            <a:ext cx="161925" cy="161925"/>
          </a:xfrm>
          <a:prstGeom prst="ellipse">
            <a:avLst/>
          </a:prstGeom>
          <a:no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53" name="Freeform: Shape 52">
            <a:extLst>
              <a:ext uri="{FF2B5EF4-FFF2-40B4-BE49-F238E27FC236}">
                <a16:creationId xmlns:a16="http://schemas.microsoft.com/office/drawing/2014/main" id="{31CF9189-8809-43FA-9476-D6B355B06610}"/>
              </a:ext>
            </a:extLst>
          </p:cNvPr>
          <p:cNvSpPr/>
          <p:nvPr/>
        </p:nvSpPr>
        <p:spPr>
          <a:xfrm flipH="1" flipV="1">
            <a:off x="7545329" y="3641733"/>
            <a:ext cx="1236529" cy="1212081"/>
          </a:xfrm>
          <a:custGeom>
            <a:avLst/>
            <a:gdLst>
              <a:gd name="connsiteX0" fmla="*/ 704850 w 704850"/>
              <a:gd name="connsiteY0" fmla="*/ 0 h 2019300"/>
              <a:gd name="connsiteX1" fmla="*/ 542925 w 704850"/>
              <a:gd name="connsiteY1" fmla="*/ 0 h 2019300"/>
              <a:gd name="connsiteX2" fmla="*/ 314325 w 704850"/>
              <a:gd name="connsiteY2" fmla="*/ 2019300 h 2019300"/>
              <a:gd name="connsiteX3" fmla="*/ 0 w 704850"/>
              <a:gd name="connsiteY3" fmla="*/ 2019300 h 2019300"/>
              <a:gd name="connsiteX0" fmla="*/ 390525 w 390525"/>
              <a:gd name="connsiteY0" fmla="*/ 0 h 2019300"/>
              <a:gd name="connsiteX1" fmla="*/ 228600 w 390525"/>
              <a:gd name="connsiteY1" fmla="*/ 0 h 2019300"/>
              <a:gd name="connsiteX2" fmla="*/ 0 w 390525"/>
              <a:gd name="connsiteY2" fmla="*/ 2019300 h 2019300"/>
              <a:gd name="connsiteX0" fmla="*/ 898525 w 898525"/>
              <a:gd name="connsiteY0" fmla="*/ 0 h 2019300"/>
              <a:gd name="connsiteX1" fmla="*/ 228600 w 898525"/>
              <a:gd name="connsiteY1" fmla="*/ 0 h 2019300"/>
              <a:gd name="connsiteX2" fmla="*/ 0 w 898525"/>
              <a:gd name="connsiteY2" fmla="*/ 2019300 h 2019300"/>
              <a:gd name="connsiteX0" fmla="*/ 966005 w 966005"/>
              <a:gd name="connsiteY0" fmla="*/ 0 h 2632101"/>
              <a:gd name="connsiteX1" fmla="*/ 296080 w 966005"/>
              <a:gd name="connsiteY1" fmla="*/ 0 h 2632101"/>
              <a:gd name="connsiteX2" fmla="*/ 0 w 966005"/>
              <a:gd name="connsiteY2" fmla="*/ 2632101 h 2632101"/>
              <a:gd name="connsiteX0" fmla="*/ 1008180 w 1008180"/>
              <a:gd name="connsiteY0" fmla="*/ 0 h 2999781"/>
              <a:gd name="connsiteX1" fmla="*/ 338255 w 1008180"/>
              <a:gd name="connsiteY1" fmla="*/ 0 h 2999781"/>
              <a:gd name="connsiteX2" fmla="*/ 0 w 1008180"/>
              <a:gd name="connsiteY2" fmla="*/ 2999781 h 2999781"/>
              <a:gd name="connsiteX0" fmla="*/ 1117835 w 1117835"/>
              <a:gd name="connsiteY0" fmla="*/ 0 h 3980262"/>
              <a:gd name="connsiteX1" fmla="*/ 447910 w 1117835"/>
              <a:gd name="connsiteY1" fmla="*/ 0 h 3980262"/>
              <a:gd name="connsiteX2" fmla="*/ 0 w 1117835"/>
              <a:gd name="connsiteY2" fmla="*/ 3980262 h 3980262"/>
            </a:gdLst>
            <a:ahLst/>
            <a:cxnLst>
              <a:cxn ang="0">
                <a:pos x="connsiteX0" y="connsiteY0"/>
              </a:cxn>
              <a:cxn ang="0">
                <a:pos x="connsiteX1" y="connsiteY1"/>
              </a:cxn>
              <a:cxn ang="0">
                <a:pos x="connsiteX2" y="connsiteY2"/>
              </a:cxn>
            </a:cxnLst>
            <a:rect l="l" t="t" r="r" b="b"/>
            <a:pathLst>
              <a:path w="1117835" h="3980262">
                <a:moveTo>
                  <a:pt x="1117835" y="0"/>
                </a:moveTo>
                <a:lnTo>
                  <a:pt x="447910" y="0"/>
                </a:lnTo>
                <a:lnTo>
                  <a:pt x="0" y="3980262"/>
                </a:lnTo>
              </a:path>
            </a:pathLst>
          </a:custGeom>
          <a:noFill/>
          <a:ln w="222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sp>
        <p:nvSpPr>
          <p:cNvPr id="57" name="Rectangle 56">
            <a:extLst>
              <a:ext uri="{FF2B5EF4-FFF2-40B4-BE49-F238E27FC236}">
                <a16:creationId xmlns:a16="http://schemas.microsoft.com/office/drawing/2014/main" id="{9B2BE01B-9B77-4B14-A01B-EBCA52DF76E5}"/>
              </a:ext>
            </a:extLst>
          </p:cNvPr>
          <p:cNvSpPr/>
          <p:nvPr/>
        </p:nvSpPr>
        <p:spPr>
          <a:xfrm>
            <a:off x="1135564" y="4590846"/>
            <a:ext cx="6096000" cy="646331"/>
          </a:xfrm>
          <a:prstGeom prst="rect">
            <a:avLst/>
          </a:prstGeom>
        </p:spPr>
        <p:txBody>
          <a:bodyPr>
            <a:spAutoFit/>
          </a:bodyPr>
          <a:lstStyle/>
          <a:p>
            <a:pPr lvl="0" algn="r" defTabSz="914400"/>
            <a:r>
              <a:rPr lang="pt-PT" dirty="0">
                <a:solidFill>
                  <a:prstClr val="white"/>
                </a:solidFill>
                <a:latin typeface="Gotham Thin"/>
              </a:rPr>
              <a:t>The inadequate simulator setup affects the validity of simulation (or even its success)</a:t>
            </a:r>
          </a:p>
        </p:txBody>
      </p:sp>
    </p:spTree>
    <p:extLst>
      <p:ext uri="{BB962C8B-B14F-4D97-AF65-F5344CB8AC3E}">
        <p14:creationId xmlns:p14="http://schemas.microsoft.com/office/powerpoint/2010/main" val="101157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F78C287-9E2D-4EBC-9643-2F47BF8B5A8A}"/>
              </a:ext>
            </a:extLst>
          </p:cNvPr>
          <p:cNvSpPr>
            <a:spLocks noChangeArrowheads="1"/>
          </p:cNvSpPr>
          <p:nvPr/>
        </p:nvSpPr>
        <p:spPr bwMode="auto">
          <a:xfrm>
            <a:off x="6756838"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sp>
        <p:nvSpPr>
          <p:cNvPr id="5" name="Oval 4">
            <a:extLst>
              <a:ext uri="{FF2B5EF4-FFF2-40B4-BE49-F238E27FC236}">
                <a16:creationId xmlns:a16="http://schemas.microsoft.com/office/drawing/2014/main" id="{4386D2A5-6DAA-40A7-989E-AB5BAF2C2405}"/>
              </a:ext>
            </a:extLst>
          </p:cNvPr>
          <p:cNvSpPr>
            <a:spLocks noChangeArrowheads="1"/>
          </p:cNvSpPr>
          <p:nvPr/>
        </p:nvSpPr>
        <p:spPr bwMode="auto">
          <a:xfrm>
            <a:off x="797056" y="2596601"/>
            <a:ext cx="1664796"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grpSp>
        <p:nvGrpSpPr>
          <p:cNvPr id="6" name="Group 5">
            <a:extLst>
              <a:ext uri="{FF2B5EF4-FFF2-40B4-BE49-F238E27FC236}">
                <a16:creationId xmlns:a16="http://schemas.microsoft.com/office/drawing/2014/main" id="{5617B81E-821C-43FA-815F-D3AE092BD40B}"/>
              </a:ext>
            </a:extLst>
          </p:cNvPr>
          <p:cNvGrpSpPr/>
          <p:nvPr/>
        </p:nvGrpSpPr>
        <p:grpSpPr>
          <a:xfrm>
            <a:off x="3779141" y="2596601"/>
            <a:ext cx="1660408" cy="1664798"/>
            <a:chOff x="3529679" y="2596601"/>
            <a:chExt cx="1660408" cy="1664798"/>
          </a:xfrm>
        </p:grpSpPr>
        <p:grpSp>
          <p:nvGrpSpPr>
            <p:cNvPr id="7" name="Group 6">
              <a:extLst>
                <a:ext uri="{FF2B5EF4-FFF2-40B4-BE49-F238E27FC236}">
                  <a16:creationId xmlns:a16="http://schemas.microsoft.com/office/drawing/2014/main" id="{99372857-0317-4C06-A020-2579E12E898A}"/>
                </a:ext>
              </a:extLst>
            </p:cNvPr>
            <p:cNvGrpSpPr/>
            <p:nvPr/>
          </p:nvGrpSpPr>
          <p:grpSpPr>
            <a:xfrm>
              <a:off x="3751633" y="3149672"/>
              <a:ext cx="1216499" cy="558656"/>
              <a:chOff x="5494082" y="4199718"/>
              <a:chExt cx="1216499" cy="558656"/>
            </a:xfrm>
          </p:grpSpPr>
          <p:sp>
            <p:nvSpPr>
              <p:cNvPr id="9" name="Shape 2614">
                <a:extLst>
                  <a:ext uri="{FF2B5EF4-FFF2-40B4-BE49-F238E27FC236}">
                    <a16:creationId xmlns:a16="http://schemas.microsoft.com/office/drawing/2014/main" id="{9C2B3B80-697C-4B48-85D5-37960C686FEC}"/>
                  </a:ext>
                </a:extLst>
              </p:cNvPr>
              <p:cNvSpPr/>
              <p:nvPr/>
            </p:nvSpPr>
            <p:spPr>
              <a:xfrm>
                <a:off x="6151926" y="419971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0" name="Shape 2615">
                <a:extLst>
                  <a:ext uri="{FF2B5EF4-FFF2-40B4-BE49-F238E27FC236}">
                    <a16:creationId xmlns:a16="http://schemas.microsoft.com/office/drawing/2014/main" id="{17B8A547-F968-4D63-B660-55B8786C4540}"/>
                  </a:ext>
                </a:extLst>
              </p:cNvPr>
              <p:cNvSpPr/>
              <p:nvPr/>
            </p:nvSpPr>
            <p:spPr>
              <a:xfrm>
                <a:off x="5494082" y="419971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
          <p:nvSpPr>
            <p:cNvPr id="8" name="Oval 7">
              <a:extLst>
                <a:ext uri="{FF2B5EF4-FFF2-40B4-BE49-F238E27FC236}">
                  <a16:creationId xmlns:a16="http://schemas.microsoft.com/office/drawing/2014/main" id="{6CBA1748-FD68-43E8-8706-87BD728F9977}"/>
                </a:ext>
              </a:extLst>
            </p:cNvPr>
            <p:cNvSpPr>
              <a:spLocks noChangeArrowheads="1"/>
            </p:cNvSpPr>
            <p:nvPr/>
          </p:nvSpPr>
          <p:spPr bwMode="auto">
            <a:xfrm>
              <a:off x="3529679"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grpSp>
      <p:sp>
        <p:nvSpPr>
          <p:cNvPr id="12" name="Shape 2556">
            <a:extLst>
              <a:ext uri="{FF2B5EF4-FFF2-40B4-BE49-F238E27FC236}">
                <a16:creationId xmlns:a16="http://schemas.microsoft.com/office/drawing/2014/main" id="{DF99928B-D7BD-4610-B8B3-C3EB24EAF85A}"/>
              </a:ext>
            </a:extLst>
          </p:cNvPr>
          <p:cNvSpPr/>
          <p:nvPr/>
        </p:nvSpPr>
        <p:spPr>
          <a:xfrm>
            <a:off x="2630103" y="3227691"/>
            <a:ext cx="402615" cy="40261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13" name="Shape 2898">
            <a:extLst>
              <a:ext uri="{FF2B5EF4-FFF2-40B4-BE49-F238E27FC236}">
                <a16:creationId xmlns:a16="http://schemas.microsoft.com/office/drawing/2014/main" id="{38486391-F661-4E29-BC6B-BC7A81937993}"/>
              </a:ext>
            </a:extLst>
          </p:cNvPr>
          <p:cNvSpPr/>
          <p:nvPr/>
        </p:nvSpPr>
        <p:spPr>
          <a:xfrm>
            <a:off x="3027349" y="3283112"/>
            <a:ext cx="751791" cy="291775"/>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14" name="Straight Connector 13">
            <a:extLst>
              <a:ext uri="{FF2B5EF4-FFF2-40B4-BE49-F238E27FC236}">
                <a16:creationId xmlns:a16="http://schemas.microsoft.com/office/drawing/2014/main" id="{E7C226EB-AB37-440C-AD85-1E86BF02735E}"/>
              </a:ext>
            </a:extLst>
          </p:cNvPr>
          <p:cNvCxnSpPr>
            <a:cxnSpLocks/>
            <a:stCxn id="5" idx="6"/>
          </p:cNvCxnSpPr>
          <p:nvPr/>
        </p:nvCxnSpPr>
        <p:spPr>
          <a:xfrm flipV="1">
            <a:off x="2461852" y="3428998"/>
            <a:ext cx="176216" cy="2"/>
          </a:xfrm>
          <a:prstGeom prst="line">
            <a:avLst/>
          </a:prstGeom>
          <a:noFill/>
          <a:ln w="25400" cap="flat" cmpd="sng" algn="ctr">
            <a:solidFill>
              <a:sysClr val="window" lastClr="FFFFFF">
                <a:alpha val="99000"/>
              </a:sysClr>
            </a:solidFill>
            <a:prstDash val="solid"/>
            <a:miter lim="800000"/>
          </a:ln>
          <a:effectLst/>
        </p:spPr>
      </p:cxnSp>
      <p:sp>
        <p:nvSpPr>
          <p:cNvPr id="19" name="Shape 2898">
            <a:extLst>
              <a:ext uri="{FF2B5EF4-FFF2-40B4-BE49-F238E27FC236}">
                <a16:creationId xmlns:a16="http://schemas.microsoft.com/office/drawing/2014/main" id="{F5AD4460-6CFE-4DF7-9530-5DF62ACE6E3F}"/>
              </a:ext>
            </a:extLst>
          </p:cNvPr>
          <p:cNvSpPr/>
          <p:nvPr/>
        </p:nvSpPr>
        <p:spPr>
          <a:xfrm>
            <a:off x="8978357" y="3283112"/>
            <a:ext cx="751791" cy="291775"/>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20" name="Straight Connector 19">
            <a:extLst>
              <a:ext uri="{FF2B5EF4-FFF2-40B4-BE49-F238E27FC236}">
                <a16:creationId xmlns:a16="http://schemas.microsoft.com/office/drawing/2014/main" id="{20814A65-6B00-4D08-9531-46562EB8A794}"/>
              </a:ext>
            </a:extLst>
          </p:cNvPr>
          <p:cNvCxnSpPr>
            <a:cxnSpLocks/>
          </p:cNvCxnSpPr>
          <p:nvPr/>
        </p:nvCxnSpPr>
        <p:spPr>
          <a:xfrm>
            <a:off x="8412860" y="3429000"/>
            <a:ext cx="181159" cy="0"/>
          </a:xfrm>
          <a:prstGeom prst="line">
            <a:avLst/>
          </a:prstGeom>
          <a:noFill/>
          <a:ln w="25400" cap="flat" cmpd="sng" algn="ctr">
            <a:solidFill>
              <a:sysClr val="window" lastClr="FFFFFF">
                <a:alpha val="99000"/>
              </a:sysClr>
            </a:solidFill>
            <a:prstDash val="solid"/>
            <a:miter lim="800000"/>
          </a:ln>
          <a:effectLst/>
        </p:spPr>
      </p:cxnSp>
      <p:sp>
        <p:nvSpPr>
          <p:cNvPr id="21" name="Shape 2906">
            <a:extLst>
              <a:ext uri="{FF2B5EF4-FFF2-40B4-BE49-F238E27FC236}">
                <a16:creationId xmlns:a16="http://schemas.microsoft.com/office/drawing/2014/main" id="{3CA8AC60-A227-4B2F-9290-E8D0FB241EC1}"/>
              </a:ext>
            </a:extLst>
          </p:cNvPr>
          <p:cNvSpPr/>
          <p:nvPr/>
        </p:nvSpPr>
        <p:spPr>
          <a:xfrm>
            <a:off x="8598407" y="3235055"/>
            <a:ext cx="384893" cy="38489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22" name="Group 21">
            <a:extLst>
              <a:ext uri="{FF2B5EF4-FFF2-40B4-BE49-F238E27FC236}">
                <a16:creationId xmlns:a16="http://schemas.microsoft.com/office/drawing/2014/main" id="{BC8A9720-B3A5-437D-9ED9-D7925E608705}"/>
              </a:ext>
            </a:extLst>
          </p:cNvPr>
          <p:cNvGrpSpPr/>
          <p:nvPr/>
        </p:nvGrpSpPr>
        <p:grpSpPr>
          <a:xfrm>
            <a:off x="7141394" y="2998962"/>
            <a:ext cx="902796" cy="860072"/>
            <a:chOff x="5265107" y="3987579"/>
            <a:chExt cx="1092829" cy="1041112"/>
          </a:xfrm>
        </p:grpSpPr>
        <p:sp>
          <p:nvSpPr>
            <p:cNvPr id="23" name="Shape 2589">
              <a:extLst>
                <a:ext uri="{FF2B5EF4-FFF2-40B4-BE49-F238E27FC236}">
                  <a16:creationId xmlns:a16="http://schemas.microsoft.com/office/drawing/2014/main" id="{0683068A-C8EE-4492-8130-246E1D32D6F9}"/>
                </a:ext>
              </a:extLst>
            </p:cNvPr>
            <p:cNvSpPr/>
            <p:nvPr/>
          </p:nvSpPr>
          <p:spPr>
            <a:xfrm>
              <a:off x="5265107" y="4520803"/>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4" name="Shape 2590">
              <a:extLst>
                <a:ext uri="{FF2B5EF4-FFF2-40B4-BE49-F238E27FC236}">
                  <a16:creationId xmlns:a16="http://schemas.microsoft.com/office/drawing/2014/main" id="{2579E042-5BE8-437A-B9C4-782066B5349E}"/>
                </a:ext>
              </a:extLst>
            </p:cNvPr>
            <p:cNvSpPr/>
            <p:nvPr/>
          </p:nvSpPr>
          <p:spPr>
            <a:xfrm>
              <a:off x="5799280" y="39875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5" name="Shape 2593">
              <a:extLst>
                <a:ext uri="{FF2B5EF4-FFF2-40B4-BE49-F238E27FC236}">
                  <a16:creationId xmlns:a16="http://schemas.microsoft.com/office/drawing/2014/main" id="{25A5FD26-0877-4C75-A98D-6212FCF06D14}"/>
                </a:ext>
              </a:extLst>
            </p:cNvPr>
            <p:cNvSpPr/>
            <p:nvPr/>
          </p:nvSpPr>
          <p:spPr>
            <a:xfrm>
              <a:off x="5265107" y="39875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6" name="Shape 2743">
              <a:extLst>
                <a:ext uri="{FF2B5EF4-FFF2-40B4-BE49-F238E27FC236}">
                  <a16:creationId xmlns:a16="http://schemas.microsoft.com/office/drawing/2014/main" id="{92442B3A-E0A3-48DA-8A52-2A9D244C1715}"/>
                </a:ext>
              </a:extLst>
            </p:cNvPr>
            <p:cNvSpPr/>
            <p:nvPr/>
          </p:nvSpPr>
          <p:spPr>
            <a:xfrm>
              <a:off x="5799281" y="4520803"/>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pic>
        <p:nvPicPr>
          <p:cNvPr id="27" name="Picture 26">
            <a:extLst>
              <a:ext uri="{FF2B5EF4-FFF2-40B4-BE49-F238E27FC236}">
                <a16:creationId xmlns:a16="http://schemas.microsoft.com/office/drawing/2014/main" id="{06ED2FD8-D9D5-456F-B094-524E07D6F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47" y="2976386"/>
            <a:ext cx="1177659" cy="877792"/>
          </a:xfrm>
          <a:prstGeom prst="rect">
            <a:avLst/>
          </a:prstGeom>
        </p:spPr>
      </p:pic>
      <p:sp>
        <p:nvSpPr>
          <p:cNvPr id="33" name="Rectangle: Rounded Corners 32">
            <a:extLst>
              <a:ext uri="{FF2B5EF4-FFF2-40B4-BE49-F238E27FC236}">
                <a16:creationId xmlns:a16="http://schemas.microsoft.com/office/drawing/2014/main" id="{B50B1FC5-69F9-487B-8F0B-0A7B3F650F6A}"/>
              </a:ext>
            </a:extLst>
          </p:cNvPr>
          <p:cNvSpPr/>
          <p:nvPr/>
        </p:nvSpPr>
        <p:spPr>
          <a:xfrm>
            <a:off x="5075563" y="4833631"/>
            <a:ext cx="1931436" cy="802208"/>
          </a:xfrm>
          <a:prstGeom prst="roundRect">
            <a:avLst>
              <a:gd name="adj" fmla="val 3635"/>
            </a:avLst>
          </a:prstGeom>
          <a:no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otham Thin"/>
              <a:ea typeface="+mn-ea"/>
              <a:cs typeface="+mn-cs"/>
            </a:endParaRPr>
          </a:p>
        </p:txBody>
      </p:sp>
      <p:grpSp>
        <p:nvGrpSpPr>
          <p:cNvPr id="34" name="Group 33">
            <a:extLst>
              <a:ext uri="{FF2B5EF4-FFF2-40B4-BE49-F238E27FC236}">
                <a16:creationId xmlns:a16="http://schemas.microsoft.com/office/drawing/2014/main" id="{53937CE1-658F-4545-AD06-495B6FFC3BA1}"/>
              </a:ext>
            </a:extLst>
          </p:cNvPr>
          <p:cNvGrpSpPr/>
          <p:nvPr/>
        </p:nvGrpSpPr>
        <p:grpSpPr>
          <a:xfrm>
            <a:off x="5380799" y="4930826"/>
            <a:ext cx="1334839" cy="558656"/>
            <a:chOff x="3907612" y="5369128"/>
            <a:chExt cx="1334839" cy="558656"/>
          </a:xfrm>
        </p:grpSpPr>
        <p:sp>
          <p:nvSpPr>
            <p:cNvPr id="35" name="Shape 2540">
              <a:extLst>
                <a:ext uri="{FF2B5EF4-FFF2-40B4-BE49-F238E27FC236}">
                  <a16:creationId xmlns:a16="http://schemas.microsoft.com/office/drawing/2014/main" id="{DF02F541-EBDF-4FBC-BA09-349E9BA5925F}"/>
                </a:ext>
              </a:extLst>
            </p:cNvPr>
            <p:cNvSpPr/>
            <p:nvPr/>
          </p:nvSpPr>
          <p:spPr>
            <a:xfrm>
              <a:off x="3907612" y="536912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36" name="Shape 2600">
              <a:extLst>
                <a:ext uri="{FF2B5EF4-FFF2-40B4-BE49-F238E27FC236}">
                  <a16:creationId xmlns:a16="http://schemas.microsoft.com/office/drawing/2014/main" id="{09E7CC5F-4A2B-4B94-9C14-98F3BE92A661}"/>
                </a:ext>
              </a:extLst>
            </p:cNvPr>
            <p:cNvSpPr/>
            <p:nvPr/>
          </p:nvSpPr>
          <p:spPr>
            <a:xfrm rot="2700000">
              <a:off x="4683796" y="536912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
        <p:nvSpPr>
          <p:cNvPr id="37" name="Arc 36">
            <a:extLst>
              <a:ext uri="{FF2B5EF4-FFF2-40B4-BE49-F238E27FC236}">
                <a16:creationId xmlns:a16="http://schemas.microsoft.com/office/drawing/2014/main" id="{BD0F96FC-E30C-4E96-82D9-1725538027B8}"/>
              </a:ext>
            </a:extLst>
          </p:cNvPr>
          <p:cNvSpPr/>
          <p:nvPr/>
        </p:nvSpPr>
        <p:spPr>
          <a:xfrm rot="3600467">
            <a:off x="6316804" y="3764956"/>
            <a:ext cx="1093550" cy="1485884"/>
          </a:xfrm>
          <a:prstGeom prst="arc">
            <a:avLst>
              <a:gd name="adj1" fmla="val 16956581"/>
              <a:gd name="adj2" fmla="val 905927"/>
            </a:avLst>
          </a:prstGeom>
          <a:noFill/>
          <a:ln w="19050" cap="flat" cmpd="sng" algn="ctr">
            <a:solidFill>
              <a:sysClr val="window" lastClr="FFFFFF"/>
            </a:solidFill>
            <a:prstDash val="solid"/>
            <a:miter lim="800000"/>
            <a:tailEnd type="arrow"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Gotham Thin"/>
              <a:ea typeface="+mn-ea"/>
              <a:cs typeface="+mn-cs"/>
            </a:endParaRPr>
          </a:p>
        </p:txBody>
      </p:sp>
      <p:sp>
        <p:nvSpPr>
          <p:cNvPr id="38" name="Arc 37">
            <a:extLst>
              <a:ext uri="{FF2B5EF4-FFF2-40B4-BE49-F238E27FC236}">
                <a16:creationId xmlns:a16="http://schemas.microsoft.com/office/drawing/2014/main" id="{08F1A707-3F60-4348-95F4-D78017B6F041}"/>
              </a:ext>
            </a:extLst>
          </p:cNvPr>
          <p:cNvSpPr/>
          <p:nvPr/>
        </p:nvSpPr>
        <p:spPr>
          <a:xfrm rot="17999974" flipH="1" flipV="1">
            <a:off x="4751319" y="3764956"/>
            <a:ext cx="1093550" cy="1485884"/>
          </a:xfrm>
          <a:prstGeom prst="arc">
            <a:avLst>
              <a:gd name="adj1" fmla="val 21166367"/>
              <a:gd name="adj2" fmla="val 4662276"/>
            </a:avLst>
          </a:prstGeom>
          <a:noFill/>
          <a:ln w="19050" cap="flat" cmpd="sng" algn="ctr">
            <a:solidFill>
              <a:sysClr val="window" lastClr="FFFFFF"/>
            </a:solidFill>
            <a:prstDash val="solid"/>
            <a:miter lim="800000"/>
            <a:tailEnd type="arrow"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otham Thin"/>
              <a:ea typeface="+mn-ea"/>
              <a:cs typeface="+mn-cs"/>
            </a:endParaRPr>
          </a:p>
        </p:txBody>
      </p:sp>
      <p:sp>
        <p:nvSpPr>
          <p:cNvPr id="40" name="Shape 2588">
            <a:extLst>
              <a:ext uri="{FF2B5EF4-FFF2-40B4-BE49-F238E27FC236}">
                <a16:creationId xmlns:a16="http://schemas.microsoft.com/office/drawing/2014/main" id="{3D55697D-4187-4DA7-86DE-2C82A4C8E582}"/>
              </a:ext>
            </a:extLst>
          </p:cNvPr>
          <p:cNvSpPr/>
          <p:nvPr/>
        </p:nvSpPr>
        <p:spPr>
          <a:xfrm rot="16200000">
            <a:off x="7492982" y="4725298"/>
            <a:ext cx="233273" cy="21207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41" name="Shape 2588">
            <a:extLst>
              <a:ext uri="{FF2B5EF4-FFF2-40B4-BE49-F238E27FC236}">
                <a16:creationId xmlns:a16="http://schemas.microsoft.com/office/drawing/2014/main" id="{15160779-A2D5-45F9-879A-0B15DB15F595}"/>
              </a:ext>
            </a:extLst>
          </p:cNvPr>
          <p:cNvSpPr/>
          <p:nvPr/>
        </p:nvSpPr>
        <p:spPr>
          <a:xfrm>
            <a:off x="4374290" y="4735897"/>
            <a:ext cx="233273" cy="21207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42" name="Text Placeholder 4">
            <a:extLst>
              <a:ext uri="{FF2B5EF4-FFF2-40B4-BE49-F238E27FC236}">
                <a16:creationId xmlns:a16="http://schemas.microsoft.com/office/drawing/2014/main" id="{E61EDBB6-AC51-4062-93D3-ED028240196F}"/>
              </a:ext>
            </a:extLst>
          </p:cNvPr>
          <p:cNvSpPr txBox="1">
            <a:spLocks/>
          </p:cNvSpPr>
          <p:nvPr/>
        </p:nvSpPr>
        <p:spPr>
          <a:xfrm>
            <a:off x="1849243" y="1801105"/>
            <a:ext cx="6736702" cy="5332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4">
                    <a:lumMod val="40000"/>
                    <a:lumOff val="60000"/>
                  </a:schemeClr>
                </a:solidFill>
                <a:latin typeface="Gotham Thin"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Gotham Thin"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Gotham Thin"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Gotham Thin"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r>
              <a:rPr kumimoji="0" lang="pt-PT" sz="2000" b="1" i="0" u="none" strike="noStrike" kern="1200" cap="none" spc="0" normalizeH="0" baseline="0" noProof="0" dirty="0">
                <a:ln>
                  <a:noFill/>
                </a:ln>
                <a:solidFill>
                  <a:prstClr val="white"/>
                </a:solidFill>
                <a:effectLst/>
                <a:uLnTx/>
                <a:uFillTx/>
                <a:latin typeface="Gotham Thin" pitchFamily="50" charset="0"/>
                <a:ea typeface="+mn-ea"/>
                <a:cs typeface="+mn-cs"/>
              </a:rPr>
              <a:t>Proposal</a:t>
            </a:r>
            <a:r>
              <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rPr>
              <a:t>: a decision support (validation) system by </a:t>
            </a:r>
            <a:r>
              <a:rPr lang="en-US" sz="2000" dirty="0">
                <a:solidFill>
                  <a:schemeClr val="tx1"/>
                </a:solidFill>
              </a:rPr>
              <a:t>estimating Spectre global peak memory usage</a:t>
            </a:r>
            <a:r>
              <a:rPr kumimoji="0" lang="pt-PT" sz="2000" b="0" i="0" u="none" strike="noStrike" kern="1200" cap="none" spc="0" normalizeH="0" baseline="0" noProof="0" dirty="0">
                <a:ln>
                  <a:noFill/>
                </a:ln>
                <a:solidFill>
                  <a:schemeClr val="tx1"/>
                </a:solidFill>
                <a:effectLst/>
                <a:uLnTx/>
                <a:uFillTx/>
                <a:latin typeface="Gotham Thin" pitchFamily="50" charset="0"/>
                <a:ea typeface="+mn-ea"/>
                <a:cs typeface="+mn-cs"/>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2000" b="0" i="0" u="none" strike="noStrike" kern="1200" cap="none" spc="0" normalizeH="0" baseline="0" noProof="0" dirty="0">
              <a:ln>
                <a:noFill/>
              </a:ln>
              <a:solidFill>
                <a:prstClr val="white"/>
              </a:solidFill>
              <a:effectLst/>
              <a:uLnTx/>
              <a:uFillTx/>
              <a:latin typeface="Gotham Thin" pitchFamily="50" charset="0"/>
              <a:ea typeface="+mn-ea"/>
              <a:cs typeface="+mn-cs"/>
            </a:endParaRPr>
          </a:p>
        </p:txBody>
      </p:sp>
      <p:sp>
        <p:nvSpPr>
          <p:cNvPr id="43" name="Oval 42">
            <a:extLst>
              <a:ext uri="{FF2B5EF4-FFF2-40B4-BE49-F238E27FC236}">
                <a16:creationId xmlns:a16="http://schemas.microsoft.com/office/drawing/2014/main" id="{D3C2EA33-D2D0-44D9-8223-7237F0B50599}"/>
              </a:ext>
            </a:extLst>
          </p:cNvPr>
          <p:cNvSpPr>
            <a:spLocks noChangeArrowheads="1"/>
          </p:cNvSpPr>
          <p:nvPr/>
        </p:nvSpPr>
        <p:spPr bwMode="auto">
          <a:xfrm>
            <a:off x="9734536" y="2596601"/>
            <a:ext cx="1660408" cy="1664798"/>
          </a:xfrm>
          <a:prstGeom prst="ellipse">
            <a:avLst/>
          </a:prstGeom>
          <a:noFill/>
          <a:ln w="28575">
            <a:solidFill>
              <a:sysClr val="window" lastClr="FFFFFF"/>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grpSp>
        <p:nvGrpSpPr>
          <p:cNvPr id="44" name="Group 43">
            <a:extLst>
              <a:ext uri="{FF2B5EF4-FFF2-40B4-BE49-F238E27FC236}">
                <a16:creationId xmlns:a16="http://schemas.microsoft.com/office/drawing/2014/main" id="{E8C6DA02-2E1E-43C1-A685-DDFD22B17A26}"/>
              </a:ext>
            </a:extLst>
          </p:cNvPr>
          <p:cNvGrpSpPr/>
          <p:nvPr/>
        </p:nvGrpSpPr>
        <p:grpSpPr>
          <a:xfrm>
            <a:off x="10043961" y="3056037"/>
            <a:ext cx="1003478" cy="919890"/>
            <a:chOff x="9944079" y="2964475"/>
            <a:chExt cx="1203241" cy="1103014"/>
          </a:xfrm>
        </p:grpSpPr>
        <p:pic>
          <p:nvPicPr>
            <p:cNvPr id="45" name="Picture 44">
              <a:extLst>
                <a:ext uri="{FF2B5EF4-FFF2-40B4-BE49-F238E27FC236}">
                  <a16:creationId xmlns:a16="http://schemas.microsoft.com/office/drawing/2014/main" id="{76253620-3E8E-4903-8AA2-6DE2A42B7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079" y="2964475"/>
              <a:ext cx="713021" cy="500003"/>
            </a:xfrm>
            <a:prstGeom prst="rect">
              <a:avLst/>
            </a:prstGeom>
          </p:spPr>
        </p:pic>
        <p:pic>
          <p:nvPicPr>
            <p:cNvPr id="46" name="Picture 45">
              <a:extLst>
                <a:ext uri="{FF2B5EF4-FFF2-40B4-BE49-F238E27FC236}">
                  <a16:creationId xmlns:a16="http://schemas.microsoft.com/office/drawing/2014/main" id="{85BD195E-C95A-40F4-B5C3-85BFE875A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6847" y="3488924"/>
              <a:ext cx="384893" cy="578565"/>
            </a:xfrm>
            <a:prstGeom prst="rect">
              <a:avLst/>
            </a:prstGeom>
          </p:spPr>
        </p:pic>
        <p:pic>
          <p:nvPicPr>
            <p:cNvPr id="47" name="Picture 46">
              <a:extLst>
                <a:ext uri="{FF2B5EF4-FFF2-40B4-BE49-F238E27FC236}">
                  <a16:creationId xmlns:a16="http://schemas.microsoft.com/office/drawing/2014/main" id="{01BAB4A5-3C5A-43F2-8637-75ECC6FEE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9694" y="2976386"/>
              <a:ext cx="397626" cy="497961"/>
            </a:xfrm>
            <a:prstGeom prst="rect">
              <a:avLst/>
            </a:prstGeom>
          </p:spPr>
        </p:pic>
      </p:grpSp>
      <p:sp>
        <p:nvSpPr>
          <p:cNvPr id="48" name="Oval 47">
            <a:extLst>
              <a:ext uri="{FF2B5EF4-FFF2-40B4-BE49-F238E27FC236}">
                <a16:creationId xmlns:a16="http://schemas.microsoft.com/office/drawing/2014/main" id="{14C0A101-C58A-4AEE-B89A-8D30969AD0A7}"/>
              </a:ext>
            </a:extLst>
          </p:cNvPr>
          <p:cNvSpPr>
            <a:spLocks noChangeArrowheads="1"/>
          </p:cNvSpPr>
          <p:nvPr/>
        </p:nvSpPr>
        <p:spPr bwMode="auto">
          <a:xfrm>
            <a:off x="9819171" y="2681472"/>
            <a:ext cx="1482362" cy="1486282"/>
          </a:xfrm>
          <a:prstGeom prst="ellipse">
            <a:avLst/>
          </a:prstGeom>
          <a:noFill/>
          <a:ln w="28575">
            <a:solidFill>
              <a:sysClr val="window" lastClr="FFFFFF"/>
            </a:solidFill>
            <a:prstDash val="sysDot"/>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Montserrat Light" charset="0"/>
              <a:ea typeface="Montserrat Light" charset="0"/>
              <a:cs typeface="Montserrat Light" charset="0"/>
            </a:endParaRPr>
          </a:p>
        </p:txBody>
      </p:sp>
      <p:sp>
        <p:nvSpPr>
          <p:cNvPr id="49" name="Shape 2898">
            <a:extLst>
              <a:ext uri="{FF2B5EF4-FFF2-40B4-BE49-F238E27FC236}">
                <a16:creationId xmlns:a16="http://schemas.microsoft.com/office/drawing/2014/main" id="{6489F7C0-E6CD-462A-ADB4-A43E6FA1377A}"/>
              </a:ext>
            </a:extLst>
          </p:cNvPr>
          <p:cNvSpPr/>
          <p:nvPr/>
        </p:nvSpPr>
        <p:spPr>
          <a:xfrm>
            <a:off x="6344753" y="3283112"/>
            <a:ext cx="411258" cy="291775"/>
          </a:xfrm>
          <a:custGeom>
            <a:avLst/>
            <a:gdLst>
              <a:gd name="connsiteX0" fmla="*/ 22105 w 22249"/>
              <a:gd name="connsiteY0" fmla="*/ 10106 h 21600"/>
              <a:gd name="connsiteX1" fmla="*/ 17196 w 22249"/>
              <a:gd name="connsiteY1" fmla="*/ 288 h 21600"/>
              <a:gd name="connsiteX2" fmla="*/ 16849 w 22249"/>
              <a:gd name="connsiteY2" fmla="*/ 0 h 21600"/>
              <a:gd name="connsiteX3" fmla="*/ 16358 w 22249"/>
              <a:gd name="connsiteY3" fmla="*/ 982 h 21600"/>
              <a:gd name="connsiteX4" fmla="*/ 16502 w 22249"/>
              <a:gd name="connsiteY4" fmla="*/ 1676 h 21600"/>
              <a:gd name="connsiteX5" fmla="*/ 20573 w 22249"/>
              <a:gd name="connsiteY5" fmla="*/ 9818 h 21600"/>
              <a:gd name="connsiteX6" fmla="*/ 1140 w 22249"/>
              <a:gd name="connsiteY6" fmla="*/ 9818 h 21600"/>
              <a:gd name="connsiteX7" fmla="*/ 649 w 22249"/>
              <a:gd name="connsiteY7" fmla="*/ 10800 h 21600"/>
              <a:gd name="connsiteX8" fmla="*/ 10718 w 22249"/>
              <a:gd name="connsiteY8" fmla="*/ 11782 h 21600"/>
              <a:gd name="connsiteX9" fmla="*/ 20573 w 22249"/>
              <a:gd name="connsiteY9" fmla="*/ 11782 h 21600"/>
              <a:gd name="connsiteX10" fmla="*/ 16502 w 22249"/>
              <a:gd name="connsiteY10" fmla="*/ 19924 h 21600"/>
              <a:gd name="connsiteX11" fmla="*/ 16358 w 22249"/>
              <a:gd name="connsiteY11" fmla="*/ 20618 h 21600"/>
              <a:gd name="connsiteX12" fmla="*/ 16849 w 22249"/>
              <a:gd name="connsiteY12" fmla="*/ 21600 h 21600"/>
              <a:gd name="connsiteX13" fmla="*/ 17196 w 22249"/>
              <a:gd name="connsiteY13" fmla="*/ 21312 h 21600"/>
              <a:gd name="connsiteX14" fmla="*/ 22105 w 22249"/>
              <a:gd name="connsiteY14" fmla="*/ 11494 h 21600"/>
              <a:gd name="connsiteX15" fmla="*/ 22249 w 22249"/>
              <a:gd name="connsiteY15" fmla="*/ 10800 h 21600"/>
              <a:gd name="connsiteX16" fmla="*/ 22105 w 22249"/>
              <a:gd name="connsiteY16" fmla="*/ 10106 h 21600"/>
              <a:gd name="connsiteX0" fmla="*/ 21456 w 21600"/>
              <a:gd name="connsiteY0" fmla="*/ 10106 h 21600"/>
              <a:gd name="connsiteX1" fmla="*/ 16547 w 21600"/>
              <a:gd name="connsiteY1" fmla="*/ 288 h 21600"/>
              <a:gd name="connsiteX2" fmla="*/ 16200 w 21600"/>
              <a:gd name="connsiteY2" fmla="*/ 0 h 21600"/>
              <a:gd name="connsiteX3" fmla="*/ 15709 w 21600"/>
              <a:gd name="connsiteY3" fmla="*/ 982 h 21600"/>
              <a:gd name="connsiteX4" fmla="*/ 15853 w 21600"/>
              <a:gd name="connsiteY4" fmla="*/ 1676 h 21600"/>
              <a:gd name="connsiteX5" fmla="*/ 19924 w 21600"/>
              <a:gd name="connsiteY5" fmla="*/ 9818 h 21600"/>
              <a:gd name="connsiteX6" fmla="*/ 10069 w 21600"/>
              <a:gd name="connsiteY6" fmla="*/ 9994 h 21600"/>
              <a:gd name="connsiteX7" fmla="*/ 0 w 21600"/>
              <a:gd name="connsiteY7" fmla="*/ 10800 h 21600"/>
              <a:gd name="connsiteX8" fmla="*/ 10069 w 21600"/>
              <a:gd name="connsiteY8" fmla="*/ 11782 h 21600"/>
              <a:gd name="connsiteX9" fmla="*/ 19924 w 21600"/>
              <a:gd name="connsiteY9" fmla="*/ 11782 h 21600"/>
              <a:gd name="connsiteX10" fmla="*/ 15853 w 21600"/>
              <a:gd name="connsiteY10" fmla="*/ 19924 h 21600"/>
              <a:gd name="connsiteX11" fmla="*/ 15709 w 21600"/>
              <a:gd name="connsiteY11" fmla="*/ 20618 h 21600"/>
              <a:gd name="connsiteX12" fmla="*/ 16200 w 21600"/>
              <a:gd name="connsiteY12" fmla="*/ 21600 h 21600"/>
              <a:gd name="connsiteX13" fmla="*/ 16547 w 21600"/>
              <a:gd name="connsiteY13" fmla="*/ 21312 h 21600"/>
              <a:gd name="connsiteX14" fmla="*/ 21456 w 21600"/>
              <a:gd name="connsiteY14" fmla="*/ 11494 h 21600"/>
              <a:gd name="connsiteX15" fmla="*/ 21600 w 21600"/>
              <a:gd name="connsiteY15" fmla="*/ 10800 h 21600"/>
              <a:gd name="connsiteX16" fmla="*/ 21456 w 21600"/>
              <a:gd name="connsiteY16" fmla="*/ 10106 h 21600"/>
              <a:gd name="connsiteX0" fmla="*/ 11672 w 11816"/>
              <a:gd name="connsiteY0" fmla="*/ 10106 h 21600"/>
              <a:gd name="connsiteX1" fmla="*/ 6763 w 11816"/>
              <a:gd name="connsiteY1" fmla="*/ 288 h 21600"/>
              <a:gd name="connsiteX2" fmla="*/ 6416 w 11816"/>
              <a:gd name="connsiteY2" fmla="*/ 0 h 21600"/>
              <a:gd name="connsiteX3" fmla="*/ 5925 w 11816"/>
              <a:gd name="connsiteY3" fmla="*/ 982 h 21600"/>
              <a:gd name="connsiteX4" fmla="*/ 6069 w 11816"/>
              <a:gd name="connsiteY4" fmla="*/ 1676 h 21600"/>
              <a:gd name="connsiteX5" fmla="*/ 10140 w 11816"/>
              <a:gd name="connsiteY5" fmla="*/ 9818 h 21600"/>
              <a:gd name="connsiteX6" fmla="*/ 285 w 11816"/>
              <a:gd name="connsiteY6" fmla="*/ 9994 h 21600"/>
              <a:gd name="connsiteX7" fmla="*/ 0 w 11816"/>
              <a:gd name="connsiteY7" fmla="*/ 10800 h 21600"/>
              <a:gd name="connsiteX8" fmla="*/ 285 w 11816"/>
              <a:gd name="connsiteY8" fmla="*/ 11782 h 21600"/>
              <a:gd name="connsiteX9" fmla="*/ 10140 w 11816"/>
              <a:gd name="connsiteY9" fmla="*/ 11782 h 21600"/>
              <a:gd name="connsiteX10" fmla="*/ 6069 w 11816"/>
              <a:gd name="connsiteY10" fmla="*/ 19924 h 21600"/>
              <a:gd name="connsiteX11" fmla="*/ 5925 w 11816"/>
              <a:gd name="connsiteY11" fmla="*/ 20618 h 21600"/>
              <a:gd name="connsiteX12" fmla="*/ 6416 w 11816"/>
              <a:gd name="connsiteY12" fmla="*/ 21600 h 21600"/>
              <a:gd name="connsiteX13" fmla="*/ 6763 w 11816"/>
              <a:gd name="connsiteY13" fmla="*/ 21312 h 21600"/>
              <a:gd name="connsiteX14" fmla="*/ 11672 w 11816"/>
              <a:gd name="connsiteY14" fmla="*/ 11494 h 21600"/>
              <a:gd name="connsiteX15" fmla="*/ 11816 w 11816"/>
              <a:gd name="connsiteY15" fmla="*/ 10800 h 21600"/>
              <a:gd name="connsiteX16" fmla="*/ 11672 w 11816"/>
              <a:gd name="connsiteY16" fmla="*/ 1010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16" h="21600" extrusionOk="0">
                <a:moveTo>
                  <a:pt x="11672" y="10106"/>
                </a:moveTo>
                <a:lnTo>
                  <a:pt x="6763" y="288"/>
                </a:lnTo>
                <a:cubicBezTo>
                  <a:pt x="6674" y="110"/>
                  <a:pt x="6552" y="0"/>
                  <a:pt x="6416" y="0"/>
                </a:cubicBezTo>
                <a:cubicBezTo>
                  <a:pt x="6145" y="0"/>
                  <a:pt x="5925" y="439"/>
                  <a:pt x="5925" y="982"/>
                </a:cubicBezTo>
                <a:cubicBezTo>
                  <a:pt x="5925" y="1253"/>
                  <a:pt x="5980" y="1499"/>
                  <a:pt x="6069" y="1676"/>
                </a:cubicBezTo>
                <a:lnTo>
                  <a:pt x="10140" y="9818"/>
                </a:lnTo>
                <a:lnTo>
                  <a:pt x="285" y="9994"/>
                </a:lnTo>
                <a:cubicBezTo>
                  <a:pt x="14" y="9994"/>
                  <a:pt x="0" y="10502"/>
                  <a:pt x="0" y="10800"/>
                </a:cubicBezTo>
                <a:cubicBezTo>
                  <a:pt x="0" y="11098"/>
                  <a:pt x="14" y="11782"/>
                  <a:pt x="285" y="11782"/>
                </a:cubicBezTo>
                <a:lnTo>
                  <a:pt x="10140" y="11782"/>
                </a:lnTo>
                <a:lnTo>
                  <a:pt x="6069" y="19924"/>
                </a:lnTo>
                <a:cubicBezTo>
                  <a:pt x="5980" y="20102"/>
                  <a:pt x="5925" y="20347"/>
                  <a:pt x="5925" y="20618"/>
                </a:cubicBezTo>
                <a:cubicBezTo>
                  <a:pt x="5925" y="21161"/>
                  <a:pt x="6145" y="21600"/>
                  <a:pt x="6416" y="21600"/>
                </a:cubicBezTo>
                <a:cubicBezTo>
                  <a:pt x="6552" y="21600"/>
                  <a:pt x="6674" y="21491"/>
                  <a:pt x="6763" y="21312"/>
                </a:cubicBezTo>
                <a:lnTo>
                  <a:pt x="11672" y="11494"/>
                </a:lnTo>
                <a:cubicBezTo>
                  <a:pt x="11761" y="11317"/>
                  <a:pt x="11816" y="11071"/>
                  <a:pt x="11816" y="10800"/>
                </a:cubicBezTo>
                <a:cubicBezTo>
                  <a:pt x="11816" y="10529"/>
                  <a:pt x="11761" y="10284"/>
                  <a:pt x="11672" y="10106"/>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cxnSp>
        <p:nvCxnSpPr>
          <p:cNvPr id="50" name="Straight Connector 49">
            <a:extLst>
              <a:ext uri="{FF2B5EF4-FFF2-40B4-BE49-F238E27FC236}">
                <a16:creationId xmlns:a16="http://schemas.microsoft.com/office/drawing/2014/main" id="{AA15DE84-203E-427B-8821-9123EFEE32C2}"/>
              </a:ext>
            </a:extLst>
          </p:cNvPr>
          <p:cNvCxnSpPr>
            <a:cxnSpLocks/>
          </p:cNvCxnSpPr>
          <p:nvPr/>
        </p:nvCxnSpPr>
        <p:spPr>
          <a:xfrm>
            <a:off x="5438722" y="3429000"/>
            <a:ext cx="106605" cy="0"/>
          </a:xfrm>
          <a:prstGeom prst="line">
            <a:avLst/>
          </a:prstGeom>
          <a:noFill/>
          <a:ln w="25400" cap="flat" cmpd="sng" algn="ctr">
            <a:solidFill>
              <a:sysClr val="window" lastClr="FFFFFF">
                <a:alpha val="99000"/>
              </a:sysClr>
            </a:solidFill>
            <a:prstDash val="solid"/>
            <a:miter lim="800000"/>
          </a:ln>
          <a:effectLst/>
        </p:spPr>
      </p:cxnSp>
      <p:grpSp>
        <p:nvGrpSpPr>
          <p:cNvPr id="51" name="Group 50">
            <a:extLst>
              <a:ext uri="{FF2B5EF4-FFF2-40B4-BE49-F238E27FC236}">
                <a16:creationId xmlns:a16="http://schemas.microsoft.com/office/drawing/2014/main" id="{BE4096D1-4C3D-45BA-B049-2266514B2C97}"/>
              </a:ext>
            </a:extLst>
          </p:cNvPr>
          <p:cNvGrpSpPr/>
          <p:nvPr/>
        </p:nvGrpSpPr>
        <p:grpSpPr>
          <a:xfrm>
            <a:off x="5544640" y="3026099"/>
            <a:ext cx="814091" cy="815690"/>
            <a:chOff x="5179172" y="5545905"/>
            <a:chExt cx="814091" cy="815690"/>
          </a:xfrm>
        </p:grpSpPr>
        <p:sp>
          <p:nvSpPr>
            <p:cNvPr id="52" name="Shape 2588">
              <a:extLst>
                <a:ext uri="{FF2B5EF4-FFF2-40B4-BE49-F238E27FC236}">
                  <a16:creationId xmlns:a16="http://schemas.microsoft.com/office/drawing/2014/main" id="{66CFB9DC-7525-4716-8634-CB2D2020241C}"/>
                </a:ext>
              </a:extLst>
            </p:cNvPr>
            <p:cNvSpPr/>
            <p:nvPr/>
          </p:nvSpPr>
          <p:spPr>
            <a:xfrm>
              <a:off x="5644231" y="5846594"/>
              <a:ext cx="232131" cy="211037"/>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53" name="Shape 2556">
              <a:extLst>
                <a:ext uri="{FF2B5EF4-FFF2-40B4-BE49-F238E27FC236}">
                  <a16:creationId xmlns:a16="http://schemas.microsoft.com/office/drawing/2014/main" id="{D5525952-A07E-4389-93C5-452BE10F0107}"/>
                </a:ext>
              </a:extLst>
            </p:cNvPr>
            <p:cNvSpPr/>
            <p:nvPr/>
          </p:nvSpPr>
          <p:spPr>
            <a:xfrm>
              <a:off x="5272453" y="5846593"/>
              <a:ext cx="211037" cy="2110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54" name="Shape 2719">
              <a:extLst>
                <a:ext uri="{FF2B5EF4-FFF2-40B4-BE49-F238E27FC236}">
                  <a16:creationId xmlns:a16="http://schemas.microsoft.com/office/drawing/2014/main" id="{94CF4086-5F1F-4676-BD09-7732C82EBE3D}"/>
                </a:ext>
              </a:extLst>
            </p:cNvPr>
            <p:cNvSpPr/>
            <p:nvPr/>
          </p:nvSpPr>
          <p:spPr>
            <a:xfrm>
              <a:off x="5179172" y="5545905"/>
              <a:ext cx="814091" cy="815690"/>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55" name="Shape 2630">
              <a:extLst>
                <a:ext uri="{FF2B5EF4-FFF2-40B4-BE49-F238E27FC236}">
                  <a16:creationId xmlns:a16="http://schemas.microsoft.com/office/drawing/2014/main" id="{AABDE8DC-56D1-47C5-B131-8A93A2A2A8A4}"/>
                </a:ext>
              </a:extLst>
            </p:cNvPr>
            <p:cNvSpPr/>
            <p:nvPr/>
          </p:nvSpPr>
          <p:spPr>
            <a:xfrm>
              <a:off x="5510546" y="5846598"/>
              <a:ext cx="116898" cy="21430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Tree>
    <p:extLst>
      <p:ext uri="{BB962C8B-B14F-4D97-AF65-F5344CB8AC3E}">
        <p14:creationId xmlns:p14="http://schemas.microsoft.com/office/powerpoint/2010/main" val="344604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E5EB75-1975-4754-A2D8-827063FC42D6}"/>
              </a:ext>
            </a:extLst>
          </p:cNvPr>
          <p:cNvSpPr/>
          <p:nvPr/>
        </p:nvSpPr>
        <p:spPr>
          <a:xfrm>
            <a:off x="1418253" y="1959430"/>
            <a:ext cx="8985380" cy="2862322"/>
          </a:xfrm>
          <a:prstGeom prst="rect">
            <a:avLst/>
          </a:prstGeom>
        </p:spPr>
        <p:txBody>
          <a:bodyPr wrap="square">
            <a:spAutoFit/>
          </a:bodyPr>
          <a:lstStyle/>
          <a:p>
            <a:r>
              <a:rPr lang="en-US" sz="2000" dirty="0">
                <a:latin typeface="Gotham Thin"/>
              </a:rPr>
              <a:t>Machine learning algorithms can be classified into two groups based on the way they “learn” about data to make predictions: supervised and unsupervised learning.</a:t>
            </a:r>
          </a:p>
          <a:p>
            <a:endParaRPr lang="en-US" sz="2000" dirty="0">
              <a:latin typeface="Gotham Thin"/>
            </a:endParaRPr>
          </a:p>
          <a:p>
            <a:r>
              <a:rPr lang="en-US" sz="2000" dirty="0">
                <a:latin typeface="Gotham Thin"/>
              </a:rPr>
              <a:t>Supervised learning problems can be further grouped into Regression and Classification problems. The difference between the two tasks is the fact that the dependent attribute is numerical for regression and categorical for classification.</a:t>
            </a:r>
          </a:p>
          <a:p>
            <a:endParaRPr lang="en-US" sz="2000" dirty="0">
              <a:latin typeface="Gotham Thin"/>
            </a:endParaRPr>
          </a:p>
          <a:p>
            <a:r>
              <a:rPr lang="en-US" sz="2000" dirty="0">
                <a:latin typeface="Gotham Thin"/>
              </a:rPr>
              <a:t>We can conclude that memory estimation is supervised learning and regression problem.</a:t>
            </a:r>
          </a:p>
        </p:txBody>
      </p:sp>
    </p:spTree>
    <p:extLst>
      <p:ext uri="{BB962C8B-B14F-4D97-AF65-F5344CB8AC3E}">
        <p14:creationId xmlns:p14="http://schemas.microsoft.com/office/powerpoint/2010/main" val="233117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2A53684-C3DD-4CD5-9373-7EF16E0223DE}"/>
              </a:ext>
            </a:extLst>
          </p:cNvPr>
          <p:cNvSpPr txBox="1">
            <a:spLocks/>
          </p:cNvSpPr>
          <p:nvPr/>
        </p:nvSpPr>
        <p:spPr>
          <a:xfrm>
            <a:off x="3197290" y="3575195"/>
            <a:ext cx="5797420" cy="361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small" baseline="0">
                <a:solidFill>
                  <a:schemeClr val="bg1"/>
                </a:solidFill>
                <a:latin typeface="Gotham Thin"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small" spc="0" normalizeH="0" baseline="0" noProof="0">
                <a:ln>
                  <a:noFill/>
                </a:ln>
                <a:solidFill>
                  <a:sysClr val="window" lastClr="FFFFFF"/>
                </a:solidFill>
                <a:effectLst/>
                <a:uLnTx/>
                <a:uFillTx/>
                <a:latin typeface="Gotham Thin" pitchFamily="50" charset="0"/>
                <a:ea typeface="+mj-ea"/>
                <a:cs typeface="+mj-cs"/>
              </a:rPr>
              <a:t>Feature Extraction</a:t>
            </a:r>
            <a:endParaRPr kumimoji="0" lang="en-US" sz="4000" b="1" i="0" u="none" strike="noStrike" kern="1200" cap="small" spc="0" normalizeH="0" baseline="0" noProof="0" dirty="0">
              <a:ln>
                <a:noFill/>
              </a:ln>
              <a:solidFill>
                <a:sysClr val="window" lastClr="FFFFFF"/>
              </a:solidFill>
              <a:effectLst/>
              <a:uLnTx/>
              <a:uFillTx/>
              <a:latin typeface="Gotham Thin" pitchFamily="50" charset="0"/>
              <a:ea typeface="+mj-ea"/>
              <a:cs typeface="+mj-cs"/>
            </a:endParaRPr>
          </a:p>
        </p:txBody>
      </p:sp>
      <p:sp>
        <p:nvSpPr>
          <p:cNvPr id="3" name="Shape 2584">
            <a:extLst>
              <a:ext uri="{FF2B5EF4-FFF2-40B4-BE49-F238E27FC236}">
                <a16:creationId xmlns:a16="http://schemas.microsoft.com/office/drawing/2014/main" id="{2C4D10A1-CC08-4E90-BE98-B4BBCB9B2F37}"/>
              </a:ext>
            </a:extLst>
          </p:cNvPr>
          <p:cNvSpPr/>
          <p:nvPr/>
        </p:nvSpPr>
        <p:spPr>
          <a:xfrm>
            <a:off x="5816666" y="2788882"/>
            <a:ext cx="640118" cy="64011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ysClr val="window" lastClr="FFFFFF"/>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Tree>
    <p:extLst>
      <p:ext uri="{BB962C8B-B14F-4D97-AF65-F5344CB8AC3E}">
        <p14:creationId xmlns:p14="http://schemas.microsoft.com/office/powerpoint/2010/main" val="321601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3B04E-F737-47A7-A4AE-8AD2BEB4A0FC}"/>
              </a:ext>
            </a:extLst>
          </p:cNvPr>
          <p:cNvSpPr txBox="1"/>
          <p:nvPr/>
        </p:nvSpPr>
        <p:spPr>
          <a:xfrm>
            <a:off x="1575487" y="4913496"/>
            <a:ext cx="9805875" cy="923330"/>
          </a:xfrm>
          <a:prstGeom prst="rect">
            <a:avLst/>
          </a:prstGeom>
          <a:noFill/>
        </p:spPr>
        <p:txBody>
          <a:bodyPr wrap="square" rtlCol="0">
            <a:spAutoFit/>
          </a:bodyPr>
          <a:lstStyle/>
          <a:p>
            <a:r>
              <a:rPr lang="en-US" dirty="0">
                <a:latin typeface="Gotham Thin"/>
              </a:rPr>
              <a:t>Because we focus on estimating memory with large circuits, we selected 351 cases from 923 APS performance cases, excluding errored cases, cases without transient analysis and cases less than 500 Mbytes. </a:t>
            </a:r>
            <a:endParaRPr lang="en-US" dirty="0"/>
          </a:p>
        </p:txBody>
      </p:sp>
      <p:graphicFrame>
        <p:nvGraphicFramePr>
          <p:cNvPr id="8" name="Chart 7">
            <a:extLst>
              <a:ext uri="{FF2B5EF4-FFF2-40B4-BE49-F238E27FC236}">
                <a16:creationId xmlns:a16="http://schemas.microsoft.com/office/drawing/2014/main" id="{4435DC5D-0C01-4EB4-A196-4734D623F495}"/>
              </a:ext>
            </a:extLst>
          </p:cNvPr>
          <p:cNvGraphicFramePr/>
          <p:nvPr>
            <p:extLst>
              <p:ext uri="{D42A27DB-BD31-4B8C-83A1-F6EECF244321}">
                <p14:modId xmlns:p14="http://schemas.microsoft.com/office/powerpoint/2010/main" val="4235520333"/>
              </p:ext>
            </p:extLst>
          </p:nvPr>
        </p:nvGraphicFramePr>
        <p:xfrm>
          <a:off x="2159542" y="972766"/>
          <a:ext cx="7602541" cy="3935352"/>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Straight Arrow Connector 10">
            <a:extLst>
              <a:ext uri="{FF2B5EF4-FFF2-40B4-BE49-F238E27FC236}">
                <a16:creationId xmlns:a16="http://schemas.microsoft.com/office/drawing/2014/main" id="{56D35464-BD67-47D5-83AB-731DFC0AFAB3}"/>
              </a:ext>
            </a:extLst>
          </p:cNvPr>
          <p:cNvCxnSpPr>
            <a:cxnSpLocks/>
          </p:cNvCxnSpPr>
          <p:nvPr/>
        </p:nvCxnSpPr>
        <p:spPr>
          <a:xfrm>
            <a:off x="8147290" y="2490122"/>
            <a:ext cx="1614793"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596BD0BC-8FC7-4DE6-8E99-E4DAF12EB337}"/>
              </a:ext>
            </a:extLst>
          </p:cNvPr>
          <p:cNvSpPr txBox="1"/>
          <p:nvPr/>
        </p:nvSpPr>
        <p:spPr>
          <a:xfrm>
            <a:off x="9792510" y="2305456"/>
            <a:ext cx="2373548" cy="369332"/>
          </a:xfrm>
          <a:prstGeom prst="rect">
            <a:avLst/>
          </a:prstGeom>
          <a:noFill/>
        </p:spPr>
        <p:txBody>
          <a:bodyPr wrap="square" rtlCol="0">
            <a:spAutoFit/>
          </a:bodyPr>
          <a:lstStyle/>
          <a:p>
            <a:r>
              <a:rPr lang="en-US" dirty="0"/>
              <a:t>selected</a:t>
            </a:r>
          </a:p>
        </p:txBody>
      </p:sp>
    </p:spTree>
    <p:extLst>
      <p:ext uri="{BB962C8B-B14F-4D97-AF65-F5344CB8AC3E}">
        <p14:creationId xmlns:p14="http://schemas.microsoft.com/office/powerpoint/2010/main" val="7297747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11565</TotalTime>
  <Words>1903</Words>
  <Application>Microsoft Office PowerPoint</Application>
  <PresentationFormat>Widescreen</PresentationFormat>
  <Paragraphs>287</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Gill Sans</vt:lpstr>
      <vt:lpstr>Gotham Thin</vt:lpstr>
      <vt:lpstr>Montserrat Light</vt:lpstr>
      <vt:lpstr>宋体</vt:lpstr>
      <vt:lpstr>Arial</vt:lpstr>
      <vt:lpstr>Calibri</vt:lpstr>
      <vt:lpstr>Cambria Math</vt:lpstr>
      <vt:lpstr>Courier New</vt:lpstr>
      <vt:lpstr>Tw Cen MT</vt:lpstr>
      <vt:lpstr>Wingdings</vt:lpstr>
      <vt:lpstr>Droplet</vt:lpstr>
      <vt:lpstr>Spectre Memory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Estimation</dc:title>
  <dc:creator>Jiali Lv</dc:creator>
  <cp:lastModifiedBy>Jiali Lv</cp:lastModifiedBy>
  <cp:revision>119</cp:revision>
  <dcterms:created xsi:type="dcterms:W3CDTF">2019-06-11T02:23:00Z</dcterms:created>
  <dcterms:modified xsi:type="dcterms:W3CDTF">2019-06-20T02:48:14Z</dcterms:modified>
</cp:coreProperties>
</file>