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3"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24A14-2185-47F8-A39C-891A20B59597}"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AA2BEAE-4794-4EE4-8F44-E922CDEBB1B7}">
      <dgm:prSet/>
      <dgm:spPr/>
      <dgm:t>
        <a:bodyPr/>
        <a:lstStyle/>
        <a:p>
          <a:pPr>
            <a:defRPr cap="all"/>
          </a:pPr>
          <a:r>
            <a:rPr lang="en-US"/>
            <a:t>Genetic algorithms are most popular approach for evolutionary algorithms</a:t>
          </a:r>
        </a:p>
      </dgm:t>
    </dgm:pt>
    <dgm:pt modelId="{2AFF2195-7FBD-49E0-A5CA-569DE8685679}" type="parTrans" cxnId="{1DBDCC69-619B-494C-B32E-6EA8230034DD}">
      <dgm:prSet/>
      <dgm:spPr/>
      <dgm:t>
        <a:bodyPr/>
        <a:lstStyle/>
        <a:p>
          <a:endParaRPr lang="en-US"/>
        </a:p>
      </dgm:t>
    </dgm:pt>
    <dgm:pt modelId="{FF0527D2-CC88-47C2-84DF-B1192BC73BDA}" type="sibTrans" cxnId="{1DBDCC69-619B-494C-B32E-6EA8230034DD}">
      <dgm:prSet/>
      <dgm:spPr/>
      <dgm:t>
        <a:bodyPr/>
        <a:lstStyle/>
        <a:p>
          <a:endParaRPr lang="en-US"/>
        </a:p>
      </dgm:t>
    </dgm:pt>
    <dgm:pt modelId="{DAEA4D8A-1DB6-4E96-9810-327C9D390671}">
      <dgm:prSet/>
      <dgm:spPr/>
      <dgm:t>
        <a:bodyPr/>
        <a:lstStyle/>
        <a:p>
          <a:pPr>
            <a:defRPr cap="all"/>
          </a:pPr>
          <a:r>
            <a:rPr lang="en-US"/>
            <a:t>They help solve NP-problem</a:t>
          </a:r>
        </a:p>
      </dgm:t>
    </dgm:pt>
    <dgm:pt modelId="{73854910-5E3B-4F5C-A94A-71D14A72DDED}" type="parTrans" cxnId="{60E8B2DC-E6F7-4988-8B6E-3483AF851807}">
      <dgm:prSet/>
      <dgm:spPr/>
      <dgm:t>
        <a:bodyPr/>
        <a:lstStyle/>
        <a:p>
          <a:endParaRPr lang="en-US"/>
        </a:p>
      </dgm:t>
    </dgm:pt>
    <dgm:pt modelId="{6B2835F8-3CA3-477C-BAD3-17BCE4B8E204}" type="sibTrans" cxnId="{60E8B2DC-E6F7-4988-8B6E-3483AF851807}">
      <dgm:prSet/>
      <dgm:spPr/>
      <dgm:t>
        <a:bodyPr/>
        <a:lstStyle/>
        <a:p>
          <a:endParaRPr lang="en-US"/>
        </a:p>
      </dgm:t>
    </dgm:pt>
    <dgm:pt modelId="{00ECBC7E-51D2-41F1-9047-721F07897F6D}">
      <dgm:prSet/>
      <dgm:spPr/>
      <dgm:t>
        <a:bodyPr/>
        <a:lstStyle/>
        <a:p>
          <a:pPr>
            <a:defRPr cap="all"/>
          </a:pPr>
          <a:r>
            <a:rPr lang="en-US"/>
            <a:t>Natural selection where only best adapted survives</a:t>
          </a:r>
        </a:p>
      </dgm:t>
    </dgm:pt>
    <dgm:pt modelId="{71CA28F4-00B4-41BE-A723-F3B2DF1FE964}" type="parTrans" cxnId="{BDB96BB9-A016-495F-B2F1-860E2E7A0D2C}">
      <dgm:prSet/>
      <dgm:spPr/>
      <dgm:t>
        <a:bodyPr/>
        <a:lstStyle/>
        <a:p>
          <a:endParaRPr lang="en-US"/>
        </a:p>
      </dgm:t>
    </dgm:pt>
    <dgm:pt modelId="{E3E61361-4386-47D9-91A2-AB4C3E28B354}" type="sibTrans" cxnId="{BDB96BB9-A016-495F-B2F1-860E2E7A0D2C}">
      <dgm:prSet/>
      <dgm:spPr/>
      <dgm:t>
        <a:bodyPr/>
        <a:lstStyle/>
        <a:p>
          <a:endParaRPr lang="en-US"/>
        </a:p>
      </dgm:t>
    </dgm:pt>
    <dgm:pt modelId="{669477D2-05DE-4C65-894E-6EFEEA47F062}">
      <dgm:prSet/>
      <dgm:spPr/>
      <dgm:t>
        <a:bodyPr/>
        <a:lstStyle/>
        <a:p>
          <a:pPr>
            <a:defRPr cap="all"/>
          </a:pPr>
          <a:r>
            <a:rPr lang="en-US"/>
            <a:t>Genetic Programming is used to synthesize combinational circuits</a:t>
          </a:r>
        </a:p>
      </dgm:t>
    </dgm:pt>
    <dgm:pt modelId="{58878DE7-C6D1-49F9-BD2B-C29D0117859C}" type="parTrans" cxnId="{4591BA93-0759-4D4E-8691-223577B7A727}">
      <dgm:prSet/>
      <dgm:spPr/>
      <dgm:t>
        <a:bodyPr/>
        <a:lstStyle/>
        <a:p>
          <a:endParaRPr lang="en-US"/>
        </a:p>
      </dgm:t>
    </dgm:pt>
    <dgm:pt modelId="{0C04721F-2ABD-4255-A590-AD1A470E5F8A}" type="sibTrans" cxnId="{4591BA93-0759-4D4E-8691-223577B7A727}">
      <dgm:prSet/>
      <dgm:spPr/>
      <dgm:t>
        <a:bodyPr/>
        <a:lstStyle/>
        <a:p>
          <a:endParaRPr lang="en-US"/>
        </a:p>
      </dgm:t>
    </dgm:pt>
    <dgm:pt modelId="{4033E2A1-2F9D-4F67-B61E-EF12EF4EA887}">
      <dgm:prSet/>
      <dgm:spPr/>
      <dgm:t>
        <a:bodyPr/>
        <a:lstStyle/>
        <a:p>
          <a:pPr>
            <a:defRPr cap="all"/>
          </a:pPr>
          <a:r>
            <a:rPr lang="en-US" dirty="0"/>
            <a:t>GP presents interesting advantages such as the capacity to guide the algorithm search with design restrictions like area, critical path or power consumption, obtaining solutions that could not be reached with traditional synthesis methods.</a:t>
          </a:r>
        </a:p>
      </dgm:t>
    </dgm:pt>
    <dgm:pt modelId="{055DDA2A-24ED-4F67-952E-9ECFDF3E163C}" type="parTrans" cxnId="{05291965-17F9-47A2-B4C2-8F12821AF40A}">
      <dgm:prSet/>
      <dgm:spPr/>
      <dgm:t>
        <a:bodyPr/>
        <a:lstStyle/>
        <a:p>
          <a:endParaRPr lang="en-US"/>
        </a:p>
      </dgm:t>
    </dgm:pt>
    <dgm:pt modelId="{2AC1252F-96D6-4C77-A884-28814D7061E6}" type="sibTrans" cxnId="{05291965-17F9-47A2-B4C2-8F12821AF40A}">
      <dgm:prSet/>
      <dgm:spPr/>
      <dgm:t>
        <a:bodyPr/>
        <a:lstStyle/>
        <a:p>
          <a:endParaRPr lang="en-US"/>
        </a:p>
      </dgm:t>
    </dgm:pt>
    <dgm:pt modelId="{1D96A90F-3BF2-481E-B0B1-ED3050F54259}" type="pres">
      <dgm:prSet presAssocID="{35E24A14-2185-47F8-A39C-891A20B59597}" presName="root" presStyleCnt="0">
        <dgm:presLayoutVars>
          <dgm:dir/>
          <dgm:resizeHandles val="exact"/>
        </dgm:presLayoutVars>
      </dgm:prSet>
      <dgm:spPr/>
    </dgm:pt>
    <dgm:pt modelId="{3B0EDD76-D7E0-429D-A679-3E302BC40062}" type="pres">
      <dgm:prSet presAssocID="{FAA2BEAE-4794-4EE4-8F44-E922CDEBB1B7}" presName="compNode" presStyleCnt="0"/>
      <dgm:spPr/>
    </dgm:pt>
    <dgm:pt modelId="{216CCEE8-5332-496C-AF69-AF1C6C3660BB}" type="pres">
      <dgm:prSet presAssocID="{FAA2BEAE-4794-4EE4-8F44-E922CDEBB1B7}" presName="iconBgRect" presStyleLbl="bgShp" presStyleIdx="0" presStyleCnt="5"/>
      <dgm:spPr/>
    </dgm:pt>
    <dgm:pt modelId="{23B30963-A5F4-44FC-9E65-2B17DFC72FE9}" type="pres">
      <dgm:prSet presAssocID="{FAA2BEAE-4794-4EE4-8F44-E922CDEBB1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22915439-315A-4EF4-A6CD-296FA5CBD11F}" type="pres">
      <dgm:prSet presAssocID="{FAA2BEAE-4794-4EE4-8F44-E922CDEBB1B7}" presName="spaceRect" presStyleCnt="0"/>
      <dgm:spPr/>
    </dgm:pt>
    <dgm:pt modelId="{60225BB1-61CE-4A5E-AE43-0BE4523DB660}" type="pres">
      <dgm:prSet presAssocID="{FAA2BEAE-4794-4EE4-8F44-E922CDEBB1B7}" presName="textRect" presStyleLbl="revTx" presStyleIdx="0" presStyleCnt="5">
        <dgm:presLayoutVars>
          <dgm:chMax val="1"/>
          <dgm:chPref val="1"/>
        </dgm:presLayoutVars>
      </dgm:prSet>
      <dgm:spPr/>
    </dgm:pt>
    <dgm:pt modelId="{E8EA4602-8331-4F93-98F5-E9C76C0D723D}" type="pres">
      <dgm:prSet presAssocID="{FF0527D2-CC88-47C2-84DF-B1192BC73BDA}" presName="sibTrans" presStyleCnt="0"/>
      <dgm:spPr/>
    </dgm:pt>
    <dgm:pt modelId="{7AA535EC-003B-43AA-B897-88C6BEEB3ADA}" type="pres">
      <dgm:prSet presAssocID="{DAEA4D8A-1DB6-4E96-9810-327C9D390671}" presName="compNode" presStyleCnt="0"/>
      <dgm:spPr/>
    </dgm:pt>
    <dgm:pt modelId="{9C4A4830-EE8B-4C1D-8E5F-2754503036D1}" type="pres">
      <dgm:prSet presAssocID="{DAEA4D8A-1DB6-4E96-9810-327C9D390671}" presName="iconBgRect" presStyleLbl="bgShp" presStyleIdx="1" presStyleCnt="5"/>
      <dgm:spPr/>
    </dgm:pt>
    <dgm:pt modelId="{4DD71E73-94C9-4EE2-8301-A26A7AC66E9D}" type="pres">
      <dgm:prSet presAssocID="{DAEA4D8A-1DB6-4E96-9810-327C9D3906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Pencil"/>
        </a:ext>
      </dgm:extLst>
    </dgm:pt>
    <dgm:pt modelId="{E65B0E31-1ED2-437A-A95F-891B83CD97F8}" type="pres">
      <dgm:prSet presAssocID="{DAEA4D8A-1DB6-4E96-9810-327C9D390671}" presName="spaceRect" presStyleCnt="0"/>
      <dgm:spPr/>
    </dgm:pt>
    <dgm:pt modelId="{44C76783-D96D-4B49-9CF3-0E2796CDB6B5}" type="pres">
      <dgm:prSet presAssocID="{DAEA4D8A-1DB6-4E96-9810-327C9D390671}" presName="textRect" presStyleLbl="revTx" presStyleIdx="1" presStyleCnt="5">
        <dgm:presLayoutVars>
          <dgm:chMax val="1"/>
          <dgm:chPref val="1"/>
        </dgm:presLayoutVars>
      </dgm:prSet>
      <dgm:spPr/>
    </dgm:pt>
    <dgm:pt modelId="{FEF1E9B7-6E19-4BEB-9D52-7203405EC610}" type="pres">
      <dgm:prSet presAssocID="{6B2835F8-3CA3-477C-BAD3-17BCE4B8E204}" presName="sibTrans" presStyleCnt="0"/>
      <dgm:spPr/>
    </dgm:pt>
    <dgm:pt modelId="{E291321F-7202-4D5B-99F2-D45395BB3ECE}" type="pres">
      <dgm:prSet presAssocID="{00ECBC7E-51D2-41F1-9047-721F07897F6D}" presName="compNode" presStyleCnt="0"/>
      <dgm:spPr/>
    </dgm:pt>
    <dgm:pt modelId="{10540720-1B05-4A78-8625-8222C34A82C0}" type="pres">
      <dgm:prSet presAssocID="{00ECBC7E-51D2-41F1-9047-721F07897F6D}" presName="iconBgRect" presStyleLbl="bgShp" presStyleIdx="2" presStyleCnt="5"/>
      <dgm:spPr/>
    </dgm:pt>
    <dgm:pt modelId="{EEF29C9A-E928-484F-A171-63E26D5DF775}" type="pres">
      <dgm:prSet presAssocID="{00ECBC7E-51D2-41F1-9047-721F07897F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l"/>
        </a:ext>
      </dgm:extLst>
    </dgm:pt>
    <dgm:pt modelId="{2FF5659C-9851-42F1-9A83-6DE6F070F93F}" type="pres">
      <dgm:prSet presAssocID="{00ECBC7E-51D2-41F1-9047-721F07897F6D}" presName="spaceRect" presStyleCnt="0"/>
      <dgm:spPr/>
    </dgm:pt>
    <dgm:pt modelId="{104D0B1A-43AC-4968-93AF-B576F78D7669}" type="pres">
      <dgm:prSet presAssocID="{00ECBC7E-51D2-41F1-9047-721F07897F6D}" presName="textRect" presStyleLbl="revTx" presStyleIdx="2" presStyleCnt="5">
        <dgm:presLayoutVars>
          <dgm:chMax val="1"/>
          <dgm:chPref val="1"/>
        </dgm:presLayoutVars>
      </dgm:prSet>
      <dgm:spPr/>
    </dgm:pt>
    <dgm:pt modelId="{8CECC352-1121-4A47-AEE0-F511C615A06D}" type="pres">
      <dgm:prSet presAssocID="{E3E61361-4386-47D9-91A2-AB4C3E28B354}" presName="sibTrans" presStyleCnt="0"/>
      <dgm:spPr/>
    </dgm:pt>
    <dgm:pt modelId="{BA4A9B2D-6013-436D-8C62-F798F520391E}" type="pres">
      <dgm:prSet presAssocID="{669477D2-05DE-4C65-894E-6EFEEA47F062}" presName="compNode" presStyleCnt="0"/>
      <dgm:spPr/>
    </dgm:pt>
    <dgm:pt modelId="{8017F0BE-754B-4C46-BE96-DDD1665DC512}" type="pres">
      <dgm:prSet presAssocID="{669477D2-05DE-4C65-894E-6EFEEA47F062}" presName="iconBgRect" presStyleLbl="bgShp" presStyleIdx="3" presStyleCnt="5"/>
      <dgm:spPr/>
    </dgm:pt>
    <dgm:pt modelId="{ADE89B97-5A00-41CF-832F-C3558332B70A}" type="pres">
      <dgm:prSet presAssocID="{669477D2-05DE-4C65-894E-6EFEEA47F06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783BF953-1590-4518-A3C9-E82CBF45D424}" type="pres">
      <dgm:prSet presAssocID="{669477D2-05DE-4C65-894E-6EFEEA47F062}" presName="spaceRect" presStyleCnt="0"/>
      <dgm:spPr/>
    </dgm:pt>
    <dgm:pt modelId="{3104478A-60E3-4BB5-9204-59D9F2951554}" type="pres">
      <dgm:prSet presAssocID="{669477D2-05DE-4C65-894E-6EFEEA47F062}" presName="textRect" presStyleLbl="revTx" presStyleIdx="3" presStyleCnt="5">
        <dgm:presLayoutVars>
          <dgm:chMax val="1"/>
          <dgm:chPref val="1"/>
        </dgm:presLayoutVars>
      </dgm:prSet>
      <dgm:spPr/>
    </dgm:pt>
    <dgm:pt modelId="{0E78171F-98E6-4640-A9D8-486CCD166D05}" type="pres">
      <dgm:prSet presAssocID="{0C04721F-2ABD-4255-A590-AD1A470E5F8A}" presName="sibTrans" presStyleCnt="0"/>
      <dgm:spPr/>
    </dgm:pt>
    <dgm:pt modelId="{23702AFF-7704-475F-849E-EC864A6E4B76}" type="pres">
      <dgm:prSet presAssocID="{4033E2A1-2F9D-4F67-B61E-EF12EF4EA887}" presName="compNode" presStyleCnt="0"/>
      <dgm:spPr/>
    </dgm:pt>
    <dgm:pt modelId="{ACF6D047-FADD-4459-94A7-7B09563814E8}" type="pres">
      <dgm:prSet presAssocID="{4033E2A1-2F9D-4F67-B61E-EF12EF4EA887}" presName="iconBgRect" presStyleLbl="bgShp" presStyleIdx="4" presStyleCnt="5"/>
      <dgm:spPr/>
    </dgm:pt>
    <dgm:pt modelId="{93769574-A1D8-4DC3-B3CD-968B5CA8333D}" type="pres">
      <dgm:prSet presAssocID="{4033E2A1-2F9D-4F67-B61E-EF12EF4EA8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Brainstorm"/>
        </a:ext>
      </dgm:extLst>
    </dgm:pt>
    <dgm:pt modelId="{5B04A5DD-E0D0-4726-B65F-DA9F0A4AAC1E}" type="pres">
      <dgm:prSet presAssocID="{4033E2A1-2F9D-4F67-B61E-EF12EF4EA887}" presName="spaceRect" presStyleCnt="0"/>
      <dgm:spPr/>
    </dgm:pt>
    <dgm:pt modelId="{584C06AE-BCE7-42A9-A246-389B4C284361}" type="pres">
      <dgm:prSet presAssocID="{4033E2A1-2F9D-4F67-B61E-EF12EF4EA887}" presName="textRect" presStyleLbl="revTx" presStyleIdx="4" presStyleCnt="5">
        <dgm:presLayoutVars>
          <dgm:chMax val="1"/>
          <dgm:chPref val="1"/>
        </dgm:presLayoutVars>
      </dgm:prSet>
      <dgm:spPr/>
    </dgm:pt>
  </dgm:ptLst>
  <dgm:cxnLst>
    <dgm:cxn modelId="{1E4AE10E-644F-4B6E-A3EF-CBBD93E65855}" type="presOf" srcId="{DAEA4D8A-1DB6-4E96-9810-327C9D390671}" destId="{44C76783-D96D-4B49-9CF3-0E2796CDB6B5}" srcOrd="0" destOrd="0" presId="urn:microsoft.com/office/officeart/2018/5/layout/IconCircleLabelList"/>
    <dgm:cxn modelId="{05291965-17F9-47A2-B4C2-8F12821AF40A}" srcId="{35E24A14-2185-47F8-A39C-891A20B59597}" destId="{4033E2A1-2F9D-4F67-B61E-EF12EF4EA887}" srcOrd="4" destOrd="0" parTransId="{055DDA2A-24ED-4F67-952E-9ECFDF3E163C}" sibTransId="{2AC1252F-96D6-4C77-A884-28814D7061E6}"/>
    <dgm:cxn modelId="{7AF49649-D885-4F25-A32A-9D2B27020363}" type="presOf" srcId="{00ECBC7E-51D2-41F1-9047-721F07897F6D}" destId="{104D0B1A-43AC-4968-93AF-B576F78D7669}" srcOrd="0" destOrd="0" presId="urn:microsoft.com/office/officeart/2018/5/layout/IconCircleLabelList"/>
    <dgm:cxn modelId="{1DBDCC69-619B-494C-B32E-6EA8230034DD}" srcId="{35E24A14-2185-47F8-A39C-891A20B59597}" destId="{FAA2BEAE-4794-4EE4-8F44-E922CDEBB1B7}" srcOrd="0" destOrd="0" parTransId="{2AFF2195-7FBD-49E0-A5CA-569DE8685679}" sibTransId="{FF0527D2-CC88-47C2-84DF-B1192BC73BDA}"/>
    <dgm:cxn modelId="{13F9B154-A78B-4263-8487-1126BE63E41D}" type="presOf" srcId="{669477D2-05DE-4C65-894E-6EFEEA47F062}" destId="{3104478A-60E3-4BB5-9204-59D9F2951554}" srcOrd="0" destOrd="0" presId="urn:microsoft.com/office/officeart/2018/5/layout/IconCircleLabelList"/>
    <dgm:cxn modelId="{4591BA93-0759-4D4E-8691-223577B7A727}" srcId="{35E24A14-2185-47F8-A39C-891A20B59597}" destId="{669477D2-05DE-4C65-894E-6EFEEA47F062}" srcOrd="3" destOrd="0" parTransId="{58878DE7-C6D1-49F9-BD2B-C29D0117859C}" sibTransId="{0C04721F-2ABD-4255-A590-AD1A470E5F8A}"/>
    <dgm:cxn modelId="{BDB96BB9-A016-495F-B2F1-860E2E7A0D2C}" srcId="{35E24A14-2185-47F8-A39C-891A20B59597}" destId="{00ECBC7E-51D2-41F1-9047-721F07897F6D}" srcOrd="2" destOrd="0" parTransId="{71CA28F4-00B4-41BE-A723-F3B2DF1FE964}" sibTransId="{E3E61361-4386-47D9-91A2-AB4C3E28B354}"/>
    <dgm:cxn modelId="{009F0AC6-3E29-4CCA-8474-747D37FD56A9}" type="presOf" srcId="{4033E2A1-2F9D-4F67-B61E-EF12EF4EA887}" destId="{584C06AE-BCE7-42A9-A246-389B4C284361}" srcOrd="0" destOrd="0" presId="urn:microsoft.com/office/officeart/2018/5/layout/IconCircleLabelList"/>
    <dgm:cxn modelId="{60E8B2DC-E6F7-4988-8B6E-3483AF851807}" srcId="{35E24A14-2185-47F8-A39C-891A20B59597}" destId="{DAEA4D8A-1DB6-4E96-9810-327C9D390671}" srcOrd="1" destOrd="0" parTransId="{73854910-5E3B-4F5C-A94A-71D14A72DDED}" sibTransId="{6B2835F8-3CA3-477C-BAD3-17BCE4B8E204}"/>
    <dgm:cxn modelId="{BC476ADF-0A49-4C27-A90A-9D9AA4D03EA6}" type="presOf" srcId="{FAA2BEAE-4794-4EE4-8F44-E922CDEBB1B7}" destId="{60225BB1-61CE-4A5E-AE43-0BE4523DB660}" srcOrd="0" destOrd="0" presId="urn:microsoft.com/office/officeart/2018/5/layout/IconCircleLabelList"/>
    <dgm:cxn modelId="{0A519AF4-45FA-4E43-9CF0-1F65473D4D91}" type="presOf" srcId="{35E24A14-2185-47F8-A39C-891A20B59597}" destId="{1D96A90F-3BF2-481E-B0B1-ED3050F54259}" srcOrd="0" destOrd="0" presId="urn:microsoft.com/office/officeart/2018/5/layout/IconCircleLabelList"/>
    <dgm:cxn modelId="{FB3A6D37-0B1F-4DDF-8F15-044517E059ED}" type="presParOf" srcId="{1D96A90F-3BF2-481E-B0B1-ED3050F54259}" destId="{3B0EDD76-D7E0-429D-A679-3E302BC40062}" srcOrd="0" destOrd="0" presId="urn:microsoft.com/office/officeart/2018/5/layout/IconCircleLabelList"/>
    <dgm:cxn modelId="{93CD2E6C-B8B5-4372-8E99-A81B80BA87AB}" type="presParOf" srcId="{3B0EDD76-D7E0-429D-A679-3E302BC40062}" destId="{216CCEE8-5332-496C-AF69-AF1C6C3660BB}" srcOrd="0" destOrd="0" presId="urn:microsoft.com/office/officeart/2018/5/layout/IconCircleLabelList"/>
    <dgm:cxn modelId="{5576DE66-7028-4BCB-8EB5-F7BDC36644E3}" type="presParOf" srcId="{3B0EDD76-D7E0-429D-A679-3E302BC40062}" destId="{23B30963-A5F4-44FC-9E65-2B17DFC72FE9}" srcOrd="1" destOrd="0" presId="urn:microsoft.com/office/officeart/2018/5/layout/IconCircleLabelList"/>
    <dgm:cxn modelId="{A2D6BD6B-DECC-404A-BE77-98600BC3B0BF}" type="presParOf" srcId="{3B0EDD76-D7E0-429D-A679-3E302BC40062}" destId="{22915439-315A-4EF4-A6CD-296FA5CBD11F}" srcOrd="2" destOrd="0" presId="urn:microsoft.com/office/officeart/2018/5/layout/IconCircleLabelList"/>
    <dgm:cxn modelId="{30606350-F033-4A6F-8C0F-EDB539EA1BF8}" type="presParOf" srcId="{3B0EDD76-D7E0-429D-A679-3E302BC40062}" destId="{60225BB1-61CE-4A5E-AE43-0BE4523DB660}" srcOrd="3" destOrd="0" presId="urn:microsoft.com/office/officeart/2018/5/layout/IconCircleLabelList"/>
    <dgm:cxn modelId="{08F33F86-6CAF-4365-9454-356522BCBCC1}" type="presParOf" srcId="{1D96A90F-3BF2-481E-B0B1-ED3050F54259}" destId="{E8EA4602-8331-4F93-98F5-E9C76C0D723D}" srcOrd="1" destOrd="0" presId="urn:microsoft.com/office/officeart/2018/5/layout/IconCircleLabelList"/>
    <dgm:cxn modelId="{852E2791-0442-49ED-A836-D5E2B0D34D82}" type="presParOf" srcId="{1D96A90F-3BF2-481E-B0B1-ED3050F54259}" destId="{7AA535EC-003B-43AA-B897-88C6BEEB3ADA}" srcOrd="2" destOrd="0" presId="urn:microsoft.com/office/officeart/2018/5/layout/IconCircleLabelList"/>
    <dgm:cxn modelId="{25B4BDBB-17B9-4C53-A7CB-C8D5ACAB6F56}" type="presParOf" srcId="{7AA535EC-003B-43AA-B897-88C6BEEB3ADA}" destId="{9C4A4830-EE8B-4C1D-8E5F-2754503036D1}" srcOrd="0" destOrd="0" presId="urn:microsoft.com/office/officeart/2018/5/layout/IconCircleLabelList"/>
    <dgm:cxn modelId="{B8055CD7-5050-48DF-83F5-3496842ED9C2}" type="presParOf" srcId="{7AA535EC-003B-43AA-B897-88C6BEEB3ADA}" destId="{4DD71E73-94C9-4EE2-8301-A26A7AC66E9D}" srcOrd="1" destOrd="0" presId="urn:microsoft.com/office/officeart/2018/5/layout/IconCircleLabelList"/>
    <dgm:cxn modelId="{552E42DF-64D1-4B93-8F49-1E5F79648098}" type="presParOf" srcId="{7AA535EC-003B-43AA-B897-88C6BEEB3ADA}" destId="{E65B0E31-1ED2-437A-A95F-891B83CD97F8}" srcOrd="2" destOrd="0" presId="urn:microsoft.com/office/officeart/2018/5/layout/IconCircleLabelList"/>
    <dgm:cxn modelId="{22978997-6186-4790-9DA1-7CBD782FD5A3}" type="presParOf" srcId="{7AA535EC-003B-43AA-B897-88C6BEEB3ADA}" destId="{44C76783-D96D-4B49-9CF3-0E2796CDB6B5}" srcOrd="3" destOrd="0" presId="urn:microsoft.com/office/officeart/2018/5/layout/IconCircleLabelList"/>
    <dgm:cxn modelId="{112538EA-ABE9-46AD-8EF9-281BA702D339}" type="presParOf" srcId="{1D96A90F-3BF2-481E-B0B1-ED3050F54259}" destId="{FEF1E9B7-6E19-4BEB-9D52-7203405EC610}" srcOrd="3" destOrd="0" presId="urn:microsoft.com/office/officeart/2018/5/layout/IconCircleLabelList"/>
    <dgm:cxn modelId="{DD60C806-C566-4DA5-9C84-B5FB252A0EE7}" type="presParOf" srcId="{1D96A90F-3BF2-481E-B0B1-ED3050F54259}" destId="{E291321F-7202-4D5B-99F2-D45395BB3ECE}" srcOrd="4" destOrd="0" presId="urn:microsoft.com/office/officeart/2018/5/layout/IconCircleLabelList"/>
    <dgm:cxn modelId="{79DC5009-6F52-47AC-98AB-ADBF22D073A1}" type="presParOf" srcId="{E291321F-7202-4D5B-99F2-D45395BB3ECE}" destId="{10540720-1B05-4A78-8625-8222C34A82C0}" srcOrd="0" destOrd="0" presId="urn:microsoft.com/office/officeart/2018/5/layout/IconCircleLabelList"/>
    <dgm:cxn modelId="{5A592E02-A930-4525-AA6C-6EE5A078AC80}" type="presParOf" srcId="{E291321F-7202-4D5B-99F2-D45395BB3ECE}" destId="{EEF29C9A-E928-484F-A171-63E26D5DF775}" srcOrd="1" destOrd="0" presId="urn:microsoft.com/office/officeart/2018/5/layout/IconCircleLabelList"/>
    <dgm:cxn modelId="{9C6E389D-8A6F-4F9B-B186-021A15820E1B}" type="presParOf" srcId="{E291321F-7202-4D5B-99F2-D45395BB3ECE}" destId="{2FF5659C-9851-42F1-9A83-6DE6F070F93F}" srcOrd="2" destOrd="0" presId="urn:microsoft.com/office/officeart/2018/5/layout/IconCircleLabelList"/>
    <dgm:cxn modelId="{A5236812-87D5-48E5-9F82-FDE488250EC6}" type="presParOf" srcId="{E291321F-7202-4D5B-99F2-D45395BB3ECE}" destId="{104D0B1A-43AC-4968-93AF-B576F78D7669}" srcOrd="3" destOrd="0" presId="urn:microsoft.com/office/officeart/2018/5/layout/IconCircleLabelList"/>
    <dgm:cxn modelId="{D6CE31FE-DE34-42FE-AA08-62E1D4C15C1E}" type="presParOf" srcId="{1D96A90F-3BF2-481E-B0B1-ED3050F54259}" destId="{8CECC352-1121-4A47-AEE0-F511C615A06D}" srcOrd="5" destOrd="0" presId="urn:microsoft.com/office/officeart/2018/5/layout/IconCircleLabelList"/>
    <dgm:cxn modelId="{5C13CA42-2F3D-4670-B1DB-E0051AEED29F}" type="presParOf" srcId="{1D96A90F-3BF2-481E-B0B1-ED3050F54259}" destId="{BA4A9B2D-6013-436D-8C62-F798F520391E}" srcOrd="6" destOrd="0" presId="urn:microsoft.com/office/officeart/2018/5/layout/IconCircleLabelList"/>
    <dgm:cxn modelId="{9344BC85-4C68-4EF0-A6EC-ACB51A08AADF}" type="presParOf" srcId="{BA4A9B2D-6013-436D-8C62-F798F520391E}" destId="{8017F0BE-754B-4C46-BE96-DDD1665DC512}" srcOrd="0" destOrd="0" presId="urn:microsoft.com/office/officeart/2018/5/layout/IconCircleLabelList"/>
    <dgm:cxn modelId="{E880774E-1FA2-4982-8AE7-D74E956AADDA}" type="presParOf" srcId="{BA4A9B2D-6013-436D-8C62-F798F520391E}" destId="{ADE89B97-5A00-41CF-832F-C3558332B70A}" srcOrd="1" destOrd="0" presId="urn:microsoft.com/office/officeart/2018/5/layout/IconCircleLabelList"/>
    <dgm:cxn modelId="{6AE0BA1D-F17A-4A8B-AA3B-007CD3F583CE}" type="presParOf" srcId="{BA4A9B2D-6013-436D-8C62-F798F520391E}" destId="{783BF953-1590-4518-A3C9-E82CBF45D424}" srcOrd="2" destOrd="0" presId="urn:microsoft.com/office/officeart/2018/5/layout/IconCircleLabelList"/>
    <dgm:cxn modelId="{7B5E7838-B956-40E8-B31D-3384BD7F74C1}" type="presParOf" srcId="{BA4A9B2D-6013-436D-8C62-F798F520391E}" destId="{3104478A-60E3-4BB5-9204-59D9F2951554}" srcOrd="3" destOrd="0" presId="urn:microsoft.com/office/officeart/2018/5/layout/IconCircleLabelList"/>
    <dgm:cxn modelId="{A5404DED-5CFB-4F13-94DC-FE49E8F09134}" type="presParOf" srcId="{1D96A90F-3BF2-481E-B0B1-ED3050F54259}" destId="{0E78171F-98E6-4640-A9D8-486CCD166D05}" srcOrd="7" destOrd="0" presId="urn:microsoft.com/office/officeart/2018/5/layout/IconCircleLabelList"/>
    <dgm:cxn modelId="{AA4B046D-56B7-4D29-A670-0C87AE92A4F6}" type="presParOf" srcId="{1D96A90F-3BF2-481E-B0B1-ED3050F54259}" destId="{23702AFF-7704-475F-849E-EC864A6E4B76}" srcOrd="8" destOrd="0" presId="urn:microsoft.com/office/officeart/2018/5/layout/IconCircleLabelList"/>
    <dgm:cxn modelId="{5D1B4B3A-3215-4A98-9AC8-050BA9C4FCE4}" type="presParOf" srcId="{23702AFF-7704-475F-849E-EC864A6E4B76}" destId="{ACF6D047-FADD-4459-94A7-7B09563814E8}" srcOrd="0" destOrd="0" presId="urn:microsoft.com/office/officeart/2018/5/layout/IconCircleLabelList"/>
    <dgm:cxn modelId="{AF6EDEED-04C1-4331-8BB2-23B0C283C4ED}" type="presParOf" srcId="{23702AFF-7704-475F-849E-EC864A6E4B76}" destId="{93769574-A1D8-4DC3-B3CD-968B5CA8333D}" srcOrd="1" destOrd="0" presId="urn:microsoft.com/office/officeart/2018/5/layout/IconCircleLabelList"/>
    <dgm:cxn modelId="{AE7638A6-A07F-4181-A018-BAFF07C840C4}" type="presParOf" srcId="{23702AFF-7704-475F-849E-EC864A6E4B76}" destId="{5B04A5DD-E0D0-4726-B65F-DA9F0A4AAC1E}" srcOrd="2" destOrd="0" presId="urn:microsoft.com/office/officeart/2018/5/layout/IconCircleLabelList"/>
    <dgm:cxn modelId="{A53EA815-1366-40BB-A699-017D1272627E}" type="presParOf" srcId="{23702AFF-7704-475F-849E-EC864A6E4B76}" destId="{584C06AE-BCE7-42A9-A246-389B4C28436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5BE48-212F-4E95-A009-2DB0614BB4EF}"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EDCD962-C7B7-43EB-92B4-54FF86DEABA5}">
      <dgm:prSet/>
      <dgm:spPr/>
      <dgm:t>
        <a:bodyPr/>
        <a:lstStyle/>
        <a:p>
          <a:r>
            <a:rPr lang="en-US"/>
            <a:t>To overcome the scalability problem of GP the given paper has presented a new approach for GP based on HPRC architecture called SMILE</a:t>
          </a:r>
        </a:p>
      </dgm:t>
    </dgm:pt>
    <dgm:pt modelId="{D6D87056-20C4-43DB-9B8D-3D970DEDDD78}" type="parTrans" cxnId="{D92EE22E-43A2-4374-BB27-291125658881}">
      <dgm:prSet/>
      <dgm:spPr/>
      <dgm:t>
        <a:bodyPr/>
        <a:lstStyle/>
        <a:p>
          <a:endParaRPr lang="en-US"/>
        </a:p>
      </dgm:t>
    </dgm:pt>
    <dgm:pt modelId="{F409AB64-428C-48E5-90D5-C26A7A7F9A8C}" type="sibTrans" cxnId="{D92EE22E-43A2-4374-BB27-291125658881}">
      <dgm:prSet/>
      <dgm:spPr/>
      <dgm:t>
        <a:bodyPr/>
        <a:lstStyle/>
        <a:p>
          <a:endParaRPr lang="en-US"/>
        </a:p>
      </dgm:t>
    </dgm:pt>
    <dgm:pt modelId="{6AB8572A-7334-4C0B-9E34-9E90732F15B7}">
      <dgm:prSet/>
      <dgm:spPr/>
      <dgm:t>
        <a:bodyPr/>
        <a:lstStyle/>
        <a:p>
          <a:r>
            <a:rPr lang="en-US"/>
            <a:t>SMILE is a cluster of FPGAs connected using Gigabit Ethernet and makes use of parallel programming as well as co-design.</a:t>
          </a:r>
        </a:p>
      </dgm:t>
    </dgm:pt>
    <dgm:pt modelId="{1E404478-AC0E-4795-972A-D283F20A2358}" type="parTrans" cxnId="{E769373D-90F8-4E85-8B3D-19EFE3518C26}">
      <dgm:prSet/>
      <dgm:spPr/>
      <dgm:t>
        <a:bodyPr/>
        <a:lstStyle/>
        <a:p>
          <a:endParaRPr lang="en-US"/>
        </a:p>
      </dgm:t>
    </dgm:pt>
    <dgm:pt modelId="{23F07D46-CB41-4E42-A9C6-EC4153194680}" type="sibTrans" cxnId="{E769373D-90F8-4E85-8B3D-19EFE3518C26}">
      <dgm:prSet/>
      <dgm:spPr/>
      <dgm:t>
        <a:bodyPr/>
        <a:lstStyle/>
        <a:p>
          <a:endParaRPr lang="en-US"/>
        </a:p>
      </dgm:t>
    </dgm:pt>
    <dgm:pt modelId="{66A93A8E-38F9-4736-B40E-B548707D2035}">
      <dgm:prSet/>
      <dgm:spPr/>
      <dgm:t>
        <a:bodyPr/>
        <a:lstStyle/>
        <a:p>
          <a:r>
            <a:rPr lang="en-US"/>
            <a:t>Takes advantage from double level of parallelism</a:t>
          </a:r>
        </a:p>
      </dgm:t>
    </dgm:pt>
    <dgm:pt modelId="{D3D3D2FB-BFE6-42DC-A444-9B49315AE463}" type="parTrans" cxnId="{9135E073-317A-4D74-BF86-EC4C9A2B6F47}">
      <dgm:prSet/>
      <dgm:spPr/>
      <dgm:t>
        <a:bodyPr/>
        <a:lstStyle/>
        <a:p>
          <a:endParaRPr lang="en-US"/>
        </a:p>
      </dgm:t>
    </dgm:pt>
    <dgm:pt modelId="{C291FB4C-36A1-40F8-8BAA-CD06326181A1}" type="sibTrans" cxnId="{9135E073-317A-4D74-BF86-EC4C9A2B6F47}">
      <dgm:prSet/>
      <dgm:spPr/>
      <dgm:t>
        <a:bodyPr/>
        <a:lstStyle/>
        <a:p>
          <a:endParaRPr lang="en-US"/>
        </a:p>
      </dgm:t>
    </dgm:pt>
    <dgm:pt modelId="{B97C6DDE-4AB2-4EFB-A655-2CF5F7059A8C}">
      <dgm:prSet/>
      <dgm:spPr/>
      <dgm:t>
        <a:bodyPr/>
        <a:lstStyle/>
        <a:p>
          <a:r>
            <a:rPr lang="en-US"/>
            <a:t>Course-grain parallelism</a:t>
          </a:r>
        </a:p>
      </dgm:t>
    </dgm:pt>
    <dgm:pt modelId="{668D4369-E5CE-43DB-9C3F-90128B8FA95F}" type="parTrans" cxnId="{002350C1-5FCD-4CFC-9483-F9A6F9D985B6}">
      <dgm:prSet/>
      <dgm:spPr/>
      <dgm:t>
        <a:bodyPr/>
        <a:lstStyle/>
        <a:p>
          <a:endParaRPr lang="en-US"/>
        </a:p>
      </dgm:t>
    </dgm:pt>
    <dgm:pt modelId="{1228B1C4-BCAE-4700-A719-51EE204B7ECA}" type="sibTrans" cxnId="{002350C1-5FCD-4CFC-9483-F9A6F9D985B6}">
      <dgm:prSet/>
      <dgm:spPr/>
      <dgm:t>
        <a:bodyPr/>
        <a:lstStyle/>
        <a:p>
          <a:endParaRPr lang="en-US"/>
        </a:p>
      </dgm:t>
    </dgm:pt>
    <dgm:pt modelId="{C40A36CD-5BC1-4362-AEEF-E15799331056}">
      <dgm:prSet/>
      <dgm:spPr/>
      <dgm:t>
        <a:bodyPr/>
        <a:lstStyle/>
        <a:p>
          <a:r>
            <a:rPr lang="en-US"/>
            <a:t>Fine-grain parallelism</a:t>
          </a:r>
        </a:p>
      </dgm:t>
    </dgm:pt>
    <dgm:pt modelId="{3948C3EB-F758-4A14-9788-8DDDE4637BEF}" type="parTrans" cxnId="{BCD00884-E2B7-4D7C-B9BF-0D6712782185}">
      <dgm:prSet/>
      <dgm:spPr/>
      <dgm:t>
        <a:bodyPr/>
        <a:lstStyle/>
        <a:p>
          <a:endParaRPr lang="en-US"/>
        </a:p>
      </dgm:t>
    </dgm:pt>
    <dgm:pt modelId="{8B845A55-6598-4EFB-B06D-27987D825E33}" type="sibTrans" cxnId="{BCD00884-E2B7-4D7C-B9BF-0D6712782185}">
      <dgm:prSet/>
      <dgm:spPr/>
      <dgm:t>
        <a:bodyPr/>
        <a:lstStyle/>
        <a:p>
          <a:endParaRPr lang="en-US"/>
        </a:p>
      </dgm:t>
    </dgm:pt>
    <dgm:pt modelId="{D35EDD33-20F3-47FB-8448-466BDE0BEFAD}">
      <dgm:prSet/>
      <dgm:spPr/>
      <dgm:t>
        <a:bodyPr/>
        <a:lstStyle/>
        <a:p>
          <a:r>
            <a:rPr lang="en-US"/>
            <a:t>The system is able to synthesize circuits upto 12 variables with x500 speedup against a supercomputer while maintain scalability</a:t>
          </a:r>
        </a:p>
      </dgm:t>
    </dgm:pt>
    <dgm:pt modelId="{B5E2B26D-6C1E-4E82-BE44-B2B46D12A543}" type="parTrans" cxnId="{D68D4543-DCC1-4A07-8CEF-34A98C676829}">
      <dgm:prSet/>
      <dgm:spPr/>
      <dgm:t>
        <a:bodyPr/>
        <a:lstStyle/>
        <a:p>
          <a:endParaRPr lang="en-US"/>
        </a:p>
      </dgm:t>
    </dgm:pt>
    <dgm:pt modelId="{56C7C4B4-28F3-496C-A644-48EC97C4DC36}" type="sibTrans" cxnId="{D68D4543-DCC1-4A07-8CEF-34A98C676829}">
      <dgm:prSet/>
      <dgm:spPr/>
      <dgm:t>
        <a:bodyPr/>
        <a:lstStyle/>
        <a:p>
          <a:endParaRPr lang="en-US"/>
        </a:p>
      </dgm:t>
    </dgm:pt>
    <dgm:pt modelId="{09B09D49-C55C-4B03-AE5B-D8AFA6653955}" type="pres">
      <dgm:prSet presAssocID="{E905BE48-212F-4E95-A009-2DB0614BB4EF}" presName="root" presStyleCnt="0">
        <dgm:presLayoutVars>
          <dgm:dir/>
          <dgm:resizeHandles val="exact"/>
        </dgm:presLayoutVars>
      </dgm:prSet>
      <dgm:spPr/>
    </dgm:pt>
    <dgm:pt modelId="{2A782B72-8F05-4F02-BDA1-0EF52DFF46B5}" type="pres">
      <dgm:prSet presAssocID="{AEDCD962-C7B7-43EB-92B4-54FF86DEABA5}" presName="compNode" presStyleCnt="0"/>
      <dgm:spPr/>
    </dgm:pt>
    <dgm:pt modelId="{54BD5370-E258-40C1-B72B-B9545D001867}" type="pres">
      <dgm:prSet presAssocID="{AEDCD962-C7B7-43EB-92B4-54FF86DEABA5}" presName="bgRect" presStyleLbl="bgShp" presStyleIdx="0" presStyleCnt="4"/>
      <dgm:spPr/>
    </dgm:pt>
    <dgm:pt modelId="{8683CA49-56DD-4DD9-BC25-EEE26D10155F}" type="pres">
      <dgm:prSet presAssocID="{AEDCD962-C7B7-43EB-92B4-54FF86DEAB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Pencil"/>
        </a:ext>
      </dgm:extLst>
    </dgm:pt>
    <dgm:pt modelId="{A882953B-CFDA-420E-B538-B0464BDC293C}" type="pres">
      <dgm:prSet presAssocID="{AEDCD962-C7B7-43EB-92B4-54FF86DEABA5}" presName="spaceRect" presStyleCnt="0"/>
      <dgm:spPr/>
    </dgm:pt>
    <dgm:pt modelId="{3251FE55-37D0-4FFC-A4A6-141AB5AF155D}" type="pres">
      <dgm:prSet presAssocID="{AEDCD962-C7B7-43EB-92B4-54FF86DEABA5}" presName="parTx" presStyleLbl="revTx" presStyleIdx="0" presStyleCnt="5">
        <dgm:presLayoutVars>
          <dgm:chMax val="0"/>
          <dgm:chPref val="0"/>
        </dgm:presLayoutVars>
      </dgm:prSet>
      <dgm:spPr/>
    </dgm:pt>
    <dgm:pt modelId="{2DF4E88A-A17C-409F-8BC1-D692B41CE220}" type="pres">
      <dgm:prSet presAssocID="{F409AB64-428C-48E5-90D5-C26A7A7F9A8C}" presName="sibTrans" presStyleCnt="0"/>
      <dgm:spPr/>
    </dgm:pt>
    <dgm:pt modelId="{AA9FEA4B-6E86-444D-AD82-59E23E35AD01}" type="pres">
      <dgm:prSet presAssocID="{6AB8572A-7334-4C0B-9E34-9E90732F15B7}" presName="compNode" presStyleCnt="0"/>
      <dgm:spPr/>
    </dgm:pt>
    <dgm:pt modelId="{14030E32-C5FE-4E76-8DE9-A13299DD09E0}" type="pres">
      <dgm:prSet presAssocID="{6AB8572A-7334-4C0B-9E34-9E90732F15B7}" presName="bgRect" presStyleLbl="bgShp" presStyleIdx="1" presStyleCnt="4"/>
      <dgm:spPr/>
    </dgm:pt>
    <dgm:pt modelId="{75B14D2E-4122-4521-9BD6-948B4A4DDAFA}" type="pres">
      <dgm:prSet presAssocID="{6AB8572A-7334-4C0B-9E34-9E90732F15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thernet"/>
        </a:ext>
      </dgm:extLst>
    </dgm:pt>
    <dgm:pt modelId="{938D10F3-6DD4-4DCB-A98C-684B10FFA50D}" type="pres">
      <dgm:prSet presAssocID="{6AB8572A-7334-4C0B-9E34-9E90732F15B7}" presName="spaceRect" presStyleCnt="0"/>
      <dgm:spPr/>
    </dgm:pt>
    <dgm:pt modelId="{4AC023CE-3622-4F22-9187-D51642C9CF54}" type="pres">
      <dgm:prSet presAssocID="{6AB8572A-7334-4C0B-9E34-9E90732F15B7}" presName="parTx" presStyleLbl="revTx" presStyleIdx="1" presStyleCnt="5">
        <dgm:presLayoutVars>
          <dgm:chMax val="0"/>
          <dgm:chPref val="0"/>
        </dgm:presLayoutVars>
      </dgm:prSet>
      <dgm:spPr/>
    </dgm:pt>
    <dgm:pt modelId="{BD9544DA-7F2F-4372-879A-35985E50EF8F}" type="pres">
      <dgm:prSet presAssocID="{23F07D46-CB41-4E42-A9C6-EC4153194680}" presName="sibTrans" presStyleCnt="0"/>
      <dgm:spPr/>
    </dgm:pt>
    <dgm:pt modelId="{6A8FE791-AE90-4E52-A466-1C08CE505DAD}" type="pres">
      <dgm:prSet presAssocID="{66A93A8E-38F9-4736-B40E-B548707D2035}" presName="compNode" presStyleCnt="0"/>
      <dgm:spPr/>
    </dgm:pt>
    <dgm:pt modelId="{23FD701E-7362-463C-8936-BDCE76D8FCDB}" type="pres">
      <dgm:prSet presAssocID="{66A93A8E-38F9-4736-B40E-B548707D2035}" presName="bgRect" presStyleLbl="bgShp" presStyleIdx="2" presStyleCnt="4"/>
      <dgm:spPr/>
    </dgm:pt>
    <dgm:pt modelId="{1624E6DA-B969-479B-B55A-91594B1FE361}" type="pres">
      <dgm:prSet presAssocID="{66A93A8E-38F9-4736-B40E-B548707D20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rn"/>
        </a:ext>
      </dgm:extLst>
    </dgm:pt>
    <dgm:pt modelId="{AB741F61-9D25-46AC-BCED-0E85609EE147}" type="pres">
      <dgm:prSet presAssocID="{66A93A8E-38F9-4736-B40E-B548707D2035}" presName="spaceRect" presStyleCnt="0"/>
      <dgm:spPr/>
    </dgm:pt>
    <dgm:pt modelId="{4C616F0B-5026-42B9-945D-4BF3CCD02B94}" type="pres">
      <dgm:prSet presAssocID="{66A93A8E-38F9-4736-B40E-B548707D2035}" presName="parTx" presStyleLbl="revTx" presStyleIdx="2" presStyleCnt="5">
        <dgm:presLayoutVars>
          <dgm:chMax val="0"/>
          <dgm:chPref val="0"/>
        </dgm:presLayoutVars>
      </dgm:prSet>
      <dgm:spPr/>
    </dgm:pt>
    <dgm:pt modelId="{9195158B-84D6-4A5C-9B5C-2D726135422B}" type="pres">
      <dgm:prSet presAssocID="{66A93A8E-38F9-4736-B40E-B548707D2035}" presName="desTx" presStyleLbl="revTx" presStyleIdx="3" presStyleCnt="5">
        <dgm:presLayoutVars/>
      </dgm:prSet>
      <dgm:spPr/>
    </dgm:pt>
    <dgm:pt modelId="{1E57F9D0-17F8-4C89-9C09-EC772894D297}" type="pres">
      <dgm:prSet presAssocID="{C291FB4C-36A1-40F8-8BAA-CD06326181A1}" presName="sibTrans" presStyleCnt="0"/>
      <dgm:spPr/>
    </dgm:pt>
    <dgm:pt modelId="{6FCB4665-5A97-429F-B54B-B85A756171BE}" type="pres">
      <dgm:prSet presAssocID="{D35EDD33-20F3-47FB-8448-466BDE0BEFAD}" presName="compNode" presStyleCnt="0"/>
      <dgm:spPr/>
    </dgm:pt>
    <dgm:pt modelId="{C36130F0-E635-469F-AE13-A68D4B2610F8}" type="pres">
      <dgm:prSet presAssocID="{D35EDD33-20F3-47FB-8448-466BDE0BEFAD}" presName="bgRect" presStyleLbl="bgShp" presStyleIdx="3" presStyleCnt="4"/>
      <dgm:spPr/>
    </dgm:pt>
    <dgm:pt modelId="{CA5F1964-D902-4D57-BF4F-D84C851709AF}" type="pres">
      <dgm:prSet presAssocID="{D35EDD33-20F3-47FB-8448-466BDE0BEF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12A5AF1-DF03-48A0-96EA-C17545A19822}" type="pres">
      <dgm:prSet presAssocID="{D35EDD33-20F3-47FB-8448-466BDE0BEFAD}" presName="spaceRect" presStyleCnt="0"/>
      <dgm:spPr/>
    </dgm:pt>
    <dgm:pt modelId="{ADDE0B3E-F01A-4419-AD32-87704C8ADD5E}" type="pres">
      <dgm:prSet presAssocID="{D35EDD33-20F3-47FB-8448-466BDE0BEFAD}" presName="parTx" presStyleLbl="revTx" presStyleIdx="4" presStyleCnt="5">
        <dgm:presLayoutVars>
          <dgm:chMax val="0"/>
          <dgm:chPref val="0"/>
        </dgm:presLayoutVars>
      </dgm:prSet>
      <dgm:spPr/>
    </dgm:pt>
  </dgm:ptLst>
  <dgm:cxnLst>
    <dgm:cxn modelId="{687F6B00-FEFA-4665-BAFA-5A0092CEF32D}" type="presOf" srcId="{AEDCD962-C7B7-43EB-92B4-54FF86DEABA5}" destId="{3251FE55-37D0-4FFC-A4A6-141AB5AF155D}" srcOrd="0" destOrd="0" presId="urn:microsoft.com/office/officeart/2018/2/layout/IconVerticalSolidList"/>
    <dgm:cxn modelId="{AE0F1D19-1DED-4149-A0CF-5E604897C62C}" type="presOf" srcId="{E905BE48-212F-4E95-A009-2DB0614BB4EF}" destId="{09B09D49-C55C-4B03-AE5B-D8AFA6653955}" srcOrd="0" destOrd="0" presId="urn:microsoft.com/office/officeart/2018/2/layout/IconVerticalSolidList"/>
    <dgm:cxn modelId="{AF447E26-C9BB-4F53-9B7F-13C7D31A7C6A}" type="presOf" srcId="{D35EDD33-20F3-47FB-8448-466BDE0BEFAD}" destId="{ADDE0B3E-F01A-4419-AD32-87704C8ADD5E}" srcOrd="0" destOrd="0" presId="urn:microsoft.com/office/officeart/2018/2/layout/IconVerticalSolidList"/>
    <dgm:cxn modelId="{5A127E2B-787C-4F18-B0AD-16B7C14791D4}" type="presOf" srcId="{B97C6DDE-4AB2-4EFB-A655-2CF5F7059A8C}" destId="{9195158B-84D6-4A5C-9B5C-2D726135422B}" srcOrd="0" destOrd="0" presId="urn:microsoft.com/office/officeart/2018/2/layout/IconVerticalSolidList"/>
    <dgm:cxn modelId="{D92EE22E-43A2-4374-BB27-291125658881}" srcId="{E905BE48-212F-4E95-A009-2DB0614BB4EF}" destId="{AEDCD962-C7B7-43EB-92B4-54FF86DEABA5}" srcOrd="0" destOrd="0" parTransId="{D6D87056-20C4-43DB-9B8D-3D970DEDDD78}" sibTransId="{F409AB64-428C-48E5-90D5-C26A7A7F9A8C}"/>
    <dgm:cxn modelId="{09261B3A-9B71-44CA-883F-EAF05570ED0D}" type="presOf" srcId="{66A93A8E-38F9-4736-B40E-B548707D2035}" destId="{4C616F0B-5026-42B9-945D-4BF3CCD02B94}" srcOrd="0" destOrd="0" presId="urn:microsoft.com/office/officeart/2018/2/layout/IconVerticalSolidList"/>
    <dgm:cxn modelId="{E769373D-90F8-4E85-8B3D-19EFE3518C26}" srcId="{E905BE48-212F-4E95-A009-2DB0614BB4EF}" destId="{6AB8572A-7334-4C0B-9E34-9E90732F15B7}" srcOrd="1" destOrd="0" parTransId="{1E404478-AC0E-4795-972A-D283F20A2358}" sibTransId="{23F07D46-CB41-4E42-A9C6-EC4153194680}"/>
    <dgm:cxn modelId="{D68D4543-DCC1-4A07-8CEF-34A98C676829}" srcId="{E905BE48-212F-4E95-A009-2DB0614BB4EF}" destId="{D35EDD33-20F3-47FB-8448-466BDE0BEFAD}" srcOrd="3" destOrd="0" parTransId="{B5E2B26D-6C1E-4E82-BE44-B2B46D12A543}" sibTransId="{56C7C4B4-28F3-496C-A644-48EC97C4DC36}"/>
    <dgm:cxn modelId="{9135E073-317A-4D74-BF86-EC4C9A2B6F47}" srcId="{E905BE48-212F-4E95-A009-2DB0614BB4EF}" destId="{66A93A8E-38F9-4736-B40E-B548707D2035}" srcOrd="2" destOrd="0" parTransId="{D3D3D2FB-BFE6-42DC-A444-9B49315AE463}" sibTransId="{C291FB4C-36A1-40F8-8BAA-CD06326181A1}"/>
    <dgm:cxn modelId="{BCD00884-E2B7-4D7C-B9BF-0D6712782185}" srcId="{66A93A8E-38F9-4736-B40E-B548707D2035}" destId="{C40A36CD-5BC1-4362-AEEF-E15799331056}" srcOrd="1" destOrd="0" parTransId="{3948C3EB-F758-4A14-9788-8DDDE4637BEF}" sibTransId="{8B845A55-6598-4EFB-B06D-27987D825E33}"/>
    <dgm:cxn modelId="{002350C1-5FCD-4CFC-9483-F9A6F9D985B6}" srcId="{66A93A8E-38F9-4736-B40E-B548707D2035}" destId="{B97C6DDE-4AB2-4EFB-A655-2CF5F7059A8C}" srcOrd="0" destOrd="0" parTransId="{668D4369-E5CE-43DB-9C3F-90128B8FA95F}" sibTransId="{1228B1C4-BCAE-4700-A719-51EE204B7ECA}"/>
    <dgm:cxn modelId="{6855B2EC-1269-4436-9FA3-A8BAAC61BA81}" type="presOf" srcId="{6AB8572A-7334-4C0B-9E34-9E90732F15B7}" destId="{4AC023CE-3622-4F22-9187-D51642C9CF54}" srcOrd="0" destOrd="0" presId="urn:microsoft.com/office/officeart/2018/2/layout/IconVerticalSolidList"/>
    <dgm:cxn modelId="{6DE5B8F2-904F-4370-982F-FD52F1E38FBC}" type="presOf" srcId="{C40A36CD-5BC1-4362-AEEF-E15799331056}" destId="{9195158B-84D6-4A5C-9B5C-2D726135422B}" srcOrd="0" destOrd="1" presId="urn:microsoft.com/office/officeart/2018/2/layout/IconVerticalSolidList"/>
    <dgm:cxn modelId="{72D31C7D-F98F-4858-B84D-34552AE47B9A}" type="presParOf" srcId="{09B09D49-C55C-4B03-AE5B-D8AFA6653955}" destId="{2A782B72-8F05-4F02-BDA1-0EF52DFF46B5}" srcOrd="0" destOrd="0" presId="urn:microsoft.com/office/officeart/2018/2/layout/IconVerticalSolidList"/>
    <dgm:cxn modelId="{329537AA-FE66-4B25-9C8F-91D624DEF54C}" type="presParOf" srcId="{2A782B72-8F05-4F02-BDA1-0EF52DFF46B5}" destId="{54BD5370-E258-40C1-B72B-B9545D001867}" srcOrd="0" destOrd="0" presId="urn:microsoft.com/office/officeart/2018/2/layout/IconVerticalSolidList"/>
    <dgm:cxn modelId="{EDC8D30A-3EC7-4467-B177-02DD76B6E792}" type="presParOf" srcId="{2A782B72-8F05-4F02-BDA1-0EF52DFF46B5}" destId="{8683CA49-56DD-4DD9-BC25-EEE26D10155F}" srcOrd="1" destOrd="0" presId="urn:microsoft.com/office/officeart/2018/2/layout/IconVerticalSolidList"/>
    <dgm:cxn modelId="{FADE42EA-B501-4DBB-9111-362742C546FA}" type="presParOf" srcId="{2A782B72-8F05-4F02-BDA1-0EF52DFF46B5}" destId="{A882953B-CFDA-420E-B538-B0464BDC293C}" srcOrd="2" destOrd="0" presId="urn:microsoft.com/office/officeart/2018/2/layout/IconVerticalSolidList"/>
    <dgm:cxn modelId="{AC6F5DF5-E765-4BDD-B72C-4B87EB8913F5}" type="presParOf" srcId="{2A782B72-8F05-4F02-BDA1-0EF52DFF46B5}" destId="{3251FE55-37D0-4FFC-A4A6-141AB5AF155D}" srcOrd="3" destOrd="0" presId="urn:microsoft.com/office/officeart/2018/2/layout/IconVerticalSolidList"/>
    <dgm:cxn modelId="{0AC3541D-2D28-4343-85E2-0901F86BEFAA}" type="presParOf" srcId="{09B09D49-C55C-4B03-AE5B-D8AFA6653955}" destId="{2DF4E88A-A17C-409F-8BC1-D692B41CE220}" srcOrd="1" destOrd="0" presId="urn:microsoft.com/office/officeart/2018/2/layout/IconVerticalSolidList"/>
    <dgm:cxn modelId="{BE52BD36-EBDD-4D9E-B6E1-0A1E900EC92E}" type="presParOf" srcId="{09B09D49-C55C-4B03-AE5B-D8AFA6653955}" destId="{AA9FEA4B-6E86-444D-AD82-59E23E35AD01}" srcOrd="2" destOrd="0" presId="urn:microsoft.com/office/officeart/2018/2/layout/IconVerticalSolidList"/>
    <dgm:cxn modelId="{A1D2F997-A913-4B46-8524-1AB2D495380E}" type="presParOf" srcId="{AA9FEA4B-6E86-444D-AD82-59E23E35AD01}" destId="{14030E32-C5FE-4E76-8DE9-A13299DD09E0}" srcOrd="0" destOrd="0" presId="urn:microsoft.com/office/officeart/2018/2/layout/IconVerticalSolidList"/>
    <dgm:cxn modelId="{32EB5948-B8CD-43B5-9FB3-D6823B72120D}" type="presParOf" srcId="{AA9FEA4B-6E86-444D-AD82-59E23E35AD01}" destId="{75B14D2E-4122-4521-9BD6-948B4A4DDAFA}" srcOrd="1" destOrd="0" presId="urn:microsoft.com/office/officeart/2018/2/layout/IconVerticalSolidList"/>
    <dgm:cxn modelId="{278DE14B-5A13-4D07-8B9E-1D4E2C2DB8C1}" type="presParOf" srcId="{AA9FEA4B-6E86-444D-AD82-59E23E35AD01}" destId="{938D10F3-6DD4-4DCB-A98C-684B10FFA50D}" srcOrd="2" destOrd="0" presId="urn:microsoft.com/office/officeart/2018/2/layout/IconVerticalSolidList"/>
    <dgm:cxn modelId="{D9B1396B-E64A-46FC-B146-4FDB310A60A4}" type="presParOf" srcId="{AA9FEA4B-6E86-444D-AD82-59E23E35AD01}" destId="{4AC023CE-3622-4F22-9187-D51642C9CF54}" srcOrd="3" destOrd="0" presId="urn:microsoft.com/office/officeart/2018/2/layout/IconVerticalSolidList"/>
    <dgm:cxn modelId="{4DFE4DF2-B57C-4BBE-A8BE-468FE65887FB}" type="presParOf" srcId="{09B09D49-C55C-4B03-AE5B-D8AFA6653955}" destId="{BD9544DA-7F2F-4372-879A-35985E50EF8F}" srcOrd="3" destOrd="0" presId="urn:microsoft.com/office/officeart/2018/2/layout/IconVerticalSolidList"/>
    <dgm:cxn modelId="{72BCC253-EA4D-4A0B-B37E-FD933BE840DF}" type="presParOf" srcId="{09B09D49-C55C-4B03-AE5B-D8AFA6653955}" destId="{6A8FE791-AE90-4E52-A466-1C08CE505DAD}" srcOrd="4" destOrd="0" presId="urn:microsoft.com/office/officeart/2018/2/layout/IconVerticalSolidList"/>
    <dgm:cxn modelId="{5B85C0D7-934B-40C7-B511-A0E205EAD7D1}" type="presParOf" srcId="{6A8FE791-AE90-4E52-A466-1C08CE505DAD}" destId="{23FD701E-7362-463C-8936-BDCE76D8FCDB}" srcOrd="0" destOrd="0" presId="urn:microsoft.com/office/officeart/2018/2/layout/IconVerticalSolidList"/>
    <dgm:cxn modelId="{682D487A-9A90-45B0-981E-B00030629AAE}" type="presParOf" srcId="{6A8FE791-AE90-4E52-A466-1C08CE505DAD}" destId="{1624E6DA-B969-479B-B55A-91594B1FE361}" srcOrd="1" destOrd="0" presId="urn:microsoft.com/office/officeart/2018/2/layout/IconVerticalSolidList"/>
    <dgm:cxn modelId="{499C6698-6546-40CE-B482-7803966B4E5F}" type="presParOf" srcId="{6A8FE791-AE90-4E52-A466-1C08CE505DAD}" destId="{AB741F61-9D25-46AC-BCED-0E85609EE147}" srcOrd="2" destOrd="0" presId="urn:microsoft.com/office/officeart/2018/2/layout/IconVerticalSolidList"/>
    <dgm:cxn modelId="{56CA8B46-7BE3-4918-B09B-8A62837F7034}" type="presParOf" srcId="{6A8FE791-AE90-4E52-A466-1C08CE505DAD}" destId="{4C616F0B-5026-42B9-945D-4BF3CCD02B94}" srcOrd="3" destOrd="0" presId="urn:microsoft.com/office/officeart/2018/2/layout/IconVerticalSolidList"/>
    <dgm:cxn modelId="{ED73CF05-46A4-40BB-AE45-CAD5AD0A3A10}" type="presParOf" srcId="{6A8FE791-AE90-4E52-A466-1C08CE505DAD}" destId="{9195158B-84D6-4A5C-9B5C-2D726135422B}" srcOrd="4" destOrd="0" presId="urn:microsoft.com/office/officeart/2018/2/layout/IconVerticalSolidList"/>
    <dgm:cxn modelId="{8989FFEA-4339-4511-BA5A-7A019DFF6A34}" type="presParOf" srcId="{09B09D49-C55C-4B03-AE5B-D8AFA6653955}" destId="{1E57F9D0-17F8-4C89-9C09-EC772894D297}" srcOrd="5" destOrd="0" presId="urn:microsoft.com/office/officeart/2018/2/layout/IconVerticalSolidList"/>
    <dgm:cxn modelId="{D44F808F-6128-4900-A3AA-ED58D1F58B68}" type="presParOf" srcId="{09B09D49-C55C-4B03-AE5B-D8AFA6653955}" destId="{6FCB4665-5A97-429F-B54B-B85A756171BE}" srcOrd="6" destOrd="0" presId="urn:microsoft.com/office/officeart/2018/2/layout/IconVerticalSolidList"/>
    <dgm:cxn modelId="{514CA316-8978-478B-B2A4-2FCE16CB9FFA}" type="presParOf" srcId="{6FCB4665-5A97-429F-B54B-B85A756171BE}" destId="{C36130F0-E635-469F-AE13-A68D4B2610F8}" srcOrd="0" destOrd="0" presId="urn:microsoft.com/office/officeart/2018/2/layout/IconVerticalSolidList"/>
    <dgm:cxn modelId="{E815DB4C-5F6B-4AFB-8D6F-D3183E773F19}" type="presParOf" srcId="{6FCB4665-5A97-429F-B54B-B85A756171BE}" destId="{CA5F1964-D902-4D57-BF4F-D84C851709AF}" srcOrd="1" destOrd="0" presId="urn:microsoft.com/office/officeart/2018/2/layout/IconVerticalSolidList"/>
    <dgm:cxn modelId="{D82F8386-4F29-4163-B46A-DE9EAA55589C}" type="presParOf" srcId="{6FCB4665-5A97-429F-B54B-B85A756171BE}" destId="{F12A5AF1-DF03-48A0-96EA-C17545A19822}" srcOrd="2" destOrd="0" presId="urn:microsoft.com/office/officeart/2018/2/layout/IconVerticalSolidList"/>
    <dgm:cxn modelId="{5789F5EC-5B01-4706-BDE1-977E9CA8FB7F}" type="presParOf" srcId="{6FCB4665-5A97-429F-B54B-B85A756171BE}" destId="{ADDE0B3E-F01A-4419-AD32-87704C8ADD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598AA8-B9E4-4BFE-BCB5-E804E100EAE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00FD9B7E-C637-4950-83E5-D3F275B39652}">
      <dgm:prSet/>
      <dgm:spPr/>
      <dgm:t>
        <a:bodyPr/>
        <a:lstStyle/>
        <a:p>
          <a:r>
            <a:rPr lang="en-US"/>
            <a:t>Evolution time</a:t>
          </a:r>
        </a:p>
      </dgm:t>
    </dgm:pt>
    <dgm:pt modelId="{C857AE56-0BB3-4C22-8276-702BE5DBB5C1}" type="parTrans" cxnId="{697DE459-CFCA-40E4-A61B-968D6586C046}">
      <dgm:prSet/>
      <dgm:spPr/>
      <dgm:t>
        <a:bodyPr/>
        <a:lstStyle/>
        <a:p>
          <a:endParaRPr lang="en-US"/>
        </a:p>
      </dgm:t>
    </dgm:pt>
    <dgm:pt modelId="{985412A4-60E8-4055-B91A-86D8A1A2FE5D}" type="sibTrans" cxnId="{697DE459-CFCA-40E4-A61B-968D6586C046}">
      <dgm:prSet/>
      <dgm:spPr/>
      <dgm:t>
        <a:bodyPr/>
        <a:lstStyle/>
        <a:p>
          <a:endParaRPr lang="en-US"/>
        </a:p>
      </dgm:t>
    </dgm:pt>
    <dgm:pt modelId="{A77744D2-94F6-43B2-8CC0-5798EA367CF0}">
      <dgm:prSet/>
      <dgm:spPr/>
      <dgm:t>
        <a:bodyPr/>
        <a:lstStyle/>
        <a:p>
          <a:r>
            <a:rPr lang="en-US"/>
            <a:t>High computational requirement for implementing a bio-inspired algorithm</a:t>
          </a:r>
        </a:p>
      </dgm:t>
    </dgm:pt>
    <dgm:pt modelId="{F5F682DE-7AFD-42C4-9C5C-5EB8AD16E74B}" type="parTrans" cxnId="{98E23923-CFD1-4A9E-BF70-965CAA57494B}">
      <dgm:prSet/>
      <dgm:spPr/>
      <dgm:t>
        <a:bodyPr/>
        <a:lstStyle/>
        <a:p>
          <a:endParaRPr lang="en-US"/>
        </a:p>
      </dgm:t>
    </dgm:pt>
    <dgm:pt modelId="{4697920E-2748-4B58-9D20-D6675DD46DC6}" type="sibTrans" cxnId="{98E23923-CFD1-4A9E-BF70-965CAA57494B}">
      <dgm:prSet/>
      <dgm:spPr/>
      <dgm:t>
        <a:bodyPr/>
        <a:lstStyle/>
        <a:p>
          <a:endParaRPr lang="en-US"/>
        </a:p>
      </dgm:t>
    </dgm:pt>
    <dgm:pt modelId="{457B87BF-D403-426A-908A-372115BF3C64}">
      <dgm:prSet/>
      <dgm:spPr/>
      <dgm:t>
        <a:bodyPr/>
        <a:lstStyle/>
        <a:p>
          <a:r>
            <a:rPr lang="en-US"/>
            <a:t>As a result only small circuits can be created in reasonable time</a:t>
          </a:r>
        </a:p>
      </dgm:t>
    </dgm:pt>
    <dgm:pt modelId="{B7099171-7521-49EC-A3E6-CE00171BA227}" type="parTrans" cxnId="{B766A1FF-36F8-4D5A-8844-5AF048393718}">
      <dgm:prSet/>
      <dgm:spPr/>
      <dgm:t>
        <a:bodyPr/>
        <a:lstStyle/>
        <a:p>
          <a:endParaRPr lang="en-US"/>
        </a:p>
      </dgm:t>
    </dgm:pt>
    <dgm:pt modelId="{5DED2152-2349-497C-9291-999C70263ADE}" type="sibTrans" cxnId="{B766A1FF-36F8-4D5A-8844-5AF048393718}">
      <dgm:prSet/>
      <dgm:spPr/>
      <dgm:t>
        <a:bodyPr/>
        <a:lstStyle/>
        <a:p>
          <a:endParaRPr lang="en-US"/>
        </a:p>
      </dgm:t>
    </dgm:pt>
    <dgm:pt modelId="{7D6D88CB-7AC8-4665-B87E-4CCB61A4F36D}">
      <dgm:prSet/>
      <dgm:spPr/>
      <dgm:t>
        <a:bodyPr/>
        <a:lstStyle/>
        <a:p>
          <a:r>
            <a:rPr lang="en-US"/>
            <a:t>To solve this scalability restriction of creating digital circuits by using PGP and FPGA cluster-based architecture has been developed</a:t>
          </a:r>
        </a:p>
      </dgm:t>
    </dgm:pt>
    <dgm:pt modelId="{040083AA-5F82-443A-B6EC-65A6F410797C}" type="parTrans" cxnId="{528EDEE2-B03C-4A31-838D-2F0CBE15FBB9}">
      <dgm:prSet/>
      <dgm:spPr/>
      <dgm:t>
        <a:bodyPr/>
        <a:lstStyle/>
        <a:p>
          <a:endParaRPr lang="en-US"/>
        </a:p>
      </dgm:t>
    </dgm:pt>
    <dgm:pt modelId="{E54C5667-83F3-45BF-8680-D81855FC19ED}" type="sibTrans" cxnId="{528EDEE2-B03C-4A31-838D-2F0CBE15FBB9}">
      <dgm:prSet/>
      <dgm:spPr/>
      <dgm:t>
        <a:bodyPr/>
        <a:lstStyle/>
        <a:p>
          <a:endParaRPr lang="en-US"/>
        </a:p>
      </dgm:t>
    </dgm:pt>
    <dgm:pt modelId="{1B70C5D7-A464-47C9-8F04-115B85F7375B}">
      <dgm:prSet/>
      <dgm:spPr/>
      <dgm:t>
        <a:bodyPr/>
        <a:lstStyle/>
        <a:p>
          <a:r>
            <a:rPr lang="en-US"/>
            <a:t>4 FCU on each FPGA helps accelerate convergence of algorithm AND provides support for 12 variable synthesis</a:t>
          </a:r>
        </a:p>
      </dgm:t>
    </dgm:pt>
    <dgm:pt modelId="{1A7E6EB8-5279-44D1-850C-0AD3824839F7}" type="parTrans" cxnId="{2A67BB4E-B36B-4861-9819-4F93C145405B}">
      <dgm:prSet/>
      <dgm:spPr/>
      <dgm:t>
        <a:bodyPr/>
        <a:lstStyle/>
        <a:p>
          <a:endParaRPr lang="en-US"/>
        </a:p>
      </dgm:t>
    </dgm:pt>
    <dgm:pt modelId="{F113BCF4-6955-4C80-8CEF-AC3579589FE0}" type="sibTrans" cxnId="{2A67BB4E-B36B-4861-9819-4F93C145405B}">
      <dgm:prSet/>
      <dgm:spPr/>
      <dgm:t>
        <a:bodyPr/>
        <a:lstStyle/>
        <a:p>
          <a:endParaRPr lang="en-US"/>
        </a:p>
      </dgm:t>
    </dgm:pt>
    <dgm:pt modelId="{393B35BD-53FA-451C-A6D9-BE9A368F03BC}" type="pres">
      <dgm:prSet presAssocID="{4C598AA8-B9E4-4BFE-BCB5-E804E100EAEC}" presName="linear" presStyleCnt="0">
        <dgm:presLayoutVars>
          <dgm:animLvl val="lvl"/>
          <dgm:resizeHandles val="exact"/>
        </dgm:presLayoutVars>
      </dgm:prSet>
      <dgm:spPr/>
    </dgm:pt>
    <dgm:pt modelId="{3F0B89A5-E9E0-4BBA-BA0B-B7ECF7A3112B}" type="pres">
      <dgm:prSet presAssocID="{00FD9B7E-C637-4950-83E5-D3F275B39652}" presName="parentText" presStyleLbl="node1" presStyleIdx="0" presStyleCnt="5">
        <dgm:presLayoutVars>
          <dgm:chMax val="0"/>
          <dgm:bulletEnabled val="1"/>
        </dgm:presLayoutVars>
      </dgm:prSet>
      <dgm:spPr/>
    </dgm:pt>
    <dgm:pt modelId="{878D8797-FC0E-4DD9-8197-17655285F9C2}" type="pres">
      <dgm:prSet presAssocID="{985412A4-60E8-4055-B91A-86D8A1A2FE5D}" presName="spacer" presStyleCnt="0"/>
      <dgm:spPr/>
    </dgm:pt>
    <dgm:pt modelId="{F6E72341-4BFC-47D3-837C-849E17544ED6}" type="pres">
      <dgm:prSet presAssocID="{A77744D2-94F6-43B2-8CC0-5798EA367CF0}" presName="parentText" presStyleLbl="node1" presStyleIdx="1" presStyleCnt="5">
        <dgm:presLayoutVars>
          <dgm:chMax val="0"/>
          <dgm:bulletEnabled val="1"/>
        </dgm:presLayoutVars>
      </dgm:prSet>
      <dgm:spPr/>
    </dgm:pt>
    <dgm:pt modelId="{74D928CC-3B7B-4F20-911B-6DEA0A2AE7FB}" type="pres">
      <dgm:prSet presAssocID="{4697920E-2748-4B58-9D20-D6675DD46DC6}" presName="spacer" presStyleCnt="0"/>
      <dgm:spPr/>
    </dgm:pt>
    <dgm:pt modelId="{FE9E1F04-2185-4FFD-A928-B523B372DBB1}" type="pres">
      <dgm:prSet presAssocID="{457B87BF-D403-426A-908A-372115BF3C64}" presName="parentText" presStyleLbl="node1" presStyleIdx="2" presStyleCnt="5">
        <dgm:presLayoutVars>
          <dgm:chMax val="0"/>
          <dgm:bulletEnabled val="1"/>
        </dgm:presLayoutVars>
      </dgm:prSet>
      <dgm:spPr/>
    </dgm:pt>
    <dgm:pt modelId="{4C54287F-956A-4024-8280-7F96454DDFA5}" type="pres">
      <dgm:prSet presAssocID="{5DED2152-2349-497C-9291-999C70263ADE}" presName="spacer" presStyleCnt="0"/>
      <dgm:spPr/>
    </dgm:pt>
    <dgm:pt modelId="{DE5334E1-552E-44EA-AAB5-BAEC8F8F6171}" type="pres">
      <dgm:prSet presAssocID="{7D6D88CB-7AC8-4665-B87E-4CCB61A4F36D}" presName="parentText" presStyleLbl="node1" presStyleIdx="3" presStyleCnt="5">
        <dgm:presLayoutVars>
          <dgm:chMax val="0"/>
          <dgm:bulletEnabled val="1"/>
        </dgm:presLayoutVars>
      </dgm:prSet>
      <dgm:spPr/>
    </dgm:pt>
    <dgm:pt modelId="{C4E9CC30-280E-4271-B369-6BB0E98050DB}" type="pres">
      <dgm:prSet presAssocID="{E54C5667-83F3-45BF-8680-D81855FC19ED}" presName="spacer" presStyleCnt="0"/>
      <dgm:spPr/>
    </dgm:pt>
    <dgm:pt modelId="{91D3E8B3-CE7E-4B10-BBAE-981FE38394EB}" type="pres">
      <dgm:prSet presAssocID="{1B70C5D7-A464-47C9-8F04-115B85F7375B}" presName="parentText" presStyleLbl="node1" presStyleIdx="4" presStyleCnt="5">
        <dgm:presLayoutVars>
          <dgm:chMax val="0"/>
          <dgm:bulletEnabled val="1"/>
        </dgm:presLayoutVars>
      </dgm:prSet>
      <dgm:spPr/>
    </dgm:pt>
  </dgm:ptLst>
  <dgm:cxnLst>
    <dgm:cxn modelId="{98E23923-CFD1-4A9E-BF70-965CAA57494B}" srcId="{4C598AA8-B9E4-4BFE-BCB5-E804E100EAEC}" destId="{A77744D2-94F6-43B2-8CC0-5798EA367CF0}" srcOrd="1" destOrd="0" parTransId="{F5F682DE-7AFD-42C4-9C5C-5EB8AD16E74B}" sibTransId="{4697920E-2748-4B58-9D20-D6675DD46DC6}"/>
    <dgm:cxn modelId="{E778A85D-0335-4DFA-B048-BD77929473A0}" type="presOf" srcId="{00FD9B7E-C637-4950-83E5-D3F275B39652}" destId="{3F0B89A5-E9E0-4BBA-BA0B-B7ECF7A3112B}" srcOrd="0" destOrd="0" presId="urn:microsoft.com/office/officeart/2005/8/layout/vList2"/>
    <dgm:cxn modelId="{2A67BB4E-B36B-4861-9819-4F93C145405B}" srcId="{4C598AA8-B9E4-4BFE-BCB5-E804E100EAEC}" destId="{1B70C5D7-A464-47C9-8F04-115B85F7375B}" srcOrd="4" destOrd="0" parTransId="{1A7E6EB8-5279-44D1-850C-0AD3824839F7}" sibTransId="{F113BCF4-6955-4C80-8CEF-AC3579589FE0}"/>
    <dgm:cxn modelId="{D42D5A53-7110-4149-B3D9-C7F728CAFB01}" type="presOf" srcId="{1B70C5D7-A464-47C9-8F04-115B85F7375B}" destId="{91D3E8B3-CE7E-4B10-BBAE-981FE38394EB}" srcOrd="0" destOrd="0" presId="urn:microsoft.com/office/officeart/2005/8/layout/vList2"/>
    <dgm:cxn modelId="{697DE459-CFCA-40E4-A61B-968D6586C046}" srcId="{4C598AA8-B9E4-4BFE-BCB5-E804E100EAEC}" destId="{00FD9B7E-C637-4950-83E5-D3F275B39652}" srcOrd="0" destOrd="0" parTransId="{C857AE56-0BB3-4C22-8276-702BE5DBB5C1}" sibTransId="{985412A4-60E8-4055-B91A-86D8A1A2FE5D}"/>
    <dgm:cxn modelId="{13A50C9A-F2AB-45F4-9AD0-CB5D1E6511B8}" type="presOf" srcId="{A77744D2-94F6-43B2-8CC0-5798EA367CF0}" destId="{F6E72341-4BFC-47D3-837C-849E17544ED6}" srcOrd="0" destOrd="0" presId="urn:microsoft.com/office/officeart/2005/8/layout/vList2"/>
    <dgm:cxn modelId="{1E8C91A9-6212-4A0A-959E-360CA9A45709}" type="presOf" srcId="{4C598AA8-B9E4-4BFE-BCB5-E804E100EAEC}" destId="{393B35BD-53FA-451C-A6D9-BE9A368F03BC}" srcOrd="0" destOrd="0" presId="urn:microsoft.com/office/officeart/2005/8/layout/vList2"/>
    <dgm:cxn modelId="{1A0A31E0-E2C4-4C4F-BE80-401FD1E9E3EC}" type="presOf" srcId="{457B87BF-D403-426A-908A-372115BF3C64}" destId="{FE9E1F04-2185-4FFD-A928-B523B372DBB1}" srcOrd="0" destOrd="0" presId="urn:microsoft.com/office/officeart/2005/8/layout/vList2"/>
    <dgm:cxn modelId="{528EDEE2-B03C-4A31-838D-2F0CBE15FBB9}" srcId="{4C598AA8-B9E4-4BFE-BCB5-E804E100EAEC}" destId="{7D6D88CB-7AC8-4665-B87E-4CCB61A4F36D}" srcOrd="3" destOrd="0" parTransId="{040083AA-5F82-443A-B6EC-65A6F410797C}" sibTransId="{E54C5667-83F3-45BF-8680-D81855FC19ED}"/>
    <dgm:cxn modelId="{0D358FED-806C-473A-B073-46D914C947B7}" type="presOf" srcId="{7D6D88CB-7AC8-4665-B87E-4CCB61A4F36D}" destId="{DE5334E1-552E-44EA-AAB5-BAEC8F8F6171}" srcOrd="0" destOrd="0" presId="urn:microsoft.com/office/officeart/2005/8/layout/vList2"/>
    <dgm:cxn modelId="{B766A1FF-36F8-4D5A-8844-5AF048393718}" srcId="{4C598AA8-B9E4-4BFE-BCB5-E804E100EAEC}" destId="{457B87BF-D403-426A-908A-372115BF3C64}" srcOrd="2" destOrd="0" parTransId="{B7099171-7521-49EC-A3E6-CE00171BA227}" sibTransId="{5DED2152-2349-497C-9291-999C70263ADE}"/>
    <dgm:cxn modelId="{3403ED66-D124-43D2-A2BE-A564BF72126E}" type="presParOf" srcId="{393B35BD-53FA-451C-A6D9-BE9A368F03BC}" destId="{3F0B89A5-E9E0-4BBA-BA0B-B7ECF7A3112B}" srcOrd="0" destOrd="0" presId="urn:microsoft.com/office/officeart/2005/8/layout/vList2"/>
    <dgm:cxn modelId="{F48AA882-211B-459E-AD0F-DC41F361A0C3}" type="presParOf" srcId="{393B35BD-53FA-451C-A6D9-BE9A368F03BC}" destId="{878D8797-FC0E-4DD9-8197-17655285F9C2}" srcOrd="1" destOrd="0" presId="urn:microsoft.com/office/officeart/2005/8/layout/vList2"/>
    <dgm:cxn modelId="{7B04094A-EFCC-4EF6-9D43-BAF965AC763D}" type="presParOf" srcId="{393B35BD-53FA-451C-A6D9-BE9A368F03BC}" destId="{F6E72341-4BFC-47D3-837C-849E17544ED6}" srcOrd="2" destOrd="0" presId="urn:microsoft.com/office/officeart/2005/8/layout/vList2"/>
    <dgm:cxn modelId="{D46BB011-5ADA-457C-A1CC-78FBFEA20EF3}" type="presParOf" srcId="{393B35BD-53FA-451C-A6D9-BE9A368F03BC}" destId="{74D928CC-3B7B-4F20-911B-6DEA0A2AE7FB}" srcOrd="3" destOrd="0" presId="urn:microsoft.com/office/officeart/2005/8/layout/vList2"/>
    <dgm:cxn modelId="{D1A14BD2-AA2A-4316-A758-7FA5F98D30CF}" type="presParOf" srcId="{393B35BD-53FA-451C-A6D9-BE9A368F03BC}" destId="{FE9E1F04-2185-4FFD-A928-B523B372DBB1}" srcOrd="4" destOrd="0" presId="urn:microsoft.com/office/officeart/2005/8/layout/vList2"/>
    <dgm:cxn modelId="{643B5181-6815-4C94-8BC1-D3E9336ADA49}" type="presParOf" srcId="{393B35BD-53FA-451C-A6D9-BE9A368F03BC}" destId="{4C54287F-956A-4024-8280-7F96454DDFA5}" srcOrd="5" destOrd="0" presId="urn:microsoft.com/office/officeart/2005/8/layout/vList2"/>
    <dgm:cxn modelId="{354E9916-4D40-439D-8494-74F0AFAD66CE}" type="presParOf" srcId="{393B35BD-53FA-451C-A6D9-BE9A368F03BC}" destId="{DE5334E1-552E-44EA-AAB5-BAEC8F8F6171}" srcOrd="6" destOrd="0" presId="urn:microsoft.com/office/officeart/2005/8/layout/vList2"/>
    <dgm:cxn modelId="{829E9028-299E-4B37-BBF9-04DC9E7C6411}" type="presParOf" srcId="{393B35BD-53FA-451C-A6D9-BE9A368F03BC}" destId="{C4E9CC30-280E-4271-B369-6BB0E98050DB}" srcOrd="7" destOrd="0" presId="urn:microsoft.com/office/officeart/2005/8/layout/vList2"/>
    <dgm:cxn modelId="{56469215-9395-40FB-B763-D9347D3A788A}" type="presParOf" srcId="{393B35BD-53FA-451C-A6D9-BE9A368F03BC}" destId="{91D3E8B3-CE7E-4B10-BBAE-981FE38394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CCEE8-5332-496C-AF69-AF1C6C3660BB}">
      <dsp:nvSpPr>
        <dsp:cNvPr id="0" name=""/>
        <dsp:cNvSpPr/>
      </dsp:nvSpPr>
      <dsp:spPr>
        <a:xfrm>
          <a:off x="936208" y="2771"/>
          <a:ext cx="956460" cy="9564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30963-A5F4-44FC-9E65-2B17DFC72FE9}">
      <dsp:nvSpPr>
        <dsp:cNvPr id="0" name=""/>
        <dsp:cNvSpPr/>
      </dsp:nvSpPr>
      <dsp:spPr>
        <a:xfrm>
          <a:off x="1140044" y="206607"/>
          <a:ext cx="548789" cy="548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25BB1-61CE-4A5E-AE43-0BE4523DB660}">
      <dsp:nvSpPr>
        <dsp:cNvPr id="0" name=""/>
        <dsp:cNvSpPr/>
      </dsp:nvSpPr>
      <dsp:spPr>
        <a:xfrm>
          <a:off x="630454" y="1257146"/>
          <a:ext cx="1567968" cy="14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Genetic algorithms are most popular approach for evolutionary algorithms</a:t>
          </a:r>
        </a:p>
      </dsp:txBody>
      <dsp:txXfrm>
        <a:off x="630454" y="1257146"/>
        <a:ext cx="1567968" cy="1489570"/>
      </dsp:txXfrm>
    </dsp:sp>
    <dsp:sp modelId="{9C4A4830-EE8B-4C1D-8E5F-2754503036D1}">
      <dsp:nvSpPr>
        <dsp:cNvPr id="0" name=""/>
        <dsp:cNvSpPr/>
      </dsp:nvSpPr>
      <dsp:spPr>
        <a:xfrm>
          <a:off x="2778571" y="2771"/>
          <a:ext cx="956460" cy="9564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D71E73-94C9-4EE2-8301-A26A7AC66E9D}">
      <dsp:nvSpPr>
        <dsp:cNvPr id="0" name=""/>
        <dsp:cNvSpPr/>
      </dsp:nvSpPr>
      <dsp:spPr>
        <a:xfrm>
          <a:off x="2982407" y="206607"/>
          <a:ext cx="548789" cy="548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C76783-D96D-4B49-9CF3-0E2796CDB6B5}">
      <dsp:nvSpPr>
        <dsp:cNvPr id="0" name=""/>
        <dsp:cNvSpPr/>
      </dsp:nvSpPr>
      <dsp:spPr>
        <a:xfrm>
          <a:off x="2472817" y="1257146"/>
          <a:ext cx="1567968" cy="14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They help solve NP-problem</a:t>
          </a:r>
        </a:p>
      </dsp:txBody>
      <dsp:txXfrm>
        <a:off x="2472817" y="1257146"/>
        <a:ext cx="1567968" cy="1489570"/>
      </dsp:txXfrm>
    </dsp:sp>
    <dsp:sp modelId="{10540720-1B05-4A78-8625-8222C34A82C0}">
      <dsp:nvSpPr>
        <dsp:cNvPr id="0" name=""/>
        <dsp:cNvSpPr/>
      </dsp:nvSpPr>
      <dsp:spPr>
        <a:xfrm>
          <a:off x="4620934" y="2771"/>
          <a:ext cx="956460" cy="9564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29C9A-E928-484F-A171-63E26D5DF775}">
      <dsp:nvSpPr>
        <dsp:cNvPr id="0" name=""/>
        <dsp:cNvSpPr/>
      </dsp:nvSpPr>
      <dsp:spPr>
        <a:xfrm>
          <a:off x="4824770" y="206607"/>
          <a:ext cx="548789" cy="548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4D0B1A-43AC-4968-93AF-B576F78D7669}">
      <dsp:nvSpPr>
        <dsp:cNvPr id="0" name=""/>
        <dsp:cNvSpPr/>
      </dsp:nvSpPr>
      <dsp:spPr>
        <a:xfrm>
          <a:off x="4315180" y="1257146"/>
          <a:ext cx="1567968" cy="14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Natural selection where only best adapted survives</a:t>
          </a:r>
        </a:p>
      </dsp:txBody>
      <dsp:txXfrm>
        <a:off x="4315180" y="1257146"/>
        <a:ext cx="1567968" cy="1489570"/>
      </dsp:txXfrm>
    </dsp:sp>
    <dsp:sp modelId="{8017F0BE-754B-4C46-BE96-DDD1665DC512}">
      <dsp:nvSpPr>
        <dsp:cNvPr id="0" name=""/>
        <dsp:cNvSpPr/>
      </dsp:nvSpPr>
      <dsp:spPr>
        <a:xfrm>
          <a:off x="1857389" y="3138709"/>
          <a:ext cx="956460" cy="9564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89B97-5A00-41CF-832F-C3558332B70A}">
      <dsp:nvSpPr>
        <dsp:cNvPr id="0" name=""/>
        <dsp:cNvSpPr/>
      </dsp:nvSpPr>
      <dsp:spPr>
        <a:xfrm>
          <a:off x="2061225" y="3342545"/>
          <a:ext cx="548789" cy="548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4478A-60E3-4BB5-9204-59D9F2951554}">
      <dsp:nvSpPr>
        <dsp:cNvPr id="0" name=""/>
        <dsp:cNvSpPr/>
      </dsp:nvSpPr>
      <dsp:spPr>
        <a:xfrm>
          <a:off x="1551635" y="4393084"/>
          <a:ext cx="1567968" cy="14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Genetic Programming is used to synthesize combinational circuits</a:t>
          </a:r>
        </a:p>
      </dsp:txBody>
      <dsp:txXfrm>
        <a:off x="1551635" y="4393084"/>
        <a:ext cx="1567968" cy="1489570"/>
      </dsp:txXfrm>
    </dsp:sp>
    <dsp:sp modelId="{ACF6D047-FADD-4459-94A7-7B09563814E8}">
      <dsp:nvSpPr>
        <dsp:cNvPr id="0" name=""/>
        <dsp:cNvSpPr/>
      </dsp:nvSpPr>
      <dsp:spPr>
        <a:xfrm>
          <a:off x="3699753" y="3138709"/>
          <a:ext cx="956460" cy="9564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69574-A1D8-4DC3-B3CD-968B5CA8333D}">
      <dsp:nvSpPr>
        <dsp:cNvPr id="0" name=""/>
        <dsp:cNvSpPr/>
      </dsp:nvSpPr>
      <dsp:spPr>
        <a:xfrm>
          <a:off x="3903589" y="3342545"/>
          <a:ext cx="548789" cy="5487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C06AE-BCE7-42A9-A246-389B4C284361}">
      <dsp:nvSpPr>
        <dsp:cNvPr id="0" name=""/>
        <dsp:cNvSpPr/>
      </dsp:nvSpPr>
      <dsp:spPr>
        <a:xfrm>
          <a:off x="3393999" y="4393084"/>
          <a:ext cx="1567968" cy="14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GP presents interesting advantages such as the capacity to guide the algorithm search with design restrictions like area, critical path or power consumption, obtaining solutions that could not be reached with traditional synthesis methods.</a:t>
          </a:r>
        </a:p>
      </dsp:txBody>
      <dsp:txXfrm>
        <a:off x="3393999" y="4393084"/>
        <a:ext cx="1567968" cy="1489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D5370-E258-40C1-B72B-B9545D001867}">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3CA49-56DD-4DD9-BC25-EEE26D10155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51FE55-37D0-4FFC-A4A6-141AB5AF155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To overcome the scalability problem of GP the given paper has presented a new approach for GP based on HPRC architecture called SMILE</a:t>
          </a:r>
        </a:p>
      </dsp:txBody>
      <dsp:txXfrm>
        <a:off x="1057183" y="1805"/>
        <a:ext cx="9458416" cy="915310"/>
      </dsp:txXfrm>
    </dsp:sp>
    <dsp:sp modelId="{14030E32-C5FE-4E76-8DE9-A13299DD09E0}">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14D2E-4122-4521-9BD6-948B4A4DDAF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C023CE-3622-4F22-9187-D51642C9CF5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SMILE is a cluster of FPGAs connected using Gigabit Ethernet and makes use of parallel programming as well as co-design.</a:t>
          </a:r>
        </a:p>
      </dsp:txBody>
      <dsp:txXfrm>
        <a:off x="1057183" y="1145944"/>
        <a:ext cx="9458416" cy="915310"/>
      </dsp:txXfrm>
    </dsp:sp>
    <dsp:sp modelId="{23FD701E-7362-463C-8936-BDCE76D8FCDB}">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4E6DA-B969-479B-B55A-91594B1FE36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16F0B-5026-42B9-945D-4BF3CCD02B94}">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Takes advantage from double level of parallelism</a:t>
          </a:r>
        </a:p>
      </dsp:txBody>
      <dsp:txXfrm>
        <a:off x="1057183" y="2290082"/>
        <a:ext cx="4732020" cy="915310"/>
      </dsp:txXfrm>
    </dsp:sp>
    <dsp:sp modelId="{9195158B-84D6-4A5C-9B5C-2D726135422B}">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90000"/>
            </a:lnSpc>
            <a:spcBef>
              <a:spcPct val="0"/>
            </a:spcBef>
            <a:spcAft>
              <a:spcPct val="35000"/>
            </a:spcAft>
            <a:buNone/>
          </a:pPr>
          <a:r>
            <a:rPr lang="en-US" sz="1800" kern="1200"/>
            <a:t>Course-grain parallelism</a:t>
          </a:r>
        </a:p>
        <a:p>
          <a:pPr marL="0" lvl="0" indent="0" algn="l" defTabSz="800100">
            <a:lnSpc>
              <a:spcPct val="90000"/>
            </a:lnSpc>
            <a:spcBef>
              <a:spcPct val="0"/>
            </a:spcBef>
            <a:spcAft>
              <a:spcPct val="35000"/>
            </a:spcAft>
            <a:buNone/>
          </a:pPr>
          <a:r>
            <a:rPr lang="en-US" sz="1800" kern="1200"/>
            <a:t>Fine-grain parallelism</a:t>
          </a:r>
        </a:p>
      </dsp:txBody>
      <dsp:txXfrm>
        <a:off x="5789203" y="2290082"/>
        <a:ext cx="4726396" cy="915310"/>
      </dsp:txXfrm>
    </dsp:sp>
    <dsp:sp modelId="{C36130F0-E635-469F-AE13-A68D4B2610F8}">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F1964-D902-4D57-BF4F-D84C851709AF}">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DE0B3E-F01A-4419-AD32-87704C8ADD5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system is able to synthesize circuits upto 12 variables with x500 speedup against a supercomputer while maintain scalability</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B89A5-E9E0-4BBA-BA0B-B7ECF7A3112B}">
      <dsp:nvSpPr>
        <dsp:cNvPr id="0" name=""/>
        <dsp:cNvSpPr/>
      </dsp:nvSpPr>
      <dsp:spPr>
        <a:xfrm>
          <a:off x="0" y="34337"/>
          <a:ext cx="6513603" cy="11172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Evolution time</a:t>
          </a:r>
        </a:p>
      </dsp:txBody>
      <dsp:txXfrm>
        <a:off x="54541" y="88878"/>
        <a:ext cx="6404521" cy="1008188"/>
      </dsp:txXfrm>
    </dsp:sp>
    <dsp:sp modelId="{F6E72341-4BFC-47D3-837C-849E17544ED6}">
      <dsp:nvSpPr>
        <dsp:cNvPr id="0" name=""/>
        <dsp:cNvSpPr/>
      </dsp:nvSpPr>
      <dsp:spPr>
        <a:xfrm>
          <a:off x="0" y="1209207"/>
          <a:ext cx="6513603" cy="11172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High computational requirement for implementing a bio-inspired algorithm</a:t>
          </a:r>
        </a:p>
      </dsp:txBody>
      <dsp:txXfrm>
        <a:off x="54541" y="1263748"/>
        <a:ext cx="6404521" cy="1008188"/>
      </dsp:txXfrm>
    </dsp:sp>
    <dsp:sp modelId="{FE9E1F04-2185-4FFD-A928-B523B372DBB1}">
      <dsp:nvSpPr>
        <dsp:cNvPr id="0" name=""/>
        <dsp:cNvSpPr/>
      </dsp:nvSpPr>
      <dsp:spPr>
        <a:xfrm>
          <a:off x="0" y="2384077"/>
          <a:ext cx="6513603" cy="11172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a result only small circuits can be created in reasonable time</a:t>
          </a:r>
        </a:p>
      </dsp:txBody>
      <dsp:txXfrm>
        <a:off x="54541" y="2438618"/>
        <a:ext cx="6404521" cy="1008188"/>
      </dsp:txXfrm>
    </dsp:sp>
    <dsp:sp modelId="{DE5334E1-552E-44EA-AAB5-BAEC8F8F6171}">
      <dsp:nvSpPr>
        <dsp:cNvPr id="0" name=""/>
        <dsp:cNvSpPr/>
      </dsp:nvSpPr>
      <dsp:spPr>
        <a:xfrm>
          <a:off x="0" y="3558948"/>
          <a:ext cx="6513603" cy="11172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solve this scalability restriction of creating digital circuits by using PGP and FPGA cluster-based architecture has been developed</a:t>
          </a:r>
        </a:p>
      </dsp:txBody>
      <dsp:txXfrm>
        <a:off x="54541" y="3613489"/>
        <a:ext cx="6404521" cy="1008188"/>
      </dsp:txXfrm>
    </dsp:sp>
    <dsp:sp modelId="{91D3E8B3-CE7E-4B10-BBAE-981FE38394EB}">
      <dsp:nvSpPr>
        <dsp:cNvPr id="0" name=""/>
        <dsp:cNvSpPr/>
      </dsp:nvSpPr>
      <dsp:spPr>
        <a:xfrm>
          <a:off x="0" y="4733818"/>
          <a:ext cx="6513603" cy="11172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4 FCU on each FPGA helps accelerate convergence of algorithm AND provides support for 12 variable synthesis</a:t>
          </a:r>
        </a:p>
      </dsp:txBody>
      <dsp:txXfrm>
        <a:off x="54541" y="4788359"/>
        <a:ext cx="6404521" cy="10081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C649-D443-4D29-A23B-8971D49B3B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2ACF9-ABAA-4256-B469-1F3720049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9E60B-A056-4CD1-8E06-AC16BA35D32D}"/>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FCA5FC10-F05A-4BE6-9E40-A29569ECF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E4797-9C6F-4577-96FD-6C809DAB3A9A}"/>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148935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762F-7DCB-407F-A8FC-55745F5AB7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E0849E-072C-4AB5-8E17-A754D4AEC7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F8936-C84F-4B1F-80E0-C96B6D18580A}"/>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25CDE329-978F-403C-8C9D-088B54AEA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E7D78-3125-44E3-A45E-5272572FE19F}"/>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307550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4C23D-EFDC-4D3F-A86C-81834A111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688F70-C738-436C-8FD7-26D24118DE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7BCDF-041B-42FF-8002-D4C86F4D2BD2}"/>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7FEBBFD4-01C2-469B-A887-21767FE10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97C12-EA68-47AC-B45E-37CEF50FF051}"/>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418054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6BAE-83DD-42B9-B2A1-CF98DC9F8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B140F-F94F-44BF-851D-499EF07790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F6129-181E-4484-B19E-7BE8D2431883}"/>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596836CD-27A9-495F-A66D-F1E6A0549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79E0F-53AB-4F9C-A4A8-7C2638612F1A}"/>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39668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FEB-C1AF-4325-A7F6-C0C16E2D9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EDDDE2-6EDC-42F2-AE94-0C1FF720F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9B9854-2947-4550-B9A5-A7BCD11EEF9E}"/>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60F566DB-6F1F-4161-B002-A37AA1F52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5EA06-4939-4CBE-A8C4-0988270406F2}"/>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232266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39EB-7269-4687-B19A-300287EEB9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FDC96-0051-4291-91D4-54C9C9DA39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8AE733-4777-482E-86B7-9502CA5554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5105CB-7C99-4F92-B864-63D3004A87CA}"/>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6" name="Footer Placeholder 5">
            <a:extLst>
              <a:ext uri="{FF2B5EF4-FFF2-40B4-BE49-F238E27FC236}">
                <a16:creationId xmlns:a16="http://schemas.microsoft.com/office/drawing/2014/main" id="{47307876-E164-4218-BCB5-E21307965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7A2DC-C1B1-449A-9733-3C7527E610B7}"/>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20285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75FC-F741-4004-8BD6-F573C97EDD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689FA-ED0B-4B12-BCB1-CDB46EC82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2F3D99-0F63-4675-9E87-850FA97A43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1CF18-C4D6-4170-B25B-9C1ECC5B8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907802-C5C9-40FA-B778-AC6CAC04BE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34410-0405-4466-A1F6-E7C89D41E544}"/>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8" name="Footer Placeholder 7">
            <a:extLst>
              <a:ext uri="{FF2B5EF4-FFF2-40B4-BE49-F238E27FC236}">
                <a16:creationId xmlns:a16="http://schemas.microsoft.com/office/drawing/2014/main" id="{DF68C4F1-A631-44B8-BE90-2AF0C6CD8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A40139-EF5B-4762-B7F6-3A70AD0807B4}"/>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25677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8C1C-44CA-4B61-9086-DC6824A0C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6082E-807E-4E48-AC46-19B575C093A8}"/>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4" name="Footer Placeholder 3">
            <a:extLst>
              <a:ext uri="{FF2B5EF4-FFF2-40B4-BE49-F238E27FC236}">
                <a16:creationId xmlns:a16="http://schemas.microsoft.com/office/drawing/2014/main" id="{1902D3EA-7706-4710-A53E-60D7184F1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86B04-64D3-4D2C-8CDF-C3257BC81D48}"/>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189527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6C5E3-166D-4AE7-83A4-D9D473FF7C6A}"/>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3" name="Footer Placeholder 2">
            <a:extLst>
              <a:ext uri="{FF2B5EF4-FFF2-40B4-BE49-F238E27FC236}">
                <a16:creationId xmlns:a16="http://schemas.microsoft.com/office/drawing/2014/main" id="{D43614B3-2C28-4C4D-9060-C767C8888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408D4-4AF1-4F01-8C5D-49DA67B20509}"/>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342567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D401-B4D9-45F9-AB0B-4B9E2FFD9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6208A-616F-43C5-B297-CB103F537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3688C-D122-4FB5-8E37-B7B7D6B41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E503A-0550-4BB0-B7DB-43B1DD9BF589}"/>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6" name="Footer Placeholder 5">
            <a:extLst>
              <a:ext uri="{FF2B5EF4-FFF2-40B4-BE49-F238E27FC236}">
                <a16:creationId xmlns:a16="http://schemas.microsoft.com/office/drawing/2014/main" id="{90DEA980-ECE8-4E53-8946-20A759264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7665A-31C4-4942-9A7B-39520481D87A}"/>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46643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E1D1-D5EB-4318-A929-A0244EC1F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6BA0F1-6688-4B6F-BA60-56D70026E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2AE11-5CE0-448D-A428-ADD9BCCDE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133A04-778B-4163-8F2C-19BB3CF9BF0B}"/>
              </a:ext>
            </a:extLst>
          </p:cNvPr>
          <p:cNvSpPr>
            <a:spLocks noGrp="1"/>
          </p:cNvSpPr>
          <p:nvPr>
            <p:ph type="dt" sz="half" idx="10"/>
          </p:nvPr>
        </p:nvSpPr>
        <p:spPr/>
        <p:txBody>
          <a:bodyPr/>
          <a:lstStyle/>
          <a:p>
            <a:fld id="{378E90D6-C0D6-4785-A9F9-D86134124EC0}" type="datetimeFigureOut">
              <a:rPr lang="en-US" smtClean="0"/>
              <a:t>3/21/2019</a:t>
            </a:fld>
            <a:endParaRPr lang="en-US"/>
          </a:p>
        </p:txBody>
      </p:sp>
      <p:sp>
        <p:nvSpPr>
          <p:cNvPr id="6" name="Footer Placeholder 5">
            <a:extLst>
              <a:ext uri="{FF2B5EF4-FFF2-40B4-BE49-F238E27FC236}">
                <a16:creationId xmlns:a16="http://schemas.microsoft.com/office/drawing/2014/main" id="{EE0A75A8-DE2C-4AC2-8F49-B1628975A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63EEB-BCDC-4081-B9B4-068B951DA7FF}"/>
              </a:ext>
            </a:extLst>
          </p:cNvPr>
          <p:cNvSpPr>
            <a:spLocks noGrp="1"/>
          </p:cNvSpPr>
          <p:nvPr>
            <p:ph type="sldNum" sz="quarter" idx="12"/>
          </p:nvPr>
        </p:nvSpPr>
        <p:spPr/>
        <p:txBody>
          <a:bodyPr/>
          <a:lstStyle/>
          <a:p>
            <a:fld id="{54DDB04D-0C01-4324-BCBE-996649036632}" type="slidenum">
              <a:rPr lang="en-US" smtClean="0"/>
              <a:t>‹#›</a:t>
            </a:fld>
            <a:endParaRPr lang="en-US"/>
          </a:p>
        </p:txBody>
      </p:sp>
    </p:spTree>
    <p:extLst>
      <p:ext uri="{BB962C8B-B14F-4D97-AF65-F5344CB8AC3E}">
        <p14:creationId xmlns:p14="http://schemas.microsoft.com/office/powerpoint/2010/main" val="109325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65037-30FA-4ED1-ACBF-B4CC9D89A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FF5A60-5446-4A0D-8BD8-B6DE0624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F4765-29FA-4544-9EDD-95C7E90B4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E90D6-C0D6-4785-A9F9-D86134124EC0}" type="datetimeFigureOut">
              <a:rPr lang="en-US" smtClean="0"/>
              <a:t>3/21/2019</a:t>
            </a:fld>
            <a:endParaRPr lang="en-US"/>
          </a:p>
        </p:txBody>
      </p:sp>
      <p:sp>
        <p:nvSpPr>
          <p:cNvPr id="5" name="Footer Placeholder 4">
            <a:extLst>
              <a:ext uri="{FF2B5EF4-FFF2-40B4-BE49-F238E27FC236}">
                <a16:creationId xmlns:a16="http://schemas.microsoft.com/office/drawing/2014/main" id="{2C502BC9-212F-45B3-B3D1-C422520C0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B3AF3D-DDAC-4C88-AF94-201EC755F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DB04D-0C01-4324-BCBE-996649036632}" type="slidenum">
              <a:rPr lang="en-US" smtClean="0"/>
              <a:t>‹#›</a:t>
            </a:fld>
            <a:endParaRPr lang="en-US"/>
          </a:p>
        </p:txBody>
      </p:sp>
    </p:spTree>
    <p:extLst>
      <p:ext uri="{BB962C8B-B14F-4D97-AF65-F5344CB8AC3E}">
        <p14:creationId xmlns:p14="http://schemas.microsoft.com/office/powerpoint/2010/main" val="147792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20741828_Variable_Length_Genomes_for_Evolutionary_Algorithms" TargetMode="External"/><Relationship Id="rId2" Type="http://schemas.openxmlformats.org/officeDocument/2006/relationships/hyperlink" Target="https://medium.com/@gabogarza/simple-genetic-algorithm-6d6aafcc310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1FB0DC-1EC1-4CE8-B80F-B04CF2403163}"/>
              </a:ext>
            </a:extLst>
          </p:cNvPr>
          <p:cNvSpPr>
            <a:spLocks noGrp="1"/>
          </p:cNvSpPr>
          <p:nvPr>
            <p:ph type="ctrTitle"/>
          </p:nvPr>
        </p:nvSpPr>
        <p:spPr>
          <a:xfrm>
            <a:off x="838199" y="4525347"/>
            <a:ext cx="6801321" cy="1737360"/>
          </a:xfrm>
        </p:spPr>
        <p:txBody>
          <a:bodyPr anchor="ctr">
            <a:normAutofit/>
          </a:bodyPr>
          <a:lstStyle/>
          <a:p>
            <a:pPr algn="r"/>
            <a:r>
              <a:rPr lang="en-US" sz="3800"/>
              <a:t>Genetic Algorithm for Boolean Minimization in an FPGA Cluster</a:t>
            </a:r>
          </a:p>
        </p:txBody>
      </p:sp>
      <p:sp>
        <p:nvSpPr>
          <p:cNvPr id="3" name="Subtitle 2">
            <a:extLst>
              <a:ext uri="{FF2B5EF4-FFF2-40B4-BE49-F238E27FC236}">
                <a16:creationId xmlns:a16="http://schemas.microsoft.com/office/drawing/2014/main" id="{2F49F7E9-98BE-42BB-9344-6EA3208FB312}"/>
              </a:ext>
            </a:extLst>
          </p:cNvPr>
          <p:cNvSpPr>
            <a:spLocks noGrp="1"/>
          </p:cNvSpPr>
          <p:nvPr>
            <p:ph type="subTitle" idx="1"/>
          </p:nvPr>
        </p:nvSpPr>
        <p:spPr>
          <a:xfrm>
            <a:off x="7961258" y="4525347"/>
            <a:ext cx="3258675" cy="1737360"/>
          </a:xfrm>
        </p:spPr>
        <p:txBody>
          <a:bodyPr anchor="ctr">
            <a:normAutofit/>
          </a:bodyPr>
          <a:lstStyle/>
          <a:p>
            <a:pPr algn="l"/>
            <a:r>
              <a:rPr lang="en-US" dirty="0"/>
              <a:t>Assignment II</a:t>
            </a:r>
            <a:endParaRPr lang="en-US"/>
          </a:p>
          <a:p>
            <a:pPr algn="l"/>
            <a:r>
              <a:rPr lang="en-US" dirty="0"/>
              <a:t>By Kartikay Kaul 16BCE1057</a:t>
            </a:r>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90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62AA9-F489-4F8B-BE9C-878FA8397BF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Evaluation of this architecture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9882BE73-D904-4953-9E2F-8066B58E8F76}"/>
              </a:ext>
            </a:extLst>
          </p:cNvPr>
          <p:cNvPicPr>
            <a:picLocks noGrp="1" noChangeAspect="1"/>
          </p:cNvPicPr>
          <p:nvPr>
            <p:ph idx="1"/>
          </p:nvPr>
        </p:nvPicPr>
        <p:blipFill>
          <a:blip r:embed="rId2"/>
          <a:stretch>
            <a:fillRect/>
          </a:stretch>
        </p:blipFill>
        <p:spPr>
          <a:xfrm>
            <a:off x="5374901" y="488602"/>
            <a:ext cx="6480215" cy="5880796"/>
          </a:xfrm>
          <a:prstGeom prst="rect">
            <a:avLst/>
          </a:prstGeom>
        </p:spPr>
      </p:pic>
    </p:spTree>
    <p:extLst>
      <p:ext uri="{BB962C8B-B14F-4D97-AF65-F5344CB8AC3E}">
        <p14:creationId xmlns:p14="http://schemas.microsoft.com/office/powerpoint/2010/main" val="41070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C8835F-766C-4DDD-9717-D10B1767AFC2}"/>
              </a:ext>
            </a:extLst>
          </p:cNvPr>
          <p:cNvPicPr>
            <a:picLocks noChangeAspect="1"/>
          </p:cNvPicPr>
          <p:nvPr/>
        </p:nvPicPr>
        <p:blipFill rotWithShape="1">
          <a:blip r:embed="rId2"/>
          <a:srcRect t="4001" b="6979"/>
          <a:stretch/>
        </p:blipFill>
        <p:spPr>
          <a:xfrm>
            <a:off x="-1" y="10"/>
            <a:ext cx="12192001" cy="4666928"/>
          </a:xfrm>
          <a:prstGeom prst="rect">
            <a:avLst/>
          </a:prstGeom>
        </p:spPr>
      </p:pic>
      <p:pic>
        <p:nvPicPr>
          <p:cNvPr id="12" name="Picture 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Oval 1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2878D-57B0-4A3C-826A-007C2A375B70}"/>
              </a:ext>
            </a:extLst>
          </p:cNvPr>
          <p:cNvSpPr>
            <a:spLocks noGrp="1"/>
          </p:cNvSpPr>
          <p:nvPr>
            <p:ph type="title"/>
          </p:nvPr>
        </p:nvSpPr>
        <p:spPr>
          <a:xfrm>
            <a:off x="804998" y="4551037"/>
            <a:ext cx="5021782" cy="1509931"/>
          </a:xfrm>
        </p:spPr>
        <p:txBody>
          <a:bodyPr>
            <a:normAutofit/>
          </a:bodyPr>
          <a:lstStyle/>
          <a:p>
            <a:r>
              <a:rPr lang="en-US" sz="4000">
                <a:solidFill>
                  <a:srgbClr val="000000"/>
                </a:solidFill>
              </a:rPr>
              <a:t>End Note</a:t>
            </a:r>
          </a:p>
        </p:txBody>
      </p:sp>
      <p:sp>
        <p:nvSpPr>
          <p:cNvPr id="3" name="Content Placeholder 2">
            <a:extLst>
              <a:ext uri="{FF2B5EF4-FFF2-40B4-BE49-F238E27FC236}">
                <a16:creationId xmlns:a16="http://schemas.microsoft.com/office/drawing/2014/main" id="{AAABA613-CF95-47F2-857B-5A40C7C2D6C3}"/>
              </a:ext>
            </a:extLst>
          </p:cNvPr>
          <p:cNvSpPr>
            <a:spLocks noGrp="1"/>
          </p:cNvSpPr>
          <p:nvPr>
            <p:ph idx="1"/>
          </p:nvPr>
        </p:nvSpPr>
        <p:spPr>
          <a:xfrm>
            <a:off x="6470247" y="4551037"/>
            <a:ext cx="4926411" cy="1509935"/>
          </a:xfrm>
        </p:spPr>
        <p:txBody>
          <a:bodyPr anchor="ctr">
            <a:normAutofit/>
          </a:bodyPr>
          <a:lstStyle/>
          <a:p>
            <a:r>
              <a:rPr lang="en-US" sz="1300">
                <a:solidFill>
                  <a:srgbClr val="000000"/>
                </a:solidFill>
              </a:rPr>
              <a:t>Alternative approach was presented for combination synthesis using PGP</a:t>
            </a:r>
          </a:p>
          <a:p>
            <a:r>
              <a:rPr lang="en-US" sz="1300">
                <a:solidFill>
                  <a:srgbClr val="000000"/>
                </a:solidFill>
              </a:rPr>
              <a:t>An FPGA cluster was compared in performance to an HPC cluster</a:t>
            </a:r>
          </a:p>
          <a:p>
            <a:r>
              <a:rPr lang="en-US" sz="1300">
                <a:solidFill>
                  <a:srgbClr val="000000"/>
                </a:solidFill>
              </a:rPr>
              <a:t>In order to accelerate the process, a coprocessor was implemented to calculate the fitness function and to generate random numbers</a:t>
            </a:r>
          </a:p>
          <a:p>
            <a:endParaRPr lang="en-US" sz="1300">
              <a:solidFill>
                <a:srgbClr val="000000"/>
              </a:solidFill>
            </a:endParaRPr>
          </a:p>
        </p:txBody>
      </p:sp>
    </p:spTree>
    <p:extLst>
      <p:ext uri="{BB962C8B-B14F-4D97-AF65-F5344CB8AC3E}">
        <p14:creationId xmlns:p14="http://schemas.microsoft.com/office/powerpoint/2010/main" val="50350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26C0-0064-42EC-B825-4C5EDAB3C6E3}"/>
              </a:ext>
            </a:extLst>
          </p:cNvPr>
          <p:cNvSpPr>
            <a:spLocks noGrp="1"/>
          </p:cNvSpPr>
          <p:nvPr>
            <p:ph type="title"/>
          </p:nvPr>
        </p:nvSpPr>
        <p:spPr>
          <a:xfrm>
            <a:off x="762001" y="803325"/>
            <a:ext cx="5314536" cy="1325563"/>
          </a:xfrm>
        </p:spPr>
        <p:txBody>
          <a:bodyPr>
            <a:normAutofit/>
          </a:bodyPr>
          <a:lstStyle/>
          <a:p>
            <a:r>
              <a:rPr lang="en-US" dirty="0"/>
              <a:t>FPGA Brief</a:t>
            </a:r>
          </a:p>
        </p:txBody>
      </p:sp>
      <p:sp>
        <p:nvSpPr>
          <p:cNvPr id="3" name="Content Placeholder 2">
            <a:extLst>
              <a:ext uri="{FF2B5EF4-FFF2-40B4-BE49-F238E27FC236}">
                <a16:creationId xmlns:a16="http://schemas.microsoft.com/office/drawing/2014/main" id="{37D7BEE5-F955-47EB-A3F7-000F85168801}"/>
              </a:ext>
            </a:extLst>
          </p:cNvPr>
          <p:cNvSpPr>
            <a:spLocks noGrp="1"/>
          </p:cNvSpPr>
          <p:nvPr>
            <p:ph idx="1"/>
          </p:nvPr>
        </p:nvSpPr>
        <p:spPr>
          <a:xfrm>
            <a:off x="762000" y="2279018"/>
            <a:ext cx="5314543" cy="3375920"/>
          </a:xfrm>
        </p:spPr>
        <p:txBody>
          <a:bodyPr anchor="t">
            <a:normAutofit/>
          </a:bodyPr>
          <a:lstStyle/>
          <a:p>
            <a:r>
              <a:rPr lang="en-US" sz="1800"/>
              <a:t>Field Programmable Gate Arrays</a:t>
            </a:r>
          </a:p>
          <a:p>
            <a:r>
              <a:rPr lang="en-US" sz="1800"/>
              <a:t>Semiconductor devices that are based around a matrix of configurable logic blocks connected via programmable interconnects</a:t>
            </a:r>
          </a:p>
          <a:p>
            <a:r>
              <a:rPr lang="en-US" sz="1800"/>
              <a:t>Can be reprogrammed – distinguishes them from ASICs</a:t>
            </a:r>
          </a:p>
          <a:p>
            <a:r>
              <a:rPr lang="en-US" sz="1800"/>
              <a:t>Applications in many industries such as Aerospace and Defence, Automotive, Data Centers, Consumer Electronics, etc</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FPGA xilinx">
            <a:extLst>
              <a:ext uri="{FF2B5EF4-FFF2-40B4-BE49-F238E27FC236}">
                <a16:creationId xmlns:a16="http://schemas.microsoft.com/office/drawing/2014/main" id="{59ABDB5C-9E18-4BB8-8BC1-DE6BEF8909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0" r="2027"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73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718"/>
    </mc:Choice>
    <mc:Fallback>
      <p:transition spd="slow" advTm="2871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FEFEE-540A-450E-9EB7-54146306E295}"/>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a:t>
            </a:r>
          </a:p>
        </p:txBody>
      </p:sp>
      <p:graphicFrame>
        <p:nvGraphicFramePr>
          <p:cNvPr id="5" name="Content Placeholder 2">
            <a:extLst>
              <a:ext uri="{FF2B5EF4-FFF2-40B4-BE49-F238E27FC236}">
                <a16:creationId xmlns:a16="http://schemas.microsoft.com/office/drawing/2014/main" id="{92FF2E3C-451F-4EC4-B6DD-AEB0A95F02AC}"/>
              </a:ext>
            </a:extLst>
          </p:cNvPr>
          <p:cNvGraphicFramePr>
            <a:graphicFrameLocks noGrp="1"/>
          </p:cNvGraphicFramePr>
          <p:nvPr>
            <p:ph idx="1"/>
            <p:extLst>
              <p:ext uri="{D42A27DB-BD31-4B8C-83A1-F6EECF244321}">
                <p14:modId xmlns:p14="http://schemas.microsoft.com/office/powerpoint/2010/main" val="6645340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40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8FFE-FD4A-4E63-869B-C88AF179F8CD}"/>
              </a:ext>
            </a:extLst>
          </p:cNvPr>
          <p:cNvSpPr>
            <a:spLocks noGrp="1"/>
          </p:cNvSpPr>
          <p:nvPr>
            <p:ph type="title"/>
          </p:nvPr>
        </p:nvSpPr>
        <p:spPr>
          <a:xfrm>
            <a:off x="838200" y="365125"/>
            <a:ext cx="10515600" cy="1325563"/>
          </a:xfrm>
        </p:spPr>
        <p:txBody>
          <a:bodyPr>
            <a:normAutofit/>
          </a:bodyPr>
          <a:lstStyle/>
          <a:p>
            <a:r>
              <a:rPr lang="en-US" dirty="0"/>
              <a:t>Overcoming scalability problem</a:t>
            </a:r>
          </a:p>
        </p:txBody>
      </p:sp>
      <p:graphicFrame>
        <p:nvGraphicFramePr>
          <p:cNvPr id="5" name="Content Placeholder 2">
            <a:extLst>
              <a:ext uri="{FF2B5EF4-FFF2-40B4-BE49-F238E27FC236}">
                <a16:creationId xmlns:a16="http://schemas.microsoft.com/office/drawing/2014/main" id="{9494372C-642B-4CC3-8096-4BDA536B1FF4}"/>
              </a:ext>
            </a:extLst>
          </p:cNvPr>
          <p:cNvGraphicFramePr>
            <a:graphicFrameLocks noGrp="1"/>
          </p:cNvGraphicFramePr>
          <p:nvPr>
            <p:ph idx="1"/>
            <p:extLst>
              <p:ext uri="{D42A27DB-BD31-4B8C-83A1-F6EECF244321}">
                <p14:modId xmlns:p14="http://schemas.microsoft.com/office/powerpoint/2010/main" val="1747776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66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8513-AEF6-4B49-9A7B-13099EFCCC6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BA70A76-F352-48D9-AE64-1C0B922A506B}"/>
              </a:ext>
            </a:extLst>
          </p:cNvPr>
          <p:cNvSpPr>
            <a:spLocks noGrp="1"/>
          </p:cNvSpPr>
          <p:nvPr>
            <p:ph idx="1"/>
          </p:nvPr>
        </p:nvSpPr>
        <p:spPr/>
        <p:txBody>
          <a:bodyPr/>
          <a:lstStyle/>
          <a:p>
            <a:r>
              <a:rPr lang="en-US" dirty="0"/>
              <a:t>Simple Genetic Algorithm (</a:t>
            </a:r>
            <a:r>
              <a:rPr lang="en-US" dirty="0">
                <a:hlinkClick r:id="rId2"/>
              </a:rPr>
              <a:t>https://medium.com/@gabogarza/simple-genetic-algorithm-6d6aafcc310a</a:t>
            </a:r>
            <a:r>
              <a:rPr lang="en-US" dirty="0"/>
              <a:t>)</a:t>
            </a:r>
          </a:p>
          <a:p>
            <a:r>
              <a:rPr lang="en-US" dirty="0"/>
              <a:t>Natural selection in the real world optimizes for survival on Earth.</a:t>
            </a:r>
          </a:p>
          <a:p>
            <a:endParaRPr lang="en-US" dirty="0"/>
          </a:p>
          <a:p>
            <a:r>
              <a:rPr lang="en-US" dirty="0"/>
              <a:t>VGAs (</a:t>
            </a:r>
            <a:r>
              <a:rPr lang="en-US" dirty="0">
                <a:hlinkClick r:id="rId3"/>
              </a:rPr>
              <a:t>https://www.researchgate.net/publication/220741828_Variable_Length_Genomes_for_Evolutionary_Algorithms</a:t>
            </a:r>
            <a:r>
              <a:rPr lang="en-US" dirty="0"/>
              <a:t>)</a:t>
            </a:r>
          </a:p>
          <a:p>
            <a:endParaRPr lang="en-US" dirty="0"/>
          </a:p>
        </p:txBody>
      </p:sp>
    </p:spTree>
    <p:extLst>
      <p:ext uri="{BB962C8B-B14F-4D97-AF65-F5344CB8AC3E}">
        <p14:creationId xmlns:p14="http://schemas.microsoft.com/office/powerpoint/2010/main" val="253727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44988-1C3A-4903-A352-EB738A5DCFC3}"/>
              </a:ext>
            </a:extLst>
          </p:cNvPr>
          <p:cNvSpPr>
            <a:spLocks noGrp="1"/>
          </p:cNvSpPr>
          <p:nvPr>
            <p:ph type="title"/>
          </p:nvPr>
        </p:nvSpPr>
        <p:spPr>
          <a:xfrm>
            <a:off x="863029" y="1012004"/>
            <a:ext cx="3416158" cy="4795408"/>
          </a:xfrm>
        </p:spPr>
        <p:txBody>
          <a:bodyPr>
            <a:normAutofit/>
          </a:bodyPr>
          <a:lstStyle/>
          <a:p>
            <a:r>
              <a:rPr lang="en-US">
                <a:solidFill>
                  <a:srgbClr val="FFFFFF"/>
                </a:solidFill>
              </a:rPr>
              <a:t>Issues with these Algorithms</a:t>
            </a:r>
          </a:p>
        </p:txBody>
      </p:sp>
      <p:graphicFrame>
        <p:nvGraphicFramePr>
          <p:cNvPr id="5" name="Content Placeholder 2">
            <a:extLst>
              <a:ext uri="{FF2B5EF4-FFF2-40B4-BE49-F238E27FC236}">
                <a16:creationId xmlns:a16="http://schemas.microsoft.com/office/drawing/2014/main" id="{8C53FE20-C62A-4336-A568-EC5754F4A484}"/>
              </a:ext>
            </a:extLst>
          </p:cNvPr>
          <p:cNvGraphicFramePr>
            <a:graphicFrameLocks noGrp="1"/>
          </p:cNvGraphicFramePr>
          <p:nvPr>
            <p:ph idx="1"/>
            <p:extLst>
              <p:ext uri="{D42A27DB-BD31-4B8C-83A1-F6EECF244321}">
                <p14:modId xmlns:p14="http://schemas.microsoft.com/office/powerpoint/2010/main" val="39318749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37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4CEA-C628-4EBC-9FCD-3E1B5C054950}"/>
              </a:ext>
            </a:extLst>
          </p:cNvPr>
          <p:cNvSpPr>
            <a:spLocks noGrp="1"/>
          </p:cNvSpPr>
          <p:nvPr>
            <p:ph type="title"/>
          </p:nvPr>
        </p:nvSpPr>
        <p:spPr>
          <a:xfrm>
            <a:off x="838200" y="365125"/>
            <a:ext cx="10515600" cy="1325563"/>
          </a:xfrm>
        </p:spPr>
        <p:txBody>
          <a:bodyPr>
            <a:normAutofit/>
          </a:bodyPr>
          <a:lstStyle/>
          <a:p>
            <a:r>
              <a:rPr lang="en-US" dirty="0"/>
              <a:t>Boolean Synthesis</a:t>
            </a:r>
          </a:p>
        </p:txBody>
      </p:sp>
      <p:sp>
        <p:nvSpPr>
          <p:cNvPr id="3" name="Content Placeholder 2">
            <a:extLst>
              <a:ext uri="{FF2B5EF4-FFF2-40B4-BE49-F238E27FC236}">
                <a16:creationId xmlns:a16="http://schemas.microsoft.com/office/drawing/2014/main" id="{CF106C6E-D269-43CE-9C49-9406E5BFA287}"/>
              </a:ext>
            </a:extLst>
          </p:cNvPr>
          <p:cNvSpPr>
            <a:spLocks noGrp="1"/>
          </p:cNvSpPr>
          <p:nvPr>
            <p:ph idx="1"/>
          </p:nvPr>
        </p:nvSpPr>
        <p:spPr>
          <a:xfrm>
            <a:off x="838200" y="1825625"/>
            <a:ext cx="3797807" cy="4351338"/>
          </a:xfrm>
        </p:spPr>
        <p:txBody>
          <a:bodyPr>
            <a:normAutofit/>
          </a:bodyPr>
          <a:lstStyle/>
          <a:p>
            <a:r>
              <a:rPr lang="en-US" sz="2000" dirty="0"/>
              <a:t>Design flow process that optimizes and reduces the logic gate nets of a circuit in order to minimize costs, chip area and increase performance</a:t>
            </a:r>
          </a:p>
          <a:p>
            <a:r>
              <a:rPr lang="en-US" sz="2000" dirty="0"/>
              <a:t>GP programming is deployed for Boolean synthesis</a:t>
            </a:r>
          </a:p>
          <a:p>
            <a:r>
              <a:rPr lang="en-US" sz="2000" dirty="0"/>
              <a:t>GP does not distinguish search space nor representation space of individual and helps create new operators.</a:t>
            </a:r>
          </a:p>
          <a:p>
            <a:r>
              <a:rPr lang="en-US" sz="2000" dirty="0"/>
              <a:t>String of bits are called as Chromosomes (Hardware Representation)</a:t>
            </a:r>
          </a:p>
        </p:txBody>
      </p:sp>
      <p:pic>
        <p:nvPicPr>
          <p:cNvPr id="2050" name="Picture 2" descr="Image result for Boolean Synthesis in circuits">
            <a:extLst>
              <a:ext uri="{FF2B5EF4-FFF2-40B4-BE49-F238E27FC236}">
                <a16:creationId xmlns:a16="http://schemas.microsoft.com/office/drawing/2014/main" id="{EA5DA93C-C213-495E-824A-6CE1B87444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075"/>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52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C6CE1-4240-4C82-9205-8D61A151F510}"/>
              </a:ext>
            </a:extLst>
          </p:cNvPr>
          <p:cNvSpPr>
            <a:spLocks noGrp="1"/>
          </p:cNvSpPr>
          <p:nvPr>
            <p:ph type="title"/>
          </p:nvPr>
        </p:nvSpPr>
        <p:spPr>
          <a:xfrm>
            <a:off x="821516" y="640263"/>
            <a:ext cx="6204984" cy="1344975"/>
          </a:xfrm>
        </p:spPr>
        <p:txBody>
          <a:bodyPr>
            <a:normAutofit/>
          </a:bodyPr>
          <a:lstStyle/>
          <a:p>
            <a:r>
              <a:rPr lang="en-US" sz="4000"/>
              <a:t>Boolean Synthesis</a:t>
            </a:r>
          </a:p>
        </p:txBody>
      </p:sp>
      <p:sp>
        <p:nvSpPr>
          <p:cNvPr id="3" name="Content Placeholder 2">
            <a:extLst>
              <a:ext uri="{FF2B5EF4-FFF2-40B4-BE49-F238E27FC236}">
                <a16:creationId xmlns:a16="http://schemas.microsoft.com/office/drawing/2014/main" id="{5725A878-CDC1-45CA-813C-C0BEDAF0B3C7}"/>
              </a:ext>
            </a:extLst>
          </p:cNvPr>
          <p:cNvSpPr>
            <a:spLocks noGrp="1"/>
          </p:cNvSpPr>
          <p:nvPr>
            <p:ph idx="1"/>
          </p:nvPr>
        </p:nvSpPr>
        <p:spPr>
          <a:xfrm>
            <a:off x="821515" y="2121762"/>
            <a:ext cx="6204984" cy="3626917"/>
          </a:xfrm>
        </p:spPr>
        <p:txBody>
          <a:bodyPr>
            <a:normAutofit/>
          </a:bodyPr>
          <a:lstStyle/>
          <a:p>
            <a:r>
              <a:rPr lang="en-US" sz="1900" i="1"/>
              <a:t>Chromosome Representation.</a:t>
            </a:r>
            <a:r>
              <a:rPr lang="en-US" sz="1900"/>
              <a:t> Is the way a logic circuit is represented using a bit array in order to be managed in evolution process</a:t>
            </a:r>
          </a:p>
          <a:p>
            <a:endParaRPr lang="en-US" sz="1900" i="1"/>
          </a:p>
          <a:p>
            <a:endParaRPr lang="en-US" sz="1900" i="1"/>
          </a:p>
          <a:p>
            <a:endParaRPr lang="en-US" sz="1900" i="1"/>
          </a:p>
          <a:p>
            <a:r>
              <a:rPr lang="en-US" sz="1900" i="1"/>
              <a:t>Fitness Function.</a:t>
            </a:r>
            <a:r>
              <a:rPr lang="en-US" sz="1900"/>
              <a:t> Responsible for quantifying the way a chromosome or individual meets or not the requirements</a:t>
            </a:r>
          </a:p>
          <a:p>
            <a:r>
              <a:rPr lang="en-US" sz="1900" i="1"/>
              <a:t>Genetic Operators.</a:t>
            </a:r>
            <a:r>
              <a:rPr lang="en-US" sz="1900"/>
              <a:t> Selection operator is responsible for identifying the best individuals of the population taking into account the exploitation and the exploration</a:t>
            </a:r>
            <a:endParaRPr lang="en-US" sz="1900" i="1"/>
          </a:p>
        </p:txBody>
      </p:sp>
      <p:pic>
        <p:nvPicPr>
          <p:cNvPr id="5" name="Picture 4">
            <a:extLst>
              <a:ext uri="{FF2B5EF4-FFF2-40B4-BE49-F238E27FC236}">
                <a16:creationId xmlns:a16="http://schemas.microsoft.com/office/drawing/2014/main" id="{036D77AB-1271-4B45-844E-B1C9AD0346A4}"/>
              </a:ext>
            </a:extLst>
          </p:cNvPr>
          <p:cNvPicPr>
            <a:picLocks noChangeAspect="1"/>
          </p:cNvPicPr>
          <p:nvPr/>
        </p:nvPicPr>
        <p:blipFill>
          <a:blip r:embed="rId2"/>
          <a:stretch>
            <a:fillRect/>
          </a:stretch>
        </p:blipFill>
        <p:spPr>
          <a:xfrm>
            <a:off x="7829551" y="959766"/>
            <a:ext cx="4042409" cy="1326233"/>
          </a:xfrm>
          <a:prstGeom prst="rect">
            <a:avLst/>
          </a:prstGeom>
        </p:spPr>
      </p:pic>
      <p:pic>
        <p:nvPicPr>
          <p:cNvPr id="4" name="Picture 3">
            <a:extLst>
              <a:ext uri="{FF2B5EF4-FFF2-40B4-BE49-F238E27FC236}">
                <a16:creationId xmlns:a16="http://schemas.microsoft.com/office/drawing/2014/main" id="{8DCA9B88-6BEC-4F26-894E-4FE62A4C0DD4}"/>
              </a:ext>
            </a:extLst>
          </p:cNvPr>
          <p:cNvPicPr>
            <a:picLocks noChangeAspect="1"/>
          </p:cNvPicPr>
          <p:nvPr/>
        </p:nvPicPr>
        <p:blipFill>
          <a:blip r:embed="rId3"/>
          <a:stretch>
            <a:fillRect/>
          </a:stretch>
        </p:blipFill>
        <p:spPr>
          <a:xfrm>
            <a:off x="7669530" y="3096492"/>
            <a:ext cx="4362449" cy="2801742"/>
          </a:xfrm>
          <a:prstGeom prst="rect">
            <a:avLst/>
          </a:prstGeom>
        </p:spPr>
      </p:pic>
    </p:spTree>
    <p:extLst>
      <p:ext uri="{BB962C8B-B14F-4D97-AF65-F5344CB8AC3E}">
        <p14:creationId xmlns:p14="http://schemas.microsoft.com/office/powerpoint/2010/main" val="45104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76CB7-FBF5-40BC-B3EA-F9AEBC50AFE8}"/>
              </a:ext>
            </a:extLst>
          </p:cNvPr>
          <p:cNvPicPr>
            <a:picLocks noChangeAspect="1"/>
          </p:cNvPicPr>
          <p:nvPr/>
        </p:nvPicPr>
        <p:blipFill rotWithShape="1">
          <a:blip r:embed="rId2"/>
          <a:srcRect l="2030" t="1" r="-1797" b="1"/>
          <a:stretch/>
        </p:blipFill>
        <p:spPr>
          <a:xfrm>
            <a:off x="804998" y="44410"/>
            <a:ext cx="11215357" cy="3709595"/>
          </a:xfrm>
          <a:prstGeom prst="rect">
            <a:avLst/>
          </a:prstGeom>
        </p:spPr>
      </p:pic>
      <p:pic>
        <p:nvPicPr>
          <p:cNvPr id="9" name="Picture 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Oval 1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53FB5-FBCF-4206-8FEC-BD0B168F190C}"/>
              </a:ext>
            </a:extLst>
          </p:cNvPr>
          <p:cNvSpPr>
            <a:spLocks noGrp="1"/>
          </p:cNvSpPr>
          <p:nvPr>
            <p:ph type="title"/>
          </p:nvPr>
        </p:nvSpPr>
        <p:spPr>
          <a:xfrm>
            <a:off x="804998" y="4551037"/>
            <a:ext cx="5021782" cy="1509931"/>
          </a:xfrm>
        </p:spPr>
        <p:txBody>
          <a:bodyPr>
            <a:normAutofit/>
          </a:bodyPr>
          <a:lstStyle/>
          <a:p>
            <a:r>
              <a:rPr lang="en-US" sz="4000">
                <a:solidFill>
                  <a:srgbClr val="000000"/>
                </a:solidFill>
              </a:rPr>
              <a:t>SMILE CLUSTER</a:t>
            </a:r>
          </a:p>
        </p:txBody>
      </p:sp>
      <p:sp>
        <p:nvSpPr>
          <p:cNvPr id="3" name="Content Placeholder 2">
            <a:extLst>
              <a:ext uri="{FF2B5EF4-FFF2-40B4-BE49-F238E27FC236}">
                <a16:creationId xmlns:a16="http://schemas.microsoft.com/office/drawing/2014/main" id="{06F0238C-44AE-4A7B-9DC2-41DFB095FE3A}"/>
              </a:ext>
            </a:extLst>
          </p:cNvPr>
          <p:cNvSpPr>
            <a:spLocks noGrp="1"/>
          </p:cNvSpPr>
          <p:nvPr>
            <p:ph idx="1"/>
          </p:nvPr>
        </p:nvSpPr>
        <p:spPr>
          <a:xfrm>
            <a:off x="6470247" y="4551037"/>
            <a:ext cx="4926411" cy="1509935"/>
          </a:xfrm>
        </p:spPr>
        <p:txBody>
          <a:bodyPr anchor="ctr">
            <a:normAutofit/>
          </a:bodyPr>
          <a:lstStyle/>
          <a:p>
            <a:r>
              <a:rPr lang="en-US" sz="1500">
                <a:solidFill>
                  <a:srgbClr val="000000"/>
                </a:solidFill>
              </a:rPr>
              <a:t>16 FPGA nodes and a host computer monitoring cluster operation</a:t>
            </a:r>
          </a:p>
          <a:p>
            <a:r>
              <a:rPr lang="en-US" sz="1500">
                <a:solidFill>
                  <a:srgbClr val="000000"/>
                </a:solidFill>
              </a:rPr>
              <a:t>Gigabit ethernet used for communication between the boards</a:t>
            </a:r>
          </a:p>
          <a:p>
            <a:r>
              <a:rPr lang="en-US" sz="1500">
                <a:solidFill>
                  <a:srgbClr val="000000"/>
                </a:solidFill>
              </a:rPr>
              <a:t>DDR-SRAM controller, System ACE controller</a:t>
            </a:r>
          </a:p>
          <a:p>
            <a:endParaRPr lang="en-US" sz="1500">
              <a:solidFill>
                <a:srgbClr val="000000"/>
              </a:solidFill>
            </a:endParaRPr>
          </a:p>
        </p:txBody>
      </p:sp>
    </p:spTree>
    <p:extLst>
      <p:ext uri="{BB962C8B-B14F-4D97-AF65-F5344CB8AC3E}">
        <p14:creationId xmlns:p14="http://schemas.microsoft.com/office/powerpoint/2010/main" val="270113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522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Genetic Algorithm for Boolean Minimization in an FPGA Cluster</vt:lpstr>
      <vt:lpstr>FPGA Brief</vt:lpstr>
      <vt:lpstr>Introduction</vt:lpstr>
      <vt:lpstr>Overcoming scalability problem</vt:lpstr>
      <vt:lpstr>Background</vt:lpstr>
      <vt:lpstr>Issues with these Algorithms</vt:lpstr>
      <vt:lpstr>Boolean Synthesis</vt:lpstr>
      <vt:lpstr>Boolean Synthesis</vt:lpstr>
      <vt:lpstr>SMILE CLUSTER</vt:lpstr>
      <vt:lpstr>Evaluation of this architecture</vt:lpstr>
      <vt:lpstr>End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for Boolean Minimization in an FPGA Cluster</dc:title>
  <dc:creator>Draken Kartikay Kaul</dc:creator>
  <cp:lastModifiedBy>Draken Kartikay Kaul</cp:lastModifiedBy>
  <cp:revision>4</cp:revision>
  <dcterms:created xsi:type="dcterms:W3CDTF">2019-03-20T21:43:00Z</dcterms:created>
  <dcterms:modified xsi:type="dcterms:W3CDTF">2019-03-20T21:50:56Z</dcterms:modified>
</cp:coreProperties>
</file>