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ecodesamsung.com/SRIB-PRISM/VITC_23OD23_Identifying_rich_texts_in_documents/blob/main/dataset_bold_images.zip" TargetMode="External"/><Relationship Id="rId2" Type="http://schemas.openxmlformats.org/officeDocument/2006/relationships/hyperlink" Target="https://github.ecodesamsung.com/SRIB-PRISM/VITC_23OD23_Identifying_rich_texts_in_documents/blob/main/dataset_normal_images.zi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prism.srib@gmail.com" TargetMode="External"/><Relationship Id="rId4" Type="http://schemas.openxmlformats.org/officeDocument/2006/relationships/hyperlink" Target="https://github.ecodesamsung.com/SRIB-PRISM/VITC_23OD23_Identifying_rich_texts_in_documents/blob/main/dataset_italic_images.zi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210;p29"/>
          <p:cNvSpPr txBox="1"/>
          <p:nvPr/>
        </p:nvSpPr>
        <p:spPr>
          <a:xfrm>
            <a:off x="446173" y="166270"/>
            <a:ext cx="9040432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4400" b="1"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Key achievements/outcomes </a:t>
            </a:r>
          </a:p>
        </p:txBody>
      </p:sp>
      <p:sp>
        <p:nvSpPr>
          <p:cNvPr id="109" name="Google Shape;209;p29"/>
          <p:cNvSpPr/>
          <p:nvPr/>
        </p:nvSpPr>
        <p:spPr>
          <a:xfrm>
            <a:off x="0" y="157566"/>
            <a:ext cx="254032" cy="723808"/>
          </a:xfrm>
          <a:prstGeom prst="rect">
            <a:avLst/>
          </a:prstGeom>
          <a:solidFill>
            <a:srgbClr val="0E409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0" name="Google Shape;211;p29"/>
          <p:cNvSpPr/>
          <p:nvPr/>
        </p:nvSpPr>
        <p:spPr>
          <a:xfrm>
            <a:off x="297533" y="166271"/>
            <a:ext cx="117579" cy="723809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2" name="TextBox 3"/>
          <p:cNvSpPr txBox="1"/>
          <p:nvPr/>
        </p:nvSpPr>
        <p:spPr>
          <a:xfrm>
            <a:off x="376541" y="1291368"/>
            <a:ext cx="10455583" cy="4855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457200" indent="-457200">
              <a:buClr>
                <a:srgbClr val="000000"/>
              </a:buClr>
              <a:buSzPct val="100000"/>
              <a:buAutoNum type="arabicPeriod"/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Generated a Dataset for underlined, strike-through words and Italics.</a:t>
            </a:r>
          </a:p>
          <a:p>
            <a:pPr marL="457200" indent="-457200">
              <a:buClr>
                <a:srgbClr val="000000"/>
              </a:buClr>
              <a:buSzPct val="100000"/>
              <a:buAutoNum type="arabicPeriod" startAt="2"/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457200" indent="-457200">
              <a:buClr>
                <a:srgbClr val="000000"/>
              </a:buClr>
              <a:buSzPct val="100000"/>
              <a:buAutoNum type="arabicPeriod" startAt="3"/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Developed an OpenCV based model to identify underlined and strike-through words.</a:t>
            </a:r>
            <a:endParaRPr sz="2700"/>
          </a:p>
          <a:p>
            <a:pPr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700"/>
          </a:p>
          <a:p>
            <a:pPr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3.    Developed a CNN based model to classify images with text as italics or non italics</a:t>
            </a:r>
            <a:endParaRPr sz="2700"/>
          </a:p>
          <a:p>
            <a:pPr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700"/>
          </a:p>
          <a:p>
            <a:pPr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4.    Improved the CNN model used to classify italics, underlined words.</a:t>
            </a:r>
          </a:p>
          <a:p>
            <a:pPr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5.   Developed a KNN based model for classification of bold words.</a:t>
            </a:r>
          </a:p>
          <a:p>
            <a:pPr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6.   Developed an OpenCV based model to identify bold and italics.</a:t>
            </a:r>
            <a:endParaRPr sz="2700"/>
          </a:p>
          <a:p>
            <a:pPr indent="457200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Using morphological operations, successfully identified bold and italic words from images.</a:t>
            </a:r>
            <a:endParaRPr sz="2400"/>
          </a:p>
          <a:p>
            <a:pPr indent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400"/>
          </a:p>
          <a:p>
            <a:pPr indent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400"/>
          </a:p>
          <a:p>
            <a:pPr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400"/>
          </a:p>
          <a:p>
            <a:pPr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0"/>
          <p:cNvSpPr/>
          <p:nvPr/>
        </p:nvSpPr>
        <p:spPr>
          <a:xfrm>
            <a:off x="1" y="105044"/>
            <a:ext cx="169332" cy="482533"/>
          </a:xfrm>
          <a:prstGeom prst="rect">
            <a:avLst/>
          </a:prstGeom>
          <a:solidFill>
            <a:srgbClr val="0E409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endParaRPr/>
          </a:p>
        </p:txBody>
      </p:sp>
      <p:sp>
        <p:nvSpPr>
          <p:cNvPr id="187" name="TextBox 11"/>
          <p:cNvSpPr txBox="1"/>
          <p:nvPr/>
        </p:nvSpPr>
        <p:spPr>
          <a:xfrm>
            <a:off x="427618" y="59289"/>
            <a:ext cx="931074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32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SamsungOne 200"/>
                <a:ea typeface="SamsungOne 200"/>
                <a:cs typeface="SamsungOne 200"/>
                <a:sym typeface="SamsungOne 200"/>
              </a:defRPr>
            </a:lvl1pPr>
          </a:lstStyle>
          <a:p>
            <a:r>
              <a:t>Work-let Closure Details</a:t>
            </a:r>
          </a:p>
        </p:txBody>
      </p:sp>
      <p:sp>
        <p:nvSpPr>
          <p:cNvPr id="188" name="Rectangle 13"/>
          <p:cNvSpPr/>
          <p:nvPr/>
        </p:nvSpPr>
        <p:spPr>
          <a:xfrm>
            <a:off x="237965" y="105044"/>
            <a:ext cx="75301" cy="482533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endParaRPr/>
          </a:p>
        </p:txBody>
      </p:sp>
      <p:sp>
        <p:nvSpPr>
          <p:cNvPr id="190" name="TextBox 14"/>
          <p:cNvSpPr txBox="1"/>
          <p:nvPr/>
        </p:nvSpPr>
        <p:spPr>
          <a:xfrm>
            <a:off x="0" y="798941"/>
            <a:ext cx="12192001" cy="502305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285750" indent="-285750" algn="just">
              <a:buSzPct val="100000"/>
              <a:buFont typeface="Arial"/>
              <a:buChar char="•"/>
              <a:defRPr sz="1600" b="1" u="sng">
                <a:solidFill>
                  <a:srgbClr val="0E4094"/>
                </a:solidFill>
              </a:defRPr>
            </a:lvl1pPr>
          </a:lstStyle>
          <a:p>
            <a:r>
              <a:t>Code Upload details:</a:t>
            </a:r>
          </a:p>
        </p:txBody>
      </p:sp>
      <p:graphicFrame>
        <p:nvGraphicFramePr>
          <p:cNvPr id="191" name="Table 1"/>
          <p:cNvGraphicFramePr/>
          <p:nvPr/>
        </p:nvGraphicFramePr>
        <p:xfrm>
          <a:off x="632158" y="1376957"/>
          <a:ext cx="10083800" cy="2116073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50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874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</a:rPr>
                        <a:t>Items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</a:rPr>
                        <a:t>Details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5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olidFill>
                            <a:srgbClr val="0E4094"/>
                          </a:solidFill>
                        </a:rPr>
                        <a:t>KLOC (Number OF Lines of codes in 000’s)  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79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Model and Algorithm details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CNN for italics, KNN for bold, and OpenCV-based approach for underlined and stroked words 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9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Is Mid review, end review report uploaded on Git ?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YES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87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Link for Git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u="sng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hlinkClick r:id="rId2"/>
                        </a:rPr>
                        <a:t>https://github.ecodesamsung.com/SRIB-PRISM/VITC_23OD23_Identifying_rich_texts_in_documents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2" name="TextBox 8"/>
          <p:cNvSpPr txBox="1"/>
          <p:nvPr/>
        </p:nvSpPr>
        <p:spPr>
          <a:xfrm>
            <a:off x="0" y="3547826"/>
            <a:ext cx="12192001" cy="502305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285750" indent="-285750" algn="just">
              <a:buSzPct val="100000"/>
              <a:buFont typeface="Arial"/>
              <a:buChar char="•"/>
              <a:defRPr sz="1600" b="1" u="sng">
                <a:solidFill>
                  <a:srgbClr val="0E4094"/>
                </a:solidFill>
              </a:defRPr>
            </a:lvl1pPr>
          </a:lstStyle>
          <a:p>
            <a:r>
              <a:t>Data details (if applicable):</a:t>
            </a:r>
          </a:p>
        </p:txBody>
      </p:sp>
      <p:graphicFrame>
        <p:nvGraphicFramePr>
          <p:cNvPr id="193" name="Table 12"/>
          <p:cNvGraphicFramePr/>
          <p:nvPr/>
        </p:nvGraphicFramePr>
        <p:xfrm>
          <a:off x="632158" y="4282902"/>
          <a:ext cx="10083799" cy="190240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530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1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6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4874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</a:rPr>
                        <a:t>Items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</a:rPr>
                        <a:t>Data folder 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</a:rPr>
                        <a:t>Data folder 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</a:rPr>
                        <a:t>Data Folder 3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5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olidFill>
                            <a:srgbClr val="0E4094"/>
                          </a:solidFill>
                        </a:rPr>
                        <a:t>Name &amp; Type of Data (Audio/Image/Video)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Dataset_bold_images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Dataset_italics_images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Dataset_normal_images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79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Number of data points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4000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4000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4000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9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Source of Data (self collected, Scrapped, available on open source)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Self Collected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Self Collected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Self Collected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87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Google drive link/ git link to access data 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u="sng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hlinkClick r:id="rId3"/>
                        </a:rPr>
                        <a:t>bold_dataset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u="sng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hlinkClick r:id="rId4"/>
                        </a:rPr>
                        <a:t>italics_dataset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u="sng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hlinkClick r:id="rId2"/>
                        </a:rPr>
                        <a:t>normal_dataset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4" name="TextBox 2"/>
          <p:cNvSpPr txBox="1"/>
          <p:nvPr/>
        </p:nvSpPr>
        <p:spPr>
          <a:xfrm>
            <a:off x="3306841" y="6397166"/>
            <a:ext cx="7589521" cy="438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200"/>
            </a:pPr>
            <a:r>
              <a:t>Note: If data uploaded on google drive, access to be shared to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/>
              </a:rPr>
              <a:t>prism.srib@gmail.com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0"/>
          <p:cNvSpPr/>
          <p:nvPr/>
        </p:nvSpPr>
        <p:spPr>
          <a:xfrm>
            <a:off x="1" y="105044"/>
            <a:ext cx="169332" cy="482533"/>
          </a:xfrm>
          <a:prstGeom prst="rect">
            <a:avLst/>
          </a:prstGeom>
          <a:solidFill>
            <a:srgbClr val="0E409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endParaRPr/>
          </a:p>
        </p:txBody>
      </p:sp>
      <p:sp>
        <p:nvSpPr>
          <p:cNvPr id="115" name="TextBox 11"/>
          <p:cNvSpPr txBox="1"/>
          <p:nvPr/>
        </p:nvSpPr>
        <p:spPr>
          <a:xfrm>
            <a:off x="427618" y="59289"/>
            <a:ext cx="931074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32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SamsungOne 200"/>
                <a:ea typeface="SamsungOne 200"/>
                <a:cs typeface="SamsungOne 200"/>
                <a:sym typeface="SamsungOne 200"/>
              </a:defRPr>
            </a:lvl1pPr>
          </a:lstStyle>
          <a:p>
            <a:r>
              <a:t>Approach / Solution</a:t>
            </a:r>
          </a:p>
        </p:txBody>
      </p:sp>
      <p:sp>
        <p:nvSpPr>
          <p:cNvPr id="116" name="Rectangle 13"/>
          <p:cNvSpPr/>
          <p:nvPr/>
        </p:nvSpPr>
        <p:spPr>
          <a:xfrm>
            <a:off x="237965" y="105044"/>
            <a:ext cx="75301" cy="482533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endParaRPr/>
          </a:p>
        </p:txBody>
      </p:sp>
      <p:sp>
        <p:nvSpPr>
          <p:cNvPr id="117" name="TextBox 18"/>
          <p:cNvSpPr txBox="1"/>
          <p:nvPr/>
        </p:nvSpPr>
        <p:spPr>
          <a:xfrm>
            <a:off x="-1" y="638697"/>
            <a:ext cx="12192001" cy="554594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 algn="just">
              <a:buSzPct val="100000"/>
              <a:buFont typeface="Arial"/>
              <a:buChar char="•"/>
              <a:defRPr sz="1600" b="1" u="sng">
                <a:solidFill>
                  <a:srgbClr val="0E4094"/>
                </a:solidFill>
              </a:defRPr>
            </a:pPr>
            <a:r>
              <a:t>Concept Diagram </a:t>
            </a:r>
            <a:r>
              <a:rPr b="0" u="none"/>
              <a:t>: </a:t>
            </a:r>
          </a:p>
          <a:p>
            <a:pPr algn="just">
              <a:defRPr sz="1600">
                <a:solidFill>
                  <a:srgbClr val="0E4094"/>
                </a:solidFill>
              </a:defRPr>
            </a:pPr>
            <a:r>
              <a:t>      ( Clear detailed schematic / block diagram /  flow chart depicting the proposed concept / solution  )</a:t>
            </a:r>
          </a:p>
        </p:txBody>
      </p:sp>
      <p:pic>
        <p:nvPicPr>
          <p:cNvPr id="119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079" y="1282214"/>
            <a:ext cx="6342077" cy="55757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0"/>
          <p:cNvSpPr/>
          <p:nvPr/>
        </p:nvSpPr>
        <p:spPr>
          <a:xfrm>
            <a:off x="1" y="105044"/>
            <a:ext cx="169332" cy="482533"/>
          </a:xfrm>
          <a:prstGeom prst="rect">
            <a:avLst/>
          </a:prstGeom>
          <a:solidFill>
            <a:srgbClr val="0E409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endParaRPr/>
          </a:p>
        </p:txBody>
      </p:sp>
      <p:sp>
        <p:nvSpPr>
          <p:cNvPr id="122" name="TextBox 11"/>
          <p:cNvSpPr txBox="1"/>
          <p:nvPr/>
        </p:nvSpPr>
        <p:spPr>
          <a:xfrm>
            <a:off x="427618" y="59289"/>
            <a:ext cx="931074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32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SamsungOne 200"/>
                <a:ea typeface="SamsungOne 200"/>
                <a:cs typeface="SamsungOne 200"/>
                <a:sym typeface="SamsungOne 200"/>
              </a:defRPr>
            </a:lvl1pPr>
          </a:lstStyle>
          <a:p>
            <a:r>
              <a:t>Dataset(s) Analysis / Description</a:t>
            </a:r>
          </a:p>
        </p:txBody>
      </p:sp>
      <p:sp>
        <p:nvSpPr>
          <p:cNvPr id="123" name="Rectangle 13"/>
          <p:cNvSpPr/>
          <p:nvPr/>
        </p:nvSpPr>
        <p:spPr>
          <a:xfrm>
            <a:off x="237965" y="105044"/>
            <a:ext cx="75301" cy="482533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endParaRPr/>
          </a:p>
        </p:txBody>
      </p:sp>
      <p:sp>
        <p:nvSpPr>
          <p:cNvPr id="124" name="TextBox 18"/>
          <p:cNvSpPr txBox="1"/>
          <p:nvPr/>
        </p:nvSpPr>
        <p:spPr>
          <a:xfrm>
            <a:off x="-1" y="806514"/>
            <a:ext cx="12192001" cy="300594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 algn="just">
              <a:buSzPct val="100000"/>
              <a:buFont typeface="Arial"/>
              <a:buChar char="•"/>
              <a:defRPr sz="1600" b="1" u="sng">
                <a:solidFill>
                  <a:srgbClr val="0E4094"/>
                </a:solidFill>
              </a:defRPr>
            </a:pPr>
            <a:r>
              <a:t>Dataset Capture / Preparation / Generation </a:t>
            </a:r>
            <a:r>
              <a:rPr b="0" u="none"/>
              <a:t>: </a:t>
            </a:r>
          </a:p>
        </p:txBody>
      </p:sp>
      <p:sp>
        <p:nvSpPr>
          <p:cNvPr id="125" name="TextBox 5"/>
          <p:cNvSpPr txBox="1"/>
          <p:nvPr/>
        </p:nvSpPr>
        <p:spPr>
          <a:xfrm>
            <a:off x="0" y="2828862"/>
            <a:ext cx="12192001" cy="300594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 algn="just">
              <a:buSzPct val="100000"/>
              <a:buFont typeface="Arial"/>
              <a:buChar char="•"/>
              <a:defRPr sz="1600" b="1" u="sng">
                <a:solidFill>
                  <a:srgbClr val="0E4094"/>
                </a:solidFill>
              </a:defRPr>
            </a:pPr>
            <a:r>
              <a:t>Dataset Understanding / Analysis </a:t>
            </a:r>
            <a:r>
              <a:rPr b="0" u="none"/>
              <a:t>: </a:t>
            </a:r>
          </a:p>
        </p:txBody>
      </p:sp>
      <p:sp>
        <p:nvSpPr>
          <p:cNvPr id="126" name="TextBox 6"/>
          <p:cNvSpPr txBox="1"/>
          <p:nvPr/>
        </p:nvSpPr>
        <p:spPr>
          <a:xfrm>
            <a:off x="-1" y="4851210"/>
            <a:ext cx="12192001" cy="300594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 algn="just">
              <a:buSzPct val="100000"/>
              <a:buFont typeface="Arial"/>
              <a:buChar char="•"/>
              <a:defRPr sz="1600" b="1" u="sng">
                <a:solidFill>
                  <a:srgbClr val="0E4094"/>
                </a:solidFill>
              </a:defRPr>
            </a:pPr>
            <a:r>
              <a:t>Dataset Pre-Processing / Related Challenges (if any) </a:t>
            </a:r>
            <a:r>
              <a:rPr b="0" u="none"/>
              <a:t>: </a:t>
            </a:r>
          </a:p>
        </p:txBody>
      </p:sp>
      <p:sp>
        <p:nvSpPr>
          <p:cNvPr id="128" name="TextBox 1"/>
          <p:cNvSpPr txBox="1"/>
          <p:nvPr/>
        </p:nvSpPr>
        <p:spPr>
          <a:xfrm>
            <a:off x="45719" y="1331793"/>
            <a:ext cx="10370133" cy="1209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t>We have generated the dataset of bold, underline, and strikethrough images using a Python script - utilized the Python Imaging Library (PIL) for image creation and manipulation.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The dataset is clean, containing word crops in different font styles and boldness.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Utilized 5 most commonly used fonts [ Calibri, Times, Georgia, Helvetica, Arial]</a:t>
            </a:r>
          </a:p>
        </p:txBody>
      </p:sp>
      <p:sp>
        <p:nvSpPr>
          <p:cNvPr id="129" name="TextBox 2"/>
          <p:cNvSpPr txBox="1"/>
          <p:nvPr/>
        </p:nvSpPr>
        <p:spPr>
          <a:xfrm>
            <a:off x="45719" y="3429000"/>
            <a:ext cx="11560441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t>The dataset comprises word crops in various font styles and boldness, providing a diverse set of text images for analysis.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The inclusion of different font styles and semantic designs (bold, underline, strikethrough) adds variability to the dataset, which is beneficial for training and testing robust machine learning models.</a:t>
            </a:r>
          </a:p>
        </p:txBody>
      </p:sp>
      <p:sp>
        <p:nvSpPr>
          <p:cNvPr id="130" name="Rectangle 3"/>
          <p:cNvSpPr txBox="1"/>
          <p:nvPr/>
        </p:nvSpPr>
        <p:spPr>
          <a:xfrm>
            <a:off x="45719" y="5369900"/>
            <a:ext cx="11503531" cy="1209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t>Handling variations in font styles and boldness might require additional preprocessing steps to standardize or normalize the text features for machine learning models.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Addressing potential issues with image quality, such as pixelation or blurriness, which could affect the performance of text recognition algorithms.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0"/>
          <p:cNvSpPr/>
          <p:nvPr/>
        </p:nvSpPr>
        <p:spPr>
          <a:xfrm>
            <a:off x="1" y="105044"/>
            <a:ext cx="169332" cy="482533"/>
          </a:xfrm>
          <a:prstGeom prst="rect">
            <a:avLst/>
          </a:prstGeom>
          <a:solidFill>
            <a:srgbClr val="0E409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endParaRPr/>
          </a:p>
        </p:txBody>
      </p:sp>
      <p:sp>
        <p:nvSpPr>
          <p:cNvPr id="133" name="Rectangle 13"/>
          <p:cNvSpPr/>
          <p:nvPr/>
        </p:nvSpPr>
        <p:spPr>
          <a:xfrm>
            <a:off x="237965" y="105044"/>
            <a:ext cx="75301" cy="482533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endParaRPr/>
          </a:p>
        </p:txBody>
      </p:sp>
      <p:sp>
        <p:nvSpPr>
          <p:cNvPr id="134" name="TextBox 18"/>
          <p:cNvSpPr txBox="1"/>
          <p:nvPr/>
        </p:nvSpPr>
        <p:spPr>
          <a:xfrm>
            <a:off x="0" y="638697"/>
            <a:ext cx="12192001" cy="300594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 algn="just">
              <a:buSzPct val="100000"/>
              <a:buFont typeface="Arial"/>
              <a:buChar char="•"/>
              <a:defRPr sz="1600" b="1" u="sng">
                <a:solidFill>
                  <a:srgbClr val="0E4094"/>
                </a:solidFill>
              </a:defRPr>
            </a:pPr>
            <a:r>
              <a:t>Results  </a:t>
            </a:r>
            <a:r>
              <a:rPr b="0" u="none"/>
              <a:t>: </a:t>
            </a:r>
          </a:p>
        </p:txBody>
      </p:sp>
      <p:pic>
        <p:nvPicPr>
          <p:cNvPr id="13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898" y="1220659"/>
            <a:ext cx="8561558" cy="5468638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TextBox 11"/>
          <p:cNvSpPr txBox="1"/>
          <p:nvPr/>
        </p:nvSpPr>
        <p:spPr>
          <a:xfrm>
            <a:off x="313265" y="115457"/>
            <a:ext cx="9310743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8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SamsungOne 200"/>
                <a:ea typeface="SamsungOne 200"/>
                <a:cs typeface="SamsungOne 200"/>
                <a:sym typeface="SamsungOne 200"/>
              </a:defRPr>
            </a:lvl1pPr>
          </a:lstStyle>
          <a:p>
            <a:r>
              <a:t>Experimental Results / Simulations / Observations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0"/>
          <p:cNvSpPr/>
          <p:nvPr/>
        </p:nvSpPr>
        <p:spPr>
          <a:xfrm>
            <a:off x="1" y="105045"/>
            <a:ext cx="169332" cy="482532"/>
          </a:xfrm>
          <a:prstGeom prst="rect">
            <a:avLst/>
          </a:prstGeom>
          <a:solidFill>
            <a:srgbClr val="0E409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endParaRPr/>
          </a:p>
        </p:txBody>
      </p:sp>
      <p:sp>
        <p:nvSpPr>
          <p:cNvPr id="140" name="Rectangle 13"/>
          <p:cNvSpPr/>
          <p:nvPr/>
        </p:nvSpPr>
        <p:spPr>
          <a:xfrm>
            <a:off x="237965" y="105045"/>
            <a:ext cx="75301" cy="4825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endParaRPr/>
          </a:p>
        </p:txBody>
      </p:sp>
      <p:sp>
        <p:nvSpPr>
          <p:cNvPr id="141" name="TextBox 18"/>
          <p:cNvSpPr txBox="1"/>
          <p:nvPr/>
        </p:nvSpPr>
        <p:spPr>
          <a:xfrm>
            <a:off x="0" y="638697"/>
            <a:ext cx="12192001" cy="300594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 algn="just">
              <a:buSzPct val="100000"/>
              <a:buFont typeface="Arial"/>
              <a:buChar char="•"/>
              <a:defRPr sz="1600" b="1" u="sng">
                <a:solidFill>
                  <a:srgbClr val="0E4094"/>
                </a:solidFill>
              </a:defRPr>
            </a:pPr>
            <a:r>
              <a:t>Results  </a:t>
            </a:r>
            <a:r>
              <a:rPr b="0" u="none"/>
              <a:t>: </a:t>
            </a:r>
          </a:p>
        </p:txBody>
      </p:sp>
      <p:sp>
        <p:nvSpPr>
          <p:cNvPr id="143" name="TextBox 11"/>
          <p:cNvSpPr txBox="1"/>
          <p:nvPr/>
        </p:nvSpPr>
        <p:spPr>
          <a:xfrm>
            <a:off x="313266" y="115457"/>
            <a:ext cx="9310742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8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SamsungOne 200"/>
                <a:ea typeface="SamsungOne 200"/>
                <a:cs typeface="SamsungOne 200"/>
                <a:sym typeface="SamsungOne 200"/>
              </a:defRPr>
            </a:lvl1pPr>
          </a:lstStyle>
          <a:p>
            <a:r>
              <a:t>Experimental Results / Simulations / Observations</a:t>
            </a:r>
          </a:p>
        </p:txBody>
      </p:sp>
      <p:sp>
        <p:nvSpPr>
          <p:cNvPr id="144" name="Google Shape;212;p29"/>
          <p:cNvSpPr/>
          <p:nvPr/>
        </p:nvSpPr>
        <p:spPr>
          <a:xfrm>
            <a:off x="16413120" y="145247"/>
            <a:ext cx="1874881" cy="7123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45" name="pasted-movie.png" descr="pasted-mov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28" y="997882"/>
            <a:ext cx="4446209" cy="3176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pasted-movie.png" descr="pasted-movi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123" y="3581213"/>
            <a:ext cx="4077779" cy="32767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pasted-movie.png" descr="pasted-movi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428" y="4020155"/>
            <a:ext cx="4446209" cy="3078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pasted-movie.png" descr="pasted-movi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5554" y="857619"/>
            <a:ext cx="4096526" cy="33584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0"/>
          <p:cNvSpPr/>
          <p:nvPr/>
        </p:nvSpPr>
        <p:spPr>
          <a:xfrm>
            <a:off x="1" y="105044"/>
            <a:ext cx="169332" cy="482533"/>
          </a:xfrm>
          <a:prstGeom prst="rect">
            <a:avLst/>
          </a:prstGeom>
          <a:solidFill>
            <a:srgbClr val="0E409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endParaRPr/>
          </a:p>
        </p:txBody>
      </p:sp>
      <p:sp>
        <p:nvSpPr>
          <p:cNvPr id="151" name="TextBox 11"/>
          <p:cNvSpPr txBox="1"/>
          <p:nvPr/>
        </p:nvSpPr>
        <p:spPr>
          <a:xfrm>
            <a:off x="427618" y="59289"/>
            <a:ext cx="931074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3200" b="1">
                <a:latin typeface="SamsungOne 200"/>
                <a:ea typeface="SamsungOne 200"/>
                <a:cs typeface="SamsungOne 200"/>
                <a:sym typeface="SamsungOne 200"/>
              </a:defRPr>
            </a:lvl1pPr>
          </a:lstStyle>
          <a:p>
            <a:r>
              <a:t>Bold Classification Reports:</a:t>
            </a:r>
          </a:p>
        </p:txBody>
      </p:sp>
      <p:sp>
        <p:nvSpPr>
          <p:cNvPr id="152" name="Rectangle 13"/>
          <p:cNvSpPr/>
          <p:nvPr/>
        </p:nvSpPr>
        <p:spPr>
          <a:xfrm>
            <a:off x="237965" y="105044"/>
            <a:ext cx="75301" cy="482533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endParaRPr/>
          </a:p>
        </p:txBody>
      </p:sp>
      <p:pic>
        <p:nvPicPr>
          <p:cNvPr id="154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2" y="932050"/>
            <a:ext cx="4160522" cy="1851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icture 21" descr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596" y="638697"/>
            <a:ext cx="6614161" cy="529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icture 23" descr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2" y="3009705"/>
            <a:ext cx="4741809" cy="3435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0"/>
          <p:cNvSpPr/>
          <p:nvPr/>
        </p:nvSpPr>
        <p:spPr>
          <a:xfrm>
            <a:off x="1" y="105044"/>
            <a:ext cx="169332" cy="482533"/>
          </a:xfrm>
          <a:prstGeom prst="rect">
            <a:avLst/>
          </a:prstGeom>
          <a:solidFill>
            <a:srgbClr val="0E409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endParaRPr/>
          </a:p>
        </p:txBody>
      </p:sp>
      <p:sp>
        <p:nvSpPr>
          <p:cNvPr id="159" name="TextBox 11"/>
          <p:cNvSpPr txBox="1"/>
          <p:nvPr/>
        </p:nvSpPr>
        <p:spPr>
          <a:xfrm>
            <a:off x="427618" y="59289"/>
            <a:ext cx="931074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3200" b="1">
                <a:latin typeface="SamsungOne 200"/>
                <a:ea typeface="SamsungOne 200"/>
                <a:cs typeface="SamsungOne 200"/>
                <a:sym typeface="SamsungOne 200"/>
              </a:defRPr>
            </a:lvl1pPr>
          </a:lstStyle>
          <a:p>
            <a:r>
              <a:t>Italics Classification Reports:</a:t>
            </a:r>
          </a:p>
        </p:txBody>
      </p:sp>
      <p:sp>
        <p:nvSpPr>
          <p:cNvPr id="160" name="Rectangle 13"/>
          <p:cNvSpPr/>
          <p:nvPr/>
        </p:nvSpPr>
        <p:spPr>
          <a:xfrm>
            <a:off x="237965" y="105044"/>
            <a:ext cx="75301" cy="482533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endParaRPr/>
          </a:p>
        </p:txBody>
      </p:sp>
      <p:pic>
        <p:nvPicPr>
          <p:cNvPr id="162" name="Picture 2" descr="Picture 2"/>
          <p:cNvPicPr>
            <a:picLocks noChangeAspect="1"/>
          </p:cNvPicPr>
          <p:nvPr/>
        </p:nvPicPr>
        <p:blipFill>
          <a:blip r:embed="rId2"/>
          <a:srcRect l="868" t="19076" r="31937"/>
          <a:stretch>
            <a:fillRect/>
          </a:stretch>
        </p:blipFill>
        <p:spPr>
          <a:xfrm>
            <a:off x="237964" y="964733"/>
            <a:ext cx="5298768" cy="20580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Picture 5" descr="Picture 5"/>
          <p:cNvPicPr>
            <a:picLocks noChangeAspect="1"/>
          </p:cNvPicPr>
          <p:nvPr/>
        </p:nvPicPr>
        <p:blipFill>
          <a:blip r:embed="rId3"/>
          <a:srcRect t="9052"/>
          <a:stretch>
            <a:fillRect/>
          </a:stretch>
        </p:blipFill>
        <p:spPr>
          <a:xfrm>
            <a:off x="5902926" y="638696"/>
            <a:ext cx="6051108" cy="53605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Picture 7" descr="Picture 7"/>
          <p:cNvPicPr>
            <a:picLocks noChangeAspect="1"/>
          </p:cNvPicPr>
          <p:nvPr/>
        </p:nvPicPr>
        <p:blipFill>
          <a:blip r:embed="rId4"/>
          <a:srcRect t="11173"/>
          <a:stretch>
            <a:fillRect/>
          </a:stretch>
        </p:blipFill>
        <p:spPr>
          <a:xfrm>
            <a:off x="275616" y="3318978"/>
            <a:ext cx="5298769" cy="34041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09" y="981059"/>
            <a:ext cx="2206006" cy="2026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751" y="981059"/>
            <a:ext cx="2779675" cy="2026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Picture 12" descr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767" y="1022893"/>
            <a:ext cx="2779675" cy="198515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Output:…"/>
          <p:cNvSpPr txBox="1"/>
          <p:nvPr/>
        </p:nvSpPr>
        <p:spPr>
          <a:xfrm>
            <a:off x="625709" y="3237927"/>
            <a:ext cx="5220929" cy="2303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2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Underlined: 57/58 identified </a:t>
            </a:r>
          </a:p>
          <a:p>
            <a:pPr defTabSz="457200">
              <a:defRPr sz="2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Strike-through: 52/58 identified</a:t>
            </a:r>
          </a:p>
          <a:p>
            <a:pPr defTabSz="457200">
              <a:defRPr sz="2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Both: 1</a:t>
            </a:r>
          </a:p>
          <a:p>
            <a:pPr defTabSz="457200">
              <a:defRPr sz="2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None: 1</a:t>
            </a:r>
          </a:p>
          <a:p>
            <a:pPr defTabSz="457200">
              <a:defRPr sz="2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Accuracy: 98.19</a:t>
            </a:r>
          </a:p>
        </p:txBody>
      </p:sp>
      <p:sp>
        <p:nvSpPr>
          <p:cNvPr id="170" name="Rectangle 10"/>
          <p:cNvSpPr/>
          <p:nvPr/>
        </p:nvSpPr>
        <p:spPr>
          <a:xfrm>
            <a:off x="1" y="105045"/>
            <a:ext cx="169332" cy="482532"/>
          </a:xfrm>
          <a:prstGeom prst="rect">
            <a:avLst/>
          </a:prstGeom>
          <a:solidFill>
            <a:srgbClr val="0E409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endParaRPr/>
          </a:p>
        </p:txBody>
      </p:sp>
      <p:sp>
        <p:nvSpPr>
          <p:cNvPr id="171" name="TextBox 11"/>
          <p:cNvSpPr txBox="1"/>
          <p:nvPr/>
        </p:nvSpPr>
        <p:spPr>
          <a:xfrm>
            <a:off x="427618" y="59289"/>
            <a:ext cx="931074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3200" b="1">
                <a:latin typeface="SamsungOne 200"/>
                <a:ea typeface="SamsungOne 200"/>
                <a:cs typeface="SamsungOne 200"/>
                <a:sym typeface="SamsungOne 200"/>
              </a:defRPr>
            </a:lvl1pPr>
          </a:lstStyle>
          <a:p>
            <a:r>
              <a:t>Underline/Strike Classification Reports:</a:t>
            </a:r>
          </a:p>
        </p:txBody>
      </p:sp>
      <p:sp>
        <p:nvSpPr>
          <p:cNvPr id="172" name="Rectangle 13"/>
          <p:cNvSpPr/>
          <p:nvPr/>
        </p:nvSpPr>
        <p:spPr>
          <a:xfrm>
            <a:off x="237965" y="105045"/>
            <a:ext cx="75301" cy="4825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10"/>
          <p:cNvSpPr/>
          <p:nvPr/>
        </p:nvSpPr>
        <p:spPr>
          <a:xfrm>
            <a:off x="1" y="105044"/>
            <a:ext cx="169332" cy="482533"/>
          </a:xfrm>
          <a:prstGeom prst="rect">
            <a:avLst/>
          </a:prstGeom>
          <a:solidFill>
            <a:srgbClr val="0E409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endParaRPr/>
          </a:p>
        </p:txBody>
      </p:sp>
      <p:sp>
        <p:nvSpPr>
          <p:cNvPr id="176" name="TextBox 11"/>
          <p:cNvSpPr txBox="1"/>
          <p:nvPr/>
        </p:nvSpPr>
        <p:spPr>
          <a:xfrm>
            <a:off x="427618" y="59289"/>
            <a:ext cx="931074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32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SamsungOne 200"/>
                <a:ea typeface="SamsungOne 200"/>
                <a:cs typeface="SamsungOne 200"/>
                <a:sym typeface="SamsungOne 200"/>
              </a:defRPr>
            </a:lvl1pPr>
          </a:lstStyle>
          <a:p>
            <a:r>
              <a:t>Deliverable</a:t>
            </a:r>
          </a:p>
        </p:txBody>
      </p:sp>
      <p:sp>
        <p:nvSpPr>
          <p:cNvPr id="177" name="Rectangle 13"/>
          <p:cNvSpPr/>
          <p:nvPr/>
        </p:nvSpPr>
        <p:spPr>
          <a:xfrm>
            <a:off x="237965" y="105044"/>
            <a:ext cx="75301" cy="482533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endParaRPr/>
          </a:p>
        </p:txBody>
      </p:sp>
      <p:sp>
        <p:nvSpPr>
          <p:cNvPr id="178" name="TextBox 18"/>
          <p:cNvSpPr txBox="1"/>
          <p:nvPr/>
        </p:nvSpPr>
        <p:spPr>
          <a:xfrm>
            <a:off x="0" y="806513"/>
            <a:ext cx="12192001" cy="502306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 algn="just">
              <a:buSzPct val="100000"/>
              <a:buFont typeface="Arial"/>
              <a:buChar char="•"/>
              <a:defRPr sz="1600" b="1" u="sng">
                <a:solidFill>
                  <a:srgbClr val="0E4094"/>
                </a:solidFill>
              </a:defRPr>
            </a:pPr>
            <a:r>
              <a:t>Final Deliverables </a:t>
            </a:r>
            <a:r>
              <a:rPr b="0" u="none"/>
              <a:t>: </a:t>
            </a:r>
          </a:p>
          <a:p>
            <a:pPr algn="just">
              <a:defRPr sz="1200">
                <a:solidFill>
                  <a:srgbClr val="0E4094"/>
                </a:solidFill>
              </a:defRPr>
            </a:pPr>
            <a:r>
              <a:t>      (Discuss in the form of bullets, what are the next steps to complete the solution, any road blocks / bottlenecks, any support needed from SRIB)</a:t>
            </a:r>
          </a:p>
        </p:txBody>
      </p:sp>
      <p:sp>
        <p:nvSpPr>
          <p:cNvPr id="179" name="TextBox 5"/>
          <p:cNvSpPr txBox="1"/>
          <p:nvPr/>
        </p:nvSpPr>
        <p:spPr>
          <a:xfrm>
            <a:off x="-2" y="3101657"/>
            <a:ext cx="12192001" cy="502306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 algn="just">
              <a:buSzPct val="100000"/>
              <a:buFont typeface="Arial"/>
              <a:buChar char="•"/>
              <a:defRPr sz="1600" b="1" u="sng">
                <a:solidFill>
                  <a:srgbClr val="0E4094"/>
                </a:solidFill>
              </a:defRPr>
            </a:pPr>
            <a:r>
              <a:t>IP / Paper Publication Plan </a:t>
            </a:r>
            <a:r>
              <a:rPr b="0" u="none"/>
              <a:t>: </a:t>
            </a:r>
          </a:p>
          <a:p>
            <a:pPr algn="just">
              <a:defRPr sz="1200">
                <a:solidFill>
                  <a:srgbClr val="0E4094"/>
                </a:solidFill>
              </a:defRPr>
            </a:pPr>
            <a:r>
              <a:t>      (Details of papers / patentable ideas / innovative aspects that can lead to patentable ideas)</a:t>
            </a:r>
          </a:p>
        </p:txBody>
      </p:sp>
      <p:sp>
        <p:nvSpPr>
          <p:cNvPr id="181" name="TextBox 8"/>
          <p:cNvSpPr txBox="1"/>
          <p:nvPr/>
        </p:nvSpPr>
        <p:spPr>
          <a:xfrm>
            <a:off x="84666" y="4591432"/>
            <a:ext cx="12192001" cy="300595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 algn="just">
              <a:buSzPct val="100000"/>
              <a:buFont typeface="Arial"/>
              <a:buChar char="•"/>
              <a:defRPr sz="1600" b="1" u="sng">
                <a:solidFill>
                  <a:srgbClr val="0E4094"/>
                </a:solidFill>
              </a:defRPr>
            </a:pPr>
            <a:r>
              <a:t>KPIs delivered/Expectations Met</a:t>
            </a:r>
            <a:r>
              <a:rPr b="0" u="none"/>
              <a:t>: </a:t>
            </a:r>
          </a:p>
        </p:txBody>
      </p:sp>
      <p:sp>
        <p:nvSpPr>
          <p:cNvPr id="182" name="TextBox 1"/>
          <p:cNvSpPr txBox="1"/>
          <p:nvPr/>
        </p:nvSpPr>
        <p:spPr>
          <a:xfrm>
            <a:off x="169332" y="5052364"/>
            <a:ext cx="12015895" cy="1581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buFont typeface="Arial"/>
              <a:buChar char="•"/>
              <a:defRPr sz="1200" b="1"/>
            </a:pPr>
            <a:r>
              <a:t>Reviewed existing work in the domain and developed benchmark datasets for training, validation, and testing.</a:t>
            </a:r>
          </a:p>
          <a:p>
            <a:pPr marL="742950" lvl="1" indent="-285750">
              <a:buSzPct val="100000"/>
              <a:buFont typeface="Arial"/>
              <a:buChar char="•"/>
              <a:defRPr sz="1200"/>
            </a:pPr>
            <a:r>
              <a:t>Generated a Dataset for underlined, strike-through words, and Italics.</a:t>
            </a:r>
          </a:p>
          <a:p>
            <a:pPr>
              <a:buSzPct val="100000"/>
              <a:buFont typeface="Arial"/>
              <a:buChar char="•"/>
              <a:defRPr sz="1200" b="1"/>
            </a:pPr>
            <a:r>
              <a:t>Designed and constructed lightweight models (DNN and OpenCV-based) for various classification tasks.</a:t>
            </a:r>
          </a:p>
          <a:p>
            <a:pPr marL="742950" lvl="1" indent="-285750">
              <a:buSzPct val="100000"/>
              <a:buFont typeface="Arial"/>
              <a:buChar char="•"/>
              <a:defRPr sz="1200"/>
            </a:pPr>
            <a:r>
              <a:t>Developed an OpenCV-based model to identify underlined and strike-through words.</a:t>
            </a:r>
          </a:p>
          <a:p>
            <a:pPr marL="742950" lvl="1" indent="-285750">
              <a:buSzPct val="100000"/>
              <a:buFont typeface="Arial"/>
              <a:buChar char="•"/>
              <a:defRPr sz="1200"/>
            </a:pPr>
            <a:r>
              <a:t>Developed a CNN-based model to classify images with text as italics or non-italics.</a:t>
            </a:r>
          </a:p>
          <a:p>
            <a:pPr marL="742950" lvl="1" indent="-285750">
              <a:buSzPct val="100000"/>
              <a:buFont typeface="Arial"/>
              <a:buChar char="•"/>
              <a:defRPr sz="1200"/>
            </a:pPr>
            <a:r>
              <a:t>Developed a KNN-based model for classification of bold words.</a:t>
            </a:r>
          </a:p>
          <a:p>
            <a:pPr marL="742950" lvl="1" indent="-285750">
              <a:buSzPct val="100000"/>
              <a:buFont typeface="Arial"/>
              <a:buChar char="•"/>
              <a:defRPr sz="1200"/>
            </a:pPr>
            <a:r>
              <a:t>Developed an OpenCV-based model to identify bold and italics using morphological operations.</a:t>
            </a:r>
          </a:p>
        </p:txBody>
      </p:sp>
      <p:sp>
        <p:nvSpPr>
          <p:cNvPr id="183" name="A front-end UI with all the models integrated as one, which allows for detection of features of text from an image.…"/>
          <p:cNvSpPr txBox="1"/>
          <p:nvPr/>
        </p:nvSpPr>
        <p:spPr>
          <a:xfrm>
            <a:off x="237965" y="1457591"/>
            <a:ext cx="8172427" cy="819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buFont typeface="Arial"/>
              <a:buChar char="•"/>
              <a:defRPr sz="1200" b="1"/>
            </a:pPr>
            <a:r>
              <a:t> A front-end UI with all the models integrated as one, which allows for detection of features of text from an image.</a:t>
            </a:r>
          </a:p>
          <a:p>
            <a:pPr>
              <a:buSzPct val="100000"/>
              <a:buFont typeface="Arial"/>
              <a:buChar char="•"/>
              <a:defRPr sz="1200" b="1"/>
            </a:pPr>
            <a:r>
              <a:t> Improvements in algorithm for a more real time and functional use case.</a:t>
            </a:r>
          </a:p>
          <a:p>
            <a:pPr>
              <a:buSzPct val="100000"/>
              <a:buFont typeface="Arial"/>
              <a:buChar char="•"/>
              <a:defRPr sz="1200" b="1"/>
            </a:pPr>
            <a:endParaRPr/>
          </a:p>
        </p:txBody>
      </p:sp>
      <p:sp>
        <p:nvSpPr>
          <p:cNvPr id="184" name="• Comparative papers highlighting the strengths and weaknesses of various models.…"/>
          <p:cNvSpPr txBox="1"/>
          <p:nvPr/>
        </p:nvSpPr>
        <p:spPr>
          <a:xfrm>
            <a:off x="237965" y="3653854"/>
            <a:ext cx="8806097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279400" indent="-279400" defTabSz="457200">
              <a:defRPr sz="14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• </a:t>
            </a:r>
            <a:r>
              <a:t>Comparative papers highlighting the strengths and weaknesses of various models.</a:t>
            </a:r>
            <a:endParaRPr sz="1800" b="0"/>
          </a:p>
          <a:p>
            <a:pPr marL="279400" indent="-279400" defTabSz="457200">
              <a:defRPr sz="14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• </a:t>
            </a:r>
            <a:r>
              <a:t>A detailed paper demonstrating the models capabilities, showcasing its potential to detect rich texts in documents.</a:t>
            </a:r>
            <a:endParaRPr b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Aarush Anand Kulkarni</cp:lastModifiedBy>
  <cp:revision>1</cp:revision>
  <dcterms:modified xsi:type="dcterms:W3CDTF">2024-09-10T05:34:19Z</dcterms:modified>
</cp:coreProperties>
</file>