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1945600" cy="38404800"/>
  <p:notesSz cx="6858000" cy="9144000"/>
  <p:defaultTextStyle>
    <a:defPPr>
      <a:defRPr lang="en-GB"/>
    </a:defPPr>
    <a:lvl1pPr algn="l" defTabSz="457200" rtl="0" eaLnBrk="0" fontAlgn="base" hangingPunct="0">
      <a:spcBef>
        <a:spcPct val="0"/>
      </a:spcBef>
      <a:spcAft>
        <a:spcPct val="0"/>
      </a:spcAft>
      <a:defRPr sz="6000" kern="1200" baseline="-25000">
        <a:solidFill>
          <a:schemeClr val="bg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6000" kern="1200" baseline="-25000">
        <a:solidFill>
          <a:schemeClr val="bg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6000" kern="1200" baseline="-25000">
        <a:solidFill>
          <a:schemeClr val="bg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6000" kern="1200" baseline="-25000">
        <a:solidFill>
          <a:schemeClr val="bg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6000" kern="1200" baseline="-25000">
        <a:solidFill>
          <a:schemeClr val="bg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6000" kern="1200" baseline="-25000">
        <a:solidFill>
          <a:schemeClr val="bg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6000" kern="1200" baseline="-25000">
        <a:solidFill>
          <a:schemeClr val="bg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6000" kern="1200" baseline="-25000">
        <a:solidFill>
          <a:schemeClr val="bg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6000" kern="1200" baseline="-25000">
        <a:solidFill>
          <a:schemeClr val="bg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29" d="100"/>
          <a:sy n="29" d="100"/>
        </p:scale>
        <p:origin x="4470" y="15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C0E91656-BE0B-F72F-9B89-BBEB06BAE81C}"/>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051" name="AutoShape 2">
            <a:extLst>
              <a:ext uri="{FF2B5EF4-FFF2-40B4-BE49-F238E27FC236}">
                <a16:creationId xmlns:a16="http://schemas.microsoft.com/office/drawing/2014/main" id="{1BC835E1-F238-204C-DBBB-CDAAE6316C12}"/>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052" name="AutoShape 3">
            <a:extLst>
              <a:ext uri="{FF2B5EF4-FFF2-40B4-BE49-F238E27FC236}">
                <a16:creationId xmlns:a16="http://schemas.microsoft.com/office/drawing/2014/main" id="{C06B96A5-DAF7-CB20-C481-E49A12993BFC}"/>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053" name="Rectangle 4">
            <a:extLst>
              <a:ext uri="{FF2B5EF4-FFF2-40B4-BE49-F238E27FC236}">
                <a16:creationId xmlns:a16="http://schemas.microsoft.com/office/drawing/2014/main" id="{00E168EF-AC6E-5C4D-17B8-C75A92023FA6}"/>
              </a:ext>
            </a:extLst>
          </p:cNvPr>
          <p:cNvSpPr>
            <a:spLocks noGrp="1" noRot="1" noChangeAspect="1" noChangeArrowheads="1"/>
          </p:cNvSpPr>
          <p:nvPr>
            <p:ph type="sldImg"/>
          </p:nvPr>
        </p:nvSpPr>
        <p:spPr bwMode="auto">
          <a:xfrm>
            <a:off x="-11798300" y="-11796713"/>
            <a:ext cx="11793537" cy="12487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5">
            <a:extLst>
              <a:ext uri="{FF2B5EF4-FFF2-40B4-BE49-F238E27FC236}">
                <a16:creationId xmlns:a16="http://schemas.microsoft.com/office/drawing/2014/main" id="{594E87B4-4D68-A959-D1A2-1BA1E482D87C}"/>
              </a:ext>
            </a:extLst>
          </p:cNvPr>
          <p:cNvSpPr>
            <a:spLocks noGrp="1" noChangeArrowheads="1"/>
          </p:cNvSpPr>
          <p:nvPr>
            <p:ph type="body"/>
          </p:nvPr>
        </p:nvSpPr>
        <p:spPr bwMode="auto">
          <a:xfrm>
            <a:off x="685800" y="4343400"/>
            <a:ext cx="5480050" cy="4108450"/>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F301AA62-E771-6C01-0E1C-A503AD63A308}"/>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099" name="Rectangle 2">
            <a:extLst>
              <a:ext uri="{FF2B5EF4-FFF2-40B4-BE49-F238E27FC236}">
                <a16:creationId xmlns:a16="http://schemas.microsoft.com/office/drawing/2014/main" id="{B1AC8D55-7D28-F4E8-B835-F438D991BD59}"/>
              </a:ext>
            </a:extLst>
          </p:cNvPr>
          <p:cNvSpPr>
            <a:spLocks noGrp="1" noChangeArrowheads="1"/>
          </p:cNvSpPr>
          <p:nvPr>
            <p:ph type="body"/>
          </p:nvPr>
        </p:nvSpPr>
        <p:spPr>
          <a:xfrm>
            <a:off x="685800" y="4343400"/>
            <a:ext cx="5481638" cy="4111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6284913"/>
            <a:ext cx="16459200" cy="13371512"/>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743200" y="20170775"/>
            <a:ext cx="16459200" cy="927258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5">
            <a:extLst>
              <a:ext uri="{FF2B5EF4-FFF2-40B4-BE49-F238E27FC236}">
                <a16:creationId xmlns:a16="http://schemas.microsoft.com/office/drawing/2014/main" id="{8358F5C4-CA07-8B15-AC3C-B319F98ADF28}"/>
              </a:ext>
            </a:extLst>
          </p:cNvPr>
          <p:cNvSpPr>
            <a:spLocks noGrp="1" noChangeArrowheads="1"/>
          </p:cNvSpPr>
          <p:nvPr>
            <p:ph type="sldNum" idx="10"/>
          </p:nvPr>
        </p:nvSpPr>
        <p:spPr>
          <a:ln/>
        </p:spPr>
        <p:txBody>
          <a:bodyPr/>
          <a:lstStyle>
            <a:lvl1pPr>
              <a:defRPr/>
            </a:lvl1pPr>
          </a:lstStyle>
          <a:p>
            <a:pPr>
              <a:defRPr/>
            </a:pPr>
            <a:fld id="{CEF4752F-C0FA-4BB6-8AD4-4930FCF6B25C}" type="slidenum">
              <a:rPr lang="en-US" altLang="en-US"/>
              <a:pPr>
                <a:defRPr/>
              </a:pPr>
              <a:t>‹#›</a:t>
            </a:fld>
            <a:endParaRPr lang="en-US" altLang="en-US"/>
          </a:p>
        </p:txBody>
      </p:sp>
    </p:spTree>
    <p:extLst>
      <p:ext uri="{BB962C8B-B14F-4D97-AF65-F5344CB8AC3E}">
        <p14:creationId xmlns:p14="http://schemas.microsoft.com/office/powerpoint/2010/main" val="203251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34B9444-6957-E64E-8868-EB4C82ABBC99}"/>
              </a:ext>
            </a:extLst>
          </p:cNvPr>
          <p:cNvSpPr>
            <a:spLocks noGrp="1" noChangeArrowheads="1"/>
          </p:cNvSpPr>
          <p:nvPr>
            <p:ph type="sldNum" idx="10"/>
          </p:nvPr>
        </p:nvSpPr>
        <p:spPr>
          <a:ln/>
        </p:spPr>
        <p:txBody>
          <a:bodyPr/>
          <a:lstStyle>
            <a:lvl1pPr>
              <a:defRPr/>
            </a:lvl1pPr>
          </a:lstStyle>
          <a:p>
            <a:pPr>
              <a:defRPr/>
            </a:pPr>
            <a:fld id="{70C6309D-FB0C-4E69-8EB7-E96CFCE75EC0}" type="slidenum">
              <a:rPr lang="en-US" altLang="en-US"/>
              <a:pPr>
                <a:defRPr/>
              </a:pPr>
              <a:t>‹#›</a:t>
            </a:fld>
            <a:endParaRPr lang="en-US" altLang="en-US"/>
          </a:p>
        </p:txBody>
      </p:sp>
    </p:spTree>
    <p:extLst>
      <p:ext uri="{BB962C8B-B14F-4D97-AF65-F5344CB8AC3E}">
        <p14:creationId xmlns:p14="http://schemas.microsoft.com/office/powerpoint/2010/main" val="294802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06750" y="1538288"/>
            <a:ext cx="4935538" cy="32761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8550" y="1538288"/>
            <a:ext cx="14655800" cy="32761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A0BE28BE-E9C1-5390-1D44-0D0AF9C411DB}"/>
              </a:ext>
            </a:extLst>
          </p:cNvPr>
          <p:cNvSpPr>
            <a:spLocks noGrp="1" noChangeArrowheads="1"/>
          </p:cNvSpPr>
          <p:nvPr>
            <p:ph type="sldNum" idx="10"/>
          </p:nvPr>
        </p:nvSpPr>
        <p:spPr>
          <a:ln/>
        </p:spPr>
        <p:txBody>
          <a:bodyPr/>
          <a:lstStyle>
            <a:lvl1pPr>
              <a:defRPr/>
            </a:lvl1pPr>
          </a:lstStyle>
          <a:p>
            <a:pPr>
              <a:defRPr/>
            </a:pPr>
            <a:fld id="{373560C0-DC1F-49C6-95C9-343546A876B8}" type="slidenum">
              <a:rPr lang="en-US" altLang="en-US"/>
              <a:pPr>
                <a:defRPr/>
              </a:pPr>
              <a:t>‹#›</a:t>
            </a:fld>
            <a:endParaRPr lang="en-US" altLang="en-US"/>
          </a:p>
        </p:txBody>
      </p:sp>
    </p:spTree>
    <p:extLst>
      <p:ext uri="{BB962C8B-B14F-4D97-AF65-F5344CB8AC3E}">
        <p14:creationId xmlns:p14="http://schemas.microsoft.com/office/powerpoint/2010/main" val="371516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98550" y="1538288"/>
            <a:ext cx="19743738" cy="6394450"/>
          </a:xfrm>
        </p:spPr>
        <p:txBody>
          <a:bodyPr/>
          <a:lstStyle/>
          <a:p>
            <a:r>
              <a:rPr lang="en-US"/>
              <a:t>Click to edit Master title style</a:t>
            </a:r>
          </a:p>
        </p:txBody>
      </p:sp>
      <p:sp>
        <p:nvSpPr>
          <p:cNvPr id="3" name="Rectangle 5">
            <a:extLst>
              <a:ext uri="{FF2B5EF4-FFF2-40B4-BE49-F238E27FC236}">
                <a16:creationId xmlns:a16="http://schemas.microsoft.com/office/drawing/2014/main" id="{D5AEA7D1-E1B9-7F6D-08BB-9207B530BC08}"/>
              </a:ext>
            </a:extLst>
          </p:cNvPr>
          <p:cNvSpPr>
            <a:spLocks noGrp="1" noChangeArrowheads="1"/>
          </p:cNvSpPr>
          <p:nvPr>
            <p:ph type="sldNum" idx="10"/>
          </p:nvPr>
        </p:nvSpPr>
        <p:spPr>
          <a:ln/>
        </p:spPr>
        <p:txBody>
          <a:bodyPr/>
          <a:lstStyle>
            <a:lvl1pPr>
              <a:defRPr/>
            </a:lvl1pPr>
          </a:lstStyle>
          <a:p>
            <a:pPr>
              <a:defRPr/>
            </a:pPr>
            <a:fld id="{A50C2D52-0577-4B5E-B0F3-66A45845A1BD}" type="slidenum">
              <a:rPr lang="en-US" altLang="en-US"/>
              <a:pPr>
                <a:defRPr/>
              </a:pPr>
              <a:t>‹#›</a:t>
            </a:fld>
            <a:endParaRPr lang="en-US" altLang="en-US"/>
          </a:p>
        </p:txBody>
      </p:sp>
    </p:spTree>
    <p:extLst>
      <p:ext uri="{BB962C8B-B14F-4D97-AF65-F5344CB8AC3E}">
        <p14:creationId xmlns:p14="http://schemas.microsoft.com/office/powerpoint/2010/main" val="221056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BC0CA437-0245-C81A-4D88-6E413BC4A1DF}"/>
              </a:ext>
            </a:extLst>
          </p:cNvPr>
          <p:cNvSpPr>
            <a:spLocks noGrp="1" noChangeArrowheads="1"/>
          </p:cNvSpPr>
          <p:nvPr>
            <p:ph type="sldNum" idx="10"/>
          </p:nvPr>
        </p:nvSpPr>
        <p:spPr>
          <a:ln/>
        </p:spPr>
        <p:txBody>
          <a:bodyPr/>
          <a:lstStyle>
            <a:lvl1pPr>
              <a:defRPr/>
            </a:lvl1pPr>
          </a:lstStyle>
          <a:p>
            <a:pPr>
              <a:defRPr/>
            </a:pPr>
            <a:fld id="{AF104F67-B159-4116-9891-381B7F73D6B3}" type="slidenum">
              <a:rPr lang="en-US" altLang="en-US"/>
              <a:pPr>
                <a:defRPr/>
              </a:pPr>
              <a:t>‹#›</a:t>
            </a:fld>
            <a:endParaRPr lang="en-US" altLang="en-US"/>
          </a:p>
        </p:txBody>
      </p:sp>
    </p:spTree>
    <p:extLst>
      <p:ext uri="{BB962C8B-B14F-4D97-AF65-F5344CB8AC3E}">
        <p14:creationId xmlns:p14="http://schemas.microsoft.com/office/powerpoint/2010/main" val="107678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013" y="9574213"/>
            <a:ext cx="18927762" cy="1597501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497013" y="25701625"/>
            <a:ext cx="18927762" cy="84010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DF5D047A-60AD-54D4-01CD-DA64F30A3132}"/>
              </a:ext>
            </a:extLst>
          </p:cNvPr>
          <p:cNvSpPr>
            <a:spLocks noGrp="1" noChangeArrowheads="1"/>
          </p:cNvSpPr>
          <p:nvPr>
            <p:ph type="sldNum" idx="10"/>
          </p:nvPr>
        </p:nvSpPr>
        <p:spPr>
          <a:ln/>
        </p:spPr>
        <p:txBody>
          <a:bodyPr/>
          <a:lstStyle>
            <a:lvl1pPr>
              <a:defRPr/>
            </a:lvl1pPr>
          </a:lstStyle>
          <a:p>
            <a:pPr>
              <a:defRPr/>
            </a:pPr>
            <a:fld id="{B3754757-6A11-4E0E-8E08-A2A758205AC2}" type="slidenum">
              <a:rPr lang="en-US" altLang="en-US"/>
              <a:pPr>
                <a:defRPr/>
              </a:pPr>
              <a:t>‹#›</a:t>
            </a:fld>
            <a:endParaRPr lang="en-US" altLang="en-US"/>
          </a:p>
        </p:txBody>
      </p:sp>
    </p:spTree>
    <p:extLst>
      <p:ext uri="{BB962C8B-B14F-4D97-AF65-F5344CB8AC3E}">
        <p14:creationId xmlns:p14="http://schemas.microsoft.com/office/powerpoint/2010/main" val="5001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98550" y="8961438"/>
            <a:ext cx="9794875" cy="2533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045825" y="8961438"/>
            <a:ext cx="9796463" cy="2533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41A098F2-31DE-BF27-3817-F329539150A9}"/>
              </a:ext>
            </a:extLst>
          </p:cNvPr>
          <p:cNvSpPr>
            <a:spLocks noGrp="1" noChangeArrowheads="1"/>
          </p:cNvSpPr>
          <p:nvPr>
            <p:ph type="sldNum" idx="10"/>
          </p:nvPr>
        </p:nvSpPr>
        <p:spPr>
          <a:ln/>
        </p:spPr>
        <p:txBody>
          <a:bodyPr/>
          <a:lstStyle>
            <a:lvl1pPr>
              <a:defRPr/>
            </a:lvl1pPr>
          </a:lstStyle>
          <a:p>
            <a:pPr>
              <a:defRPr/>
            </a:pPr>
            <a:fld id="{73398D30-93A2-4ABB-980C-8C85687FB2E6}" type="slidenum">
              <a:rPr lang="en-US" altLang="en-US"/>
              <a:pPr>
                <a:defRPr/>
              </a:pPr>
              <a:t>‹#›</a:t>
            </a:fld>
            <a:endParaRPr lang="en-US" altLang="en-US"/>
          </a:p>
        </p:txBody>
      </p:sp>
    </p:spTree>
    <p:extLst>
      <p:ext uri="{BB962C8B-B14F-4D97-AF65-F5344CB8AC3E}">
        <p14:creationId xmlns:p14="http://schemas.microsoft.com/office/powerpoint/2010/main" val="195939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2044700"/>
            <a:ext cx="18927763" cy="7423150"/>
          </a:xfrm>
        </p:spPr>
        <p:txBody>
          <a:bodyPr/>
          <a:lstStyle/>
          <a:p>
            <a:r>
              <a:rPr lang="en-US"/>
              <a:t>Click to edit Master title style</a:t>
            </a:r>
          </a:p>
        </p:txBody>
      </p:sp>
      <p:sp>
        <p:nvSpPr>
          <p:cNvPr id="3" name="Text Placeholder 2"/>
          <p:cNvSpPr>
            <a:spLocks noGrp="1"/>
          </p:cNvSpPr>
          <p:nvPr>
            <p:ph type="body" idx="1"/>
          </p:nvPr>
        </p:nvSpPr>
        <p:spPr>
          <a:xfrm>
            <a:off x="1511300" y="9413875"/>
            <a:ext cx="9283700" cy="46148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1300" y="14028738"/>
            <a:ext cx="9283700" cy="20632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09325" y="9413875"/>
            <a:ext cx="9329738" cy="46148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1109325" y="14028738"/>
            <a:ext cx="9329738" cy="20632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CBC3EDD-9DCB-1212-C4A0-5D66EEABCBD6}"/>
              </a:ext>
            </a:extLst>
          </p:cNvPr>
          <p:cNvSpPr>
            <a:spLocks noGrp="1" noChangeArrowheads="1"/>
          </p:cNvSpPr>
          <p:nvPr>
            <p:ph type="sldNum" idx="10"/>
          </p:nvPr>
        </p:nvSpPr>
        <p:spPr>
          <a:ln/>
        </p:spPr>
        <p:txBody>
          <a:bodyPr/>
          <a:lstStyle>
            <a:lvl1pPr>
              <a:defRPr/>
            </a:lvl1pPr>
          </a:lstStyle>
          <a:p>
            <a:pPr>
              <a:defRPr/>
            </a:pPr>
            <a:fld id="{9D673C5A-617F-456A-88E7-1F46AEDF0A0A}" type="slidenum">
              <a:rPr lang="en-US" altLang="en-US"/>
              <a:pPr>
                <a:defRPr/>
              </a:pPr>
              <a:t>‹#›</a:t>
            </a:fld>
            <a:endParaRPr lang="en-US" altLang="en-US"/>
          </a:p>
        </p:txBody>
      </p:sp>
    </p:spTree>
    <p:extLst>
      <p:ext uri="{BB962C8B-B14F-4D97-AF65-F5344CB8AC3E}">
        <p14:creationId xmlns:p14="http://schemas.microsoft.com/office/powerpoint/2010/main" val="84832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57EABF7D-90ED-C29C-E610-9F66FCB4B621}"/>
              </a:ext>
            </a:extLst>
          </p:cNvPr>
          <p:cNvSpPr>
            <a:spLocks noGrp="1" noChangeArrowheads="1"/>
          </p:cNvSpPr>
          <p:nvPr>
            <p:ph type="sldNum" idx="10"/>
          </p:nvPr>
        </p:nvSpPr>
        <p:spPr>
          <a:ln/>
        </p:spPr>
        <p:txBody>
          <a:bodyPr/>
          <a:lstStyle>
            <a:lvl1pPr>
              <a:defRPr/>
            </a:lvl1pPr>
          </a:lstStyle>
          <a:p>
            <a:pPr>
              <a:defRPr/>
            </a:pPr>
            <a:fld id="{2ACF7B95-0FF6-4EFA-AB8C-97FC9EAB6A04}" type="slidenum">
              <a:rPr lang="en-US" altLang="en-US"/>
              <a:pPr>
                <a:defRPr/>
              </a:pPr>
              <a:t>‹#›</a:t>
            </a:fld>
            <a:endParaRPr lang="en-US" altLang="en-US"/>
          </a:p>
        </p:txBody>
      </p:sp>
    </p:spTree>
    <p:extLst>
      <p:ext uri="{BB962C8B-B14F-4D97-AF65-F5344CB8AC3E}">
        <p14:creationId xmlns:p14="http://schemas.microsoft.com/office/powerpoint/2010/main" val="16380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4DC5BA9-FDA1-3ED1-E17B-E42729B998DD}"/>
              </a:ext>
            </a:extLst>
          </p:cNvPr>
          <p:cNvSpPr>
            <a:spLocks noGrp="1" noChangeArrowheads="1"/>
          </p:cNvSpPr>
          <p:nvPr>
            <p:ph type="sldNum" idx="10"/>
          </p:nvPr>
        </p:nvSpPr>
        <p:spPr>
          <a:ln/>
        </p:spPr>
        <p:txBody>
          <a:bodyPr/>
          <a:lstStyle>
            <a:lvl1pPr>
              <a:defRPr/>
            </a:lvl1pPr>
          </a:lstStyle>
          <a:p>
            <a:pPr>
              <a:defRPr/>
            </a:pPr>
            <a:fld id="{68C31D80-5DA1-4511-A9FB-70428B6CDE9A}" type="slidenum">
              <a:rPr lang="en-US" altLang="en-US"/>
              <a:pPr>
                <a:defRPr/>
              </a:pPr>
              <a:t>‹#›</a:t>
            </a:fld>
            <a:endParaRPr lang="en-US" altLang="en-US"/>
          </a:p>
        </p:txBody>
      </p:sp>
    </p:spTree>
    <p:extLst>
      <p:ext uri="{BB962C8B-B14F-4D97-AF65-F5344CB8AC3E}">
        <p14:creationId xmlns:p14="http://schemas.microsoft.com/office/powerpoint/2010/main" val="247919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2560638"/>
            <a:ext cx="7078663" cy="8961437"/>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9329738" y="5529263"/>
            <a:ext cx="11109325" cy="272923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1300" y="11522075"/>
            <a:ext cx="7078663" cy="21343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8BF4E37A-0F40-7ED6-507A-E81B9506EBF9}"/>
              </a:ext>
            </a:extLst>
          </p:cNvPr>
          <p:cNvSpPr>
            <a:spLocks noGrp="1" noChangeArrowheads="1"/>
          </p:cNvSpPr>
          <p:nvPr>
            <p:ph type="sldNum" idx="10"/>
          </p:nvPr>
        </p:nvSpPr>
        <p:spPr>
          <a:ln/>
        </p:spPr>
        <p:txBody>
          <a:bodyPr/>
          <a:lstStyle>
            <a:lvl1pPr>
              <a:defRPr/>
            </a:lvl1pPr>
          </a:lstStyle>
          <a:p>
            <a:pPr>
              <a:defRPr/>
            </a:pPr>
            <a:fld id="{7B32F467-A56B-44CF-90CC-6D2E8DABBC4D}" type="slidenum">
              <a:rPr lang="en-US" altLang="en-US"/>
              <a:pPr>
                <a:defRPr/>
              </a:pPr>
              <a:t>‹#›</a:t>
            </a:fld>
            <a:endParaRPr lang="en-US" altLang="en-US"/>
          </a:p>
        </p:txBody>
      </p:sp>
    </p:spTree>
    <p:extLst>
      <p:ext uri="{BB962C8B-B14F-4D97-AF65-F5344CB8AC3E}">
        <p14:creationId xmlns:p14="http://schemas.microsoft.com/office/powerpoint/2010/main" val="418491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2560638"/>
            <a:ext cx="7078663" cy="8961437"/>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9329738" y="5529263"/>
            <a:ext cx="11109325" cy="27292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511300" y="11522075"/>
            <a:ext cx="7078663" cy="21343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998BB3D0-0F86-36D9-010E-BF52C8F5B7A9}"/>
              </a:ext>
            </a:extLst>
          </p:cNvPr>
          <p:cNvSpPr>
            <a:spLocks noGrp="1" noChangeArrowheads="1"/>
          </p:cNvSpPr>
          <p:nvPr>
            <p:ph type="sldNum" idx="10"/>
          </p:nvPr>
        </p:nvSpPr>
        <p:spPr>
          <a:ln/>
        </p:spPr>
        <p:txBody>
          <a:bodyPr/>
          <a:lstStyle>
            <a:lvl1pPr>
              <a:defRPr/>
            </a:lvl1pPr>
          </a:lstStyle>
          <a:p>
            <a:pPr>
              <a:defRPr/>
            </a:pPr>
            <a:fld id="{2055E9B5-3FB1-4539-BBFE-E24A02141BF9}" type="slidenum">
              <a:rPr lang="en-US" altLang="en-US"/>
              <a:pPr>
                <a:defRPr/>
              </a:pPr>
              <a:t>‹#›</a:t>
            </a:fld>
            <a:endParaRPr lang="en-US" altLang="en-US"/>
          </a:p>
        </p:txBody>
      </p:sp>
    </p:spTree>
    <p:extLst>
      <p:ext uri="{BB962C8B-B14F-4D97-AF65-F5344CB8AC3E}">
        <p14:creationId xmlns:p14="http://schemas.microsoft.com/office/powerpoint/2010/main" val="911913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AF688C1E-5269-E478-9608-505EC4419C6E}"/>
              </a:ext>
            </a:extLst>
          </p:cNvPr>
          <p:cNvSpPr>
            <a:spLocks noGrp="1" noChangeArrowheads="1"/>
          </p:cNvSpPr>
          <p:nvPr>
            <p:ph type="title"/>
          </p:nvPr>
        </p:nvSpPr>
        <p:spPr bwMode="auto">
          <a:xfrm>
            <a:off x="1098550" y="1538288"/>
            <a:ext cx="19743738" cy="639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3120" tIns="151560" rIns="303120" bIns="15156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3C2BB0A7-578D-0C1A-104A-AEB0BE78433C}"/>
              </a:ext>
            </a:extLst>
          </p:cNvPr>
          <p:cNvSpPr>
            <a:spLocks noGrp="1" noChangeArrowheads="1"/>
          </p:cNvSpPr>
          <p:nvPr>
            <p:ph type="body" idx="1"/>
          </p:nvPr>
        </p:nvSpPr>
        <p:spPr bwMode="auto">
          <a:xfrm>
            <a:off x="1098550" y="8961438"/>
            <a:ext cx="19743738" cy="2533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3120" tIns="151560" rIns="303120" bIns="15156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Text Box 3">
            <a:extLst>
              <a:ext uri="{FF2B5EF4-FFF2-40B4-BE49-F238E27FC236}">
                <a16:creationId xmlns:a16="http://schemas.microsoft.com/office/drawing/2014/main" id="{EF8C110E-805A-780B-FA8C-397130FEFDAF}"/>
              </a:ext>
            </a:extLst>
          </p:cNvPr>
          <p:cNvSpPr txBox="1">
            <a:spLocks noChangeArrowheads="1"/>
          </p:cNvSpPr>
          <p:nvPr/>
        </p:nvSpPr>
        <p:spPr bwMode="auto">
          <a:xfrm>
            <a:off x="1098550" y="34972625"/>
            <a:ext cx="5119688"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029" name="Text Box 4">
            <a:extLst>
              <a:ext uri="{FF2B5EF4-FFF2-40B4-BE49-F238E27FC236}">
                <a16:creationId xmlns:a16="http://schemas.microsoft.com/office/drawing/2014/main" id="{A4E301C6-2CDC-4C83-9D8F-E1FA9DEF9653}"/>
              </a:ext>
            </a:extLst>
          </p:cNvPr>
          <p:cNvSpPr txBox="1">
            <a:spLocks noChangeArrowheads="1"/>
          </p:cNvSpPr>
          <p:nvPr/>
        </p:nvSpPr>
        <p:spPr bwMode="auto">
          <a:xfrm>
            <a:off x="7499350" y="34972625"/>
            <a:ext cx="6948488"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 name="Rectangle 5">
            <a:extLst>
              <a:ext uri="{FF2B5EF4-FFF2-40B4-BE49-F238E27FC236}">
                <a16:creationId xmlns:a16="http://schemas.microsoft.com/office/drawing/2014/main" id="{0094E3FF-FA62-0C6B-7461-17E0ECDCC54E}"/>
              </a:ext>
            </a:extLst>
          </p:cNvPr>
          <p:cNvSpPr>
            <a:spLocks noGrp="1" noChangeArrowheads="1"/>
          </p:cNvSpPr>
          <p:nvPr>
            <p:ph type="sldNum"/>
          </p:nvPr>
        </p:nvSpPr>
        <p:spPr bwMode="auto">
          <a:xfrm>
            <a:off x="15728950" y="34972625"/>
            <a:ext cx="5113338" cy="2660650"/>
          </a:xfrm>
          <a:prstGeom prst="rect">
            <a:avLst/>
          </a:prstGeom>
          <a:noFill/>
          <a:ln>
            <a:noFill/>
          </a:ln>
          <a:effectLst/>
        </p:spPr>
        <p:txBody>
          <a:bodyPr vert="horz" wrap="square" lIns="303120" tIns="151560" rIns="303120" bIns="151560" numCol="1" anchor="t" anchorCtr="0" compatLnSpc="1">
            <a:prstTxWarp prst="textNoShape">
              <a:avLst/>
            </a:prstTxWarp>
          </a:bodyPr>
          <a:lstStyle>
            <a:lvl1pPr eaLnBrk="1" hangingPunct="1">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fld id="{B17FD852-D3CF-49FF-9B41-F30AF0CA103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14600" kern="12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14600">
          <a:solidFill>
            <a:srgbClr val="000000"/>
          </a:solidFill>
          <a:latin typeface="Arial" panose="020B0604020202020204" pitchFamily="34" charset="0"/>
          <a:ea typeface="MS PGothic" panose="020B0600070205080204" pitchFamily="34" charset="-128"/>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14600">
          <a:solidFill>
            <a:srgbClr val="000000"/>
          </a:solidFill>
          <a:latin typeface="Arial" panose="020B0604020202020204" pitchFamily="34" charset="0"/>
          <a:ea typeface="MS PGothic" panose="020B0600070205080204" pitchFamily="34" charset="-128"/>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14600">
          <a:solidFill>
            <a:srgbClr val="000000"/>
          </a:solidFill>
          <a:latin typeface="Arial" panose="020B0604020202020204" pitchFamily="34" charset="0"/>
          <a:ea typeface="MS PGothic" panose="020B0600070205080204" pitchFamily="34" charset="-128"/>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14600">
          <a:solidFill>
            <a:srgbClr val="000000"/>
          </a:solidFill>
          <a:latin typeface="Arial" panose="020B0604020202020204" pitchFamily="34" charset="0"/>
          <a:ea typeface="MS PGothic" panose="020B0600070205080204"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14600">
          <a:solidFill>
            <a:srgbClr val="000000"/>
          </a:solidFill>
          <a:latin typeface="Arial" panose="020B0604020202020204" pitchFamily="34" charset="0"/>
          <a:ea typeface="MS PGothic"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14600">
          <a:solidFill>
            <a:srgbClr val="000000"/>
          </a:solidFill>
          <a:latin typeface="Arial" panose="020B0604020202020204" pitchFamily="34" charset="0"/>
          <a:ea typeface="MS PGothic"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14600">
          <a:solidFill>
            <a:srgbClr val="000000"/>
          </a:solidFill>
          <a:latin typeface="Arial" panose="020B0604020202020204" pitchFamily="34" charset="0"/>
          <a:ea typeface="MS PGothic"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14600">
          <a:solidFill>
            <a:srgbClr val="000000"/>
          </a:solidFill>
          <a:latin typeface="Arial" panose="020B0604020202020204" pitchFamily="34" charset="0"/>
          <a:ea typeface="MS PGothic" panose="020B0600070205080204" pitchFamily="34" charset="-128"/>
        </a:defRPr>
      </a:lvl9pPr>
    </p:titleStyle>
    <p:bodyStyle>
      <a:lvl1pPr marL="342900" indent="-342900" algn="l" defTabSz="457200" rtl="0" eaLnBrk="0" fontAlgn="base" hangingPunct="0">
        <a:spcBef>
          <a:spcPts val="2650"/>
        </a:spcBef>
        <a:spcAft>
          <a:spcPct val="0"/>
        </a:spcAft>
        <a:buClr>
          <a:srgbClr val="000000"/>
        </a:buClr>
        <a:buSzPct val="100000"/>
        <a:buFont typeface="Times New Roman" panose="02020603050405020304" pitchFamily="18" charset="0"/>
        <a:defRPr sz="10600" kern="1200">
          <a:solidFill>
            <a:srgbClr val="000000"/>
          </a:solidFill>
          <a:latin typeface="+mn-lt"/>
          <a:ea typeface="+mn-ea"/>
          <a:cs typeface="+mn-cs"/>
        </a:defRPr>
      </a:lvl1pPr>
      <a:lvl2pPr marL="742950" indent="-285750" algn="l" defTabSz="457200" rtl="0" eaLnBrk="0" fontAlgn="base" hangingPunct="0">
        <a:spcBef>
          <a:spcPts val="2325"/>
        </a:spcBef>
        <a:spcAft>
          <a:spcPct val="0"/>
        </a:spcAft>
        <a:buClr>
          <a:srgbClr val="000000"/>
        </a:buClr>
        <a:buSzPct val="100000"/>
        <a:buFont typeface="Times New Roman" panose="02020603050405020304" pitchFamily="18" charset="0"/>
        <a:defRPr sz="9300" kern="1200">
          <a:solidFill>
            <a:srgbClr val="000000"/>
          </a:solidFill>
          <a:latin typeface="+mn-lt"/>
          <a:ea typeface="+mn-ea"/>
          <a:cs typeface="+mn-cs"/>
        </a:defRPr>
      </a:lvl2pPr>
      <a:lvl3pPr marL="1143000" indent="-228600" algn="l" defTabSz="457200" rtl="0" eaLnBrk="0" fontAlgn="base" hangingPunct="0">
        <a:spcBef>
          <a:spcPts val="2000"/>
        </a:spcBef>
        <a:spcAft>
          <a:spcPct val="0"/>
        </a:spcAft>
        <a:buClr>
          <a:srgbClr val="000000"/>
        </a:buClr>
        <a:buSzPct val="100000"/>
        <a:buFont typeface="Times New Roman" panose="02020603050405020304" pitchFamily="18" charset="0"/>
        <a:defRPr sz="8000" kern="1200">
          <a:solidFill>
            <a:srgbClr val="000000"/>
          </a:solidFill>
          <a:latin typeface="+mn-lt"/>
          <a:ea typeface="+mn-ea"/>
          <a:cs typeface="+mn-cs"/>
        </a:defRPr>
      </a:lvl3pPr>
      <a:lvl4pPr marL="1600200" indent="-228600" algn="l" defTabSz="457200" rtl="0" eaLnBrk="0" fontAlgn="base" hangingPunct="0">
        <a:spcBef>
          <a:spcPts val="1650"/>
        </a:spcBef>
        <a:spcAft>
          <a:spcPct val="0"/>
        </a:spcAft>
        <a:buClr>
          <a:srgbClr val="000000"/>
        </a:buClr>
        <a:buSzPct val="100000"/>
        <a:buFont typeface="Times New Roman" panose="02020603050405020304" pitchFamily="18" charset="0"/>
        <a:defRPr sz="6600" kern="1200">
          <a:solidFill>
            <a:srgbClr val="000000"/>
          </a:solidFill>
          <a:latin typeface="+mn-lt"/>
          <a:ea typeface="+mn-ea"/>
          <a:cs typeface="+mn-cs"/>
        </a:defRPr>
      </a:lvl4pPr>
      <a:lvl5pPr marL="2057400" indent="-228600" algn="l" defTabSz="457200" rtl="0" eaLnBrk="0" fontAlgn="base" hangingPunct="0">
        <a:spcBef>
          <a:spcPts val="1650"/>
        </a:spcBef>
        <a:spcAft>
          <a:spcPct val="0"/>
        </a:spcAft>
        <a:buClr>
          <a:srgbClr val="000000"/>
        </a:buClr>
        <a:buSzPct val="100000"/>
        <a:buFont typeface="Times New Roman" panose="02020603050405020304" pitchFamily="18" charset="0"/>
        <a:defRPr sz="6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FE29C508-2206-CFE6-786C-DC5597023E74}"/>
              </a:ext>
            </a:extLst>
          </p:cNvPr>
          <p:cNvSpPr txBox="1">
            <a:spLocks noChangeArrowheads="1"/>
          </p:cNvSpPr>
          <p:nvPr/>
        </p:nvSpPr>
        <p:spPr bwMode="auto">
          <a:xfrm>
            <a:off x="4021138" y="-73025"/>
            <a:ext cx="14400212" cy="472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2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10600">
                <a:solidFill>
                  <a:srgbClr val="000000"/>
                </a:solidFill>
                <a:latin typeface="Arial" panose="020B0604020202020204" pitchFamily="34" charset="0"/>
                <a:ea typeface="MS PGothic" panose="020B0600070205080204" pitchFamily="34" charset="-128"/>
              </a:defRPr>
            </a:lvl1pPr>
            <a:lvl2pPr>
              <a:spcBef>
                <a:spcPts val="23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9300">
                <a:solidFill>
                  <a:srgbClr val="000000"/>
                </a:solidFill>
                <a:latin typeface="Arial" panose="020B0604020202020204" pitchFamily="34" charset="0"/>
                <a:ea typeface="MS PGothic" panose="020B0600070205080204" pitchFamily="34" charset="-128"/>
              </a:defRPr>
            </a:lvl2pPr>
            <a:lvl3pPr>
              <a:spcBef>
                <a:spcPts val="2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000">
                <a:solidFill>
                  <a:srgbClr val="000000"/>
                </a:solidFill>
                <a:latin typeface="Arial" panose="020B0604020202020204" pitchFamily="34" charset="0"/>
                <a:ea typeface="MS PGothic" panose="020B0600070205080204" pitchFamily="34" charset="-128"/>
              </a:defRPr>
            </a:lvl3pPr>
            <a:lvl4pPr>
              <a:spcBef>
                <a:spcPts val="1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6600">
                <a:solidFill>
                  <a:srgbClr val="000000"/>
                </a:solidFill>
                <a:latin typeface="Arial" panose="020B0604020202020204" pitchFamily="34" charset="0"/>
                <a:ea typeface="MS PGothic" panose="020B0600070205080204" pitchFamily="34" charset="-128"/>
              </a:defRPr>
            </a:lvl4pPr>
            <a:lvl5pPr>
              <a:spcBef>
                <a:spcPts val="1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6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6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6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6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6600">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pPr>
            <a:r>
              <a:rPr lang="en-US" altLang="en-US" sz="13000" baseline="0" dirty="0">
                <a:solidFill>
                  <a:srgbClr val="0070C0"/>
                </a:solidFill>
              </a:rPr>
              <a:t>Buffer Overflow Attacks:</a:t>
            </a:r>
          </a:p>
        </p:txBody>
      </p:sp>
      <p:sp>
        <p:nvSpPr>
          <p:cNvPr id="3075" name="Text Box 3">
            <a:extLst>
              <a:ext uri="{FF2B5EF4-FFF2-40B4-BE49-F238E27FC236}">
                <a16:creationId xmlns:a16="http://schemas.microsoft.com/office/drawing/2014/main" id="{B403C6D2-8D3F-2444-2657-73CB8F7D87A5}"/>
              </a:ext>
            </a:extLst>
          </p:cNvPr>
          <p:cNvSpPr txBox="1">
            <a:spLocks noChangeArrowheads="1"/>
          </p:cNvSpPr>
          <p:nvPr/>
        </p:nvSpPr>
        <p:spPr bwMode="auto">
          <a:xfrm>
            <a:off x="120650" y="1838325"/>
            <a:ext cx="21717000" cy="277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2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0600">
                <a:solidFill>
                  <a:srgbClr val="000000"/>
                </a:solidFill>
                <a:latin typeface="Arial" panose="020B0604020202020204" pitchFamily="34" charset="0"/>
                <a:ea typeface="MS PGothic" panose="020B0600070205080204" pitchFamily="34" charset="-128"/>
              </a:defRPr>
            </a:lvl1pPr>
            <a:lvl2pPr>
              <a:spcBef>
                <a:spcPts val="23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300">
                <a:solidFill>
                  <a:srgbClr val="000000"/>
                </a:solidFill>
                <a:latin typeface="Arial" panose="020B0604020202020204" pitchFamily="34" charset="0"/>
                <a:ea typeface="MS PGothic" panose="020B0600070205080204" pitchFamily="34" charset="-128"/>
              </a:defRPr>
            </a:lvl2pPr>
            <a:lvl3pPr>
              <a:spcBef>
                <a:spcPts val="2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000">
                <a:solidFill>
                  <a:srgbClr val="000000"/>
                </a:solidFill>
                <a:latin typeface="Arial" panose="020B0604020202020204" pitchFamily="34" charset="0"/>
                <a:ea typeface="MS PGothic" panose="020B0600070205080204" pitchFamily="34" charset="-128"/>
              </a:defRPr>
            </a:lvl3pPr>
            <a:lvl4pPr>
              <a:spcBef>
                <a:spcPts val="1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6600">
                <a:solidFill>
                  <a:srgbClr val="000000"/>
                </a:solidFill>
                <a:latin typeface="Arial" panose="020B0604020202020204" pitchFamily="34" charset="0"/>
                <a:ea typeface="MS PGothic" panose="020B0600070205080204" pitchFamily="34" charset="-128"/>
              </a:defRPr>
            </a:lvl4pPr>
            <a:lvl5pPr>
              <a:spcBef>
                <a:spcPts val="1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6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6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6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6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6600">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pPr>
            <a:r>
              <a:rPr lang="en-US" altLang="en-US" sz="6000" baseline="0">
                <a:solidFill>
                  <a:srgbClr val="0070C0"/>
                </a:solidFill>
              </a:rPr>
              <a:t>The History and How They Work</a:t>
            </a:r>
          </a:p>
        </p:txBody>
      </p:sp>
      <p:sp>
        <p:nvSpPr>
          <p:cNvPr id="3076" name="Text Box 4">
            <a:extLst>
              <a:ext uri="{FF2B5EF4-FFF2-40B4-BE49-F238E27FC236}">
                <a16:creationId xmlns:a16="http://schemas.microsoft.com/office/drawing/2014/main" id="{BCDD5E6A-0AD4-E2F3-B9C3-96FEA504166A}"/>
              </a:ext>
            </a:extLst>
          </p:cNvPr>
          <p:cNvSpPr txBox="1">
            <a:spLocks noChangeArrowheads="1"/>
          </p:cNvSpPr>
          <p:nvPr/>
        </p:nvSpPr>
        <p:spPr bwMode="auto">
          <a:xfrm>
            <a:off x="8504238" y="2909888"/>
            <a:ext cx="5486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2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600">
                <a:solidFill>
                  <a:srgbClr val="000000"/>
                </a:solidFill>
                <a:latin typeface="Arial" panose="020B0604020202020204" pitchFamily="34" charset="0"/>
                <a:ea typeface="MS PGothic" panose="020B0600070205080204" pitchFamily="34" charset="-128"/>
              </a:defRPr>
            </a:lvl1pPr>
            <a:lvl2pPr>
              <a:spcBef>
                <a:spcPts val="23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300">
                <a:solidFill>
                  <a:srgbClr val="000000"/>
                </a:solidFill>
                <a:latin typeface="Arial" panose="020B0604020202020204" pitchFamily="34" charset="0"/>
                <a:ea typeface="MS PGothic" panose="020B0600070205080204" pitchFamily="34" charset="-128"/>
              </a:defRPr>
            </a:lvl2pPr>
            <a:lvl3pPr>
              <a:spcBef>
                <a:spcPts val="2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000">
                <a:solidFill>
                  <a:srgbClr val="000000"/>
                </a:solidFill>
                <a:latin typeface="Arial" panose="020B0604020202020204" pitchFamily="34" charset="0"/>
                <a:ea typeface="MS PGothic" panose="020B0600070205080204" pitchFamily="34" charset="-128"/>
              </a:defRPr>
            </a:lvl3pPr>
            <a:lvl4pPr>
              <a:spcBef>
                <a:spcPts val="1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600">
                <a:solidFill>
                  <a:srgbClr val="000000"/>
                </a:solidFill>
                <a:latin typeface="Arial" panose="020B0604020202020204" pitchFamily="34" charset="0"/>
                <a:ea typeface="MS PGothic" panose="020B0600070205080204" pitchFamily="34" charset="-128"/>
              </a:defRPr>
            </a:lvl4pPr>
            <a:lvl5pPr>
              <a:spcBef>
                <a:spcPts val="1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600">
                <a:solidFill>
                  <a:srgbClr val="000000"/>
                </a:solidFill>
                <a:latin typeface="Arial" panose="020B0604020202020204" pitchFamily="34" charset="0"/>
                <a:ea typeface="MS PGothic" panose="020B0600070205080204" pitchFamily="34" charset="-128"/>
              </a:defRPr>
            </a:lvl9pPr>
          </a:lstStyle>
          <a:p>
            <a:pPr eaLnBrk="1" hangingPunct="1">
              <a:spcBef>
                <a:spcPct val="0"/>
              </a:spcBef>
            </a:pPr>
            <a:r>
              <a:rPr lang="en-US" altLang="en-US" sz="4000" baseline="0">
                <a:solidFill>
                  <a:srgbClr val="FF0000"/>
                </a:solidFill>
              </a:rPr>
              <a:t>An IRC by Drake Sims </a:t>
            </a:r>
          </a:p>
        </p:txBody>
      </p:sp>
      <p:sp>
        <p:nvSpPr>
          <p:cNvPr id="3081" name="Text Box 35">
            <a:extLst>
              <a:ext uri="{FF2B5EF4-FFF2-40B4-BE49-F238E27FC236}">
                <a16:creationId xmlns:a16="http://schemas.microsoft.com/office/drawing/2014/main" id="{16EB0064-2FBD-206E-133E-F63C30DF9051}"/>
              </a:ext>
            </a:extLst>
          </p:cNvPr>
          <p:cNvSpPr txBox="1">
            <a:spLocks noChangeArrowheads="1"/>
          </p:cNvSpPr>
          <p:nvPr/>
        </p:nvSpPr>
        <p:spPr bwMode="auto">
          <a:xfrm>
            <a:off x="1400175" y="30514925"/>
            <a:ext cx="472122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2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600">
                <a:solidFill>
                  <a:srgbClr val="000000"/>
                </a:solidFill>
                <a:latin typeface="Arial" panose="020B0604020202020204" pitchFamily="34" charset="0"/>
                <a:ea typeface="MS PGothic" panose="020B0600070205080204" pitchFamily="34" charset="-128"/>
              </a:defRPr>
            </a:lvl1pPr>
            <a:lvl2pPr>
              <a:spcBef>
                <a:spcPts val="23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300">
                <a:solidFill>
                  <a:srgbClr val="000000"/>
                </a:solidFill>
                <a:latin typeface="Arial" panose="020B0604020202020204" pitchFamily="34" charset="0"/>
                <a:ea typeface="MS PGothic" panose="020B0600070205080204" pitchFamily="34" charset="-128"/>
              </a:defRPr>
            </a:lvl2pPr>
            <a:lvl3pPr>
              <a:spcBef>
                <a:spcPts val="2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000">
                <a:solidFill>
                  <a:srgbClr val="000000"/>
                </a:solidFill>
                <a:latin typeface="Arial" panose="020B0604020202020204" pitchFamily="34" charset="0"/>
                <a:ea typeface="MS PGothic" panose="020B0600070205080204" pitchFamily="34" charset="-128"/>
              </a:defRPr>
            </a:lvl3pPr>
            <a:lvl4pPr>
              <a:spcBef>
                <a:spcPts val="1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600">
                <a:solidFill>
                  <a:srgbClr val="000000"/>
                </a:solidFill>
                <a:latin typeface="Arial" panose="020B0604020202020204" pitchFamily="34" charset="0"/>
                <a:ea typeface="MS PGothic" panose="020B0600070205080204" pitchFamily="34" charset="-128"/>
              </a:defRPr>
            </a:lvl4pPr>
            <a:lvl5pPr>
              <a:spcBef>
                <a:spcPts val="1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600">
                <a:solidFill>
                  <a:srgbClr val="000000"/>
                </a:solidFill>
                <a:latin typeface="Arial" panose="020B0604020202020204" pitchFamily="34" charset="0"/>
                <a:ea typeface="MS PGothic" panose="020B0600070205080204" pitchFamily="34" charset="-128"/>
              </a:defRPr>
            </a:lvl9pPr>
          </a:lstStyle>
          <a:p>
            <a:pPr eaLnBrk="1" hangingPunct="1">
              <a:spcBef>
                <a:spcPct val="0"/>
              </a:spcBef>
            </a:pPr>
            <a:endParaRPr lang="en-US" altLang="en-US" sz="2000" baseline="0"/>
          </a:p>
        </p:txBody>
      </p:sp>
      <p:sp>
        <p:nvSpPr>
          <p:cNvPr id="3082" name="Text Box 111">
            <a:extLst>
              <a:ext uri="{FF2B5EF4-FFF2-40B4-BE49-F238E27FC236}">
                <a16:creationId xmlns:a16="http://schemas.microsoft.com/office/drawing/2014/main" id="{F3B874A2-B08F-5759-529A-0FB77C89D32F}"/>
              </a:ext>
            </a:extLst>
          </p:cNvPr>
          <p:cNvSpPr txBox="1">
            <a:spLocks noChangeArrowheads="1"/>
          </p:cNvSpPr>
          <p:nvPr/>
        </p:nvSpPr>
        <p:spPr bwMode="auto">
          <a:xfrm>
            <a:off x="4033838" y="3643313"/>
            <a:ext cx="1432242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2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10600">
                <a:solidFill>
                  <a:srgbClr val="000000"/>
                </a:solidFill>
                <a:latin typeface="Arial" panose="020B0604020202020204" pitchFamily="34" charset="0"/>
                <a:ea typeface="MS PGothic" panose="020B0600070205080204" pitchFamily="34" charset="-128"/>
              </a:defRPr>
            </a:lvl1pPr>
            <a:lvl2pPr>
              <a:spcBef>
                <a:spcPts val="23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9300">
                <a:solidFill>
                  <a:srgbClr val="000000"/>
                </a:solidFill>
                <a:latin typeface="Arial" panose="020B0604020202020204" pitchFamily="34" charset="0"/>
                <a:ea typeface="MS PGothic" panose="020B0600070205080204" pitchFamily="34" charset="-128"/>
              </a:defRPr>
            </a:lvl2pPr>
            <a:lvl3pPr>
              <a:spcBef>
                <a:spcPts val="2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000">
                <a:solidFill>
                  <a:srgbClr val="000000"/>
                </a:solidFill>
                <a:latin typeface="Arial" panose="020B0604020202020204" pitchFamily="34" charset="0"/>
                <a:ea typeface="MS PGothic" panose="020B0600070205080204" pitchFamily="34" charset="-128"/>
              </a:defRPr>
            </a:lvl3pPr>
            <a:lvl4pPr>
              <a:spcBef>
                <a:spcPts val="1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6600">
                <a:solidFill>
                  <a:srgbClr val="000000"/>
                </a:solidFill>
                <a:latin typeface="Arial" panose="020B0604020202020204" pitchFamily="34" charset="0"/>
                <a:ea typeface="MS PGothic" panose="020B0600070205080204" pitchFamily="34" charset="-128"/>
              </a:defRPr>
            </a:lvl4pPr>
            <a:lvl5pPr>
              <a:spcBef>
                <a:spcPts val="16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6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6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6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6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16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6600">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pPr>
            <a:r>
              <a:rPr lang="en-US" altLang="en-US" sz="4000" baseline="0">
                <a:solidFill>
                  <a:srgbClr val="FF0000"/>
                </a:solidFill>
              </a:rPr>
              <a:t>Being Presented on April 4</a:t>
            </a:r>
            <a:r>
              <a:rPr lang="en-US" altLang="en-US" sz="4000" baseline="30000">
                <a:solidFill>
                  <a:srgbClr val="FF0000"/>
                </a:solidFill>
              </a:rPr>
              <a:t>th</a:t>
            </a:r>
            <a:r>
              <a:rPr lang="en-US" altLang="en-US" sz="4000" baseline="0">
                <a:solidFill>
                  <a:srgbClr val="FF0000"/>
                </a:solidFill>
              </a:rPr>
              <a:t>, 2024, at 3:00 P.M.</a:t>
            </a:r>
          </a:p>
        </p:txBody>
      </p:sp>
      <p:sp>
        <p:nvSpPr>
          <p:cNvPr id="5" name="TextBox 4">
            <a:extLst>
              <a:ext uri="{FF2B5EF4-FFF2-40B4-BE49-F238E27FC236}">
                <a16:creationId xmlns:a16="http://schemas.microsoft.com/office/drawing/2014/main" id="{5E40B95E-EF02-8683-F6E3-BC0A9D396684}"/>
              </a:ext>
            </a:extLst>
          </p:cNvPr>
          <p:cNvSpPr txBox="1"/>
          <p:nvPr/>
        </p:nvSpPr>
        <p:spPr>
          <a:xfrm>
            <a:off x="609600" y="4608512"/>
            <a:ext cx="20574000" cy="2964914"/>
          </a:xfrm>
          <a:prstGeom prst="rect">
            <a:avLst/>
          </a:prstGeom>
          <a:noFill/>
        </p:spPr>
        <p:txBody>
          <a:bodyPr wrap="square" rtlCol="0">
            <a:spAutoFit/>
          </a:bodyPr>
          <a:lstStyle/>
          <a:p>
            <a:pPr algn="ctr"/>
            <a:r>
              <a:rPr lang="en-US" b="1" dirty="0">
                <a:solidFill>
                  <a:schemeClr val="tx1"/>
                </a:solidFill>
              </a:rPr>
              <a:t>Abstract:</a:t>
            </a:r>
          </a:p>
          <a:p>
            <a:pPr algn="ctr"/>
            <a:r>
              <a:rPr lang="en-US" sz="4400" dirty="0">
                <a:solidFill>
                  <a:schemeClr val="tx1"/>
                </a:solidFill>
              </a:rPr>
              <a:t>Buffer overflow attacks are one of the most common exploits used by hackers to gain access to a computer, allowing these hackers to corrupt files, gain root access to a computer, gain sensitive information, and much more. These attacks are responsible for millions of computers infected, millions of dollars in damages, and tons of information stolen. Although buffer overflow attacks have been written about since 1972, and first acted upon in 1988, these attacks still occur very often. A simulation of buffer overflow attack can be done following the article “Smashing the Stack in the 21</a:t>
            </a:r>
            <a:r>
              <a:rPr lang="en-US" sz="4400" baseline="30000" dirty="0">
                <a:solidFill>
                  <a:schemeClr val="tx1"/>
                </a:solidFill>
              </a:rPr>
              <a:t>st</a:t>
            </a:r>
            <a:r>
              <a:rPr lang="en-US" sz="4400" dirty="0">
                <a:solidFill>
                  <a:schemeClr val="tx1"/>
                </a:solidFill>
              </a:rPr>
              <a:t> Century”.</a:t>
            </a:r>
          </a:p>
        </p:txBody>
      </p:sp>
      <p:cxnSp>
        <p:nvCxnSpPr>
          <p:cNvPr id="7" name="Straight Connector 6">
            <a:extLst>
              <a:ext uri="{FF2B5EF4-FFF2-40B4-BE49-F238E27FC236}">
                <a16:creationId xmlns:a16="http://schemas.microsoft.com/office/drawing/2014/main" id="{866342EB-EC8C-CD2F-B20E-EFE537743164}"/>
              </a:ext>
            </a:extLst>
          </p:cNvPr>
          <p:cNvCxnSpPr/>
          <p:nvPr/>
        </p:nvCxnSpPr>
        <p:spPr bwMode="auto">
          <a:xfrm>
            <a:off x="0" y="7708893"/>
            <a:ext cx="2194560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8B49226E-73FB-3A7A-3541-0589EE2069CF}"/>
              </a:ext>
            </a:extLst>
          </p:cNvPr>
          <p:cNvCxnSpPr/>
          <p:nvPr/>
        </p:nvCxnSpPr>
        <p:spPr bwMode="auto">
          <a:xfrm>
            <a:off x="0" y="4608512"/>
            <a:ext cx="21945600" cy="46038"/>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1AE28880-A903-820E-7C5F-424ABFFBEE3D}"/>
              </a:ext>
            </a:extLst>
          </p:cNvPr>
          <p:cNvSpPr txBox="1"/>
          <p:nvPr/>
        </p:nvSpPr>
        <p:spPr>
          <a:xfrm>
            <a:off x="8467" y="7675026"/>
            <a:ext cx="21945600" cy="707886"/>
          </a:xfrm>
          <a:prstGeom prst="rect">
            <a:avLst/>
          </a:prstGeom>
          <a:noFill/>
        </p:spPr>
        <p:txBody>
          <a:bodyPr wrap="square" rtlCol="0">
            <a:spAutoFit/>
          </a:bodyPr>
          <a:lstStyle/>
          <a:p>
            <a:pPr algn="ctr"/>
            <a:r>
              <a:rPr lang="en-US" b="1" dirty="0">
                <a:solidFill>
                  <a:schemeClr val="tx1"/>
                </a:solidFill>
              </a:rPr>
              <a:t>What is a Buffer Overflow Attack?</a:t>
            </a:r>
          </a:p>
        </p:txBody>
      </p:sp>
      <p:pic>
        <p:nvPicPr>
          <p:cNvPr id="12" name="Picture 11" descr="A diagram of a buffer overflow&#10;&#10;Description automatically generated">
            <a:extLst>
              <a:ext uri="{FF2B5EF4-FFF2-40B4-BE49-F238E27FC236}">
                <a16:creationId xmlns:a16="http://schemas.microsoft.com/office/drawing/2014/main" id="{2E8774F0-783C-42CE-84E6-BE907246D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8484512"/>
            <a:ext cx="12833350" cy="6721467"/>
          </a:xfrm>
          <a:prstGeom prst="rect">
            <a:avLst/>
          </a:prstGeom>
        </p:spPr>
      </p:pic>
      <p:pic>
        <p:nvPicPr>
          <p:cNvPr id="14" name="Picture 13" descr="A blue squares with white text&#10;&#10;Description automatically generated">
            <a:extLst>
              <a:ext uri="{FF2B5EF4-FFF2-40B4-BE49-F238E27FC236}">
                <a16:creationId xmlns:a16="http://schemas.microsoft.com/office/drawing/2014/main" id="{903C717E-72D9-650F-4810-999CC3127C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252" y="13179169"/>
            <a:ext cx="13162519" cy="4046659"/>
          </a:xfrm>
          <a:prstGeom prst="rect">
            <a:avLst/>
          </a:prstGeom>
        </p:spPr>
      </p:pic>
      <p:sp>
        <p:nvSpPr>
          <p:cNvPr id="15" name="TextBox 14">
            <a:extLst>
              <a:ext uri="{FF2B5EF4-FFF2-40B4-BE49-F238E27FC236}">
                <a16:creationId xmlns:a16="http://schemas.microsoft.com/office/drawing/2014/main" id="{5F87F327-FBD3-D288-9A1C-C61D80A5E684}"/>
              </a:ext>
            </a:extLst>
          </p:cNvPr>
          <p:cNvSpPr txBox="1"/>
          <p:nvPr/>
        </p:nvSpPr>
        <p:spPr>
          <a:xfrm>
            <a:off x="13644535" y="10774374"/>
            <a:ext cx="7847012" cy="4606389"/>
          </a:xfrm>
          <a:prstGeom prst="rect">
            <a:avLst/>
          </a:prstGeom>
          <a:noFill/>
        </p:spPr>
        <p:txBody>
          <a:bodyPr wrap="square" rtlCol="0">
            <a:spAutoFit/>
          </a:bodyPr>
          <a:lstStyle/>
          <a:p>
            <a:r>
              <a:rPr lang="en-US" sz="4400" dirty="0">
                <a:solidFill>
                  <a:schemeClr val="tx1"/>
                </a:solidFill>
              </a:rPr>
              <a:t>A buffer overflow occurs when a program’s allocated buffer of memory is filled fully and there is still more data waiting to be put in the buffer. This is shown on the two examples on the left. Once that buffer is filled, the remaining data starts to overflow the buffer. If a hacker wanted to get into this program, they would now fill the overflow of the buffer with executable or harmful code. This is how an attack starts.</a:t>
            </a:r>
          </a:p>
        </p:txBody>
      </p:sp>
      <p:cxnSp>
        <p:nvCxnSpPr>
          <p:cNvPr id="17" name="Straight Connector 16">
            <a:extLst>
              <a:ext uri="{FF2B5EF4-FFF2-40B4-BE49-F238E27FC236}">
                <a16:creationId xmlns:a16="http://schemas.microsoft.com/office/drawing/2014/main" id="{CF65C4A6-8F00-5D24-8B87-FD444C3D950A}"/>
              </a:ext>
            </a:extLst>
          </p:cNvPr>
          <p:cNvCxnSpPr/>
          <p:nvPr/>
        </p:nvCxnSpPr>
        <p:spPr bwMode="auto">
          <a:xfrm>
            <a:off x="0" y="17754600"/>
            <a:ext cx="21954067"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7DF7C676-A2A1-7629-4089-F2B666DED40C}"/>
              </a:ext>
            </a:extLst>
          </p:cNvPr>
          <p:cNvSpPr txBox="1"/>
          <p:nvPr/>
        </p:nvSpPr>
        <p:spPr>
          <a:xfrm>
            <a:off x="0" y="17929384"/>
            <a:ext cx="21954067" cy="707886"/>
          </a:xfrm>
          <a:prstGeom prst="rect">
            <a:avLst/>
          </a:prstGeom>
          <a:noFill/>
        </p:spPr>
        <p:txBody>
          <a:bodyPr wrap="square" rtlCol="0">
            <a:spAutoFit/>
          </a:bodyPr>
          <a:lstStyle/>
          <a:p>
            <a:pPr algn="ctr"/>
            <a:r>
              <a:rPr lang="en-US" b="1" dirty="0">
                <a:solidFill>
                  <a:schemeClr val="tx1"/>
                </a:solidFill>
              </a:rPr>
              <a:t>History of Buffer Overflow Attacks</a:t>
            </a:r>
          </a:p>
        </p:txBody>
      </p:sp>
      <p:pic>
        <p:nvPicPr>
          <p:cNvPr id="20" name="Picture 19" descr="A timeline of a computer user&#10;&#10;Description automatically generated with medium confidence">
            <a:extLst>
              <a:ext uri="{FF2B5EF4-FFF2-40B4-BE49-F238E27FC236}">
                <a16:creationId xmlns:a16="http://schemas.microsoft.com/office/drawing/2014/main" id="{319D8075-E767-F0CA-CCA1-FF5E0E28D5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399" y="19630623"/>
            <a:ext cx="13501751" cy="6986246"/>
          </a:xfrm>
          <a:prstGeom prst="rect">
            <a:avLst/>
          </a:prstGeom>
        </p:spPr>
      </p:pic>
      <p:sp>
        <p:nvSpPr>
          <p:cNvPr id="21" name="TextBox 20">
            <a:extLst>
              <a:ext uri="{FF2B5EF4-FFF2-40B4-BE49-F238E27FC236}">
                <a16:creationId xmlns:a16="http://schemas.microsoft.com/office/drawing/2014/main" id="{BDFACABF-4366-80C1-9CFA-B1E60AA269F6}"/>
              </a:ext>
            </a:extLst>
          </p:cNvPr>
          <p:cNvSpPr txBox="1"/>
          <p:nvPr/>
        </p:nvSpPr>
        <p:spPr>
          <a:xfrm>
            <a:off x="13925976" y="18887327"/>
            <a:ext cx="7543800" cy="7949292"/>
          </a:xfrm>
          <a:prstGeom prst="rect">
            <a:avLst/>
          </a:prstGeom>
          <a:noFill/>
        </p:spPr>
        <p:txBody>
          <a:bodyPr wrap="square" rtlCol="0">
            <a:spAutoFit/>
          </a:bodyPr>
          <a:lstStyle/>
          <a:p>
            <a:pPr>
              <a:lnSpc>
                <a:spcPct val="150000"/>
              </a:lnSpc>
            </a:pPr>
            <a:r>
              <a:rPr lang="en-US" b="1" dirty="0">
                <a:solidFill>
                  <a:schemeClr val="tx1"/>
                </a:solidFill>
              </a:rPr>
              <a:t>Damages Caused from Buffer Overflow Attacks:</a:t>
            </a:r>
          </a:p>
          <a:p>
            <a:pPr marL="571500" indent="-571500">
              <a:lnSpc>
                <a:spcPct val="150000"/>
              </a:lnSpc>
              <a:buFont typeface="Arial" panose="020B0604020202020204" pitchFamily="34" charset="0"/>
              <a:buChar char="•"/>
            </a:pPr>
            <a:r>
              <a:rPr lang="en-US" sz="4400" dirty="0">
                <a:solidFill>
                  <a:schemeClr val="tx1"/>
                </a:solidFill>
              </a:rPr>
              <a:t>10% of the internet infected by the Morris Worm</a:t>
            </a:r>
          </a:p>
          <a:p>
            <a:pPr marL="571500" indent="-571500">
              <a:lnSpc>
                <a:spcPct val="150000"/>
              </a:lnSpc>
              <a:buFont typeface="Arial" panose="020B0604020202020204" pitchFamily="34" charset="0"/>
              <a:buChar char="•"/>
            </a:pPr>
            <a:r>
              <a:rPr lang="en-US" sz="4400" dirty="0">
                <a:solidFill>
                  <a:schemeClr val="tx1"/>
                </a:solidFill>
              </a:rPr>
              <a:t>SQL Slammer caused 75,000 computers to be infected in only 10 minutes</a:t>
            </a:r>
          </a:p>
          <a:p>
            <a:pPr marL="571500" indent="-571500">
              <a:lnSpc>
                <a:spcPct val="150000"/>
              </a:lnSpc>
              <a:buFont typeface="Arial" panose="020B0604020202020204" pitchFamily="34" charset="0"/>
              <a:buChar char="•"/>
            </a:pPr>
            <a:r>
              <a:rPr lang="en-US" sz="4400" dirty="0">
                <a:solidFill>
                  <a:schemeClr val="tx1"/>
                </a:solidFill>
              </a:rPr>
              <a:t>Heartbleed caused $500 million worth of damages</a:t>
            </a:r>
          </a:p>
          <a:p>
            <a:pPr marL="571500" indent="-571500">
              <a:lnSpc>
                <a:spcPct val="150000"/>
              </a:lnSpc>
              <a:buFont typeface="Arial" panose="020B0604020202020204" pitchFamily="34" charset="0"/>
              <a:buChar char="•"/>
            </a:pPr>
            <a:r>
              <a:rPr lang="en-US" sz="4400" dirty="0">
                <a:solidFill>
                  <a:schemeClr val="tx1"/>
                </a:solidFill>
              </a:rPr>
              <a:t>1,400 phones were infected with malware due to the WhatsApp VoIP attack</a:t>
            </a:r>
          </a:p>
        </p:txBody>
      </p:sp>
      <p:cxnSp>
        <p:nvCxnSpPr>
          <p:cNvPr id="23" name="Straight Connector 22">
            <a:extLst>
              <a:ext uri="{FF2B5EF4-FFF2-40B4-BE49-F238E27FC236}">
                <a16:creationId xmlns:a16="http://schemas.microsoft.com/office/drawing/2014/main" id="{07CAA6C2-0A87-2B5F-9E37-8100E1C31ADE}"/>
              </a:ext>
            </a:extLst>
          </p:cNvPr>
          <p:cNvCxnSpPr/>
          <p:nvPr/>
        </p:nvCxnSpPr>
        <p:spPr bwMode="auto">
          <a:xfrm>
            <a:off x="46038" y="27508200"/>
            <a:ext cx="21954067"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2D1F72A3-0FBF-C215-77E2-77A71BD26A14}"/>
              </a:ext>
            </a:extLst>
          </p:cNvPr>
          <p:cNvSpPr txBox="1"/>
          <p:nvPr/>
        </p:nvSpPr>
        <p:spPr>
          <a:xfrm>
            <a:off x="371075" y="27361240"/>
            <a:ext cx="21216149" cy="4934674"/>
          </a:xfrm>
          <a:prstGeom prst="rect">
            <a:avLst/>
          </a:prstGeom>
          <a:noFill/>
        </p:spPr>
        <p:txBody>
          <a:bodyPr wrap="square" rtlCol="0">
            <a:spAutoFit/>
          </a:bodyPr>
          <a:lstStyle/>
          <a:p>
            <a:pPr algn="ctr"/>
            <a:r>
              <a:rPr lang="en-US" b="1" dirty="0">
                <a:solidFill>
                  <a:schemeClr val="tx1"/>
                </a:solidFill>
              </a:rPr>
              <a:t>Buffer Overflow Prevention:</a:t>
            </a:r>
          </a:p>
          <a:p>
            <a:pPr algn="ctr"/>
            <a:endParaRPr lang="en-US" b="1" dirty="0">
              <a:solidFill>
                <a:schemeClr val="tx1"/>
              </a:solidFill>
            </a:endParaRPr>
          </a:p>
          <a:p>
            <a:pPr algn="ctr"/>
            <a:r>
              <a:rPr lang="en-US" sz="4400" dirty="0">
                <a:solidFill>
                  <a:schemeClr val="tx1"/>
                </a:solidFill>
              </a:rPr>
              <a:t>Today buffer overflow attacks are harder to execute than ever thanks to many modern protections in programs. The protections found in these programs have made it extremely difficult to execute buffer overflow attacks, due to a protection called “runtime bounds checking”. Runtime bounds checking keeps track of how much space is left in a buffer. If a buffer is filled and there is still more data coming in an error is thrown causing the program to stop and ask for a new input or crash all together. Most modern programs have adopted protections as this one, but some programs still try to get by without using them due to the performance loss on a program. However, programs developed using the C programming language are especially susceptible. It is incredibly important that computer users keep their applications and operating systems up to date to prevent them from becoming a victim to a buffer overflow attack</a:t>
            </a:r>
          </a:p>
        </p:txBody>
      </p:sp>
      <p:cxnSp>
        <p:nvCxnSpPr>
          <p:cNvPr id="29" name="Straight Connector 28">
            <a:extLst>
              <a:ext uri="{FF2B5EF4-FFF2-40B4-BE49-F238E27FC236}">
                <a16:creationId xmlns:a16="http://schemas.microsoft.com/office/drawing/2014/main" id="{8CA2E527-DAFF-DF5F-8975-7DB3588D53DE}"/>
              </a:ext>
            </a:extLst>
          </p:cNvPr>
          <p:cNvCxnSpPr/>
          <p:nvPr/>
        </p:nvCxnSpPr>
        <p:spPr bwMode="auto">
          <a:xfrm>
            <a:off x="0" y="32689800"/>
            <a:ext cx="2194560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a:extLst>
              <a:ext uri="{FF2B5EF4-FFF2-40B4-BE49-F238E27FC236}">
                <a16:creationId xmlns:a16="http://schemas.microsoft.com/office/drawing/2014/main" id="{F97E9195-C7BB-28D3-4677-C366D6C67E0C}"/>
              </a:ext>
            </a:extLst>
          </p:cNvPr>
          <p:cNvSpPr txBox="1"/>
          <p:nvPr/>
        </p:nvSpPr>
        <p:spPr>
          <a:xfrm>
            <a:off x="371075" y="32583750"/>
            <a:ext cx="20304153" cy="913070"/>
          </a:xfrm>
          <a:prstGeom prst="rect">
            <a:avLst/>
          </a:prstGeom>
          <a:noFill/>
        </p:spPr>
        <p:txBody>
          <a:bodyPr wrap="square" rtlCol="0">
            <a:spAutoFit/>
          </a:bodyPr>
          <a:lstStyle/>
          <a:p>
            <a:pPr algn="ctr"/>
            <a:r>
              <a:rPr lang="en-US" dirty="0">
                <a:solidFill>
                  <a:schemeClr val="tx1"/>
                </a:solidFill>
              </a:rPr>
              <a:t>Works Cited</a:t>
            </a:r>
          </a:p>
          <a:p>
            <a:pPr algn="ctr"/>
            <a:endParaRPr lang="en-US" sz="2000" dirty="0">
              <a:solidFill>
                <a:schemeClr val="tx1"/>
              </a:solidFill>
            </a:endParaRPr>
          </a:p>
        </p:txBody>
      </p:sp>
      <p:sp>
        <p:nvSpPr>
          <p:cNvPr id="31" name="TextBox 30">
            <a:extLst>
              <a:ext uri="{FF2B5EF4-FFF2-40B4-BE49-F238E27FC236}">
                <a16:creationId xmlns:a16="http://schemas.microsoft.com/office/drawing/2014/main" id="{F15DD54D-D4AF-9CBA-6C33-D0262EB3C98C}"/>
              </a:ext>
            </a:extLst>
          </p:cNvPr>
          <p:cNvSpPr txBox="1"/>
          <p:nvPr/>
        </p:nvSpPr>
        <p:spPr>
          <a:xfrm>
            <a:off x="371075" y="33796289"/>
            <a:ext cx="20812525" cy="4401205"/>
          </a:xfrm>
          <a:prstGeom prst="rect">
            <a:avLst/>
          </a:prstGeom>
          <a:noFill/>
        </p:spPr>
        <p:txBody>
          <a:bodyPr wrap="square" numCol="2" rtlCol="0">
            <a:spAutoFit/>
          </a:bodyPr>
          <a:lstStyle/>
          <a:p>
            <a:pPr marL="457200" indent="-457200" algn="l"/>
            <a:r>
              <a:rPr lang="en-US" sz="2800" b="0" i="0" dirty="0">
                <a:solidFill>
                  <a:srgbClr val="000000"/>
                </a:solidFill>
                <a:effectLst/>
                <a:latin typeface="+mn-lt"/>
              </a:rPr>
              <a:t>“Adobe Flash Security Issues | Player Problems | SWF Vulnerabilities.” </a:t>
            </a:r>
            <a:r>
              <a:rPr lang="en-US" sz="2800" b="0" i="1" dirty="0" err="1">
                <a:solidFill>
                  <a:srgbClr val="000000"/>
                </a:solidFill>
                <a:effectLst/>
                <a:latin typeface="+mn-lt"/>
              </a:rPr>
              <a:t>Locklizard</a:t>
            </a:r>
            <a:r>
              <a:rPr lang="en-US" sz="2800" b="0" i="0" dirty="0">
                <a:solidFill>
                  <a:srgbClr val="000000"/>
                </a:solidFill>
                <a:effectLst/>
                <a:latin typeface="+mn-lt"/>
              </a:rPr>
              <a:t>, www.locklizard.com/adobe-flash-security/.</a:t>
            </a:r>
          </a:p>
          <a:p>
            <a:pPr marL="457200" indent="-457200" algn="l"/>
            <a:r>
              <a:rPr lang="en-US" sz="2800" b="0" i="0" dirty="0">
                <a:solidFill>
                  <a:srgbClr val="000000"/>
                </a:solidFill>
                <a:effectLst/>
                <a:latin typeface="+mn-lt"/>
              </a:rPr>
              <a:t>Banach, Zbigniew. “The Heartbleed Bug: How a Forgotten Bounds Check Broke the Internet.” </a:t>
            </a:r>
            <a:r>
              <a:rPr lang="en-US" sz="2800" b="0" i="1" dirty="0">
                <a:solidFill>
                  <a:srgbClr val="000000"/>
                </a:solidFill>
                <a:effectLst/>
                <a:latin typeface="+mn-lt"/>
              </a:rPr>
              <a:t>Www.invicti.com</a:t>
            </a:r>
            <a:r>
              <a:rPr lang="en-US" sz="2800" b="0" i="0" dirty="0">
                <a:solidFill>
                  <a:srgbClr val="000000"/>
                </a:solidFill>
                <a:effectLst/>
                <a:latin typeface="+mn-lt"/>
              </a:rPr>
              <a:t>, 7 Feb. 2020, www.invicti.com/blog/web-security/the-heartbleed-bug/.</a:t>
            </a:r>
          </a:p>
          <a:p>
            <a:pPr marL="457200" indent="-457200" algn="l"/>
            <a:r>
              <a:rPr lang="en-US" sz="2800" b="0" i="0" dirty="0">
                <a:solidFill>
                  <a:srgbClr val="000000"/>
                </a:solidFill>
                <a:effectLst/>
                <a:latin typeface="+mn-lt"/>
              </a:rPr>
              <a:t>Gupta, </a:t>
            </a:r>
            <a:r>
              <a:rPr lang="en-US" sz="2800" b="0" i="0" dirty="0" err="1">
                <a:solidFill>
                  <a:srgbClr val="000000"/>
                </a:solidFill>
                <a:effectLst/>
                <a:latin typeface="+mn-lt"/>
              </a:rPr>
              <a:t>Samanvay</a:t>
            </a:r>
            <a:r>
              <a:rPr lang="en-US" sz="2800" b="0" i="0" dirty="0">
                <a:solidFill>
                  <a:srgbClr val="000000"/>
                </a:solidFill>
                <a:effectLst/>
                <a:latin typeface="+mn-lt"/>
              </a:rPr>
              <a:t>. “Buffer Overflow Attack.” </a:t>
            </a:r>
            <a:r>
              <a:rPr lang="en-US" sz="2800" b="0" i="1" dirty="0">
                <a:solidFill>
                  <a:srgbClr val="000000"/>
                </a:solidFill>
                <a:effectLst/>
                <a:latin typeface="+mn-lt"/>
              </a:rPr>
              <a:t>IOSR Journal of Computer Engineering</a:t>
            </a:r>
            <a:r>
              <a:rPr lang="en-US" sz="2800" b="0" i="0" dirty="0">
                <a:solidFill>
                  <a:srgbClr val="000000"/>
                </a:solidFill>
                <a:effectLst/>
                <a:latin typeface="+mn-lt"/>
              </a:rPr>
              <a:t>, vol. 1, no. 1, 2012, pp. 10–23, https://doi.org/10.9790/0661-0111023.</a:t>
            </a:r>
          </a:p>
          <a:p>
            <a:pPr marL="457200" indent="-457200" algn="l"/>
            <a:r>
              <a:rPr lang="en-US" sz="2800" b="0" i="0" dirty="0">
                <a:solidFill>
                  <a:srgbClr val="000000"/>
                </a:solidFill>
                <a:effectLst/>
                <a:latin typeface="+mn-lt"/>
              </a:rPr>
              <a:t>L, </a:t>
            </a:r>
            <a:r>
              <a:rPr lang="en-US" sz="2800" b="0" i="0" dirty="0" err="1">
                <a:solidFill>
                  <a:srgbClr val="000000"/>
                </a:solidFill>
                <a:effectLst/>
                <a:latin typeface="+mn-lt"/>
              </a:rPr>
              <a:t>Widad</a:t>
            </a:r>
            <a:r>
              <a:rPr lang="en-US" sz="2800" b="0" i="0" dirty="0">
                <a:solidFill>
                  <a:srgbClr val="000000"/>
                </a:solidFill>
                <a:effectLst/>
                <a:latin typeface="+mn-lt"/>
              </a:rPr>
              <a:t>. </a:t>
            </a:r>
            <a:r>
              <a:rPr lang="en-US" sz="2800" b="0" i="1" dirty="0">
                <a:solidFill>
                  <a:srgbClr val="000000"/>
                </a:solidFill>
                <a:effectLst/>
                <a:latin typeface="+mn-lt"/>
              </a:rPr>
              <a:t>Fortinet Releases Updates to Patch High-Severity Vulnerabilities in Multiple Products - AYRIME</a:t>
            </a:r>
            <a:r>
              <a:rPr lang="en-US" sz="2800" b="0" i="0" dirty="0">
                <a:solidFill>
                  <a:srgbClr val="000000"/>
                </a:solidFill>
                <a:effectLst/>
                <a:latin typeface="+mn-lt"/>
              </a:rPr>
              <a:t>. 15 Sept. 2023, ayrime.com/news/fortinet-releases-updates-to-patch-high-severity-vulnerabilities-in-multiple-products/. Accessed 31 Mar. 2024.</a:t>
            </a:r>
          </a:p>
          <a:p>
            <a:pPr marL="457200" indent="-457200" algn="l"/>
            <a:r>
              <a:rPr lang="en-US" sz="2800" b="0" i="0" dirty="0" err="1">
                <a:solidFill>
                  <a:srgbClr val="000000"/>
                </a:solidFill>
                <a:effectLst/>
                <a:latin typeface="+mn-lt"/>
              </a:rPr>
              <a:t>Lhee</a:t>
            </a:r>
            <a:r>
              <a:rPr lang="en-US" sz="2800" b="0" i="0" dirty="0">
                <a:solidFill>
                  <a:srgbClr val="000000"/>
                </a:solidFill>
                <a:effectLst/>
                <a:latin typeface="+mn-lt"/>
              </a:rPr>
              <a:t>, Kyung-Suk, and Steve J. Chapin. “Buffer Overflow and Format String Overflow Vulnerabilities.” </a:t>
            </a:r>
            <a:r>
              <a:rPr lang="en-US" sz="2800" b="0" i="1" dirty="0">
                <a:solidFill>
                  <a:srgbClr val="000000"/>
                </a:solidFill>
                <a:effectLst/>
                <a:latin typeface="+mn-lt"/>
              </a:rPr>
              <a:t>Software: Practice and Experience</a:t>
            </a:r>
            <a:r>
              <a:rPr lang="en-US" sz="2800" b="0" i="0" dirty="0">
                <a:solidFill>
                  <a:srgbClr val="000000"/>
                </a:solidFill>
                <a:effectLst/>
                <a:latin typeface="+mn-lt"/>
              </a:rPr>
              <a:t>, vol. 33, no. 5, 2003, pp. 423–460, https://doi.org/10.1002/spe.515.</a:t>
            </a:r>
          </a:p>
          <a:p>
            <a:pPr marL="457200" indent="-457200" algn="l"/>
            <a:r>
              <a:rPr lang="en-US" sz="2800" b="0" i="0" dirty="0">
                <a:solidFill>
                  <a:srgbClr val="000000"/>
                </a:solidFill>
                <a:effectLst/>
                <a:latin typeface="+mn-lt"/>
              </a:rPr>
              <a:t>Orman, H. “The Morris Worm: A Fifteen-Year Perspective.” </a:t>
            </a:r>
            <a:r>
              <a:rPr lang="en-US" sz="2800" b="0" i="1" dirty="0">
                <a:solidFill>
                  <a:srgbClr val="000000"/>
                </a:solidFill>
                <a:effectLst/>
                <a:latin typeface="+mn-lt"/>
              </a:rPr>
              <a:t>IEEE Security &amp; Privacy</a:t>
            </a:r>
            <a:r>
              <a:rPr lang="en-US" sz="2800" b="0" i="0" dirty="0">
                <a:solidFill>
                  <a:srgbClr val="000000"/>
                </a:solidFill>
                <a:effectLst/>
                <a:latin typeface="+mn-lt"/>
              </a:rPr>
              <a:t>, vol. 1, no. 5, Sept. 2003, pp. 35–43, https://doi.org/10.1109/msecp.2003.1236233.</a:t>
            </a:r>
          </a:p>
          <a:p>
            <a:pPr marL="457200" indent="-457200" algn="l"/>
            <a:r>
              <a:rPr lang="en-US" sz="2800" b="0" i="0" dirty="0">
                <a:solidFill>
                  <a:srgbClr val="000000"/>
                </a:solidFill>
                <a:effectLst/>
                <a:latin typeface="+mn-lt"/>
              </a:rPr>
              <a:t>“Real Life Examples.” </a:t>
            </a:r>
            <a:r>
              <a:rPr lang="en-US" sz="2800" b="0" i="1" dirty="0">
                <a:solidFill>
                  <a:srgbClr val="000000"/>
                </a:solidFill>
                <a:effectLst/>
                <a:latin typeface="+mn-lt"/>
              </a:rPr>
              <a:t>Towson.edu</a:t>
            </a:r>
            <a:r>
              <a:rPr lang="en-US" sz="2800" b="0" i="0" dirty="0">
                <a:solidFill>
                  <a:srgbClr val="000000"/>
                </a:solidFill>
                <a:effectLst/>
                <a:latin typeface="+mn-lt"/>
              </a:rPr>
              <a:t>, 2014, cisserv1.towson.edu/~</a:t>
            </a:r>
            <a:r>
              <a:rPr lang="en-US" sz="2800" b="0" i="0" dirty="0" err="1">
                <a:solidFill>
                  <a:srgbClr val="000000"/>
                </a:solidFill>
                <a:effectLst/>
                <a:latin typeface="+mn-lt"/>
              </a:rPr>
              <a:t>cssecinj</a:t>
            </a:r>
            <a:r>
              <a:rPr lang="en-US" sz="2800" b="0" i="0" dirty="0">
                <a:solidFill>
                  <a:srgbClr val="000000"/>
                </a:solidFill>
                <a:effectLst/>
                <a:latin typeface="+mn-lt"/>
              </a:rPr>
              <a:t>/links-resources/real-life-examples/.</a:t>
            </a:r>
          </a:p>
          <a:p>
            <a:pPr marL="457200" indent="-457200" algn="l"/>
            <a:r>
              <a:rPr lang="en-US" sz="2800" b="0" i="0" dirty="0">
                <a:solidFill>
                  <a:srgbClr val="000000"/>
                </a:solidFill>
                <a:effectLst/>
                <a:latin typeface="+mn-lt"/>
              </a:rPr>
              <a:t>“The NSO WhatsApp Vulnerability - This Is How It Happened.” </a:t>
            </a:r>
            <a:r>
              <a:rPr lang="en-US" sz="2800" b="0" i="1" dirty="0">
                <a:solidFill>
                  <a:srgbClr val="000000"/>
                </a:solidFill>
                <a:effectLst/>
                <a:latin typeface="+mn-lt"/>
              </a:rPr>
              <a:t>Check Point Research</a:t>
            </a:r>
            <a:r>
              <a:rPr lang="en-US" sz="2800" b="0" i="0" dirty="0">
                <a:solidFill>
                  <a:srgbClr val="000000"/>
                </a:solidFill>
                <a:effectLst/>
                <a:latin typeface="+mn-lt"/>
              </a:rPr>
              <a:t>, 14 May 2019, research.checkpoint.com/2019/the-</a:t>
            </a:r>
            <a:r>
              <a:rPr lang="en-US" sz="2800" b="0" i="0" dirty="0" err="1">
                <a:solidFill>
                  <a:srgbClr val="000000"/>
                </a:solidFill>
                <a:effectLst/>
                <a:latin typeface="+mn-lt"/>
              </a:rPr>
              <a:t>nso</a:t>
            </a:r>
            <a:r>
              <a:rPr lang="en-US" sz="2800" b="0" i="0" dirty="0">
                <a:solidFill>
                  <a:srgbClr val="000000"/>
                </a:solidFill>
                <a:effectLst/>
                <a:latin typeface="+mn-lt"/>
              </a:rPr>
              <a:t>-</a:t>
            </a:r>
            <a:r>
              <a:rPr lang="en-US" sz="2800" b="0" i="0" dirty="0" err="1">
                <a:solidFill>
                  <a:srgbClr val="000000"/>
                </a:solidFill>
                <a:effectLst/>
                <a:latin typeface="+mn-lt"/>
              </a:rPr>
              <a:t>whatsapp</a:t>
            </a:r>
            <a:r>
              <a:rPr lang="en-US" sz="2800" b="0" i="0" dirty="0">
                <a:solidFill>
                  <a:srgbClr val="000000"/>
                </a:solidFill>
                <a:effectLst/>
                <a:latin typeface="+mn-lt"/>
              </a:rPr>
              <a:t>-vulnerability-this-is-how-it-happened/.</a:t>
            </a:r>
          </a:p>
          <a:p>
            <a:pPr marL="457200" indent="-457200" algn="l"/>
            <a:r>
              <a:rPr lang="en-US" sz="2800" b="0" i="0" dirty="0" err="1">
                <a:solidFill>
                  <a:srgbClr val="000000"/>
                </a:solidFill>
                <a:effectLst/>
                <a:latin typeface="+mn-lt"/>
              </a:rPr>
              <a:t>wallarm</a:t>
            </a:r>
            <a:r>
              <a:rPr lang="en-US" sz="2800" b="0" i="0" dirty="0">
                <a:solidFill>
                  <a:srgbClr val="000000"/>
                </a:solidFill>
                <a:effectLst/>
                <a:latin typeface="+mn-lt"/>
              </a:rPr>
              <a:t>. “What Is a Buffer Overflow Attack ❓ Types, How Hackers Use It | </a:t>
            </a:r>
            <a:r>
              <a:rPr lang="en-US" sz="2800" b="0" i="0" dirty="0" err="1">
                <a:solidFill>
                  <a:srgbClr val="000000"/>
                </a:solidFill>
                <a:effectLst/>
                <a:latin typeface="+mn-lt"/>
              </a:rPr>
              <a:t>Wallarm</a:t>
            </a:r>
            <a:r>
              <a:rPr lang="en-US" sz="2800" b="0" i="0" dirty="0">
                <a:solidFill>
                  <a:srgbClr val="000000"/>
                </a:solidFill>
                <a:effectLst/>
                <a:latin typeface="+mn-lt"/>
              </a:rPr>
              <a:t>.” </a:t>
            </a:r>
            <a:r>
              <a:rPr lang="en-US" sz="2800" b="0" i="1" dirty="0">
                <a:solidFill>
                  <a:srgbClr val="000000"/>
                </a:solidFill>
                <a:effectLst/>
                <a:latin typeface="+mn-lt"/>
              </a:rPr>
              <a:t>Www.wallarm.com</a:t>
            </a:r>
            <a:r>
              <a:rPr lang="en-US" sz="2800" b="0" i="0" dirty="0">
                <a:solidFill>
                  <a:srgbClr val="000000"/>
                </a:solidFill>
                <a:effectLst/>
                <a:latin typeface="+mn-lt"/>
              </a:rPr>
              <a:t>, www.wallarm.com/what/buffer-overflow-attack-definition-types-use-by-hackers-part-1.</a:t>
            </a:r>
          </a:p>
          <a:p>
            <a:pPr marL="457200" indent="-457200" algn="l"/>
            <a:r>
              <a:rPr lang="en-US" sz="2800" b="0" i="0" dirty="0" err="1">
                <a:solidFill>
                  <a:srgbClr val="000000"/>
                </a:solidFill>
                <a:effectLst/>
                <a:latin typeface="+mn-lt"/>
              </a:rPr>
              <a:t>Welekwe</a:t>
            </a:r>
            <a:r>
              <a:rPr lang="en-US" sz="2800" b="0" i="0" dirty="0">
                <a:solidFill>
                  <a:srgbClr val="000000"/>
                </a:solidFill>
                <a:effectLst/>
                <a:latin typeface="+mn-lt"/>
              </a:rPr>
              <a:t>, </a:t>
            </a:r>
            <a:r>
              <a:rPr lang="en-US" sz="2800" b="0" i="0" dirty="0" err="1">
                <a:solidFill>
                  <a:srgbClr val="000000"/>
                </a:solidFill>
                <a:effectLst/>
                <a:latin typeface="+mn-lt"/>
              </a:rPr>
              <a:t>Amakiri</a:t>
            </a:r>
            <a:r>
              <a:rPr lang="en-US" sz="2800" b="0" i="0" dirty="0">
                <a:solidFill>
                  <a:srgbClr val="000000"/>
                </a:solidFill>
                <a:effectLst/>
                <a:latin typeface="+mn-lt"/>
              </a:rPr>
              <a:t>. “Buffer Overflow Vulnerabilities and Attacks Explained.” </a:t>
            </a:r>
            <a:r>
              <a:rPr lang="en-US" sz="2800" b="0" i="1" dirty="0" err="1">
                <a:solidFill>
                  <a:srgbClr val="000000"/>
                </a:solidFill>
                <a:effectLst/>
                <a:latin typeface="+mn-lt"/>
              </a:rPr>
              <a:t>Comparitech</a:t>
            </a:r>
            <a:r>
              <a:rPr lang="en-US" sz="2800" b="0" i="0" dirty="0">
                <a:solidFill>
                  <a:srgbClr val="000000"/>
                </a:solidFill>
                <a:effectLst/>
                <a:latin typeface="+mn-lt"/>
              </a:rPr>
              <a:t>, 24 Aug. 2020, www.comparitech.com/blog/information-security/buffer-overflow-attacks-vulnerabilities/.</a:t>
            </a:r>
          </a:p>
          <a:p>
            <a:pPr marL="457200" indent="-457200" algn="l"/>
            <a:r>
              <a:rPr lang="en-US" sz="2800" b="0" i="0" dirty="0">
                <a:solidFill>
                  <a:srgbClr val="000000"/>
                </a:solidFill>
                <a:effectLst/>
                <a:latin typeface="+mn-lt"/>
              </a:rPr>
              <a:t>“What Is a Buffer Overflow | Attack Types and Prevention Methods | Imperva.” </a:t>
            </a:r>
            <a:r>
              <a:rPr lang="en-US" sz="2800" b="0" i="1" dirty="0">
                <a:solidFill>
                  <a:srgbClr val="000000"/>
                </a:solidFill>
                <a:effectLst/>
                <a:latin typeface="+mn-lt"/>
              </a:rPr>
              <a:t>Imperva</a:t>
            </a:r>
            <a:r>
              <a:rPr lang="en-US" sz="2800" b="0" i="0" dirty="0">
                <a:solidFill>
                  <a:srgbClr val="000000"/>
                </a:solidFill>
                <a:effectLst/>
                <a:latin typeface="+mn-lt"/>
              </a:rPr>
              <a:t>, 2020, www.imperva.com/learn/application-security/buffer-overflow/.</a:t>
            </a:r>
          </a:p>
          <a:p>
            <a:pPr marL="457200" indent="-457200" algn="l"/>
            <a:r>
              <a:rPr lang="en-US" sz="2800" b="0" i="0" dirty="0">
                <a:solidFill>
                  <a:srgbClr val="000000"/>
                </a:solidFill>
                <a:effectLst/>
                <a:latin typeface="+mn-lt"/>
              </a:rPr>
              <a:t>“What Is SQL Slammer Virus?” </a:t>
            </a:r>
            <a:r>
              <a:rPr lang="en-US" sz="2800" b="0" i="1" dirty="0" err="1">
                <a:solidFill>
                  <a:srgbClr val="000000"/>
                </a:solidFill>
                <a:effectLst/>
                <a:latin typeface="+mn-lt"/>
              </a:rPr>
              <a:t>GeeksforGeeks</a:t>
            </a:r>
            <a:r>
              <a:rPr lang="en-US" sz="2800" b="0" i="0" dirty="0">
                <a:solidFill>
                  <a:srgbClr val="000000"/>
                </a:solidFill>
                <a:effectLst/>
                <a:latin typeface="+mn-lt"/>
              </a:rPr>
              <a:t>, 21 Aug. 2022, www.geeksforgeeks.org/what-is-sql-slammer-virus/.</a:t>
            </a:r>
          </a:p>
          <a:p>
            <a:endParaRPr lang="en-US" sz="2400" dirty="0"/>
          </a:p>
        </p:txBody>
      </p:sp>
      <p:sp>
        <p:nvSpPr>
          <p:cNvPr id="2" name="TextBox 1">
            <a:extLst>
              <a:ext uri="{FF2B5EF4-FFF2-40B4-BE49-F238E27FC236}">
                <a16:creationId xmlns:a16="http://schemas.microsoft.com/office/drawing/2014/main" id="{B506B781-BB4D-9346-08BD-CAF9E5AC7417}"/>
              </a:ext>
            </a:extLst>
          </p:cNvPr>
          <p:cNvSpPr txBox="1"/>
          <p:nvPr/>
        </p:nvSpPr>
        <p:spPr>
          <a:xfrm>
            <a:off x="1400175" y="16764000"/>
            <a:ext cx="11553825" cy="379591"/>
          </a:xfrm>
          <a:prstGeom prst="rect">
            <a:avLst/>
          </a:prstGeom>
          <a:noFill/>
        </p:spPr>
        <p:txBody>
          <a:bodyPr wrap="square" rtlCol="0">
            <a:spAutoFit/>
          </a:bodyPr>
          <a:lstStyle/>
          <a:p>
            <a:r>
              <a:rPr lang="en-US" sz="2800" dirty="0">
                <a:solidFill>
                  <a:schemeClr val="tx1"/>
                </a:solidFill>
              </a:rPr>
              <a:t>https://www.imperva.com/learn/application-security/buffer-overflow/</a:t>
            </a:r>
          </a:p>
        </p:txBody>
      </p:sp>
      <p:sp>
        <p:nvSpPr>
          <p:cNvPr id="3" name="TextBox 2">
            <a:extLst>
              <a:ext uri="{FF2B5EF4-FFF2-40B4-BE49-F238E27FC236}">
                <a16:creationId xmlns:a16="http://schemas.microsoft.com/office/drawing/2014/main" id="{80DDDAE3-0219-72B2-E99A-C1BDE3C340F9}"/>
              </a:ext>
            </a:extLst>
          </p:cNvPr>
          <p:cNvSpPr txBox="1"/>
          <p:nvPr/>
        </p:nvSpPr>
        <p:spPr>
          <a:xfrm>
            <a:off x="1400175" y="12890493"/>
            <a:ext cx="11553825" cy="379591"/>
          </a:xfrm>
          <a:prstGeom prst="rect">
            <a:avLst/>
          </a:prstGeom>
          <a:noFill/>
        </p:spPr>
        <p:txBody>
          <a:bodyPr wrap="square" rtlCol="0">
            <a:spAutoFit/>
          </a:bodyPr>
          <a:lstStyle/>
          <a:p>
            <a:r>
              <a:rPr lang="en-US" sz="2800" dirty="0">
                <a:solidFill>
                  <a:schemeClr val="tx1"/>
                </a:solidFill>
              </a:rPr>
              <a:t>https://www.wallarm.com/what/buffer-overflow-attack-definition-types-use-by-hackers-part-1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6000" b="0" i="0" u="none" strike="noStrike" cap="none" normalizeH="0" baseline="-25000" smtClean="0">
            <a:ln>
              <a:noFill/>
            </a:ln>
            <a:solidFill>
              <a:schemeClr val="bg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6000" b="0" i="0" u="none" strike="noStrike" cap="none" normalizeH="0" baseline="-25000" smtClean="0">
            <a:ln>
              <a:noFill/>
            </a:ln>
            <a:solidFill>
              <a:schemeClr val="bg1"/>
            </a:solidFill>
            <a:effectLst/>
            <a:latin typeface="Arial" panose="020B060402020202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3103</TotalTime>
  <Words>888</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Brad Goodner</dc:creator>
  <cp:lastModifiedBy>Sims, Drake</cp:lastModifiedBy>
  <cp:revision>188</cp:revision>
  <cp:lastPrinted>1601-01-01T00:00:00Z</cp:lastPrinted>
  <dcterms:created xsi:type="dcterms:W3CDTF">2004-09-29T01:30:04Z</dcterms:created>
  <dcterms:modified xsi:type="dcterms:W3CDTF">2024-03-31T23:32:34Z</dcterms:modified>
</cp:coreProperties>
</file>