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59" r:id="rId3"/>
    <p:sldId id="260" r:id="rId4"/>
    <p:sldId id="262" r:id="rId5"/>
    <p:sldId id="269" r:id="rId6"/>
    <p:sldId id="270" r:id="rId7"/>
    <p:sldId id="271" r:id="rId8"/>
    <p:sldId id="272" r:id="rId9"/>
    <p:sldId id="273" r:id="rId10"/>
    <p:sldId id="276" r:id="rId11"/>
    <p:sldId id="277" r:id="rId12"/>
    <p:sldId id="275" r:id="rId13"/>
    <p:sldId id="27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55CC8070-56B3-46DB-9E80-F477FA287A43}">
          <p14:sldIdLst>
            <p14:sldId id="256"/>
            <p14:sldId id="259"/>
            <p14:sldId id="260"/>
            <p14:sldId id="262"/>
            <p14:sldId id="269"/>
            <p14:sldId id="270"/>
            <p14:sldId id="271"/>
            <p14:sldId id="272"/>
            <p14:sldId id="273"/>
            <p14:sldId id="276"/>
            <p14:sldId id="277"/>
            <p14:sldId id="275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D78E0-D255-4C15-9D8F-0F99A0E85AE2}" type="datetimeFigureOut">
              <a:rPr lang="fr-CH" smtClean="0"/>
              <a:t>02.06.2015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05653-B57E-4765-B5E4-50685F962CA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5418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305653-B57E-4765-B5E4-50685F962CAA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15973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42FB-FD47-492C-B532-84BA24AA1252}" type="datetime1">
              <a:rPr lang="fr-CH" smtClean="0"/>
              <a:t>02.06.2015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933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348F-9DEE-4FC7-BBDD-D5BF3BE6B4CA}" type="datetime1">
              <a:rPr lang="fr-CH" smtClean="0"/>
              <a:t>02.06.2015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81529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9DFBC-760A-4745-92AD-2B38A5CBF2AE}" type="datetime1">
              <a:rPr lang="fr-CH" smtClean="0"/>
              <a:t>02.06.2015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13546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26131-A290-4103-9DCA-383161D3080D}" type="datetime1">
              <a:rPr lang="fr-CH" smtClean="0"/>
              <a:t>02.06.2015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5586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67C3-999E-4DF0-97B8-CAF451AED05F}" type="datetime1">
              <a:rPr lang="fr-CH" smtClean="0"/>
              <a:t>02.06.2015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46795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BC18-6ADB-4E80-9399-72FFF09540EC}" type="datetime1">
              <a:rPr lang="fr-CH" smtClean="0"/>
              <a:t>02.06.2015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0993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0C88-11C4-44C9-959E-9AAEE8669ADE}" type="datetime1">
              <a:rPr lang="fr-CH" smtClean="0"/>
              <a:t>02.06.2015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37738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BFDAE-BCBD-4777-A806-33C5521F6E9C}" type="datetime1">
              <a:rPr lang="fr-CH" smtClean="0"/>
              <a:t>02.06.2015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50519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68E5-A892-4819-A5FF-990739A5AA40}" type="datetime1">
              <a:rPr lang="fr-CH" smtClean="0"/>
              <a:t>02.06.2015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7152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CD24-AF35-4B3E-B1D4-61BED39E4465}" type="datetime1">
              <a:rPr lang="fr-CH" smtClean="0"/>
              <a:t>02.06.2015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6371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940A-A442-49CC-BB93-5C494FA62A5B}" type="datetime1">
              <a:rPr lang="fr-CH" smtClean="0"/>
              <a:t>02.06.2015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1164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F64C-40A4-46BC-8688-EE47E4BCA59B}" type="datetime1">
              <a:rPr lang="fr-CH" smtClean="0"/>
              <a:t>02.06.2015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6668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62F5-0C90-423C-A0E2-2E4919DDABB5}" type="datetime1">
              <a:rPr lang="fr-CH" smtClean="0"/>
              <a:t>02.06.2015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5408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51B3-7B13-4CD8-849D-017016AA3761}" type="datetime1">
              <a:rPr lang="fr-CH" smtClean="0"/>
              <a:t>02.06.2015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38920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580A9-41EF-4060-88A0-3010DB91E7D6}" type="datetime1">
              <a:rPr lang="fr-CH" smtClean="0"/>
              <a:t>02.06.2015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7339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873F-02A6-4F7A-B131-BA962B89D4F6}" type="datetime1">
              <a:rPr lang="fr-CH" smtClean="0"/>
              <a:t>02.06.2015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1782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EEB26-51C6-4CD5-82BC-990CCF39521F}" type="datetime1">
              <a:rPr lang="fr-CH" smtClean="0"/>
              <a:t>02.06.2015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18458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513D6AE-CC7F-4675-A018-39E675468283}" type="datetime1">
              <a:rPr lang="fr-CH" smtClean="0"/>
              <a:t>02.06.2015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978574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 smtClean="0"/>
              <a:t>Callable</a:t>
            </a:r>
            <a:r>
              <a:rPr lang="fr-CH" dirty="0" smtClean="0"/>
              <a:t> &amp; </a:t>
            </a:r>
            <a:r>
              <a:rPr lang="fr-CH" dirty="0" err="1" smtClean="0"/>
              <a:t>FutureTASk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Java concurrency tools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Matthieu Bandelier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&amp; Horia Mut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71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485900"/>
          </a:xfrm>
        </p:spPr>
        <p:txBody>
          <a:bodyPr/>
          <a:lstStyle/>
          <a:p>
            <a:r>
              <a:rPr lang="fr-CH" dirty="0" smtClean="0"/>
              <a:t>2.3	</a:t>
            </a:r>
            <a:r>
              <a:rPr lang="fr-CH" dirty="0" err="1" smtClean="0"/>
              <a:t>Futuretask</a:t>
            </a:r>
            <a:r>
              <a:rPr lang="fr-CH" dirty="0" smtClean="0"/>
              <a:t> –</a:t>
            </a:r>
            <a:r>
              <a:rPr lang="fr-CH" dirty="0"/>
              <a:t> </a:t>
            </a:r>
            <a:r>
              <a:rPr lang="fr-CH" dirty="0" err="1" smtClean="0"/>
              <a:t>example</a:t>
            </a:r>
            <a:r>
              <a:rPr lang="fr-CH" dirty="0" smtClean="0"/>
              <a:t> / </a:t>
            </a:r>
            <a:r>
              <a:rPr lang="fr-CH" dirty="0" err="1" smtClean="0"/>
              <a:t>COde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684212" y="2286001"/>
            <a:ext cx="4776788" cy="3643312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 err="1" smtClean="0">
                <a:solidFill>
                  <a:schemeClr val="tx1"/>
                </a:solidFill>
              </a:rPr>
              <a:t>Provide</a:t>
            </a:r>
            <a:r>
              <a:rPr lang="fr-CH" dirty="0" smtClean="0">
                <a:solidFill>
                  <a:schemeClr val="tx1"/>
                </a:solidFill>
              </a:rPr>
              <a:t> the user </a:t>
            </a:r>
            <a:r>
              <a:rPr lang="fr-CH" dirty="0" err="1" smtClean="0">
                <a:solidFill>
                  <a:schemeClr val="tx1"/>
                </a:solidFill>
              </a:rPr>
              <a:t>with</a:t>
            </a:r>
            <a:r>
              <a:rPr lang="fr-CH" dirty="0" smtClean="0">
                <a:solidFill>
                  <a:schemeClr val="tx1"/>
                </a:solidFill>
              </a:rPr>
              <a:t> </a:t>
            </a:r>
            <a:r>
              <a:rPr lang="fr-CH" dirty="0" err="1" smtClean="0">
                <a:solidFill>
                  <a:schemeClr val="tx1"/>
                </a:solidFill>
              </a:rPr>
              <a:t>possibility</a:t>
            </a:r>
            <a:r>
              <a:rPr lang="fr-CH" dirty="0" smtClean="0">
                <a:solidFill>
                  <a:schemeClr val="tx1"/>
                </a:solidFill>
              </a:rPr>
              <a:t> to</a:t>
            </a:r>
            <a:r>
              <a:rPr lang="fr-CH" dirty="0">
                <a:solidFill>
                  <a:schemeClr val="tx1"/>
                </a:solidFill>
              </a:rPr>
              <a:t> </a:t>
            </a:r>
            <a:r>
              <a:rPr lang="fr-CH" dirty="0" smtClean="0">
                <a:solidFill>
                  <a:schemeClr val="tx1"/>
                </a:solidFill>
              </a:rPr>
              <a:t>cancel the running </a:t>
            </a:r>
            <a:r>
              <a:rPr lang="fr-CH" dirty="0" err="1" smtClean="0">
                <a:solidFill>
                  <a:schemeClr val="tx1"/>
                </a:solidFill>
              </a:rPr>
              <a:t>task</a:t>
            </a:r>
            <a:r>
              <a:rPr lang="fr-CH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 err="1" smtClean="0">
                <a:solidFill>
                  <a:schemeClr val="tx1"/>
                </a:solidFill>
              </a:rPr>
              <a:t>Provide</a:t>
            </a:r>
            <a:r>
              <a:rPr lang="fr-CH" dirty="0" smtClean="0">
                <a:solidFill>
                  <a:schemeClr val="tx1"/>
                </a:solidFill>
              </a:rPr>
              <a:t> the user the </a:t>
            </a:r>
            <a:r>
              <a:rPr lang="fr-CH" dirty="0" err="1" smtClean="0">
                <a:solidFill>
                  <a:schemeClr val="tx1"/>
                </a:solidFill>
              </a:rPr>
              <a:t>possiblity</a:t>
            </a:r>
            <a:r>
              <a:rPr lang="fr-CH" dirty="0" smtClean="0">
                <a:solidFill>
                  <a:schemeClr val="tx1"/>
                </a:solidFill>
              </a:rPr>
              <a:t> to show the </a:t>
            </a:r>
            <a:r>
              <a:rPr lang="fr-CH" dirty="0" err="1" smtClean="0">
                <a:solidFill>
                  <a:schemeClr val="tx1"/>
                </a:solidFill>
              </a:rPr>
              <a:t>task’s</a:t>
            </a:r>
            <a:r>
              <a:rPr lang="fr-CH" dirty="0" smtClean="0">
                <a:solidFill>
                  <a:schemeClr val="tx1"/>
                </a:solidFill>
              </a:rPr>
              <a:t> </a:t>
            </a:r>
            <a:r>
              <a:rPr lang="fr-CH" dirty="0" err="1" smtClean="0">
                <a:solidFill>
                  <a:schemeClr val="tx1"/>
                </a:solidFill>
              </a:rPr>
              <a:t>work</a:t>
            </a:r>
            <a:r>
              <a:rPr lang="fr-CH" dirty="0" smtClean="0">
                <a:solidFill>
                  <a:schemeClr val="tx1"/>
                </a:solidFill>
              </a:rPr>
              <a:t> in </a:t>
            </a:r>
            <a:r>
              <a:rPr lang="fr-CH" dirty="0" err="1" smtClean="0">
                <a:solidFill>
                  <a:schemeClr val="tx1"/>
                </a:solidFill>
              </a:rPr>
              <a:t>progress</a:t>
            </a:r>
            <a:r>
              <a:rPr lang="fr-CH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 err="1" smtClean="0">
                <a:solidFill>
                  <a:schemeClr val="tx1"/>
                </a:solidFill>
              </a:rPr>
              <a:t>Wait</a:t>
            </a:r>
            <a:r>
              <a:rPr lang="fr-CH" dirty="0" smtClean="0">
                <a:solidFill>
                  <a:schemeClr val="tx1"/>
                </a:solidFill>
              </a:rPr>
              <a:t> for the </a:t>
            </a:r>
            <a:r>
              <a:rPr lang="fr-CH" dirty="0" err="1" smtClean="0">
                <a:solidFill>
                  <a:schemeClr val="tx1"/>
                </a:solidFill>
              </a:rPr>
              <a:t>tasks’s</a:t>
            </a:r>
            <a:r>
              <a:rPr lang="fr-CH" dirty="0" smtClean="0">
                <a:solidFill>
                  <a:schemeClr val="tx1"/>
                </a:solidFill>
              </a:rPr>
              <a:t> </a:t>
            </a:r>
            <a:r>
              <a:rPr lang="fr-CH" dirty="0" err="1" smtClean="0">
                <a:solidFill>
                  <a:schemeClr val="tx1"/>
                </a:solidFill>
              </a:rPr>
              <a:t>result</a:t>
            </a:r>
            <a:r>
              <a:rPr lang="fr-CH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>
                <a:solidFill>
                  <a:schemeClr val="tx1"/>
                </a:solidFill>
              </a:rPr>
              <a:t>10</a:t>
            </a:fld>
            <a:endParaRPr lang="fr-CH" dirty="0">
              <a:solidFill>
                <a:schemeClr val="tx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840" y="1754381"/>
            <a:ext cx="5601482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142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485900"/>
          </a:xfrm>
        </p:spPr>
        <p:txBody>
          <a:bodyPr/>
          <a:lstStyle/>
          <a:p>
            <a:r>
              <a:rPr lang="fr-CH" dirty="0" smtClean="0"/>
              <a:t>2.3	</a:t>
            </a:r>
            <a:r>
              <a:rPr lang="fr-CH" dirty="0" err="1" smtClean="0"/>
              <a:t>Demo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684212" y="2286001"/>
            <a:ext cx="8535988" cy="3643312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>
                <a:solidFill>
                  <a:schemeClr val="tx1"/>
                </a:solidFill>
              </a:rPr>
              <a:t>11</a:t>
            </a:fld>
            <a:endParaRPr lang="fr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483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485900"/>
          </a:xfrm>
        </p:spPr>
        <p:txBody>
          <a:bodyPr/>
          <a:lstStyle/>
          <a:p>
            <a:r>
              <a:rPr lang="fr-CH" dirty="0" smtClean="0"/>
              <a:t>3.1  Conclusion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684212" y="2286001"/>
            <a:ext cx="8535988" cy="3643312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>
                <a:solidFill>
                  <a:schemeClr val="tx1"/>
                </a:solidFill>
              </a:rPr>
              <a:t>12</a:t>
            </a:fld>
            <a:endParaRPr lang="fr-CH" dirty="0">
              <a:solidFill>
                <a:schemeClr val="tx1"/>
              </a:solidFill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687532"/>
              </p:ext>
            </p:extLst>
          </p:nvPr>
        </p:nvGraphicFramePr>
        <p:xfrm>
          <a:off x="1092201" y="2691341"/>
          <a:ext cx="9650412" cy="304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6804"/>
                <a:gridCol w="3216804"/>
                <a:gridCol w="3216804"/>
              </a:tblGrid>
              <a:tr h="370840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Callable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FutureTask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description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define</a:t>
                      </a:r>
                      <a:r>
                        <a:rPr lang="fr-CH" dirty="0" smtClean="0"/>
                        <a:t> a </a:t>
                      </a:r>
                      <a:r>
                        <a:rPr lang="fr-CH" dirty="0" err="1" smtClean="0"/>
                        <a:t>task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H" dirty="0" err="1" smtClean="0"/>
                        <a:t>get</a:t>
                      </a:r>
                      <a:r>
                        <a:rPr lang="fr-CH" dirty="0" smtClean="0"/>
                        <a:t> the </a:t>
                      </a:r>
                      <a:r>
                        <a:rPr lang="fr-CH" dirty="0" err="1" smtClean="0"/>
                        <a:t>result</a:t>
                      </a:r>
                      <a:r>
                        <a:rPr lang="fr-CH" dirty="0" smtClean="0"/>
                        <a:t> of a</a:t>
                      </a:r>
                      <a:r>
                        <a:rPr lang="fr-CH" baseline="0" dirty="0" smtClean="0"/>
                        <a:t> </a:t>
                      </a:r>
                      <a:r>
                        <a:rPr lang="fr-CH" baseline="0" dirty="0" err="1" smtClean="0"/>
                        <a:t>task</a:t>
                      </a:r>
                      <a:endParaRPr lang="fr-CH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H" baseline="0" dirty="0" err="1" smtClean="0"/>
                        <a:t>allow</a:t>
                      </a:r>
                      <a:r>
                        <a:rPr lang="fr-CH" baseline="0" dirty="0" smtClean="0"/>
                        <a:t> modification of the </a:t>
                      </a:r>
                      <a:r>
                        <a:rPr lang="fr-CH" baseline="0" dirty="0" err="1" smtClean="0"/>
                        <a:t>wrapped</a:t>
                      </a:r>
                      <a:r>
                        <a:rPr lang="fr-CH" baseline="0" dirty="0" smtClean="0"/>
                        <a:t> </a:t>
                      </a:r>
                      <a:r>
                        <a:rPr lang="fr-CH" baseline="0" dirty="0" err="1" smtClean="0"/>
                        <a:t>Callable</a:t>
                      </a:r>
                      <a:r>
                        <a:rPr lang="fr-CH" baseline="0" dirty="0" smtClean="0"/>
                        <a:t> or </a:t>
                      </a:r>
                      <a:r>
                        <a:rPr lang="fr-CH" baseline="0" dirty="0" err="1" smtClean="0"/>
                        <a:t>Runnable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implements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Callable</a:t>
                      </a:r>
                      <a:r>
                        <a:rPr lang="fr-CH" dirty="0" smtClean="0"/>
                        <a:t>&lt;Type&gt;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RunnableFuture</a:t>
                      </a:r>
                      <a:r>
                        <a:rPr lang="fr-CH" dirty="0" smtClean="0"/>
                        <a:t>&lt;Type&gt;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methods</a:t>
                      </a:r>
                      <a:r>
                        <a:rPr lang="fr-CH" dirty="0" smtClean="0"/>
                        <a:t> </a:t>
                      </a:r>
                      <a:r>
                        <a:rPr lang="fr-CH" dirty="0" err="1" smtClean="0"/>
                        <a:t>required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&lt;Type&gt; call()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-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type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interface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class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Exception handling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Yes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Yes</a:t>
                      </a:r>
                      <a:endParaRPr lang="fr-CH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063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485900"/>
          </a:xfrm>
        </p:spPr>
        <p:txBody>
          <a:bodyPr/>
          <a:lstStyle/>
          <a:p>
            <a:r>
              <a:rPr lang="fr-CH" dirty="0" smtClean="0"/>
              <a:t>4  Sources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684211" y="2286001"/>
            <a:ext cx="10058401" cy="3643312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>
                <a:solidFill>
                  <a:schemeClr val="tx1"/>
                </a:solidFill>
              </a:rPr>
              <a:t>Informations : http://www.journaldev.com/1162/java-multi-threading-concurrency-interview-questions-with-answers#callable-future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>
                <a:solidFill>
                  <a:schemeClr val="tx1"/>
                </a:solidFill>
              </a:rPr>
              <a:t>Code : http://www.journaldev.com/1090/java-callable-future-example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>
                <a:solidFill>
                  <a:schemeClr val="tx1"/>
                </a:solidFill>
              </a:rPr>
              <a:t>API 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H" dirty="0">
                <a:solidFill>
                  <a:schemeClr val="tx1"/>
                </a:solidFill>
              </a:rPr>
              <a:t>https://docs.oracle.com/javase/7/docs/api/java/util/concurrent/Callable.html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H" dirty="0">
                <a:solidFill>
                  <a:schemeClr val="tx1"/>
                </a:solidFill>
              </a:rPr>
              <a:t>http://docs.oracle.com/javase/7/docs/api/java/util/concurrent/FutureTask.html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>
                <a:solidFill>
                  <a:schemeClr val="tx1"/>
                </a:solidFill>
              </a:rPr>
              <a:t>13</a:t>
            </a:fld>
            <a:endParaRPr lang="fr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990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2" y="442912"/>
            <a:ext cx="10058400" cy="2743200"/>
          </a:xfrm>
        </p:spPr>
        <p:txBody>
          <a:bodyPr/>
          <a:lstStyle/>
          <a:p>
            <a:r>
              <a:rPr lang="fr-CH" dirty="0" smtClean="0"/>
              <a:t>1.1	</a:t>
            </a:r>
            <a:r>
              <a:rPr lang="fr-CH" dirty="0" err="1" smtClean="0"/>
              <a:t>Callable</a:t>
            </a:r>
            <a:r>
              <a:rPr lang="fr-CH" dirty="0" smtClean="0"/>
              <a:t> - Introduction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 err="1">
                <a:solidFill>
                  <a:schemeClr val="tx1"/>
                </a:solidFill>
              </a:rPr>
              <a:t>Inteface</a:t>
            </a:r>
            <a:endParaRPr lang="fr-CH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 err="1">
                <a:solidFill>
                  <a:schemeClr val="tx1"/>
                </a:solidFill>
              </a:rPr>
              <a:t>Since</a:t>
            </a:r>
            <a:r>
              <a:rPr lang="fr-CH" dirty="0">
                <a:solidFill>
                  <a:schemeClr val="tx1"/>
                </a:solidFill>
              </a:rPr>
              <a:t> Java 5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 err="1">
                <a:solidFill>
                  <a:schemeClr val="tx1"/>
                </a:solidFill>
              </a:rPr>
              <a:t>java.util.concurrent</a:t>
            </a:r>
            <a:r>
              <a:rPr lang="fr-CH" dirty="0">
                <a:solidFill>
                  <a:schemeClr val="tx1"/>
                </a:solidFill>
              </a:rPr>
              <a:t> package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 err="1">
                <a:solidFill>
                  <a:schemeClr val="tx1"/>
                </a:solidFill>
              </a:rPr>
              <a:t>Similar</a:t>
            </a:r>
            <a:r>
              <a:rPr lang="fr-CH" dirty="0">
                <a:solidFill>
                  <a:schemeClr val="tx1"/>
                </a:solidFill>
              </a:rPr>
              <a:t> to </a:t>
            </a:r>
            <a:r>
              <a:rPr lang="fr-CH" dirty="0" err="1">
                <a:solidFill>
                  <a:schemeClr val="tx1"/>
                </a:solidFill>
              </a:rPr>
              <a:t>Runnable</a:t>
            </a:r>
            <a:endParaRPr lang="fr-CH" dirty="0">
              <a:solidFill>
                <a:schemeClr val="tx1"/>
              </a:solidFill>
            </a:endParaRPr>
          </a:p>
          <a:p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>
                <a:solidFill>
                  <a:schemeClr val="tx1"/>
                </a:solidFill>
              </a:rPr>
              <a:t>2</a:t>
            </a:fld>
            <a:endParaRPr lang="fr-CH" dirty="0">
              <a:solidFill>
                <a:schemeClr val="tx1"/>
              </a:solidFill>
            </a:endParaRPr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169894"/>
              </p:ext>
            </p:extLst>
          </p:nvPr>
        </p:nvGraphicFramePr>
        <p:xfrm>
          <a:off x="3377446" y="2636520"/>
          <a:ext cx="81279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27978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Callable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Runnable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Requested</a:t>
                      </a:r>
                      <a:r>
                        <a:rPr lang="fr-CH" dirty="0" smtClean="0"/>
                        <a:t> </a:t>
                      </a:r>
                      <a:r>
                        <a:rPr lang="fr-CH" dirty="0" err="1" smtClean="0"/>
                        <a:t>method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call()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run</a:t>
                      </a:r>
                      <a:r>
                        <a:rPr lang="fr-CH" dirty="0" smtClean="0"/>
                        <a:t>()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return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«</a:t>
                      </a:r>
                      <a:r>
                        <a:rPr lang="fr-CH" dirty="0" err="1" smtClean="0"/>
                        <a:t>Any</a:t>
                      </a:r>
                      <a:r>
                        <a:rPr lang="fr-CH" dirty="0" smtClean="0"/>
                        <a:t> Object»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void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Exception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throw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-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71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2" y="414338"/>
            <a:ext cx="10058400" cy="2743200"/>
          </a:xfrm>
        </p:spPr>
        <p:txBody>
          <a:bodyPr/>
          <a:lstStyle/>
          <a:p>
            <a:r>
              <a:rPr lang="fr-CH" dirty="0" smtClean="0"/>
              <a:t>1.2	</a:t>
            </a:r>
            <a:r>
              <a:rPr lang="fr-CH" dirty="0" err="1" smtClean="0"/>
              <a:t>Callable</a:t>
            </a:r>
            <a:r>
              <a:rPr lang="fr-CH" dirty="0" smtClean="0"/>
              <a:t> - </a:t>
            </a:r>
            <a:r>
              <a:rPr lang="fr-CH" dirty="0" err="1" smtClean="0"/>
              <a:t>Details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684212" y="2570162"/>
            <a:ext cx="8535988" cy="300831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Use Generic </a:t>
            </a:r>
            <a:r>
              <a:rPr lang="en-US" dirty="0">
                <a:solidFill>
                  <a:schemeClr val="tx1"/>
                </a:solidFill>
              </a:rPr>
              <a:t>to define the </a:t>
            </a:r>
            <a:r>
              <a:rPr lang="en-US" dirty="0" smtClean="0">
                <a:solidFill>
                  <a:schemeClr val="tx1"/>
                </a:solidFill>
              </a:rPr>
              <a:t>return type ( &lt;Object&gt; 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Executors </a:t>
            </a:r>
            <a:r>
              <a:rPr lang="en-US" dirty="0">
                <a:solidFill>
                  <a:schemeClr val="tx1"/>
                </a:solidFill>
              </a:rPr>
              <a:t>class provide useful methods to execute Callable in a thread pool. 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Callable </a:t>
            </a:r>
            <a:r>
              <a:rPr lang="en-US" dirty="0">
                <a:solidFill>
                  <a:schemeClr val="tx1"/>
                </a:solidFill>
              </a:rPr>
              <a:t>tasks return </a:t>
            </a:r>
            <a:r>
              <a:rPr lang="en-US" dirty="0" err="1">
                <a:solidFill>
                  <a:schemeClr val="tx1"/>
                </a:solidFill>
              </a:rPr>
              <a:t>java.util.concurrent.Future</a:t>
            </a:r>
            <a:r>
              <a:rPr lang="en-US" dirty="0">
                <a:solidFill>
                  <a:schemeClr val="tx1"/>
                </a:solidFill>
              </a:rPr>
              <a:t> object. Using </a:t>
            </a:r>
            <a:r>
              <a:rPr lang="en-US" b="1" dirty="0">
                <a:solidFill>
                  <a:schemeClr val="tx1"/>
                </a:solidFill>
              </a:rPr>
              <a:t>Future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(or </a:t>
            </a:r>
            <a:r>
              <a:rPr lang="en-US" b="1" dirty="0" err="1" smtClean="0">
                <a:solidFill>
                  <a:schemeClr val="tx1"/>
                </a:solidFill>
              </a:rPr>
              <a:t>FutureTask</a:t>
            </a:r>
            <a:r>
              <a:rPr lang="en-US" dirty="0" smtClean="0">
                <a:solidFill>
                  <a:schemeClr val="tx1"/>
                </a:solidFill>
              </a:rPr>
              <a:t>) we </a:t>
            </a:r>
            <a:r>
              <a:rPr lang="en-US" dirty="0">
                <a:solidFill>
                  <a:schemeClr val="tx1"/>
                </a:solidFill>
              </a:rPr>
              <a:t>can find out the status of the Callable task and get the returned Object.</a:t>
            </a:r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>
                <a:solidFill>
                  <a:schemeClr val="tx1"/>
                </a:solidFill>
              </a:rPr>
              <a:t>3</a:t>
            </a:fld>
            <a:endParaRPr lang="fr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56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485900"/>
          </a:xfrm>
        </p:spPr>
        <p:txBody>
          <a:bodyPr/>
          <a:lstStyle/>
          <a:p>
            <a:r>
              <a:rPr lang="fr-CH" dirty="0" smtClean="0"/>
              <a:t>1.3  </a:t>
            </a:r>
            <a:r>
              <a:rPr lang="fr-CH" dirty="0" err="1" smtClean="0"/>
              <a:t>Callable</a:t>
            </a:r>
            <a:r>
              <a:rPr lang="fr-CH" dirty="0" smtClean="0"/>
              <a:t> – </a:t>
            </a:r>
            <a:r>
              <a:rPr lang="fr-CH" dirty="0" err="1" smtClean="0"/>
              <a:t>example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684212" y="2286001"/>
            <a:ext cx="8535988" cy="3643312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We want to compute an Integral in order to get Pi and we want to compute in parallel.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Instead of sequential programming, we split the computation in different Threads.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Each Thread is an instance of a class «</a:t>
            </a:r>
            <a:r>
              <a:rPr lang="en-US" dirty="0" err="1" smtClean="0">
                <a:solidFill>
                  <a:schemeClr val="tx1"/>
                </a:solidFill>
              </a:rPr>
              <a:t>SpecializedCallable</a:t>
            </a:r>
            <a:r>
              <a:rPr lang="en-US" dirty="0" smtClean="0">
                <a:solidFill>
                  <a:schemeClr val="tx1"/>
                </a:solidFill>
              </a:rPr>
              <a:t>», which implements Callable interface.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>
                <a:solidFill>
                  <a:schemeClr val="tx1"/>
                </a:solidFill>
              </a:rPr>
              <a:t>4</a:t>
            </a:fld>
            <a:endParaRPr lang="fr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6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1" y="172977"/>
            <a:ext cx="10058400" cy="1485900"/>
          </a:xfrm>
        </p:spPr>
        <p:txBody>
          <a:bodyPr/>
          <a:lstStyle/>
          <a:p>
            <a:r>
              <a:rPr lang="fr-CH" dirty="0" smtClean="0"/>
              <a:t>1.3.1  </a:t>
            </a:r>
            <a:r>
              <a:rPr lang="fr-CH" dirty="0" err="1" smtClean="0"/>
              <a:t>Callable</a:t>
            </a:r>
            <a:r>
              <a:rPr lang="fr-CH" dirty="0" smtClean="0"/>
              <a:t> – </a:t>
            </a:r>
            <a:r>
              <a:rPr lang="fr-CH" dirty="0" err="1" smtClean="0"/>
              <a:t>example</a:t>
            </a:r>
            <a:r>
              <a:rPr lang="fr-CH" dirty="0" smtClean="0"/>
              <a:t> / Code (INTERFACE)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684212" y="2171700"/>
            <a:ext cx="8535988" cy="3757613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>
                <a:solidFill>
                  <a:schemeClr val="tx1"/>
                </a:solidFill>
              </a:rPr>
              <a:t>5</a:t>
            </a:fld>
            <a:endParaRPr lang="fr-CH" dirty="0">
              <a:solidFill>
                <a:schemeClr val="tx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1" y="1210978"/>
            <a:ext cx="8535989" cy="539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46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2" y="138488"/>
            <a:ext cx="10058400" cy="1485900"/>
          </a:xfrm>
        </p:spPr>
        <p:txBody>
          <a:bodyPr/>
          <a:lstStyle/>
          <a:p>
            <a:r>
              <a:rPr lang="fr-CH" dirty="0" smtClean="0"/>
              <a:t>1.3.2  </a:t>
            </a:r>
            <a:r>
              <a:rPr lang="fr-CH" dirty="0" err="1" smtClean="0"/>
              <a:t>Callable</a:t>
            </a:r>
            <a:r>
              <a:rPr lang="fr-CH" dirty="0" smtClean="0"/>
              <a:t> – </a:t>
            </a:r>
            <a:r>
              <a:rPr lang="fr-CH" dirty="0" err="1" smtClean="0"/>
              <a:t>example</a:t>
            </a:r>
            <a:r>
              <a:rPr lang="fr-CH" dirty="0" smtClean="0"/>
              <a:t> / CODE (main)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684212" y="1624388"/>
            <a:ext cx="8535988" cy="4304925"/>
          </a:xfrm>
        </p:spPr>
        <p:txBody>
          <a:bodyPr>
            <a:normAutofit/>
          </a:bodyPr>
          <a:lstStyle/>
          <a:p>
            <a:r>
              <a:rPr lang="fr-CH" dirty="0" smtClean="0">
                <a:solidFill>
                  <a:schemeClr val="tx1"/>
                </a:solidFill>
              </a:rPr>
              <a:t>		…</a:t>
            </a:r>
          </a:p>
          <a:p>
            <a:pPr marL="342900" indent="-342900">
              <a:buFontTx/>
              <a:buChar char="-"/>
            </a:pPr>
            <a:endParaRPr lang="fr-CH" dirty="0"/>
          </a:p>
          <a:p>
            <a:pPr marL="342900" indent="-342900">
              <a:buFontTx/>
              <a:buChar char="-"/>
            </a:pPr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>
                <a:solidFill>
                  <a:schemeClr val="tx1"/>
                </a:solidFill>
              </a:rPr>
              <a:t>6</a:t>
            </a:fld>
            <a:endParaRPr lang="fr-CH" dirty="0">
              <a:solidFill>
                <a:schemeClr val="tx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1" y="1347239"/>
            <a:ext cx="11131552" cy="156443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3559769"/>
            <a:ext cx="9045576" cy="224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36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485900"/>
          </a:xfrm>
        </p:spPr>
        <p:txBody>
          <a:bodyPr/>
          <a:lstStyle/>
          <a:p>
            <a:r>
              <a:rPr lang="fr-CH" dirty="0" smtClean="0"/>
              <a:t>2.1	</a:t>
            </a:r>
            <a:r>
              <a:rPr lang="fr-CH" dirty="0" err="1" smtClean="0"/>
              <a:t>Futuretask</a:t>
            </a:r>
            <a:r>
              <a:rPr lang="fr-CH" dirty="0" smtClean="0"/>
              <a:t> – Introduction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684212" y="2286001"/>
            <a:ext cx="8535988" cy="364331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 cancelable asynchronous computation.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Class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Implementation of </a:t>
            </a:r>
            <a:r>
              <a:rPr lang="en-US" dirty="0" err="1" smtClean="0">
                <a:solidFill>
                  <a:schemeClr val="tx1"/>
                </a:solidFill>
              </a:rPr>
              <a:t>RunnableFuture</a:t>
            </a:r>
            <a:r>
              <a:rPr lang="en-US" dirty="0" smtClean="0">
                <a:solidFill>
                  <a:schemeClr val="tx1"/>
                </a:solidFill>
              </a:rPr>
              <a:t>&lt;V&gt; interface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>
                <a:solidFill>
                  <a:schemeClr val="tx1"/>
                </a:solidFill>
              </a:rPr>
              <a:t>7</a:t>
            </a:fld>
            <a:endParaRPr lang="fr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751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485900"/>
          </a:xfrm>
        </p:spPr>
        <p:txBody>
          <a:bodyPr/>
          <a:lstStyle/>
          <a:p>
            <a:r>
              <a:rPr lang="fr-CH" dirty="0" smtClean="0"/>
              <a:t>2.2	</a:t>
            </a:r>
            <a:r>
              <a:rPr lang="fr-CH" dirty="0"/>
              <a:t> </a:t>
            </a:r>
            <a:r>
              <a:rPr lang="fr-CH" dirty="0" err="1"/>
              <a:t>Futuretask</a:t>
            </a:r>
            <a:r>
              <a:rPr lang="fr-CH" dirty="0"/>
              <a:t> </a:t>
            </a:r>
            <a:r>
              <a:rPr lang="fr-CH" dirty="0" smtClean="0"/>
              <a:t>– </a:t>
            </a:r>
            <a:r>
              <a:rPr lang="fr-CH" dirty="0" err="1" smtClean="0"/>
              <a:t>DETails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684212" y="2286001"/>
            <a:ext cx="8535988" cy="3643312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Can be used to wrap a Callable or Runnable Object.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 err="1" smtClean="0">
                <a:solidFill>
                  <a:schemeClr val="tx1"/>
                </a:solidFill>
              </a:rPr>
              <a:t>RunnableFuture</a:t>
            </a:r>
            <a:r>
              <a:rPr lang="fr-CH" dirty="0" smtClean="0">
                <a:solidFill>
                  <a:schemeClr val="tx1"/>
                </a:solidFill>
              </a:rPr>
              <a:t>&lt;V&gt; interface: an extension of </a:t>
            </a:r>
            <a:r>
              <a:rPr lang="fr-CH" dirty="0" err="1" smtClean="0">
                <a:solidFill>
                  <a:schemeClr val="tx1"/>
                </a:solidFill>
              </a:rPr>
              <a:t>Runnable</a:t>
            </a:r>
            <a:r>
              <a:rPr lang="fr-CH" dirty="0" smtClean="0">
                <a:solidFill>
                  <a:schemeClr val="tx1"/>
                </a:solidFill>
              </a:rPr>
              <a:t> and Future&lt;V&gt;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 err="1" smtClean="0">
                <a:solidFill>
                  <a:schemeClr val="tx1"/>
                </a:solidFill>
              </a:rPr>
              <a:t>Provides</a:t>
            </a:r>
            <a:r>
              <a:rPr lang="fr-CH" dirty="0" smtClean="0">
                <a:solidFill>
                  <a:schemeClr val="tx1"/>
                </a:solidFill>
              </a:rPr>
              <a:t> </a:t>
            </a:r>
            <a:r>
              <a:rPr lang="fr-CH" dirty="0" err="1" smtClean="0">
                <a:solidFill>
                  <a:schemeClr val="tx1"/>
                </a:solidFill>
              </a:rPr>
              <a:t>protected</a:t>
            </a:r>
            <a:r>
              <a:rPr lang="fr-CH" dirty="0" smtClean="0">
                <a:solidFill>
                  <a:schemeClr val="tx1"/>
                </a:solidFill>
              </a:rPr>
              <a:t> </a:t>
            </a:r>
            <a:r>
              <a:rPr lang="fr-CH" dirty="0" err="1" smtClean="0">
                <a:solidFill>
                  <a:schemeClr val="tx1"/>
                </a:solidFill>
              </a:rPr>
              <a:t>methods</a:t>
            </a:r>
            <a:r>
              <a:rPr lang="fr-CH" dirty="0" smtClean="0">
                <a:solidFill>
                  <a:schemeClr val="tx1"/>
                </a:solidFill>
              </a:rPr>
              <a:t> </a:t>
            </a:r>
            <a:r>
              <a:rPr lang="fr-CH" dirty="0" err="1" smtClean="0">
                <a:solidFill>
                  <a:schemeClr val="tx1"/>
                </a:solidFill>
              </a:rPr>
              <a:t>that</a:t>
            </a:r>
            <a:r>
              <a:rPr lang="fr-CH" dirty="0" smtClean="0">
                <a:solidFill>
                  <a:schemeClr val="tx1"/>
                </a:solidFill>
              </a:rPr>
              <a:t> </a:t>
            </a:r>
            <a:r>
              <a:rPr lang="fr-CH" dirty="0" err="1" smtClean="0">
                <a:solidFill>
                  <a:schemeClr val="tx1"/>
                </a:solidFill>
              </a:rPr>
              <a:t>can</a:t>
            </a:r>
            <a:r>
              <a:rPr lang="fr-CH" dirty="0" smtClean="0">
                <a:solidFill>
                  <a:schemeClr val="tx1"/>
                </a:solidFill>
              </a:rPr>
              <a:t> </a:t>
            </a:r>
            <a:r>
              <a:rPr lang="fr-CH" dirty="0" err="1" smtClean="0">
                <a:solidFill>
                  <a:schemeClr val="tx1"/>
                </a:solidFill>
              </a:rPr>
              <a:t>be</a:t>
            </a:r>
            <a:r>
              <a:rPr lang="fr-CH" dirty="0" smtClean="0">
                <a:solidFill>
                  <a:schemeClr val="tx1"/>
                </a:solidFill>
              </a:rPr>
              <a:t> </a:t>
            </a:r>
            <a:r>
              <a:rPr lang="fr-CH" dirty="0" err="1" smtClean="0">
                <a:solidFill>
                  <a:schemeClr val="tx1"/>
                </a:solidFill>
              </a:rPr>
              <a:t>reimplemented</a:t>
            </a:r>
            <a:r>
              <a:rPr lang="fr-CH" dirty="0" smtClean="0">
                <a:solidFill>
                  <a:schemeClr val="tx1"/>
                </a:solidFill>
              </a:rPr>
              <a:t>.</a:t>
            </a:r>
            <a:endParaRPr lang="fr-CH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 smtClean="0">
                <a:solidFill>
                  <a:schemeClr val="tx1"/>
                </a:solidFill>
              </a:rPr>
              <a:t>Can </a:t>
            </a:r>
            <a:r>
              <a:rPr lang="fr-CH" dirty="0" err="1" smtClean="0">
                <a:solidFill>
                  <a:schemeClr val="tx1"/>
                </a:solidFill>
              </a:rPr>
              <a:t>be</a:t>
            </a:r>
            <a:r>
              <a:rPr lang="fr-CH" dirty="0" smtClean="0">
                <a:solidFill>
                  <a:schemeClr val="tx1"/>
                </a:solidFill>
              </a:rPr>
              <a:t> </a:t>
            </a:r>
            <a:r>
              <a:rPr lang="fr-CH" dirty="0" err="1" smtClean="0">
                <a:solidFill>
                  <a:schemeClr val="tx1"/>
                </a:solidFill>
              </a:rPr>
              <a:t>extended</a:t>
            </a:r>
            <a:r>
              <a:rPr lang="fr-CH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>
                <a:solidFill>
                  <a:schemeClr val="tx1"/>
                </a:solidFill>
              </a:rPr>
              <a:t>8</a:t>
            </a:fld>
            <a:endParaRPr lang="fr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870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485900"/>
          </a:xfrm>
        </p:spPr>
        <p:txBody>
          <a:bodyPr/>
          <a:lstStyle/>
          <a:p>
            <a:r>
              <a:rPr lang="fr-CH" dirty="0" smtClean="0"/>
              <a:t>2.3	</a:t>
            </a:r>
            <a:r>
              <a:rPr lang="fr-CH" dirty="0" err="1" smtClean="0"/>
              <a:t>Futuretask</a:t>
            </a:r>
            <a:r>
              <a:rPr lang="fr-CH" dirty="0" smtClean="0"/>
              <a:t> –</a:t>
            </a:r>
            <a:r>
              <a:rPr lang="fr-CH" dirty="0"/>
              <a:t> </a:t>
            </a:r>
            <a:r>
              <a:rPr lang="fr-CH" dirty="0" err="1" smtClean="0"/>
              <a:t>example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684212" y="2171700"/>
            <a:ext cx="5217055" cy="375761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 err="1" smtClean="0">
                <a:solidFill>
                  <a:schemeClr val="tx1"/>
                </a:solidFill>
              </a:rPr>
              <a:t>We</a:t>
            </a:r>
            <a:r>
              <a:rPr lang="fr-CH" dirty="0" smtClean="0">
                <a:solidFill>
                  <a:schemeClr val="tx1"/>
                </a:solidFill>
              </a:rPr>
              <a:t> </a:t>
            </a:r>
            <a:r>
              <a:rPr lang="fr-CH" dirty="0" err="1" smtClean="0">
                <a:solidFill>
                  <a:schemeClr val="tx1"/>
                </a:solidFill>
              </a:rPr>
              <a:t>want</a:t>
            </a:r>
            <a:r>
              <a:rPr lang="fr-CH" dirty="0" smtClean="0">
                <a:solidFill>
                  <a:schemeClr val="tx1"/>
                </a:solidFill>
              </a:rPr>
              <a:t> to </a:t>
            </a:r>
            <a:r>
              <a:rPr lang="fr-CH" dirty="0" err="1" smtClean="0">
                <a:solidFill>
                  <a:schemeClr val="tx1"/>
                </a:solidFill>
              </a:rPr>
              <a:t>be</a:t>
            </a:r>
            <a:r>
              <a:rPr lang="fr-CH" dirty="0" smtClean="0">
                <a:solidFill>
                  <a:schemeClr val="tx1"/>
                </a:solidFill>
              </a:rPr>
              <a:t> able to </a:t>
            </a:r>
            <a:r>
              <a:rPr lang="fr-CH" dirty="0" err="1" smtClean="0">
                <a:solidFill>
                  <a:schemeClr val="tx1"/>
                </a:solidFill>
              </a:rPr>
              <a:t>modify</a:t>
            </a:r>
            <a:r>
              <a:rPr lang="fr-CH" dirty="0" smtClean="0">
                <a:solidFill>
                  <a:schemeClr val="tx1"/>
                </a:solidFill>
              </a:rPr>
              <a:t> the </a:t>
            </a:r>
            <a:r>
              <a:rPr lang="fr-CH" dirty="0" err="1" smtClean="0">
                <a:solidFill>
                  <a:schemeClr val="tx1"/>
                </a:solidFill>
              </a:rPr>
              <a:t>task’s</a:t>
            </a:r>
            <a:r>
              <a:rPr lang="fr-CH" dirty="0">
                <a:solidFill>
                  <a:schemeClr val="tx1"/>
                </a:solidFill>
              </a:rPr>
              <a:t> </a:t>
            </a:r>
            <a:r>
              <a:rPr lang="fr-CH" dirty="0" err="1" smtClean="0">
                <a:solidFill>
                  <a:schemeClr val="tx1"/>
                </a:solidFill>
              </a:rPr>
              <a:t>Callable</a:t>
            </a:r>
            <a:r>
              <a:rPr lang="fr-CH" dirty="0" smtClean="0">
                <a:solidFill>
                  <a:schemeClr val="tx1"/>
                </a:solidFill>
              </a:rPr>
              <a:t> to show the computations.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 err="1" smtClean="0">
                <a:solidFill>
                  <a:schemeClr val="tx1"/>
                </a:solidFill>
              </a:rPr>
              <a:t>We</a:t>
            </a:r>
            <a:r>
              <a:rPr lang="fr-CH" dirty="0" smtClean="0">
                <a:solidFill>
                  <a:schemeClr val="tx1"/>
                </a:solidFill>
              </a:rPr>
              <a:t> </a:t>
            </a:r>
            <a:r>
              <a:rPr lang="fr-CH" dirty="0" err="1" smtClean="0">
                <a:solidFill>
                  <a:schemeClr val="tx1"/>
                </a:solidFill>
              </a:rPr>
              <a:t>can</a:t>
            </a:r>
            <a:r>
              <a:rPr lang="fr-CH" dirty="0" smtClean="0">
                <a:solidFill>
                  <a:schemeClr val="tx1"/>
                </a:solidFill>
              </a:rPr>
              <a:t> do </a:t>
            </a:r>
            <a:r>
              <a:rPr lang="fr-CH" dirty="0" err="1" smtClean="0">
                <a:solidFill>
                  <a:schemeClr val="tx1"/>
                </a:solidFill>
              </a:rPr>
              <a:t>that</a:t>
            </a:r>
            <a:r>
              <a:rPr lang="fr-CH" dirty="0" smtClean="0">
                <a:solidFill>
                  <a:schemeClr val="tx1"/>
                </a:solidFill>
              </a:rPr>
              <a:t> by </a:t>
            </a:r>
            <a:r>
              <a:rPr lang="fr-CH" dirty="0" err="1" smtClean="0">
                <a:solidFill>
                  <a:schemeClr val="tx1"/>
                </a:solidFill>
              </a:rPr>
              <a:t>extending</a:t>
            </a:r>
            <a:r>
              <a:rPr lang="fr-CH" dirty="0" smtClean="0">
                <a:solidFill>
                  <a:schemeClr val="tx1"/>
                </a:solidFill>
              </a:rPr>
              <a:t> </a:t>
            </a:r>
            <a:r>
              <a:rPr lang="fr-CH" dirty="0" err="1" smtClean="0">
                <a:solidFill>
                  <a:schemeClr val="tx1"/>
                </a:solidFill>
              </a:rPr>
              <a:t>FutureTask</a:t>
            </a:r>
            <a:r>
              <a:rPr lang="fr-CH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>
                <a:solidFill>
                  <a:schemeClr val="tx1"/>
                </a:solidFill>
              </a:rPr>
              <a:t>9</a:t>
            </a:fld>
            <a:endParaRPr lang="fr-CH" dirty="0">
              <a:solidFill>
                <a:schemeClr val="tx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413" y="1683214"/>
            <a:ext cx="5372850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803544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251</TotalTime>
  <Words>400</Words>
  <Application>Microsoft Office PowerPoint</Application>
  <PresentationFormat>Grand écran</PresentationFormat>
  <Paragraphs>100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Wingdings</vt:lpstr>
      <vt:lpstr>Wingdings 3</vt:lpstr>
      <vt:lpstr>Secteur</vt:lpstr>
      <vt:lpstr>Callable &amp; FutureTASk</vt:lpstr>
      <vt:lpstr>1.1 Callable - Introduction</vt:lpstr>
      <vt:lpstr>1.2 Callable - Details</vt:lpstr>
      <vt:lpstr>1.3  Callable – example</vt:lpstr>
      <vt:lpstr>1.3.1  Callable – example / Code (INTERFACE)</vt:lpstr>
      <vt:lpstr>1.3.2  Callable – example / CODE (main)</vt:lpstr>
      <vt:lpstr>2.1 Futuretask – Introduction</vt:lpstr>
      <vt:lpstr>2.2  Futuretask – DETails</vt:lpstr>
      <vt:lpstr>2.3 Futuretask – example</vt:lpstr>
      <vt:lpstr>2.3 Futuretask – example / COde</vt:lpstr>
      <vt:lpstr>2.3 Demo</vt:lpstr>
      <vt:lpstr>3.1  Conclusion</vt:lpstr>
      <vt:lpstr>4  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Callable &amp; FutureTASk</dc:title>
  <dc:creator>Mateli</dc:creator>
  <cp:lastModifiedBy>Mateli</cp:lastModifiedBy>
  <cp:revision>49</cp:revision>
  <dcterms:created xsi:type="dcterms:W3CDTF">2015-06-02T04:52:24Z</dcterms:created>
  <dcterms:modified xsi:type="dcterms:W3CDTF">2015-06-02T10:22:02Z</dcterms:modified>
</cp:coreProperties>
</file>