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3;p1" descr=""/>
          <p:cNvPicPr/>
          <p:nvPr/>
        </p:nvPicPr>
        <p:blipFill>
          <a:blip r:embed="rId1">
            <a:alphaModFix amt="39000"/>
          </a:blip>
          <a:srcRect l="936" t="12881" r="10673" b="19873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17280" y="17280"/>
            <a:ext cx="9142920" cy="5142600"/>
          </a:xfrm>
          <a:prstGeom prst="rect">
            <a:avLst/>
          </a:prstGeom>
          <a:solidFill>
            <a:srgbClr val="3465a4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7023240" y="37440"/>
            <a:ext cx="200052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r">
              <a:lnSpc>
                <a:spcPct val="223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Diciembre 2021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17" name="Google Shape;116;p1" descr=""/>
          <p:cNvPicPr/>
          <p:nvPr/>
        </p:nvPicPr>
        <p:blipFill>
          <a:blip r:embed="rId2"/>
          <a:stretch/>
        </p:blipFill>
        <p:spPr>
          <a:xfrm>
            <a:off x="17280" y="17280"/>
            <a:ext cx="1206000" cy="1206000"/>
          </a:xfrm>
          <a:prstGeom prst="rect">
            <a:avLst/>
          </a:prstGeom>
          <a:ln>
            <a:noFill/>
          </a:ln>
        </p:spPr>
      </p:pic>
      <p:sp>
        <p:nvSpPr>
          <p:cNvPr id="118" name="CustomShape 3"/>
          <p:cNvSpPr/>
          <p:nvPr/>
        </p:nvSpPr>
        <p:spPr>
          <a:xfrm>
            <a:off x="1720080" y="1370520"/>
            <a:ext cx="5702760" cy="14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Proyecto: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“</a:t>
            </a:r>
            <a:r>
              <a:rPr b="1" lang="es-419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Agenda de Contactos”</a:t>
            </a:r>
            <a:endParaRPr b="0" lang="en-US" sz="2800" spc="-1" strike="noStrike"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Entrega final</a:t>
            </a:r>
            <a:endParaRPr b="0" lang="en-US" sz="2800" spc="-1" strike="noStrike">
              <a:latin typeface="Times New Roman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048000" y="3710520"/>
            <a:ext cx="3095280" cy="14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500" spc="-1" strike="noStrike" u="sng">
                <a:solidFill>
                  <a:srgbClr val="ffffff"/>
                </a:solidFill>
                <a:uFillTx/>
                <a:latin typeface="Montserrat"/>
                <a:ea typeface="Montserrat"/>
              </a:rPr>
              <a:t>Integrantes Grupo Python:</a:t>
            </a:r>
            <a:endParaRPr b="0" lang="en-US" sz="15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Di Stefano, Alejandro Daniel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Iaccono, Federico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Labajian, Juan Alberto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Mansilla, Marcelo Roberto Alejandro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Nardi, Nora</a:t>
            </a:r>
            <a:endParaRPr b="0" lang="en-US" sz="11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100" spc="-1" strike="noStrike">
                <a:solidFill>
                  <a:srgbClr val="ffffff"/>
                </a:solidFill>
                <a:latin typeface="Montserrat"/>
                <a:ea typeface="Montserrat"/>
              </a:rPr>
              <a:t>Quintana, Oscar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0476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Alcance de la Aplicacion 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894280" y="2088000"/>
            <a:ext cx="2961000" cy="21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Unidad 6: Uso de base de datos (MySQL ó SQLite3 a elección)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Unidad 7 y 8: Implementación de Regex para validación de datos tomados en unidad 6.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400" spc="-1" strike="noStrike">
                <a:solidFill>
                  <a:srgbClr val="000000"/>
                </a:solidFill>
                <a:latin typeface="Arial"/>
                <a:ea typeface="Arial"/>
              </a:rPr>
              <a:t>ABMC (alta, baja, modificación, consulta) </a:t>
            </a:r>
            <a:endParaRPr b="0" lang="en-US" sz="1400" spc="-1" strike="noStrike"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Times New Roman"/>
            </a:endParaRPr>
          </a:p>
        </p:txBody>
      </p:sp>
      <p:grpSp>
        <p:nvGrpSpPr>
          <p:cNvPr id="122" name="Group 3"/>
          <p:cNvGrpSpPr/>
          <p:nvPr/>
        </p:nvGrpSpPr>
        <p:grpSpPr>
          <a:xfrm>
            <a:off x="123120" y="3132000"/>
            <a:ext cx="786240" cy="697320"/>
            <a:chOff x="123120" y="3132000"/>
            <a:chExt cx="786240" cy="697320"/>
          </a:xfrm>
        </p:grpSpPr>
        <p:sp>
          <p:nvSpPr>
            <p:cNvPr id="123" name="CustomShape 4"/>
            <p:cNvSpPr/>
            <p:nvPr/>
          </p:nvSpPr>
          <p:spPr>
            <a:xfrm>
              <a:off x="123120" y="3139920"/>
              <a:ext cx="786240" cy="673200"/>
            </a:xfrm>
            <a:prstGeom prst="cube">
              <a:avLst>
                <a:gd name="adj" fmla="val 25000"/>
              </a:avLst>
            </a:prstGeom>
            <a:solidFill>
              <a:srgbClr val="b0b0ae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800" spc="-1" strike="noStrike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b="0" lang="en-US" sz="800" spc="-1" strike="noStrike">
                <a:latin typeface="Times New Roman"/>
              </a:endParaRPr>
            </a:p>
          </p:txBody>
        </p:sp>
        <p:sp>
          <p:nvSpPr>
            <p:cNvPr id="124" name="CustomShape 5"/>
            <p:cNvSpPr/>
            <p:nvPr/>
          </p:nvSpPr>
          <p:spPr>
            <a:xfrm>
              <a:off x="131040" y="3132000"/>
              <a:ext cx="777960" cy="167760"/>
            </a:xfrm>
            <a:prstGeom prst="cube">
              <a:avLst>
                <a:gd name="adj" fmla="val 100000"/>
              </a:avLst>
            </a:prstGeom>
            <a:solidFill>
              <a:srgbClr val="6fa8d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123120" y="3300840"/>
              <a:ext cx="617040" cy="52848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68400" bIns="684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</p:txBody>
        </p:sp>
      </p:grpSp>
      <p:sp>
        <p:nvSpPr>
          <p:cNvPr id="126" name="CustomShape 7"/>
          <p:cNvSpPr/>
          <p:nvPr/>
        </p:nvSpPr>
        <p:spPr>
          <a:xfrm>
            <a:off x="5786640" y="642600"/>
            <a:ext cx="3091320" cy="3880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Entrega intermedia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5195880" y="601920"/>
            <a:ext cx="329400" cy="3141360"/>
          </a:xfrm>
          <a:prstGeom prst="homePlate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123120" y="614160"/>
            <a:ext cx="498240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 u="sng">
                <a:solidFill>
                  <a:srgbClr val="000000"/>
                </a:solidFill>
                <a:uFillTx/>
                <a:latin typeface="Montserrat"/>
                <a:ea typeface="Montserrat"/>
              </a:rPr>
              <a:t>Objetivo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: Desarrollo de un aplicativo en python que utilice  o no interfaz gráfica (tkinter) cuya funcionalidad sea la de una agenda de datos que se vincule con tabla externa al programa, creada por este, aplicando todo lo conocido y visto en el curso inicial de la diplomatura.</a:t>
            </a:r>
            <a:endParaRPr b="0" lang="en-US" sz="1300" spc="-1" strike="noStrike">
              <a:latin typeface="Times New Roman"/>
            </a:endParaRPr>
          </a:p>
        </p:txBody>
      </p:sp>
      <p:grpSp>
        <p:nvGrpSpPr>
          <p:cNvPr id="129" name="Group 10"/>
          <p:cNvGrpSpPr/>
          <p:nvPr/>
        </p:nvGrpSpPr>
        <p:grpSpPr>
          <a:xfrm>
            <a:off x="8117640" y="3501000"/>
            <a:ext cx="857520" cy="782280"/>
            <a:chOff x="8117640" y="3501000"/>
            <a:chExt cx="857520" cy="782280"/>
          </a:xfrm>
        </p:grpSpPr>
        <p:sp>
          <p:nvSpPr>
            <p:cNvPr id="130" name="CustomShape 11"/>
            <p:cNvSpPr/>
            <p:nvPr/>
          </p:nvSpPr>
          <p:spPr>
            <a:xfrm>
              <a:off x="8117640" y="3510000"/>
              <a:ext cx="85752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800" spc="-1" strike="noStrike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b="0" lang="en-US" sz="800" spc="-1" strike="noStrike">
                <a:latin typeface="Times New Roman"/>
              </a:endParaRPr>
            </a:p>
          </p:txBody>
        </p:sp>
        <p:sp>
          <p:nvSpPr>
            <p:cNvPr id="131" name="CustomShape 12"/>
            <p:cNvSpPr/>
            <p:nvPr/>
          </p:nvSpPr>
          <p:spPr>
            <a:xfrm>
              <a:off x="8126640" y="3501000"/>
              <a:ext cx="848520" cy="18828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3"/>
            <p:cNvSpPr/>
            <p:nvPr/>
          </p:nvSpPr>
          <p:spPr>
            <a:xfrm>
              <a:off x="8117640" y="3690360"/>
              <a:ext cx="67320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68400" bIns="684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</p:txBody>
        </p:sp>
      </p:grpSp>
      <p:sp>
        <p:nvSpPr>
          <p:cNvPr id="133" name="CustomShape 14"/>
          <p:cNvSpPr/>
          <p:nvPr/>
        </p:nvSpPr>
        <p:spPr>
          <a:xfrm>
            <a:off x="0" y="3343320"/>
            <a:ext cx="7912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900" spc="-1" strike="noStrike">
                <a:solidFill>
                  <a:srgbClr val="000000"/>
                </a:solidFill>
                <a:latin typeface="Montserrat"/>
                <a:ea typeface="Montserrat"/>
              </a:rPr>
              <a:t>Objetivo Minimo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432000" y="3830040"/>
            <a:ext cx="3743280" cy="162360"/>
          </a:xfrm>
          <a:prstGeom prst="bentConnector2">
            <a:avLst/>
          </a:prstGeom>
          <a:noFill/>
          <a:ln w="28440">
            <a:solidFill>
              <a:srgbClr val="9dc8e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oogle Shape;138;p2_0" descr=""/>
          <p:cNvPicPr/>
          <p:nvPr/>
        </p:nvPicPr>
        <p:blipFill>
          <a:blip r:embed="rId1"/>
          <a:srcRect l="-1180" t="0" r="-1510" b="0"/>
          <a:stretch/>
        </p:blipFill>
        <p:spPr>
          <a:xfrm>
            <a:off x="7988760" y="4879080"/>
            <a:ext cx="1008360" cy="249480"/>
          </a:xfrm>
          <a:prstGeom prst="rect">
            <a:avLst/>
          </a:prstGeom>
          <a:ln>
            <a:noFill/>
          </a:ln>
        </p:spPr>
      </p:pic>
      <p:sp>
        <p:nvSpPr>
          <p:cNvPr id="136" name="CustomShape 16"/>
          <p:cNvSpPr/>
          <p:nvPr/>
        </p:nvSpPr>
        <p:spPr>
          <a:xfrm>
            <a:off x="123120" y="1910160"/>
            <a:ext cx="4916160" cy="11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 u="sng">
                <a:solidFill>
                  <a:srgbClr val="000000"/>
                </a:solidFill>
                <a:uFillTx/>
                <a:latin typeface="Montserrat"/>
                <a:ea typeface="Montserrat"/>
              </a:rPr>
              <a:t>Etimologia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: la palabra agenda proviene de latin “agendum” (lo que se debe hacer), es su plural neutro (“cosas para hacer”) es la forma neutra del participio de futuro pasivo. Es algo a realizarse desde su etimología. Implica futuro de realización.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37" name="CustomShape 17"/>
          <p:cNvSpPr/>
          <p:nvPr/>
        </p:nvSpPr>
        <p:spPr>
          <a:xfrm>
            <a:off x="114120" y="1734840"/>
            <a:ext cx="45352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 u="sng">
                <a:solidFill>
                  <a:srgbClr val="000000"/>
                </a:solidFill>
                <a:uFillTx/>
                <a:latin typeface="Montserrat"/>
                <a:ea typeface="Montserrat"/>
              </a:rPr>
              <a:t>Desarrollo: Agenda de Contactos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38" name="CustomShape 18"/>
          <p:cNvSpPr/>
          <p:nvPr/>
        </p:nvSpPr>
        <p:spPr>
          <a:xfrm>
            <a:off x="5832000" y="1735200"/>
            <a:ext cx="3091320" cy="3880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Entregas final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39" name="CustomShape 19"/>
          <p:cNvSpPr/>
          <p:nvPr/>
        </p:nvSpPr>
        <p:spPr>
          <a:xfrm>
            <a:off x="5976000" y="1090440"/>
            <a:ext cx="29977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Unidad 3: Toma de datos </a:t>
            </a:r>
            <a:endParaRPr b="0" lang="en-US" sz="1300" spc="-1" strike="noStrike"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Unidad 4 y 5: Uso de funciones, condicionales y bucles.</a:t>
            </a:r>
            <a:endParaRPr b="0" lang="en-US" sz="1300" spc="-1" strike="noStrike">
              <a:latin typeface="Times New Roman"/>
            </a:endParaRPr>
          </a:p>
        </p:txBody>
      </p:sp>
      <p:graphicFrame>
        <p:nvGraphicFramePr>
          <p:cNvPr id="140" name="Table 20"/>
          <p:cNvGraphicFramePr/>
          <p:nvPr/>
        </p:nvGraphicFramePr>
        <p:xfrm>
          <a:off x="46800" y="4341600"/>
          <a:ext cx="8940240" cy="685440"/>
        </p:xfrm>
        <a:graphic>
          <a:graphicData uri="http://schemas.openxmlformats.org/drawingml/2006/table">
            <a:tbl>
              <a:tblPr/>
              <a:tblGrid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2520"/>
                <a:gridCol w="815400"/>
              </a:tblGrid>
              <a:tr h="685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Funciones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condicionales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bucles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base de datos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alta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f7d1d5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baja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consultas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modificación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regex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Notificación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s-419" sz="1300" spc="-1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</a:rPr>
                        <a:t>Descripción de la app</a:t>
                      </a:r>
                      <a:endParaRPr b="0" lang="en-US" sz="1300" spc="-1" strike="noStrike">
                        <a:latin typeface="Times New Roman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c9ba4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21"/>
          <p:cNvSpPr/>
          <p:nvPr/>
        </p:nvSpPr>
        <p:spPr>
          <a:xfrm>
            <a:off x="8028000" y="3739320"/>
            <a:ext cx="7912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900" spc="-1" strike="noStrike">
                <a:solidFill>
                  <a:srgbClr val="000000"/>
                </a:solidFill>
                <a:latin typeface="Montserrat"/>
                <a:ea typeface="Montserrat"/>
              </a:rPr>
              <a:t>Objetivo Maximo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2" name="CustomShape 22"/>
          <p:cNvSpPr/>
          <p:nvPr/>
        </p:nvSpPr>
        <p:spPr>
          <a:xfrm>
            <a:off x="4103640" y="4032000"/>
            <a:ext cx="3916440" cy="193680"/>
          </a:xfrm>
          <a:prstGeom prst="bentConnector2">
            <a:avLst/>
          </a:prstGeom>
          <a:noFill/>
          <a:ln w="28440">
            <a:solidFill>
              <a:srgbClr val="9dc8e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3"/>
          <p:cNvSpPr/>
          <p:nvPr/>
        </p:nvSpPr>
        <p:spPr>
          <a:xfrm>
            <a:off x="995760" y="3965400"/>
            <a:ext cx="2099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000" spc="-1" strike="noStrike">
                <a:solidFill>
                  <a:srgbClr val="000000"/>
                </a:solidFill>
                <a:latin typeface="Montserrat"/>
                <a:ea typeface="Montserrat"/>
              </a:rPr>
              <a:t>Nota = 6 (requisitos minimos)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5056200" y="3857400"/>
            <a:ext cx="209952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000" spc="-1" strike="noStrike">
                <a:solidFill>
                  <a:srgbClr val="000000"/>
                </a:solidFill>
                <a:latin typeface="Montserrat"/>
                <a:ea typeface="Montserrat"/>
              </a:rPr>
              <a:t>Notas de 7 a 10</a:t>
            </a:r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257;p19_0" descr=""/>
          <p:cNvPicPr/>
          <p:nvPr/>
        </p:nvPicPr>
        <p:blipFill>
          <a:blip r:embed="rId1"/>
          <a:stretch/>
        </p:blipFill>
        <p:spPr>
          <a:xfrm>
            <a:off x="7974000" y="3657600"/>
            <a:ext cx="1169280" cy="116928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2075760" y="127440"/>
            <a:ext cx="4996440" cy="3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DejaVu Sans"/>
              </a:rPr>
              <a:t>Entrega final - Puntos necesarios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2084760" y="669240"/>
            <a:ext cx="5726880" cy="401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FUNDAMENTALES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1) Tipo de objetos (mutables e inmutables)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2) estructuras de control y bucles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3) funciones, sus parametros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4) conexión a base de datos (Mysql, sqlite3)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5) Como validar campos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6) pep8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NO FUNDAMENTALES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1) tkinter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2) redireccionamientos web, web scraping, conexiones con otros lenguajes</a:t>
            </a:r>
            <a:endParaRPr b="0" lang="en-US" sz="1200" spc="-1" strike="noStrike">
              <a:latin typeface="Times New Roman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3) recursividad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208160" y="123804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4"/>
          <p:cNvSpPr/>
          <p:nvPr/>
        </p:nvSpPr>
        <p:spPr>
          <a:xfrm>
            <a:off x="1208160" y="157968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>
            <a:off x="1208160" y="193644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1208160" y="227196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Google Shape;269;p19_0" descr=""/>
          <p:cNvPicPr/>
          <p:nvPr/>
        </p:nvPicPr>
        <p:blipFill>
          <a:blip r:embed="rId2"/>
          <a:srcRect l="-1180" t="0" r="-1510" b="0"/>
          <a:stretch/>
        </p:blipFill>
        <p:spPr>
          <a:xfrm>
            <a:off x="7988760" y="4879080"/>
            <a:ext cx="1008360" cy="249480"/>
          </a:xfrm>
          <a:prstGeom prst="rect">
            <a:avLst/>
          </a:prstGeom>
          <a:ln>
            <a:noFill/>
          </a:ln>
        </p:spPr>
      </p:pic>
      <p:sp>
        <p:nvSpPr>
          <p:cNvPr id="153" name="CustomShape 7"/>
          <p:cNvSpPr/>
          <p:nvPr/>
        </p:nvSpPr>
        <p:spPr>
          <a:xfrm>
            <a:off x="1208520" y="265680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8"/>
          <p:cNvSpPr/>
          <p:nvPr/>
        </p:nvSpPr>
        <p:spPr>
          <a:xfrm>
            <a:off x="1208520" y="299232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"/>
          <p:cNvSpPr/>
          <p:nvPr/>
        </p:nvSpPr>
        <p:spPr>
          <a:xfrm>
            <a:off x="1208520" y="3676320"/>
            <a:ext cx="176760" cy="17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0b539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0"/>
          <p:cNvSpPr/>
          <p:nvPr/>
        </p:nvSpPr>
        <p:spPr>
          <a:xfrm>
            <a:off x="822960" y="822960"/>
            <a:ext cx="90972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419" sz="1200" spc="-1" strike="noStrike">
                <a:solidFill>
                  <a:srgbClr val="000000"/>
                </a:solidFill>
                <a:latin typeface="Montserrat"/>
                <a:ea typeface="Montserrat"/>
              </a:rPr>
              <a:t>INCLUYE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10476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Aplicacion </a:t>
            </a: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Agenda de Contactos 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1005840" y="640080"/>
            <a:ext cx="3091320" cy="3880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Pantalla de ingreso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4943880" y="1321920"/>
            <a:ext cx="329400" cy="3141360"/>
          </a:xfrm>
          <a:prstGeom prst="homePlate">
            <a:avLst>
              <a:gd name="adj" fmla="val 100000"/>
            </a:avLst>
          </a:prstGeom>
          <a:solidFill>
            <a:srgbClr val="9fc5e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0" name="Group 4"/>
          <p:cNvGrpSpPr/>
          <p:nvPr/>
        </p:nvGrpSpPr>
        <p:grpSpPr>
          <a:xfrm>
            <a:off x="89640" y="457200"/>
            <a:ext cx="857520" cy="782280"/>
            <a:chOff x="89640" y="457200"/>
            <a:chExt cx="857520" cy="782280"/>
          </a:xfrm>
        </p:grpSpPr>
        <p:sp>
          <p:nvSpPr>
            <p:cNvPr id="161" name="CustomShape 5"/>
            <p:cNvSpPr/>
            <p:nvPr/>
          </p:nvSpPr>
          <p:spPr>
            <a:xfrm>
              <a:off x="89640" y="466200"/>
              <a:ext cx="85752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800" spc="-1" strike="noStrike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b="0" lang="en-US" sz="800" spc="-1" strike="noStrike">
                <a:latin typeface="Times New Roman"/>
              </a:endParaRPr>
            </a:p>
          </p:txBody>
        </p:sp>
        <p:sp>
          <p:nvSpPr>
            <p:cNvPr id="162" name="CustomShape 6"/>
            <p:cNvSpPr/>
            <p:nvPr/>
          </p:nvSpPr>
          <p:spPr>
            <a:xfrm>
              <a:off x="98640" y="457200"/>
              <a:ext cx="848520" cy="18828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7"/>
            <p:cNvSpPr/>
            <p:nvPr/>
          </p:nvSpPr>
          <p:spPr>
            <a:xfrm>
              <a:off x="89640" y="646560"/>
              <a:ext cx="67320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68400" bIns="684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</p:txBody>
        </p:sp>
      </p:grpSp>
      <p:sp>
        <p:nvSpPr>
          <p:cNvPr id="164" name="CustomShape 8"/>
          <p:cNvSpPr/>
          <p:nvPr/>
        </p:nvSpPr>
        <p:spPr>
          <a:xfrm>
            <a:off x="5686920" y="709200"/>
            <a:ext cx="3091320" cy="3880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Validacion de campo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0" y="695520"/>
            <a:ext cx="7912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900" spc="-1" strike="noStrike">
                <a:solidFill>
                  <a:srgbClr val="000000"/>
                </a:solidFill>
                <a:latin typeface="Montserrat"/>
                <a:ea typeface="Montserrat"/>
              </a:rPr>
              <a:t>CRUD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85760" y="1280160"/>
            <a:ext cx="4570920" cy="383328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5273280" y="1280160"/>
            <a:ext cx="3739320" cy="3080520"/>
          </a:xfrm>
          <a:prstGeom prst="rect">
            <a:avLst/>
          </a:prstGeom>
          <a:ln>
            <a:noFill/>
          </a:ln>
        </p:spPr>
      </p:pic>
      <p:grpSp>
        <p:nvGrpSpPr>
          <p:cNvPr id="168" name="Group 10"/>
          <p:cNvGrpSpPr/>
          <p:nvPr/>
        </p:nvGrpSpPr>
        <p:grpSpPr>
          <a:xfrm>
            <a:off x="8103600" y="4338360"/>
            <a:ext cx="857520" cy="782280"/>
            <a:chOff x="8103600" y="4338360"/>
            <a:chExt cx="857520" cy="782280"/>
          </a:xfrm>
        </p:grpSpPr>
        <p:sp>
          <p:nvSpPr>
            <p:cNvPr id="169" name="CustomShape 11"/>
            <p:cNvSpPr/>
            <p:nvPr/>
          </p:nvSpPr>
          <p:spPr>
            <a:xfrm>
              <a:off x="8103600" y="4347360"/>
              <a:ext cx="857520" cy="754920"/>
            </a:xfrm>
            <a:prstGeom prst="cube">
              <a:avLst>
                <a:gd name="adj" fmla="val 25000"/>
              </a:avLst>
            </a:prstGeom>
            <a:solidFill>
              <a:srgbClr val="e6b8af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800" spc="-1" strike="noStrike">
                  <a:solidFill>
                    <a:srgbClr val="ffffff"/>
                  </a:solidFill>
                  <a:latin typeface="Montserrat"/>
                  <a:ea typeface="Montserrat"/>
                </a:rPr>
                <a:t>ERP</a:t>
              </a:r>
              <a:endParaRPr b="0" lang="en-US" sz="800" spc="-1" strike="noStrike">
                <a:latin typeface="Times New Roman"/>
              </a:endParaRPr>
            </a:p>
          </p:txBody>
        </p:sp>
        <p:sp>
          <p:nvSpPr>
            <p:cNvPr id="170" name="CustomShape 12"/>
            <p:cNvSpPr/>
            <p:nvPr/>
          </p:nvSpPr>
          <p:spPr>
            <a:xfrm>
              <a:off x="8112600" y="4338360"/>
              <a:ext cx="848520" cy="188280"/>
            </a:xfrm>
            <a:prstGeom prst="cube">
              <a:avLst>
                <a:gd name="adj" fmla="val 100000"/>
              </a:avLst>
            </a:prstGeom>
            <a:solidFill>
              <a:srgbClr val="ea9999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13"/>
            <p:cNvSpPr/>
            <p:nvPr/>
          </p:nvSpPr>
          <p:spPr>
            <a:xfrm>
              <a:off x="8103600" y="4527720"/>
              <a:ext cx="673200" cy="59292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dist="18218" dir="2266541">
                <a:srgbClr val="434343">
                  <a:alpha val="49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68400" rIns="68400" tIns="68400" bIns="684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latin typeface="Times New Roman"/>
              </a:endParaRPr>
            </a:p>
          </p:txBody>
        </p:sp>
      </p:grpSp>
      <p:sp>
        <p:nvSpPr>
          <p:cNvPr id="172" name="CustomShape 14"/>
          <p:cNvSpPr/>
          <p:nvPr/>
        </p:nvSpPr>
        <p:spPr>
          <a:xfrm>
            <a:off x="8013960" y="4576680"/>
            <a:ext cx="791280" cy="50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900" spc="-1" strike="noStrike">
                <a:solidFill>
                  <a:srgbClr val="000000"/>
                </a:solidFill>
                <a:latin typeface="Montserrat"/>
                <a:ea typeface="Montserrat"/>
              </a:rPr>
              <a:t>REGEX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3" name="CustomShape 15"/>
          <p:cNvSpPr/>
          <p:nvPr/>
        </p:nvSpPr>
        <p:spPr>
          <a:xfrm rot="1495200">
            <a:off x="7345080" y="4369320"/>
            <a:ext cx="797400" cy="230040"/>
          </a:xfrm>
          <a:custGeom>
            <a:avLst/>
            <a:gdLst/>
            <a:ahLst/>
            <a:rect l="0" t="0" r="r" b="b"/>
            <a:pathLst>
              <a:path w="2217" h="641">
                <a:moveTo>
                  <a:pt x="0" y="162"/>
                </a:moveTo>
                <a:lnTo>
                  <a:pt x="1662" y="160"/>
                </a:lnTo>
                <a:lnTo>
                  <a:pt x="1661" y="0"/>
                </a:lnTo>
                <a:lnTo>
                  <a:pt x="2216" y="319"/>
                </a:lnTo>
                <a:lnTo>
                  <a:pt x="1663" y="640"/>
                </a:lnTo>
                <a:lnTo>
                  <a:pt x="1663" y="481"/>
                </a:lnTo>
                <a:lnTo>
                  <a:pt x="0" y="482"/>
                </a:lnTo>
                <a:lnTo>
                  <a:pt x="0" y="16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54480" y="750240"/>
            <a:ext cx="7406640" cy="4297680"/>
          </a:xfrm>
          <a:custGeom>
            <a:avLst/>
            <a:gdLst/>
            <a:ah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3276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44000" y="743760"/>
            <a:ext cx="131904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34524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102040" y="822960"/>
            <a:ext cx="6662520" cy="39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CONEXION BASE DE DATOS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Creación de base de datos y tabla desde Python, mediante el sistema de gestión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 bases de datos relacional → MySql o SQLite3.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ESTRUCTURA TABLA: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Tipos de datos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ID: campo autonumerico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dni: entero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apellido: alfanumerico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nombre:  alfanumerico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direccion: alfanumerico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localidad: alfanumerico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telefono: alfanumerico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email: alfanumerico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FRONTEND: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Se utiliza la interfaz Tkinter, mediante campos del tipo entry se adquieren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los datos ingresados por el usuario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</a:rPr>
              <a:t>.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731520" y="1511280"/>
            <a:ext cx="822960" cy="114048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554480" y="750240"/>
            <a:ext cx="7406640" cy="4297680"/>
          </a:xfrm>
          <a:custGeom>
            <a:avLst/>
            <a:gdLst/>
            <a:ah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3276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44000" y="743760"/>
            <a:ext cx="131904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0" y="34524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1850040" y="877680"/>
            <a:ext cx="6956640" cy="38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CRUD (Create, Read, Update y Delete): </a:t>
            </a:r>
            <a:endParaRPr b="0" lang="en-US" sz="1300" spc="-1" strike="noStrike">
              <a:solidFill>
                <a:srgbClr val="000000"/>
              </a:solidFill>
              <a:latin typeface="Montserrat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Desde la pantalla de nuestra aplicación, podremos realizar las siguientes </a:t>
            </a:r>
            <a:endParaRPr b="0" lang="en-US" sz="1300" spc="-1" strike="noStrike">
              <a:solidFill>
                <a:srgbClr val="000000"/>
              </a:solidFill>
              <a:latin typeface="Montserrat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Operaciones  en nuestra base de datos → Agenda_Contacto</a:t>
            </a:r>
            <a:endParaRPr b="0" lang="en-US" sz="1300" spc="-1" strike="noStrike">
              <a:solidFill>
                <a:srgbClr val="000000"/>
              </a:solidFill>
              <a:latin typeface="Montserrat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Montserrat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Create (Crear):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Agendar →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Se insertan nuevos registros en nuestra tabla de datos.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 validacion de registro duplicado con mensaje de: ”Ya existe ese Registro".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Read (Leer):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Consultar →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Se pueden consultar registros específicos, mediante el ingreso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del numero de DNI buscar información y el sistema consulta a la base de datos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para mostrar el registro en pantalla.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 no existir el registro el sistema informa “No se encontro el contacto”.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Listar →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al presionar dicho boton se pueden consultar TODOS los registros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insertados en la base de datos.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 no existir ningun registro el sistema informa “No se encontro el contacto”.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731520" y="1511280"/>
            <a:ext cx="822960" cy="114048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54480" y="750240"/>
            <a:ext cx="7406640" cy="4297680"/>
          </a:xfrm>
          <a:custGeom>
            <a:avLst/>
            <a:gdLst/>
            <a:ahLst/>
            <a:rect l="l" t="t" r="r" b="b"/>
            <a:pathLst>
              <a:path w="24796" h="6602">
                <a:moveTo>
                  <a:pt x="1100" y="0"/>
                </a:moveTo>
                <a:lnTo>
                  <a:pt x="1100" y="0"/>
                </a:lnTo>
                <a:cubicBezTo>
                  <a:pt x="907" y="0"/>
                  <a:pt x="717" y="51"/>
                  <a:pt x="550" y="147"/>
                </a:cubicBezTo>
                <a:cubicBezTo>
                  <a:pt x="383" y="244"/>
                  <a:pt x="244" y="383"/>
                  <a:pt x="147" y="550"/>
                </a:cubicBezTo>
                <a:cubicBezTo>
                  <a:pt x="51" y="717"/>
                  <a:pt x="0" y="907"/>
                  <a:pt x="0" y="1100"/>
                </a:cubicBezTo>
                <a:lnTo>
                  <a:pt x="0" y="5500"/>
                </a:lnTo>
                <a:lnTo>
                  <a:pt x="0" y="5501"/>
                </a:lnTo>
                <a:cubicBezTo>
                  <a:pt x="0" y="5694"/>
                  <a:pt x="51" y="5884"/>
                  <a:pt x="147" y="6051"/>
                </a:cubicBezTo>
                <a:cubicBezTo>
                  <a:pt x="244" y="6218"/>
                  <a:pt x="383" y="6357"/>
                  <a:pt x="550" y="6454"/>
                </a:cubicBezTo>
                <a:cubicBezTo>
                  <a:pt x="717" y="6550"/>
                  <a:pt x="907" y="6601"/>
                  <a:pt x="1100" y="6601"/>
                </a:cubicBezTo>
                <a:lnTo>
                  <a:pt x="23694" y="6601"/>
                </a:lnTo>
                <a:lnTo>
                  <a:pt x="23695" y="6601"/>
                </a:lnTo>
                <a:cubicBezTo>
                  <a:pt x="23888" y="6601"/>
                  <a:pt x="24078" y="6550"/>
                  <a:pt x="24245" y="6454"/>
                </a:cubicBezTo>
                <a:cubicBezTo>
                  <a:pt x="24412" y="6357"/>
                  <a:pt x="24551" y="6218"/>
                  <a:pt x="24648" y="6051"/>
                </a:cubicBezTo>
                <a:cubicBezTo>
                  <a:pt x="24744" y="5884"/>
                  <a:pt x="24795" y="5694"/>
                  <a:pt x="24795" y="5501"/>
                </a:cubicBezTo>
                <a:lnTo>
                  <a:pt x="24795" y="1100"/>
                </a:lnTo>
                <a:lnTo>
                  <a:pt x="24795" y="1100"/>
                </a:lnTo>
                <a:lnTo>
                  <a:pt x="24795" y="1100"/>
                </a:lnTo>
                <a:cubicBezTo>
                  <a:pt x="24795" y="907"/>
                  <a:pt x="24744" y="717"/>
                  <a:pt x="24648" y="550"/>
                </a:cubicBezTo>
                <a:cubicBezTo>
                  <a:pt x="24551" y="383"/>
                  <a:pt x="24412" y="244"/>
                  <a:pt x="24245" y="147"/>
                </a:cubicBezTo>
                <a:cubicBezTo>
                  <a:pt x="24078" y="51"/>
                  <a:pt x="23888" y="0"/>
                  <a:pt x="23695" y="0"/>
                </a:cubicBezTo>
                <a:lnTo>
                  <a:pt x="1100" y="0"/>
                </a:lnTo>
              </a:path>
            </a:pathLst>
          </a:custGeom>
          <a:solidFill>
            <a:srgbClr val="dddddd"/>
          </a:solidFill>
          <a:ln w="9360">
            <a:solidFill>
              <a:srgbClr val="cccccc"/>
            </a:solidFill>
            <a:round/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3276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2100" spc="-1" strike="noStrike">
                <a:solidFill>
                  <a:srgbClr val="000000"/>
                </a:solidFill>
                <a:latin typeface="Montserrat"/>
                <a:ea typeface="Montserrat"/>
              </a:rPr>
              <a:t>Agenda de Contactos</a:t>
            </a:r>
            <a:endParaRPr b="0" lang="en-US" sz="2100" spc="-1" strike="noStrike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44000" y="743760"/>
            <a:ext cx="1319040" cy="767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Contactos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0" y="345240"/>
            <a:ext cx="9142920" cy="40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Montserrat"/>
                <a:ea typeface="Montserrat"/>
              </a:rPr>
              <a:t>MÓDULO PRINCIPAL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878120" y="1097280"/>
            <a:ext cx="6625800" cy="34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CRUD (Create, Read, Update y Delete):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Update (Actualizar):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Modificar: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Luego de realizada la busqueda del contacto,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se puede modificar la información del registro y al presionar el boton el sistema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informa “Se ha modificado el contacto DNI: xxxxxxx, de Nombre: xxxxxxxx”.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Delete (Borrar):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Borrar →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Luego de realizada la busqueda del contacto, se puede borrar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el registro.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En caso que el registro no se haya seleccionado el sistema informa: 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“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No se pudo borrar el contacto”.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Boton Reset: </a:t>
            </a: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al presionar dicho boton el sistema limpia todos los entrys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cargados en pantalla.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1300" spc="-1" strike="noStrike">
              <a:solidFill>
                <a:srgbClr val="000000"/>
              </a:solidFill>
              <a:latin typeface="Montserrat"/>
              <a:ea typeface="Montserrat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31520" y="1511280"/>
            <a:ext cx="822960" cy="114048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23760" y="91440"/>
            <a:ext cx="1684800" cy="1145520"/>
          </a:xfrm>
          <a:prstGeom prst="snip1Rect">
            <a:avLst>
              <a:gd name="adj" fmla="val 16667"/>
            </a:avLst>
          </a:prstGeom>
          <a:solidFill>
            <a:srgbClr val="9dc8e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Diagra</a:t>
            </a: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ma de </a:t>
            </a: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Agend</a:t>
            </a: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a de </a:t>
            </a: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Contac</a:t>
            </a:r>
            <a:r>
              <a:rPr b="1" lang="es-419" sz="1300" spc="-1" strike="noStrike">
                <a:solidFill>
                  <a:srgbClr val="000000"/>
                </a:solidFill>
                <a:latin typeface="Montserrat"/>
                <a:ea typeface="Montserrat"/>
              </a:rPr>
              <a:t>tos</a:t>
            </a:r>
            <a:endParaRPr b="1" lang="en-US" sz="1300" spc="-1" strike="noStrike">
              <a:latin typeface="Times New Roman"/>
            </a:endParaRPr>
          </a:p>
        </p:txBody>
      </p:sp>
      <p:sp>
        <p:nvSpPr>
          <p:cNvPr id="193" name="CustomShape 2"/>
          <p:cNvSpPr/>
          <p:nvPr/>
        </p:nvSpPr>
        <p:spPr>
          <a:xfrm flipH="1">
            <a:off x="6674760" y="1236960"/>
            <a:ext cx="1147320" cy="866160"/>
          </a:xfrm>
          <a:prstGeom prst="curvedConnector3">
            <a:avLst>
              <a:gd name="adj1" fmla="val 0"/>
            </a:avLst>
          </a:prstGeom>
          <a:noFill/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011680" y="0"/>
            <a:ext cx="4622040" cy="5143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360"/>
            <a:ext cx="9142920" cy="5142600"/>
          </a:xfrm>
          <a:prstGeom prst="rect">
            <a:avLst/>
          </a:prstGeom>
          <a:solidFill>
            <a:srgbClr val="0b5394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"/>
          <p:cNvSpPr/>
          <p:nvPr/>
        </p:nvSpPr>
        <p:spPr>
          <a:xfrm>
            <a:off x="7023240" y="37440"/>
            <a:ext cx="2000520" cy="43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287;p10" descr=""/>
          <p:cNvPicPr/>
          <p:nvPr/>
        </p:nvPicPr>
        <p:blipFill>
          <a:blip r:embed="rId1"/>
          <a:stretch/>
        </p:blipFill>
        <p:spPr>
          <a:xfrm>
            <a:off x="3617280" y="1728000"/>
            <a:ext cx="1602000" cy="1602000"/>
          </a:xfrm>
          <a:prstGeom prst="rect">
            <a:avLst/>
          </a:prstGeom>
          <a:ln>
            <a:noFill/>
          </a:ln>
        </p:spPr>
      </p:pic>
      <p:sp>
        <p:nvSpPr>
          <p:cNvPr id="198" name="CustomShape 3"/>
          <p:cNvSpPr/>
          <p:nvPr/>
        </p:nvSpPr>
        <p:spPr>
          <a:xfrm>
            <a:off x="3528000" y="648360"/>
            <a:ext cx="1955520" cy="502920"/>
          </a:xfrm>
          <a:prstGeom prst="rect">
            <a:avLst/>
          </a:prstGeom>
          <a:noFill/>
          <a:ln>
            <a:noFill/>
          </a:ln>
          <a:effectLst>
            <a:outerShdw dist="101823" dir="270000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419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Gracias!</a:t>
            </a:r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2021-12-08T11:39:47Z</dcterms:modified>
  <cp:revision>7</cp:revision>
  <dc:subject/>
  <dc:title/>
</cp:coreProperties>
</file>