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bc805c87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bbc805c87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bc805c87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bc805c87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bc805c87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bc805c87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bc805c87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bc805c87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bc805c87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bc805c87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f46a6cf6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f46a6cf6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bc805c87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bbc805c87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c4b7321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c4b7321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c4b7321e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c4b7321e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bc805c87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bc805c87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idx="1" type="subTitle"/>
          </p:nvPr>
        </p:nvSpPr>
        <p:spPr>
          <a:xfrm>
            <a:off x="608675" y="3464425"/>
            <a:ext cx="8282400" cy="1260600"/>
          </a:xfrm>
          <a:prstGeom prst="rect">
            <a:avLst/>
          </a:prstGeom>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s"/>
              <a:t>Fundamentos de programación</a:t>
            </a:r>
            <a:endParaRPr/>
          </a:p>
          <a:p>
            <a:pPr indent="0" lvl="0" marL="0" rtl="0" algn="ctr">
              <a:spcBef>
                <a:spcPts val="0"/>
              </a:spcBef>
              <a:spcAft>
                <a:spcPts val="0"/>
              </a:spcAft>
              <a:buNone/>
            </a:pPr>
            <a:r>
              <a:t/>
            </a:r>
            <a:endParaRPr/>
          </a:p>
        </p:txBody>
      </p:sp>
      <p:pic>
        <p:nvPicPr>
          <p:cNvPr id="63" name="Google Shape;63;p13"/>
          <p:cNvPicPr preferRelativeResize="0"/>
          <p:nvPr/>
        </p:nvPicPr>
        <p:blipFill>
          <a:blip r:embed="rId3">
            <a:alphaModFix/>
          </a:blip>
          <a:stretch>
            <a:fillRect/>
          </a:stretch>
        </p:blipFill>
        <p:spPr>
          <a:xfrm>
            <a:off x="252938" y="463525"/>
            <a:ext cx="8638126" cy="2108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2"/>
          <p:cNvPicPr preferRelativeResize="0"/>
          <p:nvPr/>
        </p:nvPicPr>
        <p:blipFill>
          <a:blip r:embed="rId3">
            <a:alphaModFix/>
          </a:blip>
          <a:stretch>
            <a:fillRect/>
          </a:stretch>
        </p:blipFill>
        <p:spPr>
          <a:xfrm>
            <a:off x="0" y="0"/>
            <a:ext cx="9144000" cy="1065285"/>
          </a:xfrm>
          <a:prstGeom prst="rect">
            <a:avLst/>
          </a:prstGeom>
          <a:noFill/>
          <a:ln>
            <a:noFill/>
          </a:ln>
        </p:spPr>
      </p:pic>
      <p:sp>
        <p:nvSpPr>
          <p:cNvPr id="131" name="Google Shape;131;p22"/>
          <p:cNvSpPr txBox="1"/>
          <p:nvPr>
            <p:ph type="title"/>
          </p:nvPr>
        </p:nvSpPr>
        <p:spPr>
          <a:xfrm>
            <a:off x="1178725" y="143900"/>
            <a:ext cx="7653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solidFill>
                  <a:srgbClr val="FFFFFF"/>
                </a:solidFill>
              </a:rPr>
              <a:t>Pasos para la construcción de un programa</a:t>
            </a:r>
            <a:endParaRPr>
              <a:solidFill>
                <a:srgbClr val="FFFFFF"/>
              </a:solidFill>
            </a:endParaRPr>
          </a:p>
        </p:txBody>
      </p:sp>
      <p:sp>
        <p:nvSpPr>
          <p:cNvPr id="132" name="Google Shape;132;p2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600"/>
              <a:t>3</a:t>
            </a:r>
            <a:r>
              <a:rPr b="1" lang="es" sz="1600"/>
              <a:t> - </a:t>
            </a:r>
            <a:r>
              <a:rPr b="1" lang="es" sz="1600"/>
              <a:t>DISEÑO DEL ALGORITMO</a:t>
            </a:r>
            <a:r>
              <a:rPr lang="es" sz="1600"/>
              <a:t>                               </a:t>
            </a:r>
            <a:endParaRPr sz="1600"/>
          </a:p>
          <a:p>
            <a:pPr indent="0" lvl="0" marL="0" rtl="0" algn="l">
              <a:spcBef>
                <a:spcPts val="1200"/>
              </a:spcBef>
              <a:spcAft>
                <a:spcPts val="0"/>
              </a:spcAft>
              <a:buNone/>
            </a:pPr>
            <a:r>
              <a:rPr lang="es" sz="1600"/>
              <a:t>Este proceso consiste en definir la secuencia de pasos que se deben llevar a cabo para conseguir la salida identificada en el paso anterior.</a:t>
            </a:r>
            <a:r>
              <a:rPr lang="es" sz="1600"/>
              <a:t>                                    </a:t>
            </a:r>
            <a:endParaRPr sz="1600"/>
          </a:p>
          <a:p>
            <a:pPr indent="0" lvl="0" marL="0" rtl="0" algn="l">
              <a:spcBef>
                <a:spcPts val="1200"/>
              </a:spcBef>
              <a:spcAft>
                <a:spcPts val="0"/>
              </a:spcAft>
              <a:buNone/>
            </a:pPr>
            <a:r>
              <a:rPr b="1" lang="es" sz="1600"/>
              <a:t>4</a:t>
            </a:r>
            <a:r>
              <a:rPr b="1" lang="es" sz="1600"/>
              <a:t> - CODIFICACIÓN</a:t>
            </a:r>
            <a:r>
              <a:rPr lang="es" sz="1600"/>
              <a:t>                                       </a:t>
            </a:r>
            <a:endParaRPr sz="1600"/>
          </a:p>
          <a:p>
            <a:pPr indent="0" lvl="0" marL="0" rtl="0" algn="l">
              <a:spcBef>
                <a:spcPts val="1200"/>
              </a:spcBef>
              <a:spcAft>
                <a:spcPts val="0"/>
              </a:spcAft>
              <a:buNone/>
            </a:pPr>
            <a:r>
              <a:rPr lang="es" sz="1600"/>
              <a:t>E</a:t>
            </a:r>
            <a:r>
              <a:rPr lang="es" sz="1600"/>
              <a:t>scribir la solución del problema en una serie de instrucciones detalladas, en un código reconocible por la computadora. La serie de instrucciones detalladas se conoce como código fuente, el cual se escribe en un lenguaje de programación o lenguaje de alto nivel.</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3"/>
          <p:cNvPicPr preferRelativeResize="0"/>
          <p:nvPr/>
        </p:nvPicPr>
        <p:blipFill>
          <a:blip r:embed="rId3">
            <a:alphaModFix/>
          </a:blip>
          <a:stretch>
            <a:fillRect/>
          </a:stretch>
        </p:blipFill>
        <p:spPr>
          <a:xfrm>
            <a:off x="0" y="0"/>
            <a:ext cx="9144000" cy="1065285"/>
          </a:xfrm>
          <a:prstGeom prst="rect">
            <a:avLst/>
          </a:prstGeom>
          <a:noFill/>
          <a:ln>
            <a:noFill/>
          </a:ln>
        </p:spPr>
      </p:pic>
      <p:sp>
        <p:nvSpPr>
          <p:cNvPr id="138" name="Google Shape;138;p23"/>
          <p:cNvSpPr txBox="1"/>
          <p:nvPr>
            <p:ph type="title"/>
          </p:nvPr>
        </p:nvSpPr>
        <p:spPr>
          <a:xfrm>
            <a:off x="1178725" y="143900"/>
            <a:ext cx="7653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solidFill>
                  <a:srgbClr val="FFFFFF"/>
                </a:solidFill>
              </a:rPr>
              <a:t>Pasos para la construcción de un programa</a:t>
            </a:r>
            <a:endParaRPr>
              <a:solidFill>
                <a:srgbClr val="FFFFFF"/>
              </a:solidFill>
            </a:endParaRPr>
          </a:p>
        </p:txBody>
      </p:sp>
      <p:sp>
        <p:nvSpPr>
          <p:cNvPr id="139" name="Google Shape;139;p23"/>
          <p:cNvSpPr txBox="1"/>
          <p:nvPr>
            <p:ph idx="1" type="body"/>
          </p:nvPr>
        </p:nvSpPr>
        <p:spPr>
          <a:xfrm>
            <a:off x="311700" y="14797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600"/>
              <a:t>5 - PRUEBA Y DEPURACIÓN</a:t>
            </a:r>
            <a:r>
              <a:rPr lang="es" sz="1600"/>
              <a:t>                               </a:t>
            </a:r>
            <a:endParaRPr sz="1600"/>
          </a:p>
          <a:p>
            <a:pPr indent="0" lvl="0" marL="0" rtl="0" algn="l">
              <a:spcBef>
                <a:spcPts val="1200"/>
              </a:spcBef>
              <a:spcAft>
                <a:spcPts val="0"/>
              </a:spcAft>
              <a:buNone/>
            </a:pPr>
            <a:r>
              <a:rPr lang="es" sz="1600"/>
              <a:t>Se denomina prueba de escritorio a la comprobación que se hace de un algoritmo para saber si está bien realizado. Esta prueba consiste en tomar datos específicos como entrada y seguir la secuencia indicada en el algoritmo hasta obtener un resultado, el análisis de estos resultados indicará si el algoritmo está correcto o si por el contrario hay necesidad de corregirlo o hacerle ajustes.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430800" y="1889700"/>
            <a:ext cx="8282400" cy="15165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s" sz="3044"/>
              <a:t>“</a:t>
            </a:r>
            <a:r>
              <a:rPr b="1" lang="es" sz="3044"/>
              <a:t>Un programador</a:t>
            </a:r>
            <a:r>
              <a:rPr lang="es" sz="3044"/>
              <a:t> es antes que nada una persona que resuelve problemas; el programador procede a resolver un problema, a partir de la definición de un algoritmo y de la traducción de dicho algoritmo a un programa que ejecutará la computadora.”</a:t>
            </a:r>
            <a:endParaRPr sz="3044"/>
          </a:p>
          <a:p>
            <a:pPr indent="0" lvl="0" marL="0" rtl="0" algn="ctr">
              <a:spcBef>
                <a:spcPts val="0"/>
              </a:spcBef>
              <a:spcAft>
                <a:spcPts val="0"/>
              </a:spcAft>
              <a:buNone/>
            </a:pPr>
            <a:r>
              <a:t/>
            </a:r>
            <a:endParaRPr sz="822"/>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265500" y="2405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ALGORITMO</a:t>
            </a:r>
            <a:endParaRPr/>
          </a:p>
        </p:txBody>
      </p:sp>
      <p:sp>
        <p:nvSpPr>
          <p:cNvPr id="74" name="Google Shape;74;p15"/>
          <p:cNvSpPr txBox="1"/>
          <p:nvPr>
            <p:ph idx="1" type="subTitle"/>
          </p:nvPr>
        </p:nvSpPr>
        <p:spPr>
          <a:xfrm>
            <a:off x="265500" y="2235601"/>
            <a:ext cx="4045200" cy="13455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s" sz="6799"/>
              <a:t>Método para resolver un problema, que consiste en la realización de un conjunto de pasos lógicamente ordenados tal que, partiendo de ciertos datos de entrada, permite obtener ciertos resultados que conforman la solución del problema.</a:t>
            </a:r>
            <a:endParaRPr sz="6799"/>
          </a:p>
          <a:p>
            <a:pPr indent="0" lvl="0" marL="0" rtl="0" algn="ctr">
              <a:spcBef>
                <a:spcPts val="0"/>
              </a:spcBef>
              <a:spcAft>
                <a:spcPts val="0"/>
              </a:spcAft>
              <a:buNone/>
            </a:pPr>
            <a:r>
              <a:t/>
            </a:r>
            <a:endParaRPr/>
          </a:p>
        </p:txBody>
      </p:sp>
      <p:sp>
        <p:nvSpPr>
          <p:cNvPr id="75" name="Google Shape;75;p15"/>
          <p:cNvSpPr txBox="1"/>
          <p:nvPr>
            <p:ph idx="2" type="body"/>
          </p:nvPr>
        </p:nvSpPr>
        <p:spPr>
          <a:xfrm>
            <a:off x="4784900" y="1976175"/>
            <a:ext cx="4045200" cy="20466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s" sz="1650"/>
              <a:t>Traducir el algoritmo en un conjunto de instrucciones, entendibles por la computadora, que le indican a la misma lo que debe hacer.</a:t>
            </a:r>
            <a:endParaRPr/>
          </a:p>
        </p:txBody>
      </p:sp>
      <p:sp>
        <p:nvSpPr>
          <p:cNvPr id="76" name="Google Shape;76;p15"/>
          <p:cNvSpPr txBox="1"/>
          <p:nvPr>
            <p:ph type="title"/>
          </p:nvPr>
        </p:nvSpPr>
        <p:spPr>
          <a:xfrm>
            <a:off x="4784900" y="2405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solidFill>
                  <a:srgbClr val="000000"/>
                </a:solidFill>
              </a:rPr>
              <a:t>PROGRAMA</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6"/>
          <p:cNvPicPr preferRelativeResize="0"/>
          <p:nvPr/>
        </p:nvPicPr>
        <p:blipFill>
          <a:blip r:embed="rId3">
            <a:alphaModFix/>
          </a:blip>
          <a:stretch>
            <a:fillRect/>
          </a:stretch>
        </p:blipFill>
        <p:spPr>
          <a:xfrm>
            <a:off x="0" y="0"/>
            <a:ext cx="9144000" cy="1065285"/>
          </a:xfrm>
          <a:prstGeom prst="rect">
            <a:avLst/>
          </a:prstGeom>
          <a:noFill/>
          <a:ln>
            <a:noFill/>
          </a:ln>
        </p:spPr>
      </p:pic>
      <p:sp>
        <p:nvSpPr>
          <p:cNvPr id="82" name="Google Shape;82;p16"/>
          <p:cNvSpPr txBox="1"/>
          <p:nvPr>
            <p:ph type="title"/>
          </p:nvPr>
        </p:nvSpPr>
        <p:spPr>
          <a:xfrm>
            <a:off x="1178725" y="143900"/>
            <a:ext cx="7653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solidFill>
                  <a:srgbClr val="FFFFFF"/>
                </a:solidFill>
              </a:rPr>
              <a:t>Principios Básicos de la Programación</a:t>
            </a:r>
            <a:endParaRPr>
              <a:solidFill>
                <a:srgbClr val="FFFFFF"/>
              </a:solidFill>
            </a:endParaRPr>
          </a:p>
        </p:txBody>
      </p:sp>
      <p:sp>
        <p:nvSpPr>
          <p:cNvPr id="83" name="Google Shape;83;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s" sz="1600"/>
              <a:t>Primero Analizo.</a:t>
            </a:r>
            <a:endParaRPr sz="1600"/>
          </a:p>
          <a:p>
            <a:pPr indent="0" lvl="0" marL="457200" rtl="0" algn="l">
              <a:spcBef>
                <a:spcPts val="1200"/>
              </a:spcBef>
              <a:spcAft>
                <a:spcPts val="0"/>
              </a:spcAft>
              <a:buNone/>
            </a:pPr>
            <a:r>
              <a:t/>
            </a:r>
            <a:endParaRPr sz="188"/>
          </a:p>
          <a:p>
            <a:pPr indent="-330200" lvl="0" marL="457200" rtl="0" algn="l">
              <a:spcBef>
                <a:spcPts val="1200"/>
              </a:spcBef>
              <a:spcAft>
                <a:spcPts val="0"/>
              </a:spcAft>
              <a:buSzPts val="1600"/>
              <a:buAutoNum type="arabicPeriod"/>
            </a:pPr>
            <a:r>
              <a:rPr lang="es" sz="1600"/>
              <a:t>Después</a:t>
            </a:r>
            <a:r>
              <a:rPr lang="es" sz="1600"/>
              <a:t> Resuelvo.</a:t>
            </a:r>
            <a:endParaRPr sz="1600"/>
          </a:p>
          <a:p>
            <a:pPr indent="0" lvl="0" marL="457200" rtl="0" algn="l">
              <a:spcBef>
                <a:spcPts val="1200"/>
              </a:spcBef>
              <a:spcAft>
                <a:spcPts val="0"/>
              </a:spcAft>
              <a:buNone/>
            </a:pPr>
            <a:r>
              <a:t/>
            </a:r>
            <a:endParaRPr sz="885"/>
          </a:p>
          <a:p>
            <a:pPr indent="-330200" lvl="0" marL="457200" rtl="0" algn="l">
              <a:spcBef>
                <a:spcPts val="1200"/>
              </a:spcBef>
              <a:spcAft>
                <a:spcPts val="0"/>
              </a:spcAft>
              <a:buSzPts val="1600"/>
              <a:buAutoNum type="arabicPeriod"/>
            </a:pPr>
            <a:r>
              <a:rPr lang="es" sz="1600"/>
              <a:t>Al Final Programo.</a:t>
            </a:r>
            <a:endParaRPr sz="1600"/>
          </a:p>
          <a:p>
            <a:pPr indent="0" lvl="0" marL="0" rtl="0" algn="l">
              <a:spcBef>
                <a:spcPts val="1200"/>
              </a:spcBef>
              <a:spcAft>
                <a:spcPts val="12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7"/>
          <p:cNvPicPr preferRelativeResize="0"/>
          <p:nvPr/>
        </p:nvPicPr>
        <p:blipFill>
          <a:blip r:embed="rId3">
            <a:alphaModFix/>
          </a:blip>
          <a:stretch>
            <a:fillRect/>
          </a:stretch>
        </p:blipFill>
        <p:spPr>
          <a:xfrm>
            <a:off x="0" y="0"/>
            <a:ext cx="9144000" cy="1065285"/>
          </a:xfrm>
          <a:prstGeom prst="rect">
            <a:avLst/>
          </a:prstGeom>
          <a:noFill/>
          <a:ln>
            <a:noFill/>
          </a:ln>
        </p:spPr>
      </p:pic>
      <p:sp>
        <p:nvSpPr>
          <p:cNvPr id="89" name="Google Shape;89;p17"/>
          <p:cNvSpPr txBox="1"/>
          <p:nvPr>
            <p:ph type="title"/>
          </p:nvPr>
        </p:nvSpPr>
        <p:spPr>
          <a:xfrm>
            <a:off x="1178725" y="143900"/>
            <a:ext cx="7653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solidFill>
                  <a:srgbClr val="FFFFFF"/>
                </a:solidFill>
              </a:rPr>
              <a:t>Para crear un Algoritmo</a:t>
            </a:r>
            <a:endParaRPr>
              <a:solidFill>
                <a:srgbClr val="FFFFFF"/>
              </a:solidFill>
            </a:endParaRPr>
          </a:p>
        </p:txBody>
      </p:sp>
      <p:sp>
        <p:nvSpPr>
          <p:cNvPr id="90" name="Google Shape;90;p1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s" sz="1600"/>
              <a:t>Comenzar </a:t>
            </a:r>
            <a:r>
              <a:rPr b="1" lang="es" sz="1600"/>
              <a:t>identificando los resultados esperados</a:t>
            </a:r>
            <a:r>
              <a:rPr lang="es" sz="1600"/>
              <a:t>, porque así quedan claros los objetivos a cumplir.</a:t>
            </a:r>
            <a:endParaRPr sz="1600"/>
          </a:p>
          <a:p>
            <a:pPr indent="0" lvl="0" marL="457200" rtl="0" algn="l">
              <a:spcBef>
                <a:spcPts val="1200"/>
              </a:spcBef>
              <a:spcAft>
                <a:spcPts val="0"/>
              </a:spcAft>
              <a:buNone/>
            </a:pPr>
            <a:r>
              <a:t/>
            </a:r>
            <a:endParaRPr sz="188"/>
          </a:p>
          <a:p>
            <a:pPr indent="-330200" lvl="0" marL="457200" rtl="0" algn="l">
              <a:spcBef>
                <a:spcPts val="1200"/>
              </a:spcBef>
              <a:spcAft>
                <a:spcPts val="0"/>
              </a:spcAft>
              <a:buSzPts val="1600"/>
              <a:buAutoNum type="arabicPeriod"/>
            </a:pPr>
            <a:r>
              <a:rPr lang="es" sz="1600"/>
              <a:t>Luego, individualizar los datos con que se cuenta y determinar si con estos datos es suficiente para llegar a los resultados esperados. Es decir, </a:t>
            </a:r>
            <a:r>
              <a:rPr b="1" lang="es" sz="1600"/>
              <a:t>definir los datos de entrada</a:t>
            </a:r>
            <a:r>
              <a:rPr lang="es" sz="1600"/>
              <a:t> con los que se va a trabajar para lograr el resultado.</a:t>
            </a:r>
            <a:endParaRPr sz="1600"/>
          </a:p>
          <a:p>
            <a:pPr indent="0" lvl="0" marL="457200" rtl="0" algn="l">
              <a:spcBef>
                <a:spcPts val="1200"/>
              </a:spcBef>
              <a:spcAft>
                <a:spcPts val="0"/>
              </a:spcAft>
              <a:buNone/>
            </a:pPr>
            <a:r>
              <a:t/>
            </a:r>
            <a:endParaRPr sz="885"/>
          </a:p>
          <a:p>
            <a:pPr indent="-330200" lvl="0" marL="457200" rtl="0" algn="l">
              <a:spcBef>
                <a:spcPts val="1200"/>
              </a:spcBef>
              <a:spcAft>
                <a:spcPts val="0"/>
              </a:spcAft>
              <a:buSzPts val="1600"/>
              <a:buAutoNum type="arabicPeriod"/>
            </a:pPr>
            <a:r>
              <a:rPr lang="es" sz="1600"/>
              <a:t>Finalmente si los datos son completos y los objetivos claros, se intentan </a:t>
            </a:r>
            <a:r>
              <a:rPr b="1" lang="es" sz="1600"/>
              <a:t>plantear los procesos necesarios</a:t>
            </a:r>
            <a:r>
              <a:rPr lang="es" sz="1600"/>
              <a:t> para pasar de los datos de entrada a los datos de salida.</a:t>
            </a:r>
            <a:endParaRPr sz="1600"/>
          </a:p>
          <a:p>
            <a:pPr indent="0" lvl="0" marL="0" rtl="0" algn="l">
              <a:spcBef>
                <a:spcPts val="1200"/>
              </a:spcBef>
              <a:spcAft>
                <a:spcPts val="12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8"/>
          <p:cNvPicPr preferRelativeResize="0"/>
          <p:nvPr/>
        </p:nvPicPr>
        <p:blipFill>
          <a:blip r:embed="rId3">
            <a:alphaModFix/>
          </a:blip>
          <a:stretch>
            <a:fillRect/>
          </a:stretch>
        </p:blipFill>
        <p:spPr>
          <a:xfrm>
            <a:off x="0" y="0"/>
            <a:ext cx="9144000" cy="1065285"/>
          </a:xfrm>
          <a:prstGeom prst="rect">
            <a:avLst/>
          </a:prstGeom>
          <a:noFill/>
          <a:ln>
            <a:noFill/>
          </a:ln>
        </p:spPr>
      </p:pic>
      <p:sp>
        <p:nvSpPr>
          <p:cNvPr id="96" name="Google Shape;96;p18"/>
          <p:cNvSpPr txBox="1"/>
          <p:nvPr>
            <p:ph type="title"/>
          </p:nvPr>
        </p:nvSpPr>
        <p:spPr>
          <a:xfrm>
            <a:off x="1178725" y="143900"/>
            <a:ext cx="7653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solidFill>
                  <a:srgbClr val="FFFFFF"/>
                </a:solidFill>
              </a:rPr>
              <a:t>Para crear un Algoritmo</a:t>
            </a:r>
            <a:endParaRPr>
              <a:solidFill>
                <a:srgbClr val="FFFFFF"/>
              </a:solidFill>
            </a:endParaRPr>
          </a:p>
        </p:txBody>
      </p:sp>
      <p:sp>
        <p:nvSpPr>
          <p:cNvPr id="97" name="Google Shape;97;p18"/>
          <p:cNvSpPr/>
          <p:nvPr/>
        </p:nvSpPr>
        <p:spPr>
          <a:xfrm>
            <a:off x="617925" y="2336000"/>
            <a:ext cx="2025300" cy="975000"/>
          </a:xfrm>
          <a:prstGeom prst="roundRect">
            <a:avLst>
              <a:gd fmla="val 16667" name="adj"/>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txBox="1"/>
          <p:nvPr/>
        </p:nvSpPr>
        <p:spPr>
          <a:xfrm>
            <a:off x="1009125" y="2546450"/>
            <a:ext cx="1242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400">
                <a:solidFill>
                  <a:srgbClr val="FFFFFF"/>
                </a:solidFill>
                <a:latin typeface="Oswald"/>
                <a:ea typeface="Oswald"/>
                <a:cs typeface="Oswald"/>
                <a:sym typeface="Oswald"/>
              </a:rPr>
              <a:t>ENTRADA</a:t>
            </a:r>
            <a:endParaRPr sz="2400">
              <a:solidFill>
                <a:srgbClr val="FFFFFF"/>
              </a:solidFill>
              <a:latin typeface="Oswald"/>
              <a:ea typeface="Oswald"/>
              <a:cs typeface="Oswald"/>
              <a:sym typeface="Oswald"/>
            </a:endParaRPr>
          </a:p>
        </p:txBody>
      </p:sp>
      <p:sp>
        <p:nvSpPr>
          <p:cNvPr id="99" name="Google Shape;99;p18"/>
          <p:cNvSpPr/>
          <p:nvPr/>
        </p:nvSpPr>
        <p:spPr>
          <a:xfrm>
            <a:off x="2814650" y="2689625"/>
            <a:ext cx="546600" cy="411000"/>
          </a:xfrm>
          <a:prstGeom prst="rightArrow">
            <a:avLst>
              <a:gd fmla="val 50000" name="adj1"/>
              <a:gd fmla="val 50000" name="adj2"/>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p:nvPr/>
        </p:nvSpPr>
        <p:spPr>
          <a:xfrm>
            <a:off x="3438525" y="2336000"/>
            <a:ext cx="2025300" cy="975000"/>
          </a:xfrm>
          <a:prstGeom prst="roundRect">
            <a:avLst>
              <a:gd fmla="val 16667"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txBox="1"/>
          <p:nvPr/>
        </p:nvSpPr>
        <p:spPr>
          <a:xfrm>
            <a:off x="3521975" y="2546450"/>
            <a:ext cx="18645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400">
                <a:solidFill>
                  <a:srgbClr val="FFFFFF"/>
                </a:solidFill>
                <a:latin typeface="Oswald"/>
                <a:ea typeface="Oswald"/>
                <a:cs typeface="Oswald"/>
                <a:sym typeface="Oswald"/>
              </a:rPr>
              <a:t>PROCESOS</a:t>
            </a:r>
            <a:endParaRPr sz="2400">
              <a:solidFill>
                <a:srgbClr val="FFFFFF"/>
              </a:solidFill>
              <a:latin typeface="Oswald"/>
              <a:ea typeface="Oswald"/>
              <a:cs typeface="Oswald"/>
              <a:sym typeface="Oswald"/>
            </a:endParaRPr>
          </a:p>
        </p:txBody>
      </p:sp>
      <p:sp>
        <p:nvSpPr>
          <p:cNvPr id="102" name="Google Shape;102;p18"/>
          <p:cNvSpPr/>
          <p:nvPr/>
        </p:nvSpPr>
        <p:spPr>
          <a:xfrm>
            <a:off x="5592375" y="2689625"/>
            <a:ext cx="546600" cy="411000"/>
          </a:xfrm>
          <a:prstGeom prst="rightArrow">
            <a:avLst>
              <a:gd fmla="val 50000" name="adj1"/>
              <a:gd fmla="val 50000" name="adj2"/>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p:nvPr/>
        </p:nvSpPr>
        <p:spPr>
          <a:xfrm>
            <a:off x="6267525" y="2336000"/>
            <a:ext cx="2025300" cy="975000"/>
          </a:xfrm>
          <a:prstGeom prst="roundRect">
            <a:avLst>
              <a:gd fmla="val 16667"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nvSpPr>
        <p:spPr>
          <a:xfrm>
            <a:off x="6350975" y="2546450"/>
            <a:ext cx="18645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400">
                <a:solidFill>
                  <a:srgbClr val="FFFFFF"/>
                </a:solidFill>
                <a:latin typeface="Oswald"/>
                <a:ea typeface="Oswald"/>
                <a:cs typeface="Oswald"/>
                <a:sym typeface="Oswald"/>
              </a:rPr>
              <a:t>SALIDA</a:t>
            </a:r>
            <a:endParaRPr sz="2400">
              <a:solidFill>
                <a:srgbClr val="FFFFFF"/>
              </a:solidFill>
              <a:latin typeface="Oswald"/>
              <a:ea typeface="Oswald"/>
              <a:cs typeface="Oswald"/>
              <a:sym typeface="Oswa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1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9"/>
          <p:cNvPicPr preferRelativeResize="0"/>
          <p:nvPr/>
        </p:nvPicPr>
        <p:blipFill>
          <a:blip r:embed="rId3">
            <a:alphaModFix/>
          </a:blip>
          <a:stretch>
            <a:fillRect/>
          </a:stretch>
        </p:blipFill>
        <p:spPr>
          <a:xfrm>
            <a:off x="0" y="0"/>
            <a:ext cx="9144000" cy="1065285"/>
          </a:xfrm>
          <a:prstGeom prst="rect">
            <a:avLst/>
          </a:prstGeom>
          <a:noFill/>
          <a:ln>
            <a:noFill/>
          </a:ln>
        </p:spPr>
      </p:pic>
      <p:sp>
        <p:nvSpPr>
          <p:cNvPr id="110" name="Google Shape;110;p19"/>
          <p:cNvSpPr txBox="1"/>
          <p:nvPr>
            <p:ph type="title"/>
          </p:nvPr>
        </p:nvSpPr>
        <p:spPr>
          <a:xfrm>
            <a:off x="1178725" y="143900"/>
            <a:ext cx="7653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solidFill>
                  <a:srgbClr val="FFFFFF"/>
                </a:solidFill>
              </a:rPr>
              <a:t>Ejemplo de </a:t>
            </a:r>
            <a:r>
              <a:rPr lang="es">
                <a:solidFill>
                  <a:srgbClr val="FFFFFF"/>
                </a:solidFill>
              </a:rPr>
              <a:t>Algoritmo</a:t>
            </a:r>
            <a:endParaRPr>
              <a:solidFill>
                <a:srgbClr val="FFFFFF"/>
              </a:solidFill>
            </a:endParaRPr>
          </a:p>
        </p:txBody>
      </p:sp>
      <p:sp>
        <p:nvSpPr>
          <p:cNvPr id="111" name="Google Shape;111;p1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600"/>
              <a:t>Cuando vas a comer.</a:t>
            </a:r>
            <a:endParaRPr b="1" sz="1600"/>
          </a:p>
          <a:p>
            <a:pPr indent="0" lvl="0" marL="0" rtl="0" algn="l">
              <a:spcBef>
                <a:spcPts val="1200"/>
              </a:spcBef>
              <a:spcAft>
                <a:spcPts val="0"/>
              </a:spcAft>
              <a:buNone/>
            </a:pPr>
            <a:r>
              <a:rPr lang="es" sz="1600"/>
              <a:t>1. Compras o haces de comer.</a:t>
            </a:r>
            <a:endParaRPr sz="1600"/>
          </a:p>
          <a:p>
            <a:pPr indent="0" lvl="0" marL="0" rtl="0" algn="l">
              <a:spcBef>
                <a:spcPts val="1200"/>
              </a:spcBef>
              <a:spcAft>
                <a:spcPts val="0"/>
              </a:spcAft>
              <a:buNone/>
            </a:pPr>
            <a:r>
              <a:rPr lang="es" sz="1600"/>
              <a:t>2. Te lavas las manos.</a:t>
            </a:r>
            <a:endParaRPr sz="1600"/>
          </a:p>
          <a:p>
            <a:pPr indent="0" lvl="0" marL="0" rtl="0" algn="l">
              <a:spcBef>
                <a:spcPts val="1200"/>
              </a:spcBef>
              <a:spcAft>
                <a:spcPts val="0"/>
              </a:spcAft>
              <a:buNone/>
            </a:pPr>
            <a:r>
              <a:rPr lang="es" sz="1600"/>
              <a:t>3. Sirves la comida.</a:t>
            </a:r>
            <a:endParaRPr sz="1600"/>
          </a:p>
          <a:p>
            <a:pPr indent="0" lvl="0" marL="0" rtl="0" algn="l">
              <a:spcBef>
                <a:spcPts val="1200"/>
              </a:spcBef>
              <a:spcAft>
                <a:spcPts val="0"/>
              </a:spcAft>
              <a:buNone/>
            </a:pPr>
            <a:r>
              <a:rPr lang="es" sz="1600"/>
              <a:t>4. Te sientas en la mesa.</a:t>
            </a:r>
            <a:endParaRPr sz="1600"/>
          </a:p>
          <a:p>
            <a:pPr indent="0" lvl="0" marL="0" rtl="0" algn="l">
              <a:spcBef>
                <a:spcPts val="1200"/>
              </a:spcBef>
              <a:spcAft>
                <a:spcPts val="0"/>
              </a:spcAft>
              <a:buNone/>
            </a:pPr>
            <a:r>
              <a:rPr lang="es" sz="1600"/>
              <a:t>5. Comes.</a:t>
            </a:r>
            <a:endParaRPr sz="1600"/>
          </a:p>
          <a:p>
            <a:pPr indent="0" lvl="0" marL="0" rtl="0" algn="l">
              <a:spcBef>
                <a:spcPts val="1200"/>
              </a:spcBef>
              <a:spcAft>
                <a:spcPts val="1200"/>
              </a:spcAft>
              <a:buNone/>
            </a:pPr>
            <a:r>
              <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0"/>
          <p:cNvPicPr preferRelativeResize="0"/>
          <p:nvPr/>
        </p:nvPicPr>
        <p:blipFill>
          <a:blip r:embed="rId3">
            <a:alphaModFix/>
          </a:blip>
          <a:stretch>
            <a:fillRect/>
          </a:stretch>
        </p:blipFill>
        <p:spPr>
          <a:xfrm>
            <a:off x="0" y="0"/>
            <a:ext cx="9144000" cy="1065285"/>
          </a:xfrm>
          <a:prstGeom prst="rect">
            <a:avLst/>
          </a:prstGeom>
          <a:noFill/>
          <a:ln>
            <a:noFill/>
          </a:ln>
        </p:spPr>
      </p:pic>
      <p:sp>
        <p:nvSpPr>
          <p:cNvPr id="117" name="Google Shape;117;p20"/>
          <p:cNvSpPr txBox="1"/>
          <p:nvPr>
            <p:ph type="title"/>
          </p:nvPr>
        </p:nvSpPr>
        <p:spPr>
          <a:xfrm>
            <a:off x="1178725" y="143900"/>
            <a:ext cx="7653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solidFill>
                  <a:srgbClr val="FFFFFF"/>
                </a:solidFill>
              </a:rPr>
              <a:t>Ejemplo de Algoritmo</a:t>
            </a:r>
            <a:endParaRPr>
              <a:solidFill>
                <a:srgbClr val="FFFFFF"/>
              </a:solidFill>
            </a:endParaRPr>
          </a:p>
        </p:txBody>
      </p:sp>
      <p:sp>
        <p:nvSpPr>
          <p:cNvPr id="118" name="Google Shape;118;p20"/>
          <p:cNvSpPr txBox="1"/>
          <p:nvPr>
            <p:ph idx="1" type="body"/>
          </p:nvPr>
        </p:nvSpPr>
        <p:spPr>
          <a:xfrm>
            <a:off x="311700" y="1264450"/>
            <a:ext cx="8520600" cy="37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600"/>
              <a:t>Elegir zapatos de fiesta</a:t>
            </a:r>
            <a:endParaRPr b="1" sz="1600"/>
          </a:p>
          <a:p>
            <a:pPr indent="-330200" lvl="0" marL="457200" rtl="0" algn="l">
              <a:spcBef>
                <a:spcPts val="1200"/>
              </a:spcBef>
              <a:spcAft>
                <a:spcPts val="0"/>
              </a:spcAft>
              <a:buSzPts val="1600"/>
              <a:buAutoNum type="arabicPeriod"/>
            </a:pPr>
            <a:r>
              <a:rPr b="1" lang="es" sz="1600"/>
              <a:t>INICIO</a:t>
            </a:r>
            <a:endParaRPr b="1" sz="1600"/>
          </a:p>
          <a:p>
            <a:pPr indent="-330200" lvl="0" marL="457200" rtl="0" algn="l">
              <a:spcBef>
                <a:spcPts val="0"/>
              </a:spcBef>
              <a:spcAft>
                <a:spcPts val="0"/>
              </a:spcAft>
              <a:buSzPts val="1600"/>
              <a:buAutoNum type="arabicPeriod"/>
            </a:pPr>
            <a:r>
              <a:rPr lang="es" sz="1600"/>
              <a:t>Entrar a la tienda y buscar la sección de zapatos de caballero.</a:t>
            </a:r>
            <a:endParaRPr sz="1600"/>
          </a:p>
          <a:p>
            <a:pPr indent="-330200" lvl="0" marL="457200" rtl="0" algn="l">
              <a:spcBef>
                <a:spcPts val="0"/>
              </a:spcBef>
              <a:spcAft>
                <a:spcPts val="0"/>
              </a:spcAft>
              <a:buSzPts val="1600"/>
              <a:buAutoNum type="arabicPeriod"/>
            </a:pPr>
            <a:r>
              <a:rPr lang="es" sz="1600"/>
              <a:t>Tomar un par de zapatos.- NúmeroCalzado - presupuesto </a:t>
            </a:r>
            <a:r>
              <a:rPr b="1" lang="es" sz="1600"/>
              <a:t>DATOS</a:t>
            </a:r>
            <a:endParaRPr b="1" sz="1600"/>
          </a:p>
          <a:p>
            <a:pPr indent="-330200" lvl="0" marL="457200" rtl="0" algn="l">
              <a:spcBef>
                <a:spcPts val="0"/>
              </a:spcBef>
              <a:spcAft>
                <a:spcPts val="0"/>
              </a:spcAft>
              <a:buSzPts val="1600"/>
              <a:buAutoNum type="arabicPeriod"/>
            </a:pPr>
            <a:r>
              <a:rPr b="1" lang="es" sz="1600"/>
              <a:t>¿Son zapatos de fiesta? - PROCESO</a:t>
            </a:r>
            <a:endParaRPr b="1" sz="1600"/>
          </a:p>
          <a:p>
            <a:pPr indent="-330200" lvl="1" marL="914400" rtl="0" algn="l">
              <a:spcBef>
                <a:spcPts val="0"/>
              </a:spcBef>
              <a:spcAft>
                <a:spcPts val="0"/>
              </a:spcAft>
              <a:buSzPts val="1600"/>
              <a:buAutoNum type="alphaLcPeriod"/>
            </a:pPr>
            <a:r>
              <a:rPr lang="es" sz="1600"/>
              <a:t>SI: (ir al paso 5) – NO: (volver al paso 3)</a:t>
            </a:r>
            <a:endParaRPr sz="1600"/>
          </a:p>
          <a:p>
            <a:pPr indent="-330200" lvl="0" marL="457200" rtl="0" algn="l">
              <a:spcBef>
                <a:spcPts val="0"/>
              </a:spcBef>
              <a:spcAft>
                <a:spcPts val="0"/>
              </a:spcAft>
              <a:buSzPts val="1600"/>
              <a:buAutoNum type="arabicPeriod"/>
            </a:pPr>
            <a:r>
              <a:rPr b="1" lang="es" sz="1600"/>
              <a:t>¿Hay de la talla adecuada? </a:t>
            </a:r>
            <a:r>
              <a:rPr b="1" lang="es" sz="1600"/>
              <a:t>- PROCESO</a:t>
            </a:r>
            <a:endParaRPr b="1" sz="1600"/>
          </a:p>
          <a:p>
            <a:pPr indent="-330200" lvl="1" marL="914400" rtl="0" algn="l">
              <a:spcBef>
                <a:spcPts val="0"/>
              </a:spcBef>
              <a:spcAft>
                <a:spcPts val="0"/>
              </a:spcAft>
              <a:buSzPts val="1600"/>
              <a:buAutoNum type="alphaLcPeriod"/>
            </a:pPr>
            <a:r>
              <a:rPr lang="es" sz="1600"/>
              <a:t>SI: (ir al paso 6) – NO: (volver al paso 3)</a:t>
            </a:r>
            <a:endParaRPr sz="1600"/>
          </a:p>
          <a:p>
            <a:pPr indent="-330200" lvl="0" marL="457200" rtl="0" algn="l">
              <a:spcBef>
                <a:spcPts val="0"/>
              </a:spcBef>
              <a:spcAft>
                <a:spcPts val="0"/>
              </a:spcAft>
              <a:buSzPts val="1600"/>
              <a:buAutoNum type="arabicPeriod"/>
            </a:pPr>
            <a:r>
              <a:rPr b="1" lang="es" sz="1600"/>
              <a:t>¿El precio es pagable? </a:t>
            </a:r>
            <a:r>
              <a:rPr b="1" lang="es" sz="1600"/>
              <a:t>- PROCESO</a:t>
            </a:r>
            <a:endParaRPr b="1" sz="1600"/>
          </a:p>
          <a:p>
            <a:pPr indent="-330200" lvl="1" marL="914400" rtl="0" algn="l">
              <a:spcBef>
                <a:spcPts val="0"/>
              </a:spcBef>
              <a:spcAft>
                <a:spcPts val="0"/>
              </a:spcAft>
              <a:buSzPts val="1600"/>
              <a:buAutoNum type="alphaLcPeriod"/>
            </a:pPr>
            <a:r>
              <a:rPr lang="es" sz="1600"/>
              <a:t>SI: (ir al paso 7) – NO: (volver al paso 3)</a:t>
            </a:r>
            <a:endParaRPr sz="1600"/>
          </a:p>
          <a:p>
            <a:pPr indent="-330200" lvl="0" marL="457200" rtl="0" algn="l">
              <a:spcBef>
                <a:spcPts val="0"/>
              </a:spcBef>
              <a:spcAft>
                <a:spcPts val="0"/>
              </a:spcAft>
              <a:buSzPts val="1600"/>
              <a:buAutoNum type="arabicPeriod"/>
            </a:pPr>
            <a:r>
              <a:rPr lang="es" sz="1600"/>
              <a:t>Comprar el par de zapatos elegido. </a:t>
            </a:r>
            <a:r>
              <a:rPr b="1" lang="es" sz="1600"/>
              <a:t>- RESULTADO</a:t>
            </a:r>
            <a:endParaRPr sz="1600"/>
          </a:p>
          <a:p>
            <a:pPr indent="-330200" lvl="0" marL="457200" rtl="0" algn="l">
              <a:spcBef>
                <a:spcPts val="0"/>
              </a:spcBef>
              <a:spcAft>
                <a:spcPts val="0"/>
              </a:spcAft>
              <a:buSzPts val="1600"/>
              <a:buAutoNum type="arabicPeriod"/>
            </a:pPr>
            <a:r>
              <a:rPr b="1" lang="es" sz="1600"/>
              <a:t>FIN</a:t>
            </a:r>
            <a:endParaRPr b="1"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1"/>
          <p:cNvPicPr preferRelativeResize="0"/>
          <p:nvPr/>
        </p:nvPicPr>
        <p:blipFill>
          <a:blip r:embed="rId3">
            <a:alphaModFix/>
          </a:blip>
          <a:stretch>
            <a:fillRect/>
          </a:stretch>
        </p:blipFill>
        <p:spPr>
          <a:xfrm>
            <a:off x="0" y="0"/>
            <a:ext cx="9144000" cy="1065285"/>
          </a:xfrm>
          <a:prstGeom prst="rect">
            <a:avLst/>
          </a:prstGeom>
          <a:noFill/>
          <a:ln>
            <a:noFill/>
          </a:ln>
        </p:spPr>
      </p:pic>
      <p:sp>
        <p:nvSpPr>
          <p:cNvPr id="124" name="Google Shape;124;p21"/>
          <p:cNvSpPr txBox="1"/>
          <p:nvPr>
            <p:ph type="title"/>
          </p:nvPr>
        </p:nvSpPr>
        <p:spPr>
          <a:xfrm>
            <a:off x="1178725" y="143900"/>
            <a:ext cx="7653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solidFill>
                  <a:srgbClr val="FFFFFF"/>
                </a:solidFill>
              </a:rPr>
              <a:t>Pasos para la construcción de un programa</a:t>
            </a:r>
            <a:endParaRPr>
              <a:solidFill>
                <a:srgbClr val="FFFFFF"/>
              </a:solidFill>
            </a:endParaRPr>
          </a:p>
        </p:txBody>
      </p:sp>
      <p:sp>
        <p:nvSpPr>
          <p:cNvPr id="125" name="Google Shape;125;p2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600"/>
              <a:t>1 - DEFINICIÓN DEL PROBLEMA </a:t>
            </a:r>
            <a:r>
              <a:rPr lang="es" sz="1600"/>
              <a:t>                               </a:t>
            </a:r>
            <a:endParaRPr sz="1600"/>
          </a:p>
          <a:p>
            <a:pPr indent="0" lvl="0" marL="0" rtl="0" algn="l">
              <a:spcBef>
                <a:spcPts val="1200"/>
              </a:spcBef>
              <a:spcAft>
                <a:spcPts val="0"/>
              </a:spcAft>
              <a:buNone/>
            </a:pPr>
            <a:r>
              <a:rPr lang="es" sz="1600"/>
              <a:t>Es donde se determina qué es lo que debe resolverse con el computador, el cual requiere una definición clara y precisa.                                    </a:t>
            </a:r>
            <a:endParaRPr sz="1600"/>
          </a:p>
          <a:p>
            <a:pPr indent="0" lvl="0" marL="0" rtl="0" algn="l">
              <a:spcBef>
                <a:spcPts val="1200"/>
              </a:spcBef>
              <a:spcAft>
                <a:spcPts val="0"/>
              </a:spcAft>
              <a:buNone/>
            </a:pPr>
            <a:r>
              <a:rPr b="1" lang="es" sz="1600"/>
              <a:t>2 - ANÁLISIS D</a:t>
            </a:r>
            <a:r>
              <a:rPr b="1" lang="es" sz="1600"/>
              <a:t>E</a:t>
            </a:r>
            <a:r>
              <a:rPr b="1" lang="es" sz="1600"/>
              <a:t>L PROBLEMA </a:t>
            </a:r>
            <a:r>
              <a:rPr lang="es" sz="1600"/>
              <a:t>                                       </a:t>
            </a:r>
            <a:endParaRPr sz="1600"/>
          </a:p>
          <a:p>
            <a:pPr indent="0" lvl="0" marL="0" rtl="0" algn="l">
              <a:spcBef>
                <a:spcPts val="1200"/>
              </a:spcBef>
              <a:spcAft>
                <a:spcPts val="0"/>
              </a:spcAft>
              <a:buNone/>
            </a:pPr>
            <a:r>
              <a:rPr lang="es" sz="1600"/>
              <a:t>Los datos de entrada.                </a:t>
            </a:r>
            <a:endParaRPr sz="1600"/>
          </a:p>
          <a:p>
            <a:pPr indent="0" lvl="0" marL="0" rtl="0" algn="l">
              <a:spcBef>
                <a:spcPts val="1200"/>
              </a:spcBef>
              <a:spcAft>
                <a:spcPts val="0"/>
              </a:spcAft>
              <a:buNone/>
            </a:pPr>
            <a:r>
              <a:rPr lang="es" sz="1600"/>
              <a:t>Los datos de salida                </a:t>
            </a:r>
            <a:endParaRPr sz="1600"/>
          </a:p>
          <a:p>
            <a:pPr indent="0" lvl="0" marL="0" rtl="0" algn="l">
              <a:spcBef>
                <a:spcPts val="1200"/>
              </a:spcBef>
              <a:spcAft>
                <a:spcPts val="0"/>
              </a:spcAft>
              <a:buNone/>
            </a:pPr>
            <a:r>
              <a:rPr lang="es" sz="1600"/>
              <a:t>Los métodos y fórmulas que se necesitan para procesar los datos.</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