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5e85e61a5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e85e61a5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5e85e61a5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e85e61a5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5e85e61a55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e85e61a55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5e85e61a55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e85e61a55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5e85e61a55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e85e61a55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5e85e61a55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e85e61a55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5e85e61a5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e85e61a5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5e85e61a55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e85e61a55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5e85e61a5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e85e61a5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5e85e61a55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e85e61a55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5e85e61a5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e85e61a5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5e85e61a55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e85e61a55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5e85e61a55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e85e61a55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41ac8a3f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1ac8a3f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5e85e61a5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e85e61a5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5e85e61a5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e85e61a5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5e85e61a5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e85e61a5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5e85e61a5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e85e61a5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5e85e61a5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e85e61a5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5e85e61a5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e85e61a5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0" y="0"/>
            <a:ext cx="9144000" cy="5145024"/>
          </a:xfrm>
          <a:prstGeom prst="rect">
            <a:avLst/>
          </a:prstGeom>
          <a:noFill/>
          <a:ln>
            <a:noFill/>
          </a:ln>
        </p:spPr>
      </p:pic>
      <p:pic>
        <p:nvPicPr>
          <p:cNvPr id="57" name="Google Shape;57;p13"/>
          <p:cNvPicPr preferRelativeResize="0"/>
          <p:nvPr/>
        </p:nvPicPr>
        <p:blipFill rotWithShape="1">
          <a:blip r:embed="rId4">
            <a:alphaModFix/>
          </a:blip>
          <a:srcRect b="34912" l="0" r="0" t="39872"/>
          <a:stretch/>
        </p:blipFill>
        <p:spPr>
          <a:xfrm>
            <a:off x="7240975" y="4476325"/>
            <a:ext cx="1591324" cy="4012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 través de las herramientas de desarrollador</a:t>
            </a:r>
            <a:endParaRPr/>
          </a:p>
        </p:txBody>
      </p:sp>
      <p:sp>
        <p:nvSpPr>
          <p:cNvPr id="127" name="Google Shape;127;p22"/>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s-419"/>
              <a:t>Las herramientas de desarrollador (en inglés developer tools) son un conjunto de herramientas integradas al navegador que utilizan los Desarrolladores Front End para analizar, depurar y mejorar su código.</a:t>
            </a:r>
            <a:endParaRPr/>
          </a:p>
          <a:p>
            <a:pPr indent="0" lvl="0" marL="0" rtl="0" algn="just">
              <a:spcBef>
                <a:spcPts val="1600"/>
              </a:spcBef>
              <a:spcAft>
                <a:spcPts val="0"/>
              </a:spcAft>
              <a:buClr>
                <a:schemeClr val="dk1"/>
              </a:buClr>
              <a:buSzPts val="1100"/>
              <a:buFont typeface="Arial"/>
              <a:buNone/>
            </a:pPr>
            <a:r>
              <a:rPr lang="es-419"/>
              <a:t>La forma más fácil de abrir las herramientas de desarrollador en cualquier navegador es hacer click en cualquier parte de la página y seleccionar la opción "Inspeccionar Elemento" en el menú desplegable.</a:t>
            </a:r>
            <a:endParaRPr/>
          </a:p>
          <a:p>
            <a:pPr indent="0" lvl="0" marL="0" rtl="0" algn="just">
              <a:spcBef>
                <a:spcPts val="1600"/>
              </a:spcBef>
              <a:spcAft>
                <a:spcPts val="0"/>
              </a:spcAft>
              <a:buClr>
                <a:schemeClr val="dk1"/>
              </a:buClr>
              <a:buSzPts val="1100"/>
              <a:buFont typeface="Arial"/>
              <a:buNone/>
            </a:pPr>
            <a:r>
              <a:rPr lang="es-419"/>
              <a:t>También existe un atajo del teclado para abrir y cerrar las herramientas de desarrollador. El atajo para la mayoría de navegadores en </a:t>
            </a:r>
            <a:r>
              <a:rPr b="1" lang="es-419"/>
              <a:t>Mac </a:t>
            </a:r>
            <a:r>
              <a:rPr lang="es-419"/>
              <a:t>es </a:t>
            </a:r>
            <a:r>
              <a:rPr b="1" lang="es-419"/>
              <a:t>Alt + Command + I</a:t>
            </a:r>
            <a:r>
              <a:rPr lang="es-419"/>
              <a:t>. Para </a:t>
            </a:r>
            <a:r>
              <a:rPr b="1" lang="es-419"/>
              <a:t>windows</a:t>
            </a:r>
            <a:r>
              <a:rPr lang="es-419"/>
              <a:t> es </a:t>
            </a:r>
            <a:r>
              <a:rPr b="1" lang="es-419"/>
              <a:t>Ctrl + Shift + I</a:t>
            </a:r>
            <a:r>
              <a:rPr lang="es-419"/>
              <a:t>.</a:t>
            </a:r>
            <a:endParaRPr/>
          </a:p>
          <a:p>
            <a:pPr indent="0" lvl="0" marL="0" rtl="0" algn="l">
              <a:spcBef>
                <a:spcPts val="1600"/>
              </a:spcBef>
              <a:spcAft>
                <a:spcPts val="1600"/>
              </a:spcAft>
              <a:buNone/>
            </a:pPr>
            <a:r>
              <a:t/>
            </a:r>
            <a:endParaRPr/>
          </a:p>
        </p:txBody>
      </p:sp>
      <p:pic>
        <p:nvPicPr>
          <p:cNvPr id="128" name="Google Shape;128;p22"/>
          <p:cNvPicPr preferRelativeResize="0"/>
          <p:nvPr/>
        </p:nvPicPr>
        <p:blipFill rotWithShape="1">
          <a:blip r:embed="rId3">
            <a:alphaModFix/>
          </a:blip>
          <a:srcRect b="34912" l="0" r="0" t="39872"/>
          <a:stretch/>
        </p:blipFill>
        <p:spPr>
          <a:xfrm>
            <a:off x="7240975" y="4476325"/>
            <a:ext cx="1591324" cy="4012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 través de las herramientas de desarrollador</a:t>
            </a:r>
            <a:endParaRPr/>
          </a:p>
        </p:txBody>
      </p:sp>
      <p:sp>
        <p:nvSpPr>
          <p:cNvPr id="134" name="Google Shape;134;p23"/>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35" name="Google Shape;135;p23"/>
          <p:cNvPicPr preferRelativeResize="0"/>
          <p:nvPr/>
        </p:nvPicPr>
        <p:blipFill>
          <a:blip r:embed="rId3">
            <a:alphaModFix/>
          </a:blip>
          <a:stretch>
            <a:fillRect/>
          </a:stretch>
        </p:blipFill>
        <p:spPr>
          <a:xfrm>
            <a:off x="1781925" y="1438275"/>
            <a:ext cx="5734050" cy="2590800"/>
          </a:xfrm>
          <a:prstGeom prst="rect">
            <a:avLst/>
          </a:prstGeom>
          <a:noFill/>
          <a:ln>
            <a:noFill/>
          </a:ln>
        </p:spPr>
      </p:pic>
      <p:pic>
        <p:nvPicPr>
          <p:cNvPr id="136" name="Google Shape;136;p23"/>
          <p:cNvPicPr preferRelativeResize="0"/>
          <p:nvPr/>
        </p:nvPicPr>
        <p:blipFill rotWithShape="1">
          <a:blip r:embed="rId4">
            <a:alphaModFix/>
          </a:blip>
          <a:srcRect b="34912" l="0" r="0" t="39872"/>
          <a:stretch/>
        </p:blipFill>
        <p:spPr>
          <a:xfrm>
            <a:off x="7240975" y="4476325"/>
            <a:ext cx="1591324" cy="401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 través de las herramientas de desarrollador</a:t>
            </a:r>
            <a:endParaRPr/>
          </a:p>
        </p:txBody>
      </p:sp>
      <p:sp>
        <p:nvSpPr>
          <p:cNvPr id="142" name="Google Shape;142;p24"/>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a:t>En la Consola podemos escribir una expresión de JavaScript, oprimir Enter, y veremos el resultado de esa expresión en la siguiente línea. Por ejemplo, escribe 1 + 2 y oprime Enter. Deberás ver el número 3 en la siguiente línea como se muestra en la siguiente imagen.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3" name="Google Shape;143;p24"/>
          <p:cNvPicPr preferRelativeResize="0"/>
          <p:nvPr/>
        </p:nvPicPr>
        <p:blipFill>
          <a:blip r:embed="rId3">
            <a:alphaModFix/>
          </a:blip>
          <a:stretch>
            <a:fillRect/>
          </a:stretch>
        </p:blipFill>
        <p:spPr>
          <a:xfrm>
            <a:off x="1759750" y="2790650"/>
            <a:ext cx="5734050" cy="1685925"/>
          </a:xfrm>
          <a:prstGeom prst="rect">
            <a:avLst/>
          </a:prstGeom>
          <a:noFill/>
          <a:ln>
            <a:noFill/>
          </a:ln>
        </p:spPr>
      </p:pic>
      <p:pic>
        <p:nvPicPr>
          <p:cNvPr id="144" name="Google Shape;144;p24"/>
          <p:cNvPicPr preferRelativeResize="0"/>
          <p:nvPr/>
        </p:nvPicPr>
        <p:blipFill rotWithShape="1">
          <a:blip r:embed="rId4">
            <a:alphaModFix/>
          </a:blip>
          <a:srcRect b="34912" l="0" r="0" t="39872"/>
          <a:stretch/>
        </p:blipFill>
        <p:spPr>
          <a:xfrm>
            <a:off x="7240975" y="4476325"/>
            <a:ext cx="1591324" cy="4012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 través de un documento HTML</a:t>
            </a:r>
            <a:endParaRPr/>
          </a:p>
        </p:txBody>
      </p:sp>
      <p:sp>
        <p:nvSpPr>
          <p:cNvPr id="150" name="Google Shape;150;p25"/>
          <p:cNvSpPr txBox="1"/>
          <p:nvPr>
            <p:ph idx="1" type="body"/>
          </p:nvPr>
        </p:nvSpPr>
        <p:spPr>
          <a:xfrm>
            <a:off x="311700" y="1135400"/>
            <a:ext cx="8520600" cy="35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La otra forma de ejecutar código JavaScript en el navegador es dentro de un documento HTML. Crea un archivo llamado index.html y pega el siguiente contenido como se muestra a continuación.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51" name="Google Shape;151;p25"/>
          <p:cNvSpPr txBox="1"/>
          <p:nvPr/>
        </p:nvSpPr>
        <p:spPr>
          <a:xfrm>
            <a:off x="1585175" y="2210675"/>
            <a:ext cx="5454000" cy="2671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s-419" sz="1100">
                <a:solidFill>
                  <a:srgbClr val="4078F2"/>
                </a:solidFill>
                <a:highlight>
                  <a:srgbClr val="FAFAFA"/>
                </a:highlight>
                <a:latin typeface="Roboto"/>
                <a:ea typeface="Roboto"/>
                <a:cs typeface="Roboto"/>
                <a:sym typeface="Roboto"/>
              </a:rPr>
              <a:t>&lt;!DOCTYPE html&gt;</a:t>
            </a:r>
            <a:br>
              <a:rPr lang="es-419" sz="1100">
                <a:solidFill>
                  <a:srgbClr val="383A42"/>
                </a:solidFill>
                <a:highlight>
                  <a:srgbClr val="FAFAFA"/>
                </a:highlight>
                <a:latin typeface="Roboto"/>
                <a:ea typeface="Roboto"/>
                <a:cs typeface="Roboto"/>
                <a:sym typeface="Roboto"/>
              </a:rPr>
            </a:br>
            <a:r>
              <a:rPr lang="es-419" sz="1100">
                <a:solidFill>
                  <a:srgbClr val="383A42"/>
                </a:solidFill>
                <a:highlight>
                  <a:srgbClr val="FAFAFA"/>
                </a:highlight>
                <a:latin typeface="Roboto"/>
                <a:ea typeface="Roboto"/>
                <a:cs typeface="Roboto"/>
                <a:sym typeface="Roboto"/>
              </a:rPr>
              <a:t>&lt;</a:t>
            </a:r>
            <a:r>
              <a:rPr lang="es-419" sz="1100">
                <a:solidFill>
                  <a:srgbClr val="E45649"/>
                </a:solidFill>
                <a:highlight>
                  <a:srgbClr val="FAFAFA"/>
                </a:highlight>
                <a:latin typeface="Roboto"/>
                <a:ea typeface="Roboto"/>
                <a:cs typeface="Roboto"/>
                <a:sym typeface="Roboto"/>
              </a:rPr>
              <a:t>html</a:t>
            </a:r>
            <a:r>
              <a:rPr lang="es-419" sz="1100">
                <a:solidFill>
                  <a:srgbClr val="383A42"/>
                </a:solidFill>
                <a:highlight>
                  <a:srgbClr val="FAFAFA"/>
                </a:highlight>
                <a:latin typeface="Roboto"/>
                <a:ea typeface="Roboto"/>
                <a:cs typeface="Roboto"/>
                <a:sym typeface="Roboto"/>
              </a:rPr>
              <a:t>&gt;</a:t>
            </a:r>
            <a:br>
              <a:rPr lang="es-419" sz="1100">
                <a:solidFill>
                  <a:srgbClr val="383A42"/>
                </a:solidFill>
                <a:highlight>
                  <a:srgbClr val="FAFAFA"/>
                </a:highlight>
                <a:latin typeface="Roboto"/>
                <a:ea typeface="Roboto"/>
                <a:cs typeface="Roboto"/>
                <a:sym typeface="Roboto"/>
              </a:rPr>
            </a:br>
            <a:r>
              <a:rPr lang="es-419" sz="1100">
                <a:solidFill>
                  <a:srgbClr val="383A42"/>
                </a:solidFill>
                <a:highlight>
                  <a:srgbClr val="FAFAFA"/>
                </a:highlight>
                <a:latin typeface="Roboto"/>
                <a:ea typeface="Roboto"/>
                <a:cs typeface="Roboto"/>
                <a:sym typeface="Roboto"/>
              </a:rPr>
              <a:t> &lt;</a:t>
            </a:r>
            <a:r>
              <a:rPr lang="es-419" sz="1100">
                <a:solidFill>
                  <a:srgbClr val="E45649"/>
                </a:solidFill>
                <a:highlight>
                  <a:srgbClr val="FAFAFA"/>
                </a:highlight>
                <a:latin typeface="Roboto"/>
                <a:ea typeface="Roboto"/>
                <a:cs typeface="Roboto"/>
                <a:sym typeface="Roboto"/>
              </a:rPr>
              <a:t>head</a:t>
            </a:r>
            <a:r>
              <a:rPr lang="es-419" sz="1100">
                <a:solidFill>
                  <a:srgbClr val="383A42"/>
                </a:solidFill>
                <a:highlight>
                  <a:srgbClr val="FAFAFA"/>
                </a:highlight>
                <a:latin typeface="Roboto"/>
                <a:ea typeface="Roboto"/>
                <a:cs typeface="Roboto"/>
                <a:sym typeface="Roboto"/>
              </a:rPr>
              <a:t>&gt;</a:t>
            </a:r>
            <a:br>
              <a:rPr lang="es-419" sz="1100">
                <a:solidFill>
                  <a:srgbClr val="383A42"/>
                </a:solidFill>
                <a:highlight>
                  <a:srgbClr val="FAFAFA"/>
                </a:highlight>
                <a:latin typeface="Roboto"/>
                <a:ea typeface="Roboto"/>
                <a:cs typeface="Roboto"/>
                <a:sym typeface="Roboto"/>
              </a:rPr>
            </a:br>
            <a:r>
              <a:rPr lang="es-419" sz="1100">
                <a:solidFill>
                  <a:srgbClr val="383A42"/>
                </a:solidFill>
                <a:highlight>
                  <a:srgbClr val="FAFAFA"/>
                </a:highlight>
                <a:latin typeface="Roboto"/>
                <a:ea typeface="Roboto"/>
                <a:cs typeface="Roboto"/>
                <a:sym typeface="Roboto"/>
              </a:rPr>
              <a:t>  &lt;</a:t>
            </a:r>
            <a:r>
              <a:rPr lang="es-419" sz="1100">
                <a:solidFill>
                  <a:srgbClr val="E45649"/>
                </a:solidFill>
                <a:highlight>
                  <a:srgbClr val="FAFAFA"/>
                </a:highlight>
                <a:latin typeface="Roboto"/>
                <a:ea typeface="Roboto"/>
                <a:cs typeface="Roboto"/>
                <a:sym typeface="Roboto"/>
              </a:rPr>
              <a:t>title</a:t>
            </a:r>
            <a:r>
              <a:rPr lang="es-419" sz="1100">
                <a:solidFill>
                  <a:srgbClr val="383A42"/>
                </a:solidFill>
                <a:highlight>
                  <a:srgbClr val="FAFAFA"/>
                </a:highlight>
                <a:latin typeface="Roboto"/>
                <a:ea typeface="Roboto"/>
                <a:cs typeface="Roboto"/>
                <a:sym typeface="Roboto"/>
              </a:rPr>
              <a:t>&gt;Ejemplo JavaScript&lt;/</a:t>
            </a:r>
            <a:r>
              <a:rPr lang="es-419" sz="1100">
                <a:solidFill>
                  <a:srgbClr val="E45649"/>
                </a:solidFill>
                <a:highlight>
                  <a:srgbClr val="FAFAFA"/>
                </a:highlight>
                <a:latin typeface="Roboto"/>
                <a:ea typeface="Roboto"/>
                <a:cs typeface="Roboto"/>
                <a:sym typeface="Roboto"/>
              </a:rPr>
              <a:t>title</a:t>
            </a:r>
            <a:r>
              <a:rPr lang="es-419" sz="1100">
                <a:solidFill>
                  <a:srgbClr val="383A42"/>
                </a:solidFill>
                <a:highlight>
                  <a:srgbClr val="FAFAFA"/>
                </a:highlight>
                <a:latin typeface="Roboto"/>
                <a:ea typeface="Roboto"/>
                <a:cs typeface="Roboto"/>
                <a:sym typeface="Roboto"/>
              </a:rPr>
              <a:t>&gt;</a:t>
            </a:r>
            <a:br>
              <a:rPr lang="es-419" sz="1100">
                <a:solidFill>
                  <a:srgbClr val="383A42"/>
                </a:solidFill>
                <a:highlight>
                  <a:srgbClr val="FAFAFA"/>
                </a:highlight>
                <a:latin typeface="Roboto"/>
                <a:ea typeface="Roboto"/>
                <a:cs typeface="Roboto"/>
                <a:sym typeface="Roboto"/>
              </a:rPr>
            </a:br>
            <a:r>
              <a:rPr lang="es-419" sz="1100">
                <a:solidFill>
                  <a:srgbClr val="383A42"/>
                </a:solidFill>
                <a:highlight>
                  <a:srgbClr val="FAFAFA"/>
                </a:highlight>
                <a:latin typeface="Roboto"/>
                <a:ea typeface="Roboto"/>
                <a:cs typeface="Roboto"/>
                <a:sym typeface="Roboto"/>
              </a:rPr>
              <a:t>  &lt;</a:t>
            </a:r>
            <a:r>
              <a:rPr lang="es-419" sz="1100">
                <a:solidFill>
                  <a:srgbClr val="E45649"/>
                </a:solidFill>
                <a:highlight>
                  <a:srgbClr val="FAFAFA"/>
                </a:highlight>
                <a:latin typeface="Roboto"/>
                <a:ea typeface="Roboto"/>
                <a:cs typeface="Roboto"/>
                <a:sym typeface="Roboto"/>
              </a:rPr>
              <a:t>script</a:t>
            </a:r>
            <a:r>
              <a:rPr lang="es-419" sz="1100">
                <a:solidFill>
                  <a:srgbClr val="383A42"/>
                </a:solidFill>
                <a:highlight>
                  <a:srgbClr val="FAFAFA"/>
                </a:highlight>
                <a:latin typeface="Roboto"/>
                <a:ea typeface="Roboto"/>
                <a:cs typeface="Roboto"/>
                <a:sym typeface="Roboto"/>
              </a:rPr>
              <a:t>&gt;</a:t>
            </a:r>
            <a:br>
              <a:rPr lang="es-419" sz="1100">
                <a:solidFill>
                  <a:srgbClr val="383A42"/>
                </a:solidFill>
                <a:highlight>
                  <a:srgbClr val="FAFAFA"/>
                </a:highlight>
                <a:latin typeface="Roboto"/>
                <a:ea typeface="Roboto"/>
                <a:cs typeface="Roboto"/>
                <a:sym typeface="Roboto"/>
              </a:rPr>
            </a:br>
            <a:r>
              <a:rPr lang="es-419" sz="1100">
                <a:solidFill>
                  <a:srgbClr val="383A42"/>
                </a:solidFill>
                <a:highlight>
                  <a:srgbClr val="FAFAFA"/>
                </a:highlight>
                <a:latin typeface="Roboto"/>
                <a:ea typeface="Roboto"/>
                <a:cs typeface="Roboto"/>
                <a:sym typeface="Roboto"/>
              </a:rPr>
              <a:t>   alert(</a:t>
            </a:r>
            <a:r>
              <a:rPr lang="es-419" sz="1100">
                <a:solidFill>
                  <a:srgbClr val="50A14F"/>
                </a:solidFill>
                <a:highlight>
                  <a:srgbClr val="FAFAFA"/>
                </a:highlight>
                <a:latin typeface="Roboto"/>
                <a:ea typeface="Roboto"/>
                <a:cs typeface="Roboto"/>
                <a:sym typeface="Roboto"/>
              </a:rPr>
              <a:t>"Hola Mundo"</a:t>
            </a:r>
            <a:r>
              <a:rPr lang="es-419" sz="1100">
                <a:solidFill>
                  <a:srgbClr val="383A42"/>
                </a:solidFill>
                <a:highlight>
                  <a:srgbClr val="FAFAFA"/>
                </a:highlight>
                <a:latin typeface="Roboto"/>
                <a:ea typeface="Roboto"/>
                <a:cs typeface="Roboto"/>
                <a:sym typeface="Roboto"/>
              </a:rPr>
              <a:t>);</a:t>
            </a:r>
            <a:br>
              <a:rPr lang="es-419" sz="1100">
                <a:solidFill>
                  <a:srgbClr val="383A42"/>
                </a:solidFill>
                <a:highlight>
                  <a:srgbClr val="FAFAFA"/>
                </a:highlight>
                <a:latin typeface="Roboto"/>
                <a:ea typeface="Roboto"/>
                <a:cs typeface="Roboto"/>
                <a:sym typeface="Roboto"/>
              </a:rPr>
            </a:br>
            <a:r>
              <a:rPr lang="es-419" sz="1100">
                <a:solidFill>
                  <a:srgbClr val="383A42"/>
                </a:solidFill>
                <a:highlight>
                  <a:srgbClr val="FAFAFA"/>
                </a:highlight>
                <a:latin typeface="Roboto"/>
                <a:ea typeface="Roboto"/>
                <a:cs typeface="Roboto"/>
                <a:sym typeface="Roboto"/>
              </a:rPr>
              <a:t>  &lt;/</a:t>
            </a:r>
            <a:r>
              <a:rPr lang="es-419" sz="1100">
                <a:solidFill>
                  <a:srgbClr val="E45649"/>
                </a:solidFill>
                <a:highlight>
                  <a:srgbClr val="FAFAFA"/>
                </a:highlight>
                <a:latin typeface="Roboto"/>
                <a:ea typeface="Roboto"/>
                <a:cs typeface="Roboto"/>
                <a:sym typeface="Roboto"/>
              </a:rPr>
              <a:t>script</a:t>
            </a:r>
            <a:r>
              <a:rPr lang="es-419" sz="1100">
                <a:solidFill>
                  <a:srgbClr val="383A42"/>
                </a:solidFill>
                <a:highlight>
                  <a:srgbClr val="FAFAFA"/>
                </a:highlight>
                <a:latin typeface="Roboto"/>
                <a:ea typeface="Roboto"/>
                <a:cs typeface="Roboto"/>
                <a:sym typeface="Roboto"/>
              </a:rPr>
              <a:t>&gt;</a:t>
            </a:r>
            <a:br>
              <a:rPr lang="es-419" sz="1100">
                <a:solidFill>
                  <a:srgbClr val="383A42"/>
                </a:solidFill>
                <a:highlight>
                  <a:srgbClr val="FAFAFA"/>
                </a:highlight>
                <a:latin typeface="Roboto"/>
                <a:ea typeface="Roboto"/>
                <a:cs typeface="Roboto"/>
                <a:sym typeface="Roboto"/>
              </a:rPr>
            </a:br>
            <a:r>
              <a:rPr lang="es-419" sz="1100">
                <a:solidFill>
                  <a:srgbClr val="383A42"/>
                </a:solidFill>
                <a:highlight>
                  <a:srgbClr val="FAFAFA"/>
                </a:highlight>
                <a:latin typeface="Roboto"/>
                <a:ea typeface="Roboto"/>
                <a:cs typeface="Roboto"/>
                <a:sym typeface="Roboto"/>
              </a:rPr>
              <a:t> &lt;/</a:t>
            </a:r>
            <a:r>
              <a:rPr lang="es-419" sz="1100">
                <a:solidFill>
                  <a:srgbClr val="E45649"/>
                </a:solidFill>
                <a:highlight>
                  <a:srgbClr val="FAFAFA"/>
                </a:highlight>
                <a:latin typeface="Roboto"/>
                <a:ea typeface="Roboto"/>
                <a:cs typeface="Roboto"/>
                <a:sym typeface="Roboto"/>
              </a:rPr>
              <a:t>head</a:t>
            </a:r>
            <a:r>
              <a:rPr lang="es-419" sz="1100">
                <a:solidFill>
                  <a:srgbClr val="383A42"/>
                </a:solidFill>
                <a:highlight>
                  <a:srgbClr val="FAFAFA"/>
                </a:highlight>
                <a:latin typeface="Roboto"/>
                <a:ea typeface="Roboto"/>
                <a:cs typeface="Roboto"/>
                <a:sym typeface="Roboto"/>
              </a:rPr>
              <a:t>&gt;</a:t>
            </a:r>
            <a:br>
              <a:rPr lang="es-419" sz="1100">
                <a:solidFill>
                  <a:srgbClr val="383A42"/>
                </a:solidFill>
                <a:highlight>
                  <a:srgbClr val="FAFAFA"/>
                </a:highlight>
                <a:latin typeface="Roboto"/>
                <a:ea typeface="Roboto"/>
                <a:cs typeface="Roboto"/>
                <a:sym typeface="Roboto"/>
              </a:rPr>
            </a:br>
            <a:r>
              <a:rPr lang="es-419" sz="1100">
                <a:solidFill>
                  <a:srgbClr val="383A42"/>
                </a:solidFill>
                <a:highlight>
                  <a:srgbClr val="FAFAFA"/>
                </a:highlight>
                <a:latin typeface="Roboto"/>
                <a:ea typeface="Roboto"/>
                <a:cs typeface="Roboto"/>
                <a:sym typeface="Roboto"/>
              </a:rPr>
              <a:t> &lt;</a:t>
            </a:r>
            <a:r>
              <a:rPr lang="es-419" sz="1100">
                <a:solidFill>
                  <a:srgbClr val="E45649"/>
                </a:solidFill>
                <a:highlight>
                  <a:srgbClr val="FAFAFA"/>
                </a:highlight>
                <a:latin typeface="Roboto"/>
                <a:ea typeface="Roboto"/>
                <a:cs typeface="Roboto"/>
                <a:sym typeface="Roboto"/>
              </a:rPr>
              <a:t>body</a:t>
            </a:r>
            <a:r>
              <a:rPr lang="es-419" sz="1100">
                <a:solidFill>
                  <a:srgbClr val="383A42"/>
                </a:solidFill>
                <a:highlight>
                  <a:srgbClr val="FAFAFA"/>
                </a:highlight>
                <a:latin typeface="Roboto"/>
                <a:ea typeface="Roboto"/>
                <a:cs typeface="Roboto"/>
                <a:sym typeface="Roboto"/>
              </a:rPr>
              <a:t>&gt;</a:t>
            </a:r>
            <a:br>
              <a:rPr lang="es-419" sz="1100">
                <a:solidFill>
                  <a:srgbClr val="383A42"/>
                </a:solidFill>
                <a:highlight>
                  <a:srgbClr val="FAFAFA"/>
                </a:highlight>
                <a:latin typeface="Roboto"/>
                <a:ea typeface="Roboto"/>
                <a:cs typeface="Roboto"/>
                <a:sym typeface="Roboto"/>
              </a:rPr>
            </a:br>
            <a:r>
              <a:rPr lang="es-419" sz="1100">
                <a:solidFill>
                  <a:srgbClr val="383A42"/>
                </a:solidFill>
                <a:highlight>
                  <a:srgbClr val="FAFAFA"/>
                </a:highlight>
                <a:latin typeface="Roboto"/>
                <a:ea typeface="Roboto"/>
                <a:cs typeface="Roboto"/>
                <a:sym typeface="Roboto"/>
              </a:rPr>
              <a:t> &lt;/</a:t>
            </a:r>
            <a:r>
              <a:rPr lang="es-419" sz="1100">
                <a:solidFill>
                  <a:srgbClr val="E45649"/>
                </a:solidFill>
                <a:highlight>
                  <a:srgbClr val="FAFAFA"/>
                </a:highlight>
                <a:latin typeface="Roboto"/>
                <a:ea typeface="Roboto"/>
                <a:cs typeface="Roboto"/>
                <a:sym typeface="Roboto"/>
              </a:rPr>
              <a:t>body</a:t>
            </a:r>
            <a:r>
              <a:rPr lang="es-419" sz="1100">
                <a:solidFill>
                  <a:srgbClr val="383A42"/>
                </a:solidFill>
                <a:highlight>
                  <a:srgbClr val="FAFAFA"/>
                </a:highlight>
                <a:latin typeface="Roboto"/>
                <a:ea typeface="Roboto"/>
                <a:cs typeface="Roboto"/>
                <a:sym typeface="Roboto"/>
              </a:rPr>
              <a:t>&gt;</a:t>
            </a:r>
            <a:br>
              <a:rPr lang="es-419" sz="1100">
                <a:solidFill>
                  <a:srgbClr val="383A42"/>
                </a:solidFill>
                <a:highlight>
                  <a:srgbClr val="FAFAFA"/>
                </a:highlight>
                <a:latin typeface="Roboto"/>
                <a:ea typeface="Roboto"/>
                <a:cs typeface="Roboto"/>
                <a:sym typeface="Roboto"/>
              </a:rPr>
            </a:br>
            <a:r>
              <a:rPr lang="es-419" sz="1100">
                <a:solidFill>
                  <a:srgbClr val="383A42"/>
                </a:solidFill>
                <a:highlight>
                  <a:srgbClr val="FAFAFA"/>
                </a:highlight>
                <a:latin typeface="Roboto"/>
                <a:ea typeface="Roboto"/>
                <a:cs typeface="Roboto"/>
                <a:sym typeface="Roboto"/>
              </a:rPr>
              <a:t>&lt;/</a:t>
            </a:r>
            <a:r>
              <a:rPr lang="es-419" sz="1100">
                <a:solidFill>
                  <a:srgbClr val="E45649"/>
                </a:solidFill>
                <a:highlight>
                  <a:srgbClr val="FAFAFA"/>
                </a:highlight>
                <a:latin typeface="Roboto"/>
                <a:ea typeface="Roboto"/>
                <a:cs typeface="Roboto"/>
                <a:sym typeface="Roboto"/>
              </a:rPr>
              <a:t>html</a:t>
            </a:r>
            <a:r>
              <a:rPr lang="es-419" sz="1100">
                <a:solidFill>
                  <a:srgbClr val="383A42"/>
                </a:solidFill>
                <a:highlight>
                  <a:srgbClr val="FAFAFA"/>
                </a:highlight>
                <a:latin typeface="Roboto"/>
                <a:ea typeface="Roboto"/>
                <a:cs typeface="Roboto"/>
                <a:sym typeface="Roboto"/>
              </a:rPr>
              <a:t>&gt;</a:t>
            </a:r>
            <a:endParaRPr/>
          </a:p>
        </p:txBody>
      </p:sp>
      <p:pic>
        <p:nvPicPr>
          <p:cNvPr id="152" name="Google Shape;152;p25"/>
          <p:cNvPicPr preferRelativeResize="0"/>
          <p:nvPr/>
        </p:nvPicPr>
        <p:blipFill rotWithShape="1">
          <a:blip r:embed="rId3">
            <a:alphaModFix/>
          </a:blip>
          <a:srcRect b="34912" l="0" r="0" t="39872"/>
          <a:stretch/>
        </p:blipFill>
        <p:spPr>
          <a:xfrm>
            <a:off x="7240975" y="4476325"/>
            <a:ext cx="1591324" cy="4012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 través de un documento HTML</a:t>
            </a:r>
            <a:endParaRPr/>
          </a:p>
        </p:txBody>
      </p:sp>
      <p:sp>
        <p:nvSpPr>
          <p:cNvPr id="158" name="Google Shape;158;p26"/>
          <p:cNvSpPr txBox="1"/>
          <p:nvPr>
            <p:ph idx="1" type="body"/>
          </p:nvPr>
        </p:nvSpPr>
        <p:spPr>
          <a:xfrm>
            <a:off x="311700" y="1135400"/>
            <a:ext cx="8520600" cy="35859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SzPts val="1800"/>
              <a:buChar char="●"/>
            </a:pPr>
            <a:r>
              <a:rPr lang="es-419"/>
              <a:t>Aunque insertar el código directamente dentro del HTML funciona, se considera una mala práctica. </a:t>
            </a:r>
            <a:endParaRPr/>
          </a:p>
          <a:p>
            <a:pPr indent="-342900" lvl="0" marL="457200" rtl="0" algn="just">
              <a:spcBef>
                <a:spcPts val="0"/>
              </a:spcBef>
              <a:spcAft>
                <a:spcPts val="0"/>
              </a:spcAft>
              <a:buSzPts val="1800"/>
              <a:buChar char="●"/>
            </a:pPr>
            <a:r>
              <a:rPr lang="es-419"/>
              <a:t>Crea un nuevo archivo llamado app.js en la misma carpeta donde se encuentre index.html y pega el siguiente contenido:</a:t>
            </a:r>
            <a:endParaRPr/>
          </a:p>
          <a:p>
            <a:pPr indent="457200" lvl="0" marL="457200" rtl="0" algn="just">
              <a:spcBef>
                <a:spcPts val="1600"/>
              </a:spcBef>
              <a:spcAft>
                <a:spcPts val="0"/>
              </a:spcAft>
              <a:buNone/>
            </a:pPr>
            <a:r>
              <a:rPr lang="es-419" sz="1100">
                <a:solidFill>
                  <a:srgbClr val="383A42"/>
                </a:solidFill>
                <a:highlight>
                  <a:srgbClr val="FAFAFA"/>
                </a:highlight>
                <a:latin typeface="Roboto"/>
                <a:ea typeface="Roboto"/>
                <a:cs typeface="Roboto"/>
                <a:sym typeface="Roboto"/>
              </a:rPr>
              <a:t>alert(</a:t>
            </a:r>
            <a:r>
              <a:rPr lang="es-419" sz="1100">
                <a:solidFill>
                  <a:srgbClr val="50A14F"/>
                </a:solidFill>
                <a:highlight>
                  <a:srgbClr val="FAFAFA"/>
                </a:highlight>
                <a:latin typeface="Roboto"/>
                <a:ea typeface="Roboto"/>
                <a:cs typeface="Roboto"/>
                <a:sym typeface="Roboto"/>
              </a:rPr>
              <a:t>"Hola Rolling"</a:t>
            </a:r>
            <a:r>
              <a:rPr lang="es-419" sz="1100">
                <a:solidFill>
                  <a:srgbClr val="383A42"/>
                </a:solidFill>
                <a:highlight>
                  <a:srgbClr val="FAFAFA"/>
                </a:highlight>
                <a:latin typeface="Roboto"/>
                <a:ea typeface="Roboto"/>
                <a:cs typeface="Roboto"/>
                <a:sym typeface="Roboto"/>
              </a:rPr>
              <a:t>);	</a:t>
            </a:r>
            <a:endParaRPr sz="1100">
              <a:solidFill>
                <a:srgbClr val="383A42"/>
              </a:solidFill>
              <a:highlight>
                <a:srgbClr val="FAFAFA"/>
              </a:highlight>
              <a:latin typeface="Roboto"/>
              <a:ea typeface="Roboto"/>
              <a:cs typeface="Roboto"/>
              <a:sym typeface="Roboto"/>
            </a:endParaRPr>
          </a:p>
          <a:p>
            <a:pPr indent="0" lvl="0" marL="457200" rtl="0" algn="just">
              <a:spcBef>
                <a:spcPts val="1600"/>
              </a:spcBef>
              <a:spcAft>
                <a:spcPts val="0"/>
              </a:spcAft>
              <a:buNone/>
            </a:pPr>
            <a:r>
              <a:rPr lang="es-419"/>
              <a:t>Ahora modifica index.html con el siguiente contenido:		</a:t>
            </a:r>
            <a:endParaRPr/>
          </a:p>
          <a:p>
            <a:pPr indent="0" lvl="0" marL="0" rtl="0" algn="l">
              <a:spcBef>
                <a:spcPts val="1600"/>
              </a:spcBef>
              <a:spcAft>
                <a:spcPts val="0"/>
              </a:spcAft>
              <a:buNone/>
            </a:pPr>
            <a:r>
              <a:rPr lang="es-419"/>
              <a:t>		</a:t>
            </a:r>
            <a:endParaRPr sz="1100">
              <a:solidFill>
                <a:srgbClr val="383A42"/>
              </a:solidFill>
              <a:highlight>
                <a:srgbClr val="FAFAFA"/>
              </a:highlight>
              <a:latin typeface="Roboto"/>
              <a:ea typeface="Roboto"/>
              <a:cs typeface="Roboto"/>
              <a:sym typeface="Roboto"/>
            </a:endParaRPr>
          </a:p>
          <a:p>
            <a:pPr indent="0" lvl="0" marL="0" rtl="0" algn="l">
              <a:spcBef>
                <a:spcPts val="1600"/>
              </a:spcBef>
              <a:spcAft>
                <a:spcPts val="0"/>
              </a:spcAft>
              <a:buNone/>
            </a:pPr>
            <a:r>
              <a:t/>
            </a:r>
            <a:endParaRPr sz="1100">
              <a:solidFill>
                <a:srgbClr val="383A42"/>
              </a:solidFill>
              <a:highlight>
                <a:srgbClr val="FAFAFA"/>
              </a:highlight>
              <a:latin typeface="Roboto"/>
              <a:ea typeface="Roboto"/>
              <a:cs typeface="Roboto"/>
              <a:sym typeface="Roboto"/>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9" name="Google Shape;159;p26"/>
          <p:cNvPicPr preferRelativeResize="0"/>
          <p:nvPr/>
        </p:nvPicPr>
        <p:blipFill rotWithShape="1">
          <a:blip r:embed="rId3">
            <a:alphaModFix/>
          </a:blip>
          <a:srcRect b="34912" l="0" r="0" t="39872"/>
          <a:stretch/>
        </p:blipFill>
        <p:spPr>
          <a:xfrm>
            <a:off x="7240975" y="4476325"/>
            <a:ext cx="1591324" cy="4012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 través de un documento HTML</a:t>
            </a:r>
            <a:endParaRPr/>
          </a:p>
        </p:txBody>
      </p:sp>
      <p:sp>
        <p:nvSpPr>
          <p:cNvPr id="165" name="Google Shape;165;p27"/>
          <p:cNvSpPr txBox="1"/>
          <p:nvPr>
            <p:ph idx="1" type="body"/>
          </p:nvPr>
        </p:nvSpPr>
        <p:spPr>
          <a:xfrm>
            <a:off x="311700" y="1135400"/>
            <a:ext cx="8520600" cy="3585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s-419" sz="1100">
                <a:solidFill>
                  <a:srgbClr val="4078F2"/>
                </a:solidFill>
                <a:highlight>
                  <a:srgbClr val="FAFAFA"/>
                </a:highlight>
                <a:latin typeface="Roboto"/>
                <a:ea typeface="Roboto"/>
                <a:cs typeface="Roboto"/>
                <a:sym typeface="Roboto"/>
              </a:rPr>
              <a:t>&lt;!DOCTYPE html&gt;</a:t>
            </a:r>
            <a:br>
              <a:rPr lang="es-419" sz="1100">
                <a:solidFill>
                  <a:srgbClr val="383A42"/>
                </a:solidFill>
                <a:highlight>
                  <a:srgbClr val="FAFAFA"/>
                </a:highlight>
                <a:latin typeface="Roboto"/>
                <a:ea typeface="Roboto"/>
                <a:cs typeface="Roboto"/>
                <a:sym typeface="Roboto"/>
              </a:rPr>
            </a:br>
            <a:r>
              <a:rPr lang="es-419" sz="1100">
                <a:solidFill>
                  <a:srgbClr val="383A42"/>
                </a:solidFill>
                <a:highlight>
                  <a:srgbClr val="FAFAFA"/>
                </a:highlight>
                <a:latin typeface="Roboto"/>
                <a:ea typeface="Roboto"/>
                <a:cs typeface="Roboto"/>
                <a:sym typeface="Roboto"/>
              </a:rPr>
              <a:t>&lt;</a:t>
            </a:r>
            <a:r>
              <a:rPr lang="es-419" sz="1100">
                <a:solidFill>
                  <a:srgbClr val="E45649"/>
                </a:solidFill>
                <a:highlight>
                  <a:srgbClr val="FAFAFA"/>
                </a:highlight>
                <a:latin typeface="Roboto"/>
                <a:ea typeface="Roboto"/>
                <a:cs typeface="Roboto"/>
                <a:sym typeface="Roboto"/>
              </a:rPr>
              <a:t>html</a:t>
            </a:r>
            <a:r>
              <a:rPr lang="es-419" sz="1100">
                <a:solidFill>
                  <a:srgbClr val="383A42"/>
                </a:solidFill>
                <a:highlight>
                  <a:srgbClr val="FAFAFA"/>
                </a:highlight>
                <a:latin typeface="Roboto"/>
                <a:ea typeface="Roboto"/>
                <a:cs typeface="Roboto"/>
                <a:sym typeface="Roboto"/>
              </a:rPr>
              <a:t>&gt;</a:t>
            </a:r>
            <a:br>
              <a:rPr lang="es-419" sz="1100">
                <a:solidFill>
                  <a:srgbClr val="383A42"/>
                </a:solidFill>
                <a:highlight>
                  <a:srgbClr val="FAFAFA"/>
                </a:highlight>
                <a:latin typeface="Roboto"/>
                <a:ea typeface="Roboto"/>
                <a:cs typeface="Roboto"/>
                <a:sym typeface="Roboto"/>
              </a:rPr>
            </a:br>
            <a:r>
              <a:rPr lang="es-419" sz="1100">
                <a:solidFill>
                  <a:srgbClr val="383A42"/>
                </a:solidFill>
                <a:highlight>
                  <a:srgbClr val="FAFAFA"/>
                </a:highlight>
                <a:latin typeface="Roboto"/>
                <a:ea typeface="Roboto"/>
                <a:cs typeface="Roboto"/>
                <a:sym typeface="Roboto"/>
              </a:rPr>
              <a:t>  &lt;</a:t>
            </a:r>
            <a:r>
              <a:rPr lang="es-419" sz="1100">
                <a:solidFill>
                  <a:srgbClr val="E45649"/>
                </a:solidFill>
                <a:highlight>
                  <a:srgbClr val="FAFAFA"/>
                </a:highlight>
                <a:latin typeface="Roboto"/>
                <a:ea typeface="Roboto"/>
                <a:cs typeface="Roboto"/>
                <a:sym typeface="Roboto"/>
              </a:rPr>
              <a:t>head</a:t>
            </a:r>
            <a:r>
              <a:rPr lang="es-419" sz="1100">
                <a:solidFill>
                  <a:srgbClr val="383A42"/>
                </a:solidFill>
                <a:highlight>
                  <a:srgbClr val="FAFAFA"/>
                </a:highlight>
                <a:latin typeface="Roboto"/>
                <a:ea typeface="Roboto"/>
                <a:cs typeface="Roboto"/>
                <a:sym typeface="Roboto"/>
              </a:rPr>
              <a:t>&gt;</a:t>
            </a:r>
            <a:br>
              <a:rPr lang="es-419" sz="1100">
                <a:solidFill>
                  <a:srgbClr val="383A42"/>
                </a:solidFill>
                <a:highlight>
                  <a:srgbClr val="FAFAFA"/>
                </a:highlight>
                <a:latin typeface="Roboto"/>
                <a:ea typeface="Roboto"/>
                <a:cs typeface="Roboto"/>
                <a:sym typeface="Roboto"/>
              </a:rPr>
            </a:br>
            <a:r>
              <a:rPr lang="es-419" sz="1100">
                <a:solidFill>
                  <a:srgbClr val="383A42"/>
                </a:solidFill>
                <a:highlight>
                  <a:srgbClr val="FAFAFA"/>
                </a:highlight>
                <a:latin typeface="Roboto"/>
                <a:ea typeface="Roboto"/>
                <a:cs typeface="Roboto"/>
                <a:sym typeface="Roboto"/>
              </a:rPr>
              <a:t>    &lt;</a:t>
            </a:r>
            <a:r>
              <a:rPr lang="es-419" sz="1100">
                <a:solidFill>
                  <a:srgbClr val="E45649"/>
                </a:solidFill>
                <a:highlight>
                  <a:srgbClr val="FAFAFA"/>
                </a:highlight>
                <a:latin typeface="Roboto"/>
                <a:ea typeface="Roboto"/>
                <a:cs typeface="Roboto"/>
                <a:sym typeface="Roboto"/>
              </a:rPr>
              <a:t>title</a:t>
            </a:r>
            <a:r>
              <a:rPr lang="es-419" sz="1100">
                <a:solidFill>
                  <a:srgbClr val="383A42"/>
                </a:solidFill>
                <a:highlight>
                  <a:srgbClr val="FAFAFA"/>
                </a:highlight>
                <a:latin typeface="Roboto"/>
                <a:ea typeface="Roboto"/>
                <a:cs typeface="Roboto"/>
                <a:sym typeface="Roboto"/>
              </a:rPr>
              <a:t>&gt;Ejemplo JavaScript&lt;/</a:t>
            </a:r>
            <a:r>
              <a:rPr lang="es-419" sz="1100">
                <a:solidFill>
                  <a:srgbClr val="E45649"/>
                </a:solidFill>
                <a:highlight>
                  <a:srgbClr val="FAFAFA"/>
                </a:highlight>
                <a:latin typeface="Roboto"/>
                <a:ea typeface="Roboto"/>
                <a:cs typeface="Roboto"/>
                <a:sym typeface="Roboto"/>
              </a:rPr>
              <a:t>title</a:t>
            </a:r>
            <a:r>
              <a:rPr lang="es-419" sz="1100">
                <a:solidFill>
                  <a:srgbClr val="383A42"/>
                </a:solidFill>
                <a:highlight>
                  <a:srgbClr val="FAFAFA"/>
                </a:highlight>
                <a:latin typeface="Roboto"/>
                <a:ea typeface="Roboto"/>
                <a:cs typeface="Roboto"/>
                <a:sym typeface="Roboto"/>
              </a:rPr>
              <a:t>&gt;</a:t>
            </a:r>
            <a:br>
              <a:rPr lang="es-419" sz="1100">
                <a:solidFill>
                  <a:srgbClr val="383A42"/>
                </a:solidFill>
                <a:highlight>
                  <a:srgbClr val="FAFAFA"/>
                </a:highlight>
                <a:latin typeface="Roboto"/>
                <a:ea typeface="Roboto"/>
                <a:cs typeface="Roboto"/>
                <a:sym typeface="Roboto"/>
              </a:rPr>
            </a:br>
            <a:r>
              <a:rPr lang="es-419" sz="1100">
                <a:solidFill>
                  <a:srgbClr val="383A42"/>
                </a:solidFill>
                <a:highlight>
                  <a:srgbClr val="FAFAFA"/>
                </a:highlight>
                <a:latin typeface="Roboto"/>
                <a:ea typeface="Roboto"/>
                <a:cs typeface="Roboto"/>
                <a:sym typeface="Roboto"/>
              </a:rPr>
              <a:t>    &lt;</a:t>
            </a:r>
            <a:r>
              <a:rPr lang="es-419" sz="1100">
                <a:solidFill>
                  <a:srgbClr val="E45649"/>
                </a:solidFill>
                <a:highlight>
                  <a:srgbClr val="FAFAFA"/>
                </a:highlight>
                <a:latin typeface="Roboto"/>
                <a:ea typeface="Roboto"/>
                <a:cs typeface="Roboto"/>
                <a:sym typeface="Roboto"/>
              </a:rPr>
              <a:t>script</a:t>
            </a:r>
            <a:r>
              <a:rPr lang="es-419" sz="1100">
                <a:solidFill>
                  <a:srgbClr val="383A42"/>
                </a:solidFill>
                <a:highlight>
                  <a:srgbClr val="FAFAFA"/>
                </a:highlight>
                <a:latin typeface="Roboto"/>
                <a:ea typeface="Roboto"/>
                <a:cs typeface="Roboto"/>
                <a:sym typeface="Roboto"/>
              </a:rPr>
              <a:t> </a:t>
            </a:r>
            <a:r>
              <a:rPr lang="es-419" sz="1100">
                <a:solidFill>
                  <a:srgbClr val="986801"/>
                </a:solidFill>
                <a:highlight>
                  <a:srgbClr val="FAFAFA"/>
                </a:highlight>
                <a:latin typeface="Roboto"/>
                <a:ea typeface="Roboto"/>
                <a:cs typeface="Roboto"/>
                <a:sym typeface="Roboto"/>
              </a:rPr>
              <a:t>src</a:t>
            </a:r>
            <a:r>
              <a:rPr lang="es-419" sz="1100">
                <a:solidFill>
                  <a:srgbClr val="383A42"/>
                </a:solidFill>
                <a:highlight>
                  <a:srgbClr val="FAFAFA"/>
                </a:highlight>
                <a:latin typeface="Roboto"/>
                <a:ea typeface="Roboto"/>
                <a:cs typeface="Roboto"/>
                <a:sym typeface="Roboto"/>
              </a:rPr>
              <a:t>=</a:t>
            </a:r>
            <a:r>
              <a:rPr lang="es-419" sz="1100">
                <a:solidFill>
                  <a:srgbClr val="50A14F"/>
                </a:solidFill>
                <a:highlight>
                  <a:srgbClr val="FAFAFA"/>
                </a:highlight>
                <a:latin typeface="Roboto"/>
                <a:ea typeface="Roboto"/>
                <a:cs typeface="Roboto"/>
                <a:sym typeface="Roboto"/>
              </a:rPr>
              <a:t>"app.js"</a:t>
            </a:r>
            <a:r>
              <a:rPr lang="es-419" sz="1100">
                <a:solidFill>
                  <a:srgbClr val="383A42"/>
                </a:solidFill>
                <a:highlight>
                  <a:srgbClr val="FAFAFA"/>
                </a:highlight>
                <a:latin typeface="Roboto"/>
                <a:ea typeface="Roboto"/>
                <a:cs typeface="Roboto"/>
                <a:sym typeface="Roboto"/>
              </a:rPr>
              <a:t>&gt;&lt;/</a:t>
            </a:r>
            <a:r>
              <a:rPr lang="es-419" sz="1100">
                <a:solidFill>
                  <a:srgbClr val="E45649"/>
                </a:solidFill>
                <a:highlight>
                  <a:srgbClr val="FAFAFA"/>
                </a:highlight>
                <a:latin typeface="Roboto"/>
                <a:ea typeface="Roboto"/>
                <a:cs typeface="Roboto"/>
                <a:sym typeface="Roboto"/>
              </a:rPr>
              <a:t>script</a:t>
            </a:r>
            <a:r>
              <a:rPr lang="es-419" sz="1100">
                <a:solidFill>
                  <a:srgbClr val="383A42"/>
                </a:solidFill>
                <a:highlight>
                  <a:srgbClr val="FAFAFA"/>
                </a:highlight>
                <a:latin typeface="Roboto"/>
                <a:ea typeface="Roboto"/>
                <a:cs typeface="Roboto"/>
                <a:sym typeface="Roboto"/>
              </a:rPr>
              <a:t>&gt;</a:t>
            </a:r>
            <a:br>
              <a:rPr lang="es-419" sz="1100">
                <a:solidFill>
                  <a:srgbClr val="383A42"/>
                </a:solidFill>
                <a:highlight>
                  <a:srgbClr val="FAFAFA"/>
                </a:highlight>
                <a:latin typeface="Roboto"/>
                <a:ea typeface="Roboto"/>
                <a:cs typeface="Roboto"/>
                <a:sym typeface="Roboto"/>
              </a:rPr>
            </a:br>
            <a:r>
              <a:rPr lang="es-419" sz="1100">
                <a:solidFill>
                  <a:srgbClr val="383A42"/>
                </a:solidFill>
                <a:highlight>
                  <a:srgbClr val="FAFAFA"/>
                </a:highlight>
                <a:latin typeface="Roboto"/>
                <a:ea typeface="Roboto"/>
                <a:cs typeface="Roboto"/>
                <a:sym typeface="Roboto"/>
              </a:rPr>
              <a:t>  &lt;/</a:t>
            </a:r>
            <a:r>
              <a:rPr lang="es-419" sz="1100">
                <a:solidFill>
                  <a:srgbClr val="E45649"/>
                </a:solidFill>
                <a:highlight>
                  <a:srgbClr val="FAFAFA"/>
                </a:highlight>
                <a:latin typeface="Roboto"/>
                <a:ea typeface="Roboto"/>
                <a:cs typeface="Roboto"/>
                <a:sym typeface="Roboto"/>
              </a:rPr>
              <a:t>head</a:t>
            </a:r>
            <a:r>
              <a:rPr lang="es-419" sz="1100">
                <a:solidFill>
                  <a:srgbClr val="383A42"/>
                </a:solidFill>
                <a:highlight>
                  <a:srgbClr val="FAFAFA"/>
                </a:highlight>
                <a:latin typeface="Roboto"/>
                <a:ea typeface="Roboto"/>
                <a:cs typeface="Roboto"/>
                <a:sym typeface="Roboto"/>
              </a:rPr>
              <a:t>&gt;</a:t>
            </a:r>
            <a:br>
              <a:rPr lang="es-419" sz="1100">
                <a:solidFill>
                  <a:srgbClr val="383A42"/>
                </a:solidFill>
                <a:highlight>
                  <a:srgbClr val="FAFAFA"/>
                </a:highlight>
                <a:latin typeface="Roboto"/>
                <a:ea typeface="Roboto"/>
                <a:cs typeface="Roboto"/>
                <a:sym typeface="Roboto"/>
              </a:rPr>
            </a:br>
            <a:r>
              <a:rPr lang="es-419" sz="1100">
                <a:solidFill>
                  <a:srgbClr val="383A42"/>
                </a:solidFill>
                <a:highlight>
                  <a:srgbClr val="FAFAFA"/>
                </a:highlight>
                <a:latin typeface="Roboto"/>
                <a:ea typeface="Roboto"/>
                <a:cs typeface="Roboto"/>
                <a:sym typeface="Roboto"/>
              </a:rPr>
              <a:t>  &lt;</a:t>
            </a:r>
            <a:r>
              <a:rPr lang="es-419" sz="1100">
                <a:solidFill>
                  <a:srgbClr val="E45649"/>
                </a:solidFill>
                <a:highlight>
                  <a:srgbClr val="FAFAFA"/>
                </a:highlight>
                <a:latin typeface="Roboto"/>
                <a:ea typeface="Roboto"/>
                <a:cs typeface="Roboto"/>
                <a:sym typeface="Roboto"/>
              </a:rPr>
              <a:t>body</a:t>
            </a:r>
            <a:r>
              <a:rPr lang="es-419" sz="1100">
                <a:solidFill>
                  <a:srgbClr val="383A42"/>
                </a:solidFill>
                <a:highlight>
                  <a:srgbClr val="FAFAFA"/>
                </a:highlight>
                <a:latin typeface="Roboto"/>
                <a:ea typeface="Roboto"/>
                <a:cs typeface="Roboto"/>
                <a:sym typeface="Roboto"/>
              </a:rPr>
              <a:t>&gt;</a:t>
            </a:r>
            <a:br>
              <a:rPr lang="es-419" sz="1100">
                <a:solidFill>
                  <a:srgbClr val="383A42"/>
                </a:solidFill>
                <a:highlight>
                  <a:srgbClr val="FAFAFA"/>
                </a:highlight>
                <a:latin typeface="Roboto"/>
                <a:ea typeface="Roboto"/>
                <a:cs typeface="Roboto"/>
                <a:sym typeface="Roboto"/>
              </a:rPr>
            </a:br>
            <a:r>
              <a:rPr lang="es-419" sz="1100">
                <a:solidFill>
                  <a:srgbClr val="383A42"/>
                </a:solidFill>
                <a:highlight>
                  <a:srgbClr val="FAFAFA"/>
                </a:highlight>
                <a:latin typeface="Roboto"/>
                <a:ea typeface="Roboto"/>
                <a:cs typeface="Roboto"/>
                <a:sym typeface="Roboto"/>
              </a:rPr>
              <a:t>  &lt;/</a:t>
            </a:r>
            <a:r>
              <a:rPr lang="es-419" sz="1100">
                <a:solidFill>
                  <a:srgbClr val="E45649"/>
                </a:solidFill>
                <a:highlight>
                  <a:srgbClr val="FAFAFA"/>
                </a:highlight>
                <a:latin typeface="Roboto"/>
                <a:ea typeface="Roboto"/>
                <a:cs typeface="Roboto"/>
                <a:sym typeface="Roboto"/>
              </a:rPr>
              <a:t>body</a:t>
            </a:r>
            <a:r>
              <a:rPr lang="es-419" sz="1100">
                <a:solidFill>
                  <a:srgbClr val="383A42"/>
                </a:solidFill>
                <a:highlight>
                  <a:srgbClr val="FAFAFA"/>
                </a:highlight>
                <a:latin typeface="Roboto"/>
                <a:ea typeface="Roboto"/>
                <a:cs typeface="Roboto"/>
                <a:sym typeface="Roboto"/>
              </a:rPr>
              <a:t>&gt;</a:t>
            </a:r>
            <a:br>
              <a:rPr lang="es-419" sz="1100">
                <a:solidFill>
                  <a:srgbClr val="383A42"/>
                </a:solidFill>
                <a:highlight>
                  <a:srgbClr val="FAFAFA"/>
                </a:highlight>
                <a:latin typeface="Roboto"/>
                <a:ea typeface="Roboto"/>
                <a:cs typeface="Roboto"/>
                <a:sym typeface="Roboto"/>
              </a:rPr>
            </a:br>
            <a:r>
              <a:rPr lang="es-419" sz="1100">
                <a:solidFill>
                  <a:srgbClr val="383A42"/>
                </a:solidFill>
                <a:highlight>
                  <a:srgbClr val="FAFAFA"/>
                </a:highlight>
                <a:latin typeface="Roboto"/>
                <a:ea typeface="Roboto"/>
                <a:cs typeface="Roboto"/>
                <a:sym typeface="Roboto"/>
              </a:rPr>
              <a:t>&lt;/</a:t>
            </a:r>
            <a:r>
              <a:rPr lang="es-419" sz="1100">
                <a:solidFill>
                  <a:srgbClr val="E45649"/>
                </a:solidFill>
                <a:highlight>
                  <a:srgbClr val="FAFAFA"/>
                </a:highlight>
                <a:latin typeface="Roboto"/>
                <a:ea typeface="Roboto"/>
                <a:cs typeface="Roboto"/>
                <a:sym typeface="Roboto"/>
              </a:rPr>
              <a:t>html</a:t>
            </a:r>
            <a:r>
              <a:rPr lang="es-419" sz="1100">
                <a:solidFill>
                  <a:srgbClr val="383A42"/>
                </a:solidFill>
                <a:highlight>
                  <a:srgbClr val="FAFAFA"/>
                </a:highlight>
                <a:latin typeface="Roboto"/>
                <a:ea typeface="Roboto"/>
                <a:cs typeface="Roboto"/>
                <a:sym typeface="Roboto"/>
              </a:rPr>
              <a:t>&gt;	</a:t>
            </a:r>
            <a:r>
              <a:rPr lang="es-419"/>
              <a:t>	</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rPr lang="es-419"/>
              <a:t>Si llegaste hasta aquí. Haz logrado construir tu primera aplicación con Javascript!.</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6" name="Google Shape;166;p27"/>
          <p:cNvPicPr preferRelativeResize="0"/>
          <p:nvPr/>
        </p:nvPicPr>
        <p:blipFill rotWithShape="1">
          <a:blip r:embed="rId3">
            <a:alphaModFix/>
          </a:blip>
          <a:srcRect b="34912" l="0" r="0" t="39872"/>
          <a:stretch/>
        </p:blipFill>
        <p:spPr>
          <a:xfrm>
            <a:off x="7240975" y="4476325"/>
            <a:ext cx="1591324" cy="4012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Ejecutando código JavaScript en el navegador</a:t>
            </a:r>
            <a:endParaRPr/>
          </a:p>
        </p:txBody>
      </p:sp>
      <p:sp>
        <p:nvSpPr>
          <p:cNvPr id="172" name="Google Shape;17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a:t>Vemos que para poder escribir código javascript necesitamos usar la etiqueta </a:t>
            </a:r>
            <a:r>
              <a:rPr b="1" lang="es-419"/>
              <a:t>&lt;script&gt; </a:t>
            </a:r>
            <a:r>
              <a:rPr lang="es-419"/>
              <a:t>la cual dentro de ella escribimos nuestro código. </a:t>
            </a:r>
            <a:endParaRPr/>
          </a:p>
          <a:p>
            <a:pPr indent="0" lvl="0" marL="0" rtl="0" algn="just">
              <a:spcBef>
                <a:spcPts val="1600"/>
              </a:spcBef>
              <a:spcAft>
                <a:spcPts val="1600"/>
              </a:spcAft>
              <a:buNone/>
            </a:pPr>
            <a:r>
              <a:rPr lang="es-419"/>
              <a:t>También si usamos el atributo </a:t>
            </a:r>
            <a:r>
              <a:rPr b="1" lang="es-419"/>
              <a:t>src </a:t>
            </a:r>
            <a:r>
              <a:rPr lang="es-419"/>
              <a:t>de esta etiqueta podemos enlazar un archivo externo con extensión </a:t>
            </a:r>
            <a:r>
              <a:rPr b="1" lang="es-419"/>
              <a:t>js </a:t>
            </a:r>
            <a:r>
              <a:rPr lang="es-419"/>
              <a:t>donde colocaremos todo nuestro código javascript.  </a:t>
            </a:r>
            <a:endParaRPr/>
          </a:p>
        </p:txBody>
      </p:sp>
      <p:pic>
        <p:nvPicPr>
          <p:cNvPr id="173" name="Google Shape;173;p28"/>
          <p:cNvPicPr preferRelativeResize="0"/>
          <p:nvPr/>
        </p:nvPicPr>
        <p:blipFill rotWithShape="1">
          <a:blip r:embed="rId3">
            <a:alphaModFix/>
          </a:blip>
          <a:srcRect b="34912" l="0" r="0" t="39872"/>
          <a:stretch/>
        </p:blipFill>
        <p:spPr>
          <a:xfrm>
            <a:off x="7240975" y="4476325"/>
            <a:ext cx="1591324" cy="4012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Tercera forma de incluir </a:t>
            </a:r>
            <a:r>
              <a:rPr lang="es-419"/>
              <a:t>código</a:t>
            </a:r>
            <a:r>
              <a:rPr lang="es-419"/>
              <a:t> js </a:t>
            </a:r>
            <a:endParaRPr/>
          </a:p>
        </p:txBody>
      </p:sp>
      <p:sp>
        <p:nvSpPr>
          <p:cNvPr id="179" name="Google Shape;17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Una tercera forma de ejecutar código javascript es colocarlo directamente dentro de elementos html como vemos a continuación:</a:t>
            </a:r>
            <a:endParaRPr/>
          </a:p>
          <a:p>
            <a:pPr indent="0" lvl="0" marL="0" rtl="0" algn="l">
              <a:lnSpc>
                <a:spcPct val="150000"/>
              </a:lnSpc>
              <a:spcBef>
                <a:spcPts val="1600"/>
              </a:spcBef>
              <a:spcAft>
                <a:spcPts val="0"/>
              </a:spcAft>
              <a:buClr>
                <a:schemeClr val="dk1"/>
              </a:buClr>
              <a:buSzPts val="1100"/>
              <a:buFont typeface="Arial"/>
              <a:buNone/>
            </a:pPr>
            <a:r>
              <a:rPr lang="es-419" sz="1100">
                <a:solidFill>
                  <a:srgbClr val="4078F2"/>
                </a:solidFill>
                <a:highlight>
                  <a:srgbClr val="FAFAFA"/>
                </a:highlight>
                <a:latin typeface="Roboto"/>
                <a:ea typeface="Roboto"/>
                <a:cs typeface="Roboto"/>
                <a:sym typeface="Roboto"/>
              </a:rPr>
              <a:t>&lt;!DOCTYPE html&gt;</a:t>
            </a:r>
            <a:br>
              <a:rPr lang="es-419" sz="1100">
                <a:solidFill>
                  <a:srgbClr val="383A42"/>
                </a:solidFill>
                <a:highlight>
                  <a:srgbClr val="FAFAFA"/>
                </a:highlight>
                <a:latin typeface="Roboto"/>
                <a:ea typeface="Roboto"/>
                <a:cs typeface="Roboto"/>
                <a:sym typeface="Roboto"/>
              </a:rPr>
            </a:br>
            <a:r>
              <a:rPr lang="es-419" sz="1100">
                <a:solidFill>
                  <a:srgbClr val="383A42"/>
                </a:solidFill>
                <a:highlight>
                  <a:srgbClr val="FAFAFA"/>
                </a:highlight>
                <a:latin typeface="Roboto"/>
                <a:ea typeface="Roboto"/>
                <a:cs typeface="Roboto"/>
                <a:sym typeface="Roboto"/>
              </a:rPr>
              <a:t>&lt;</a:t>
            </a:r>
            <a:r>
              <a:rPr lang="es-419" sz="1100">
                <a:solidFill>
                  <a:srgbClr val="E45649"/>
                </a:solidFill>
                <a:highlight>
                  <a:srgbClr val="FAFAFA"/>
                </a:highlight>
                <a:latin typeface="Roboto"/>
                <a:ea typeface="Roboto"/>
                <a:cs typeface="Roboto"/>
                <a:sym typeface="Roboto"/>
              </a:rPr>
              <a:t>html</a:t>
            </a:r>
            <a:r>
              <a:rPr lang="es-419" sz="1100">
                <a:solidFill>
                  <a:srgbClr val="383A42"/>
                </a:solidFill>
                <a:highlight>
                  <a:srgbClr val="FAFAFA"/>
                </a:highlight>
                <a:latin typeface="Roboto"/>
                <a:ea typeface="Roboto"/>
                <a:cs typeface="Roboto"/>
                <a:sym typeface="Roboto"/>
              </a:rPr>
              <a:t>&gt;</a:t>
            </a:r>
            <a:br>
              <a:rPr lang="es-419" sz="1100">
                <a:solidFill>
                  <a:srgbClr val="383A42"/>
                </a:solidFill>
                <a:highlight>
                  <a:srgbClr val="FAFAFA"/>
                </a:highlight>
                <a:latin typeface="Roboto"/>
                <a:ea typeface="Roboto"/>
                <a:cs typeface="Roboto"/>
                <a:sym typeface="Roboto"/>
              </a:rPr>
            </a:br>
            <a:r>
              <a:rPr lang="es-419" sz="1100">
                <a:solidFill>
                  <a:srgbClr val="383A42"/>
                </a:solidFill>
                <a:highlight>
                  <a:srgbClr val="FAFAFA"/>
                </a:highlight>
                <a:latin typeface="Roboto"/>
                <a:ea typeface="Roboto"/>
                <a:cs typeface="Roboto"/>
                <a:sym typeface="Roboto"/>
              </a:rPr>
              <a:t>  &lt;</a:t>
            </a:r>
            <a:r>
              <a:rPr lang="es-419" sz="1100">
                <a:solidFill>
                  <a:srgbClr val="E45649"/>
                </a:solidFill>
                <a:highlight>
                  <a:srgbClr val="FAFAFA"/>
                </a:highlight>
                <a:latin typeface="Roboto"/>
                <a:ea typeface="Roboto"/>
                <a:cs typeface="Roboto"/>
                <a:sym typeface="Roboto"/>
              </a:rPr>
              <a:t>head</a:t>
            </a:r>
            <a:r>
              <a:rPr lang="es-419" sz="1100">
                <a:solidFill>
                  <a:srgbClr val="383A42"/>
                </a:solidFill>
                <a:highlight>
                  <a:srgbClr val="FAFAFA"/>
                </a:highlight>
                <a:latin typeface="Roboto"/>
                <a:ea typeface="Roboto"/>
                <a:cs typeface="Roboto"/>
                <a:sym typeface="Roboto"/>
              </a:rPr>
              <a:t>&gt;</a:t>
            </a:r>
            <a:br>
              <a:rPr lang="es-419" sz="1100">
                <a:solidFill>
                  <a:srgbClr val="383A42"/>
                </a:solidFill>
                <a:highlight>
                  <a:srgbClr val="FAFAFA"/>
                </a:highlight>
                <a:latin typeface="Roboto"/>
                <a:ea typeface="Roboto"/>
                <a:cs typeface="Roboto"/>
                <a:sym typeface="Roboto"/>
              </a:rPr>
            </a:br>
            <a:r>
              <a:rPr lang="es-419" sz="1100">
                <a:solidFill>
                  <a:srgbClr val="383A42"/>
                </a:solidFill>
                <a:highlight>
                  <a:srgbClr val="FAFAFA"/>
                </a:highlight>
                <a:latin typeface="Roboto"/>
                <a:ea typeface="Roboto"/>
                <a:cs typeface="Roboto"/>
                <a:sym typeface="Roboto"/>
              </a:rPr>
              <a:t>    &lt;</a:t>
            </a:r>
            <a:r>
              <a:rPr lang="es-419" sz="1100">
                <a:solidFill>
                  <a:srgbClr val="E45649"/>
                </a:solidFill>
                <a:highlight>
                  <a:srgbClr val="FAFAFA"/>
                </a:highlight>
                <a:latin typeface="Roboto"/>
                <a:ea typeface="Roboto"/>
                <a:cs typeface="Roboto"/>
                <a:sym typeface="Roboto"/>
              </a:rPr>
              <a:t>title</a:t>
            </a:r>
            <a:r>
              <a:rPr lang="es-419" sz="1100">
                <a:solidFill>
                  <a:srgbClr val="383A42"/>
                </a:solidFill>
                <a:highlight>
                  <a:srgbClr val="FAFAFA"/>
                </a:highlight>
                <a:latin typeface="Roboto"/>
                <a:ea typeface="Roboto"/>
                <a:cs typeface="Roboto"/>
                <a:sym typeface="Roboto"/>
              </a:rPr>
              <a:t>&gt;Ejemplo JavaScript&lt;/</a:t>
            </a:r>
            <a:r>
              <a:rPr lang="es-419" sz="1100">
                <a:solidFill>
                  <a:srgbClr val="E45649"/>
                </a:solidFill>
                <a:highlight>
                  <a:srgbClr val="FAFAFA"/>
                </a:highlight>
                <a:latin typeface="Roboto"/>
                <a:ea typeface="Roboto"/>
                <a:cs typeface="Roboto"/>
                <a:sym typeface="Roboto"/>
              </a:rPr>
              <a:t>title</a:t>
            </a:r>
            <a:r>
              <a:rPr lang="es-419" sz="1100">
                <a:solidFill>
                  <a:srgbClr val="383A42"/>
                </a:solidFill>
                <a:highlight>
                  <a:srgbClr val="FAFAFA"/>
                </a:highlight>
                <a:latin typeface="Roboto"/>
                <a:ea typeface="Roboto"/>
                <a:cs typeface="Roboto"/>
                <a:sym typeface="Roboto"/>
              </a:rPr>
              <a:t>&gt;</a:t>
            </a:r>
            <a:br>
              <a:rPr lang="es-419" sz="1100">
                <a:solidFill>
                  <a:srgbClr val="383A42"/>
                </a:solidFill>
                <a:highlight>
                  <a:srgbClr val="FAFAFA"/>
                </a:highlight>
                <a:latin typeface="Roboto"/>
                <a:ea typeface="Roboto"/>
                <a:cs typeface="Roboto"/>
                <a:sym typeface="Roboto"/>
              </a:rPr>
            </a:br>
            <a:r>
              <a:rPr lang="es-419" sz="1100">
                <a:solidFill>
                  <a:srgbClr val="383A42"/>
                </a:solidFill>
                <a:highlight>
                  <a:srgbClr val="FAFAFA"/>
                </a:highlight>
                <a:latin typeface="Roboto"/>
                <a:ea typeface="Roboto"/>
                <a:cs typeface="Roboto"/>
                <a:sym typeface="Roboto"/>
              </a:rPr>
              <a:t>  &lt;/</a:t>
            </a:r>
            <a:r>
              <a:rPr lang="es-419" sz="1100">
                <a:solidFill>
                  <a:srgbClr val="E45649"/>
                </a:solidFill>
                <a:highlight>
                  <a:srgbClr val="FAFAFA"/>
                </a:highlight>
                <a:latin typeface="Roboto"/>
                <a:ea typeface="Roboto"/>
                <a:cs typeface="Roboto"/>
                <a:sym typeface="Roboto"/>
              </a:rPr>
              <a:t>head</a:t>
            </a:r>
            <a:r>
              <a:rPr lang="es-419" sz="1100">
                <a:solidFill>
                  <a:srgbClr val="383A42"/>
                </a:solidFill>
                <a:highlight>
                  <a:srgbClr val="FAFAFA"/>
                </a:highlight>
                <a:latin typeface="Roboto"/>
                <a:ea typeface="Roboto"/>
                <a:cs typeface="Roboto"/>
                <a:sym typeface="Roboto"/>
              </a:rPr>
              <a:t>&gt;</a:t>
            </a:r>
            <a:br>
              <a:rPr lang="es-419" sz="1100">
                <a:solidFill>
                  <a:srgbClr val="383A42"/>
                </a:solidFill>
                <a:highlight>
                  <a:srgbClr val="FAFAFA"/>
                </a:highlight>
                <a:latin typeface="Roboto"/>
                <a:ea typeface="Roboto"/>
                <a:cs typeface="Roboto"/>
                <a:sym typeface="Roboto"/>
              </a:rPr>
            </a:br>
            <a:r>
              <a:rPr lang="es-419" sz="1100">
                <a:solidFill>
                  <a:srgbClr val="383A42"/>
                </a:solidFill>
                <a:highlight>
                  <a:srgbClr val="FAFAFA"/>
                </a:highlight>
                <a:latin typeface="Roboto"/>
                <a:ea typeface="Roboto"/>
                <a:cs typeface="Roboto"/>
                <a:sym typeface="Roboto"/>
              </a:rPr>
              <a:t>  &lt;</a:t>
            </a:r>
            <a:r>
              <a:rPr lang="es-419" sz="1100">
                <a:solidFill>
                  <a:srgbClr val="E45649"/>
                </a:solidFill>
                <a:highlight>
                  <a:srgbClr val="FAFAFA"/>
                </a:highlight>
                <a:latin typeface="Roboto"/>
                <a:ea typeface="Roboto"/>
                <a:cs typeface="Roboto"/>
                <a:sym typeface="Roboto"/>
              </a:rPr>
              <a:t>body</a:t>
            </a:r>
            <a:r>
              <a:rPr lang="es-419" sz="1100">
                <a:solidFill>
                  <a:srgbClr val="383A42"/>
                </a:solidFill>
                <a:highlight>
                  <a:srgbClr val="FAFAFA"/>
                </a:highlight>
                <a:latin typeface="Roboto"/>
                <a:ea typeface="Roboto"/>
                <a:cs typeface="Roboto"/>
                <a:sym typeface="Roboto"/>
              </a:rPr>
              <a:t>&gt;</a:t>
            </a:r>
            <a:br>
              <a:rPr lang="es-419" sz="1100">
                <a:solidFill>
                  <a:srgbClr val="383A42"/>
                </a:solidFill>
                <a:highlight>
                  <a:srgbClr val="FAFAFA"/>
                </a:highlight>
                <a:latin typeface="Roboto"/>
                <a:ea typeface="Roboto"/>
                <a:cs typeface="Roboto"/>
                <a:sym typeface="Roboto"/>
              </a:rPr>
            </a:br>
            <a:r>
              <a:rPr lang="es-419" sz="1100">
                <a:solidFill>
                  <a:srgbClr val="383A42"/>
                </a:solidFill>
                <a:highlight>
                  <a:srgbClr val="FAFAFA"/>
                </a:highlight>
                <a:latin typeface="Roboto"/>
                <a:ea typeface="Roboto"/>
                <a:cs typeface="Roboto"/>
                <a:sym typeface="Roboto"/>
              </a:rPr>
              <a:t>   &lt;</a:t>
            </a:r>
            <a:r>
              <a:rPr lang="es-419" sz="1100">
                <a:solidFill>
                  <a:srgbClr val="E45649"/>
                </a:solidFill>
                <a:highlight>
                  <a:srgbClr val="FAFAFA"/>
                </a:highlight>
                <a:latin typeface="Roboto"/>
                <a:ea typeface="Roboto"/>
                <a:cs typeface="Roboto"/>
                <a:sym typeface="Roboto"/>
              </a:rPr>
              <a:t>button</a:t>
            </a:r>
            <a:r>
              <a:rPr lang="es-419" sz="1100">
                <a:solidFill>
                  <a:srgbClr val="383A42"/>
                </a:solidFill>
                <a:highlight>
                  <a:srgbClr val="FAFAFA"/>
                </a:highlight>
                <a:latin typeface="Roboto"/>
                <a:ea typeface="Roboto"/>
                <a:cs typeface="Roboto"/>
                <a:sym typeface="Roboto"/>
              </a:rPr>
              <a:t> </a:t>
            </a:r>
            <a:r>
              <a:rPr lang="es-419" sz="1100">
                <a:solidFill>
                  <a:srgbClr val="986801"/>
                </a:solidFill>
                <a:highlight>
                  <a:srgbClr val="FAFAFA"/>
                </a:highlight>
                <a:latin typeface="Roboto"/>
                <a:ea typeface="Roboto"/>
                <a:cs typeface="Roboto"/>
                <a:sym typeface="Roboto"/>
              </a:rPr>
              <a:t>onclick</a:t>
            </a:r>
            <a:r>
              <a:rPr lang="es-419" sz="1100">
                <a:solidFill>
                  <a:srgbClr val="383A42"/>
                </a:solidFill>
                <a:highlight>
                  <a:srgbClr val="FAFAFA"/>
                </a:highlight>
                <a:latin typeface="Roboto"/>
                <a:ea typeface="Roboto"/>
                <a:cs typeface="Roboto"/>
                <a:sym typeface="Roboto"/>
              </a:rPr>
              <a:t>=</a:t>
            </a:r>
            <a:r>
              <a:rPr lang="es-419" sz="1100">
                <a:solidFill>
                  <a:srgbClr val="50A14F"/>
                </a:solidFill>
                <a:highlight>
                  <a:srgbClr val="FAFAFA"/>
                </a:highlight>
                <a:latin typeface="Roboto"/>
                <a:ea typeface="Roboto"/>
                <a:cs typeface="Roboto"/>
                <a:sym typeface="Roboto"/>
              </a:rPr>
              <a:t>"alert('Hola Rolling')"</a:t>
            </a:r>
            <a:r>
              <a:rPr lang="es-419" sz="1100">
                <a:solidFill>
                  <a:srgbClr val="383A42"/>
                </a:solidFill>
                <a:highlight>
                  <a:srgbClr val="FAFAFA"/>
                </a:highlight>
                <a:latin typeface="Roboto"/>
                <a:ea typeface="Roboto"/>
                <a:cs typeface="Roboto"/>
                <a:sym typeface="Roboto"/>
              </a:rPr>
              <a:t>&gt;Mostrar Mensaje&lt;/</a:t>
            </a:r>
            <a:r>
              <a:rPr lang="es-419" sz="1100">
                <a:solidFill>
                  <a:srgbClr val="E45649"/>
                </a:solidFill>
                <a:highlight>
                  <a:srgbClr val="FAFAFA"/>
                </a:highlight>
                <a:latin typeface="Roboto"/>
                <a:ea typeface="Roboto"/>
                <a:cs typeface="Roboto"/>
                <a:sym typeface="Roboto"/>
              </a:rPr>
              <a:t>button</a:t>
            </a:r>
            <a:r>
              <a:rPr lang="es-419" sz="1100">
                <a:solidFill>
                  <a:srgbClr val="383A42"/>
                </a:solidFill>
                <a:highlight>
                  <a:srgbClr val="FAFAFA"/>
                </a:highlight>
                <a:latin typeface="Roboto"/>
                <a:ea typeface="Roboto"/>
                <a:cs typeface="Roboto"/>
                <a:sym typeface="Roboto"/>
              </a:rPr>
              <a:t>&gt;</a:t>
            </a:r>
            <a:br>
              <a:rPr lang="es-419" sz="1100">
                <a:solidFill>
                  <a:srgbClr val="383A42"/>
                </a:solidFill>
                <a:highlight>
                  <a:srgbClr val="FAFAFA"/>
                </a:highlight>
                <a:latin typeface="Roboto"/>
                <a:ea typeface="Roboto"/>
                <a:cs typeface="Roboto"/>
                <a:sym typeface="Roboto"/>
              </a:rPr>
            </a:br>
            <a:r>
              <a:rPr lang="es-419" sz="1100">
                <a:solidFill>
                  <a:srgbClr val="383A42"/>
                </a:solidFill>
                <a:highlight>
                  <a:srgbClr val="FAFAFA"/>
                </a:highlight>
                <a:latin typeface="Roboto"/>
                <a:ea typeface="Roboto"/>
                <a:cs typeface="Roboto"/>
                <a:sym typeface="Roboto"/>
              </a:rPr>
              <a:t>  &lt;/</a:t>
            </a:r>
            <a:r>
              <a:rPr lang="es-419" sz="1100">
                <a:solidFill>
                  <a:srgbClr val="E45649"/>
                </a:solidFill>
                <a:highlight>
                  <a:srgbClr val="FAFAFA"/>
                </a:highlight>
                <a:latin typeface="Roboto"/>
                <a:ea typeface="Roboto"/>
                <a:cs typeface="Roboto"/>
                <a:sym typeface="Roboto"/>
              </a:rPr>
              <a:t>body</a:t>
            </a:r>
            <a:r>
              <a:rPr lang="es-419" sz="1100">
                <a:solidFill>
                  <a:srgbClr val="383A42"/>
                </a:solidFill>
                <a:highlight>
                  <a:srgbClr val="FAFAFA"/>
                </a:highlight>
                <a:latin typeface="Roboto"/>
                <a:ea typeface="Roboto"/>
                <a:cs typeface="Roboto"/>
                <a:sym typeface="Roboto"/>
              </a:rPr>
              <a:t>&gt;</a:t>
            </a:r>
            <a:br>
              <a:rPr lang="es-419" sz="1100">
                <a:solidFill>
                  <a:srgbClr val="383A42"/>
                </a:solidFill>
                <a:highlight>
                  <a:srgbClr val="FAFAFA"/>
                </a:highlight>
                <a:latin typeface="Roboto"/>
                <a:ea typeface="Roboto"/>
                <a:cs typeface="Roboto"/>
                <a:sym typeface="Roboto"/>
              </a:rPr>
            </a:br>
            <a:r>
              <a:rPr lang="es-419" sz="1100">
                <a:solidFill>
                  <a:srgbClr val="383A42"/>
                </a:solidFill>
                <a:highlight>
                  <a:srgbClr val="FAFAFA"/>
                </a:highlight>
                <a:latin typeface="Roboto"/>
                <a:ea typeface="Roboto"/>
                <a:cs typeface="Roboto"/>
                <a:sym typeface="Roboto"/>
              </a:rPr>
              <a:t>&lt;/</a:t>
            </a:r>
            <a:r>
              <a:rPr lang="es-419" sz="1100">
                <a:solidFill>
                  <a:srgbClr val="E45649"/>
                </a:solidFill>
                <a:highlight>
                  <a:srgbClr val="FAFAFA"/>
                </a:highlight>
                <a:latin typeface="Roboto"/>
                <a:ea typeface="Roboto"/>
                <a:cs typeface="Roboto"/>
                <a:sym typeface="Roboto"/>
              </a:rPr>
              <a:t>html</a:t>
            </a:r>
            <a:r>
              <a:rPr lang="es-419" sz="1100">
                <a:solidFill>
                  <a:srgbClr val="383A42"/>
                </a:solidFill>
                <a:highlight>
                  <a:srgbClr val="FAFAFA"/>
                </a:highlight>
                <a:latin typeface="Roboto"/>
                <a:ea typeface="Roboto"/>
                <a:cs typeface="Roboto"/>
                <a:sym typeface="Roboto"/>
              </a:rPr>
              <a:t>&gt;</a:t>
            </a:r>
            <a:r>
              <a:rPr lang="es-419" sz="1100">
                <a:solidFill>
                  <a:schemeClr val="dk1"/>
                </a:solidFill>
                <a:latin typeface="Roboto"/>
                <a:ea typeface="Roboto"/>
                <a:cs typeface="Roboto"/>
                <a:sym typeface="Roboto"/>
              </a:rPr>
              <a:t>		</a:t>
            </a:r>
            <a:endParaRPr sz="1100">
              <a:solidFill>
                <a:schemeClr val="dk1"/>
              </a:solidFill>
              <a:latin typeface="Roboto"/>
              <a:ea typeface="Roboto"/>
              <a:cs typeface="Roboto"/>
              <a:sym typeface="Roboto"/>
            </a:endParaRPr>
          </a:p>
          <a:p>
            <a:pPr indent="0" lvl="0" marL="0" rtl="0" algn="l">
              <a:spcBef>
                <a:spcPts val="1200"/>
              </a:spcBef>
              <a:spcAft>
                <a:spcPts val="1600"/>
              </a:spcAft>
              <a:buNone/>
            </a:pPr>
            <a:r>
              <a:t/>
            </a:r>
            <a:endParaRPr/>
          </a:p>
        </p:txBody>
      </p:sp>
      <p:pic>
        <p:nvPicPr>
          <p:cNvPr id="180" name="Google Shape;180;p29"/>
          <p:cNvPicPr preferRelativeResize="0"/>
          <p:nvPr/>
        </p:nvPicPr>
        <p:blipFill rotWithShape="1">
          <a:blip r:embed="rId3">
            <a:alphaModFix/>
          </a:blip>
          <a:srcRect b="34912" l="0" r="0" t="39872"/>
          <a:stretch/>
        </p:blipFill>
        <p:spPr>
          <a:xfrm>
            <a:off x="7240975" y="4476325"/>
            <a:ext cx="1591324" cy="4012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 Glosario básico</a:t>
            </a:r>
            <a:endParaRPr/>
          </a:p>
        </p:txBody>
      </p:sp>
      <p:sp>
        <p:nvSpPr>
          <p:cNvPr id="186" name="Google Shape;18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s-419"/>
              <a:t>Script:</a:t>
            </a:r>
            <a:r>
              <a:rPr lang="es-419"/>
              <a:t> cada uno de los programas, aplicaciones o trozos de código creados con el lenguaje de programación JavaScript. Unas pocas líneas de código forman un script y un archivo de miles de líneas de JavaScript también se considera un script. </a:t>
            </a:r>
            <a:endParaRPr/>
          </a:p>
          <a:p>
            <a:pPr indent="0" lvl="0" marL="457200" rtl="0" algn="l">
              <a:lnSpc>
                <a:spcPct val="150000"/>
              </a:lnSpc>
              <a:spcBef>
                <a:spcPts val="1600"/>
              </a:spcBef>
              <a:spcAft>
                <a:spcPts val="0"/>
              </a:spcAft>
              <a:buNone/>
            </a:pPr>
            <a:r>
              <a:t/>
            </a:r>
            <a:endParaRPr/>
          </a:p>
          <a:p>
            <a:pPr indent="-342900" lvl="0" marL="457200" rtl="0" algn="l">
              <a:lnSpc>
                <a:spcPct val="150000"/>
              </a:lnSpc>
              <a:spcBef>
                <a:spcPts val="1600"/>
              </a:spcBef>
              <a:spcAft>
                <a:spcPts val="0"/>
              </a:spcAft>
              <a:buSzPts val="1800"/>
              <a:buChar char="●"/>
            </a:pPr>
            <a:r>
              <a:rPr b="1" lang="es-419"/>
              <a:t>Sentencia:</a:t>
            </a:r>
            <a:r>
              <a:rPr lang="es-419"/>
              <a:t> cada una de las instrucciones que forman un script.</a:t>
            </a:r>
            <a:endParaRPr/>
          </a:p>
          <a:p>
            <a:pPr indent="0" lvl="0" marL="457200" rtl="0" algn="l">
              <a:lnSpc>
                <a:spcPct val="150000"/>
              </a:lnSpc>
              <a:spcBef>
                <a:spcPts val="1600"/>
              </a:spcBef>
              <a:spcAft>
                <a:spcPts val="0"/>
              </a:spcAft>
              <a:buNone/>
            </a:pPr>
            <a:r>
              <a:t/>
            </a:r>
            <a:endParaRPr sz="1400"/>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87" name="Google Shape;187;p30"/>
          <p:cNvPicPr preferRelativeResize="0"/>
          <p:nvPr/>
        </p:nvPicPr>
        <p:blipFill rotWithShape="1">
          <a:blip r:embed="rId3">
            <a:alphaModFix/>
          </a:blip>
          <a:srcRect b="34912" l="0" r="0" t="39872"/>
          <a:stretch/>
        </p:blipFill>
        <p:spPr>
          <a:xfrm>
            <a:off x="7240975" y="4476325"/>
            <a:ext cx="1591324" cy="4012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 Glosario básico</a:t>
            </a:r>
            <a:endParaRPr/>
          </a:p>
        </p:txBody>
      </p:sp>
      <p:sp>
        <p:nvSpPr>
          <p:cNvPr id="193" name="Google Shape;19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s-419"/>
              <a:t>Palabras reservadas: </a:t>
            </a:r>
            <a:r>
              <a:rPr lang="es-419"/>
              <a:t>son las palabras (en inglés) que se utilizan para construir las sentencias de JavaScript y que por tanto no pueden ser utilizadas libremente. Las palabras actualmente reservadas por JavaScript son: </a:t>
            </a:r>
            <a:r>
              <a:rPr lang="es-419" sz="1400">
                <a:solidFill>
                  <a:srgbClr val="333333"/>
                </a:solidFill>
                <a:highlight>
                  <a:srgbClr val="F6F8FA"/>
                </a:highlight>
                <a:latin typeface="Consolas"/>
                <a:ea typeface="Consolas"/>
                <a:cs typeface="Consolas"/>
                <a:sym typeface="Consolas"/>
              </a:rPr>
              <a:t>break</a:t>
            </a:r>
            <a:r>
              <a:rPr lang="es-419" sz="1400">
                <a:solidFill>
                  <a:srgbClr val="212529"/>
                </a:solidFill>
                <a:highlight>
                  <a:srgbClr val="FFFFFF"/>
                </a:highlight>
                <a:latin typeface="Roboto"/>
                <a:ea typeface="Roboto"/>
                <a:cs typeface="Roboto"/>
                <a:sym typeface="Roboto"/>
              </a:rPr>
              <a:t>, </a:t>
            </a:r>
            <a:r>
              <a:rPr lang="es-419" sz="1400">
                <a:solidFill>
                  <a:srgbClr val="333333"/>
                </a:solidFill>
                <a:highlight>
                  <a:srgbClr val="F6F8FA"/>
                </a:highlight>
                <a:latin typeface="Consolas"/>
                <a:ea typeface="Consolas"/>
                <a:cs typeface="Consolas"/>
                <a:sym typeface="Consolas"/>
              </a:rPr>
              <a:t>case</a:t>
            </a:r>
            <a:r>
              <a:rPr lang="es-419" sz="1400">
                <a:solidFill>
                  <a:srgbClr val="212529"/>
                </a:solidFill>
                <a:highlight>
                  <a:srgbClr val="FFFFFF"/>
                </a:highlight>
                <a:latin typeface="Roboto"/>
                <a:ea typeface="Roboto"/>
                <a:cs typeface="Roboto"/>
                <a:sym typeface="Roboto"/>
              </a:rPr>
              <a:t>, </a:t>
            </a:r>
            <a:r>
              <a:rPr lang="es-419" sz="1400">
                <a:solidFill>
                  <a:srgbClr val="333333"/>
                </a:solidFill>
                <a:highlight>
                  <a:srgbClr val="F6F8FA"/>
                </a:highlight>
                <a:latin typeface="Consolas"/>
                <a:ea typeface="Consolas"/>
                <a:cs typeface="Consolas"/>
                <a:sym typeface="Consolas"/>
              </a:rPr>
              <a:t>catch</a:t>
            </a:r>
            <a:r>
              <a:rPr lang="es-419" sz="1400">
                <a:solidFill>
                  <a:srgbClr val="212529"/>
                </a:solidFill>
                <a:highlight>
                  <a:srgbClr val="FFFFFF"/>
                </a:highlight>
                <a:latin typeface="Roboto"/>
                <a:ea typeface="Roboto"/>
                <a:cs typeface="Roboto"/>
                <a:sym typeface="Roboto"/>
              </a:rPr>
              <a:t>, </a:t>
            </a:r>
            <a:r>
              <a:rPr lang="es-419" sz="1400">
                <a:solidFill>
                  <a:srgbClr val="333333"/>
                </a:solidFill>
                <a:highlight>
                  <a:srgbClr val="F6F8FA"/>
                </a:highlight>
                <a:latin typeface="Consolas"/>
                <a:ea typeface="Consolas"/>
                <a:cs typeface="Consolas"/>
                <a:sym typeface="Consolas"/>
              </a:rPr>
              <a:t>continue</a:t>
            </a:r>
            <a:r>
              <a:rPr lang="es-419" sz="1400">
                <a:solidFill>
                  <a:srgbClr val="212529"/>
                </a:solidFill>
                <a:highlight>
                  <a:srgbClr val="FFFFFF"/>
                </a:highlight>
                <a:latin typeface="Roboto"/>
                <a:ea typeface="Roboto"/>
                <a:cs typeface="Roboto"/>
                <a:sym typeface="Roboto"/>
              </a:rPr>
              <a:t>, </a:t>
            </a:r>
            <a:r>
              <a:rPr lang="es-419" sz="1400">
                <a:solidFill>
                  <a:srgbClr val="333333"/>
                </a:solidFill>
                <a:highlight>
                  <a:srgbClr val="F6F8FA"/>
                </a:highlight>
                <a:latin typeface="Consolas"/>
                <a:ea typeface="Consolas"/>
                <a:cs typeface="Consolas"/>
                <a:sym typeface="Consolas"/>
              </a:rPr>
              <a:t>default</a:t>
            </a:r>
            <a:r>
              <a:rPr lang="es-419" sz="1400">
                <a:solidFill>
                  <a:srgbClr val="212529"/>
                </a:solidFill>
                <a:highlight>
                  <a:srgbClr val="FFFFFF"/>
                </a:highlight>
                <a:latin typeface="Roboto"/>
                <a:ea typeface="Roboto"/>
                <a:cs typeface="Roboto"/>
                <a:sym typeface="Roboto"/>
              </a:rPr>
              <a:t>, </a:t>
            </a:r>
            <a:r>
              <a:rPr lang="es-419" sz="1400">
                <a:solidFill>
                  <a:srgbClr val="333333"/>
                </a:solidFill>
                <a:highlight>
                  <a:srgbClr val="F6F8FA"/>
                </a:highlight>
                <a:latin typeface="Consolas"/>
                <a:ea typeface="Consolas"/>
                <a:cs typeface="Consolas"/>
                <a:sym typeface="Consolas"/>
              </a:rPr>
              <a:t>delete</a:t>
            </a:r>
            <a:r>
              <a:rPr lang="es-419" sz="1400">
                <a:solidFill>
                  <a:srgbClr val="212529"/>
                </a:solidFill>
                <a:highlight>
                  <a:srgbClr val="FFFFFF"/>
                </a:highlight>
                <a:latin typeface="Roboto"/>
                <a:ea typeface="Roboto"/>
                <a:cs typeface="Roboto"/>
                <a:sym typeface="Roboto"/>
              </a:rPr>
              <a:t>, </a:t>
            </a:r>
            <a:r>
              <a:rPr lang="es-419" sz="1400">
                <a:solidFill>
                  <a:srgbClr val="333333"/>
                </a:solidFill>
                <a:highlight>
                  <a:srgbClr val="F6F8FA"/>
                </a:highlight>
                <a:latin typeface="Consolas"/>
                <a:ea typeface="Consolas"/>
                <a:cs typeface="Consolas"/>
                <a:sym typeface="Consolas"/>
              </a:rPr>
              <a:t>do</a:t>
            </a:r>
            <a:r>
              <a:rPr lang="es-419" sz="1400">
                <a:solidFill>
                  <a:srgbClr val="212529"/>
                </a:solidFill>
                <a:highlight>
                  <a:srgbClr val="FFFFFF"/>
                </a:highlight>
                <a:latin typeface="Roboto"/>
                <a:ea typeface="Roboto"/>
                <a:cs typeface="Roboto"/>
                <a:sym typeface="Roboto"/>
              </a:rPr>
              <a:t>, </a:t>
            </a:r>
            <a:r>
              <a:rPr lang="es-419" sz="1400">
                <a:solidFill>
                  <a:srgbClr val="333333"/>
                </a:solidFill>
                <a:highlight>
                  <a:srgbClr val="F6F8FA"/>
                </a:highlight>
                <a:latin typeface="Consolas"/>
                <a:ea typeface="Consolas"/>
                <a:cs typeface="Consolas"/>
                <a:sym typeface="Consolas"/>
              </a:rPr>
              <a:t>else</a:t>
            </a:r>
            <a:r>
              <a:rPr lang="es-419" sz="1400">
                <a:solidFill>
                  <a:srgbClr val="212529"/>
                </a:solidFill>
                <a:highlight>
                  <a:srgbClr val="FFFFFF"/>
                </a:highlight>
                <a:latin typeface="Roboto"/>
                <a:ea typeface="Roboto"/>
                <a:cs typeface="Roboto"/>
                <a:sym typeface="Roboto"/>
              </a:rPr>
              <a:t>, </a:t>
            </a:r>
            <a:r>
              <a:rPr lang="es-419" sz="1400">
                <a:solidFill>
                  <a:srgbClr val="333333"/>
                </a:solidFill>
                <a:highlight>
                  <a:srgbClr val="F6F8FA"/>
                </a:highlight>
                <a:latin typeface="Consolas"/>
                <a:ea typeface="Consolas"/>
                <a:cs typeface="Consolas"/>
                <a:sym typeface="Consolas"/>
              </a:rPr>
              <a:t>finally</a:t>
            </a:r>
            <a:r>
              <a:rPr lang="es-419" sz="1400">
                <a:solidFill>
                  <a:srgbClr val="212529"/>
                </a:solidFill>
                <a:highlight>
                  <a:srgbClr val="FFFFFF"/>
                </a:highlight>
                <a:latin typeface="Roboto"/>
                <a:ea typeface="Roboto"/>
                <a:cs typeface="Roboto"/>
                <a:sym typeface="Roboto"/>
              </a:rPr>
              <a:t>, </a:t>
            </a:r>
            <a:r>
              <a:rPr lang="es-419" sz="1400">
                <a:solidFill>
                  <a:srgbClr val="333333"/>
                </a:solidFill>
                <a:highlight>
                  <a:srgbClr val="F6F8FA"/>
                </a:highlight>
                <a:latin typeface="Consolas"/>
                <a:ea typeface="Consolas"/>
                <a:cs typeface="Consolas"/>
                <a:sym typeface="Consolas"/>
              </a:rPr>
              <a:t>for</a:t>
            </a:r>
            <a:r>
              <a:rPr lang="es-419" sz="1400">
                <a:solidFill>
                  <a:srgbClr val="212529"/>
                </a:solidFill>
                <a:highlight>
                  <a:srgbClr val="FFFFFF"/>
                </a:highlight>
                <a:latin typeface="Roboto"/>
                <a:ea typeface="Roboto"/>
                <a:cs typeface="Roboto"/>
                <a:sym typeface="Roboto"/>
              </a:rPr>
              <a:t>, </a:t>
            </a:r>
            <a:r>
              <a:rPr lang="es-419" sz="1400">
                <a:solidFill>
                  <a:srgbClr val="333333"/>
                </a:solidFill>
                <a:highlight>
                  <a:srgbClr val="F6F8FA"/>
                </a:highlight>
                <a:latin typeface="Consolas"/>
                <a:ea typeface="Consolas"/>
                <a:cs typeface="Consolas"/>
                <a:sym typeface="Consolas"/>
              </a:rPr>
              <a:t>function</a:t>
            </a:r>
            <a:r>
              <a:rPr lang="es-419" sz="1400">
                <a:solidFill>
                  <a:srgbClr val="212529"/>
                </a:solidFill>
                <a:highlight>
                  <a:srgbClr val="FFFFFF"/>
                </a:highlight>
                <a:latin typeface="Roboto"/>
                <a:ea typeface="Roboto"/>
                <a:cs typeface="Roboto"/>
                <a:sym typeface="Roboto"/>
              </a:rPr>
              <a:t>, </a:t>
            </a:r>
            <a:r>
              <a:rPr lang="es-419" sz="1400">
                <a:solidFill>
                  <a:srgbClr val="333333"/>
                </a:solidFill>
                <a:highlight>
                  <a:srgbClr val="F6F8FA"/>
                </a:highlight>
                <a:latin typeface="Consolas"/>
                <a:ea typeface="Consolas"/>
                <a:cs typeface="Consolas"/>
                <a:sym typeface="Consolas"/>
              </a:rPr>
              <a:t>if</a:t>
            </a:r>
            <a:r>
              <a:rPr lang="es-419" sz="1400">
                <a:solidFill>
                  <a:srgbClr val="212529"/>
                </a:solidFill>
                <a:highlight>
                  <a:srgbClr val="FFFFFF"/>
                </a:highlight>
                <a:latin typeface="Roboto"/>
                <a:ea typeface="Roboto"/>
                <a:cs typeface="Roboto"/>
                <a:sym typeface="Roboto"/>
              </a:rPr>
              <a:t>, </a:t>
            </a:r>
            <a:r>
              <a:rPr lang="es-419" sz="1400">
                <a:solidFill>
                  <a:srgbClr val="333333"/>
                </a:solidFill>
                <a:highlight>
                  <a:srgbClr val="F6F8FA"/>
                </a:highlight>
                <a:latin typeface="Consolas"/>
                <a:ea typeface="Consolas"/>
                <a:cs typeface="Consolas"/>
                <a:sym typeface="Consolas"/>
              </a:rPr>
              <a:t>in</a:t>
            </a:r>
            <a:r>
              <a:rPr lang="es-419" sz="1400">
                <a:solidFill>
                  <a:srgbClr val="212529"/>
                </a:solidFill>
                <a:highlight>
                  <a:srgbClr val="FFFFFF"/>
                </a:highlight>
                <a:latin typeface="Roboto"/>
                <a:ea typeface="Roboto"/>
                <a:cs typeface="Roboto"/>
                <a:sym typeface="Roboto"/>
              </a:rPr>
              <a:t>, </a:t>
            </a:r>
            <a:r>
              <a:rPr lang="es-419" sz="1400">
                <a:solidFill>
                  <a:srgbClr val="333333"/>
                </a:solidFill>
                <a:highlight>
                  <a:srgbClr val="F6F8FA"/>
                </a:highlight>
                <a:latin typeface="Consolas"/>
                <a:ea typeface="Consolas"/>
                <a:cs typeface="Consolas"/>
                <a:sym typeface="Consolas"/>
              </a:rPr>
              <a:t>instanceof</a:t>
            </a:r>
            <a:r>
              <a:rPr lang="es-419" sz="1400">
                <a:solidFill>
                  <a:srgbClr val="212529"/>
                </a:solidFill>
                <a:highlight>
                  <a:srgbClr val="FFFFFF"/>
                </a:highlight>
                <a:latin typeface="Roboto"/>
                <a:ea typeface="Roboto"/>
                <a:cs typeface="Roboto"/>
                <a:sym typeface="Roboto"/>
              </a:rPr>
              <a:t>, </a:t>
            </a:r>
            <a:r>
              <a:rPr lang="es-419" sz="1400">
                <a:solidFill>
                  <a:srgbClr val="333333"/>
                </a:solidFill>
                <a:highlight>
                  <a:srgbClr val="F6F8FA"/>
                </a:highlight>
                <a:latin typeface="Consolas"/>
                <a:ea typeface="Consolas"/>
                <a:cs typeface="Consolas"/>
                <a:sym typeface="Consolas"/>
              </a:rPr>
              <a:t>new</a:t>
            </a:r>
            <a:r>
              <a:rPr lang="es-419" sz="1400">
                <a:solidFill>
                  <a:srgbClr val="212529"/>
                </a:solidFill>
                <a:highlight>
                  <a:srgbClr val="FFFFFF"/>
                </a:highlight>
                <a:latin typeface="Roboto"/>
                <a:ea typeface="Roboto"/>
                <a:cs typeface="Roboto"/>
                <a:sym typeface="Roboto"/>
              </a:rPr>
              <a:t>, </a:t>
            </a:r>
            <a:r>
              <a:rPr lang="es-419" sz="1400">
                <a:solidFill>
                  <a:srgbClr val="333333"/>
                </a:solidFill>
                <a:highlight>
                  <a:srgbClr val="F6F8FA"/>
                </a:highlight>
                <a:latin typeface="Consolas"/>
                <a:ea typeface="Consolas"/>
                <a:cs typeface="Consolas"/>
                <a:sym typeface="Consolas"/>
              </a:rPr>
              <a:t>return</a:t>
            </a:r>
            <a:r>
              <a:rPr lang="es-419" sz="1400">
                <a:solidFill>
                  <a:srgbClr val="212529"/>
                </a:solidFill>
                <a:highlight>
                  <a:srgbClr val="FFFFFF"/>
                </a:highlight>
                <a:latin typeface="Roboto"/>
                <a:ea typeface="Roboto"/>
                <a:cs typeface="Roboto"/>
                <a:sym typeface="Roboto"/>
              </a:rPr>
              <a:t>, </a:t>
            </a:r>
            <a:r>
              <a:rPr lang="es-419" sz="1400">
                <a:solidFill>
                  <a:srgbClr val="333333"/>
                </a:solidFill>
                <a:highlight>
                  <a:srgbClr val="F6F8FA"/>
                </a:highlight>
                <a:latin typeface="Consolas"/>
                <a:ea typeface="Consolas"/>
                <a:cs typeface="Consolas"/>
                <a:sym typeface="Consolas"/>
              </a:rPr>
              <a:t>switch</a:t>
            </a:r>
            <a:r>
              <a:rPr lang="es-419" sz="1400">
                <a:solidFill>
                  <a:srgbClr val="212529"/>
                </a:solidFill>
                <a:highlight>
                  <a:srgbClr val="FFFFFF"/>
                </a:highlight>
                <a:latin typeface="Roboto"/>
                <a:ea typeface="Roboto"/>
                <a:cs typeface="Roboto"/>
                <a:sym typeface="Roboto"/>
              </a:rPr>
              <a:t>, </a:t>
            </a:r>
            <a:r>
              <a:rPr lang="es-419" sz="1400">
                <a:solidFill>
                  <a:srgbClr val="333333"/>
                </a:solidFill>
                <a:highlight>
                  <a:srgbClr val="F6F8FA"/>
                </a:highlight>
                <a:latin typeface="Consolas"/>
                <a:ea typeface="Consolas"/>
                <a:cs typeface="Consolas"/>
                <a:sym typeface="Consolas"/>
              </a:rPr>
              <a:t>this</a:t>
            </a:r>
            <a:r>
              <a:rPr lang="es-419" sz="1400">
                <a:solidFill>
                  <a:srgbClr val="212529"/>
                </a:solidFill>
                <a:highlight>
                  <a:srgbClr val="FFFFFF"/>
                </a:highlight>
                <a:latin typeface="Roboto"/>
                <a:ea typeface="Roboto"/>
                <a:cs typeface="Roboto"/>
                <a:sym typeface="Roboto"/>
              </a:rPr>
              <a:t>, </a:t>
            </a:r>
            <a:r>
              <a:rPr lang="es-419" sz="1400">
                <a:solidFill>
                  <a:srgbClr val="333333"/>
                </a:solidFill>
                <a:highlight>
                  <a:srgbClr val="F6F8FA"/>
                </a:highlight>
                <a:latin typeface="Consolas"/>
                <a:ea typeface="Consolas"/>
                <a:cs typeface="Consolas"/>
                <a:sym typeface="Consolas"/>
              </a:rPr>
              <a:t>throw</a:t>
            </a:r>
            <a:r>
              <a:rPr lang="es-419" sz="1400">
                <a:solidFill>
                  <a:srgbClr val="212529"/>
                </a:solidFill>
                <a:highlight>
                  <a:srgbClr val="FFFFFF"/>
                </a:highlight>
                <a:latin typeface="Roboto"/>
                <a:ea typeface="Roboto"/>
                <a:cs typeface="Roboto"/>
                <a:sym typeface="Roboto"/>
              </a:rPr>
              <a:t>, </a:t>
            </a:r>
            <a:r>
              <a:rPr lang="es-419" sz="1400">
                <a:solidFill>
                  <a:srgbClr val="333333"/>
                </a:solidFill>
                <a:highlight>
                  <a:srgbClr val="F6F8FA"/>
                </a:highlight>
                <a:latin typeface="Consolas"/>
                <a:ea typeface="Consolas"/>
                <a:cs typeface="Consolas"/>
                <a:sym typeface="Consolas"/>
              </a:rPr>
              <a:t>try</a:t>
            </a:r>
            <a:r>
              <a:rPr lang="es-419" sz="1400">
                <a:solidFill>
                  <a:srgbClr val="212529"/>
                </a:solidFill>
                <a:highlight>
                  <a:srgbClr val="FFFFFF"/>
                </a:highlight>
                <a:latin typeface="Roboto"/>
                <a:ea typeface="Roboto"/>
                <a:cs typeface="Roboto"/>
                <a:sym typeface="Roboto"/>
              </a:rPr>
              <a:t>, </a:t>
            </a:r>
            <a:r>
              <a:rPr lang="es-419" sz="1400">
                <a:solidFill>
                  <a:srgbClr val="333333"/>
                </a:solidFill>
                <a:highlight>
                  <a:srgbClr val="F6F8FA"/>
                </a:highlight>
                <a:latin typeface="Consolas"/>
                <a:ea typeface="Consolas"/>
                <a:cs typeface="Consolas"/>
                <a:sym typeface="Consolas"/>
              </a:rPr>
              <a:t>typeof</a:t>
            </a:r>
            <a:r>
              <a:rPr lang="es-419" sz="1400">
                <a:solidFill>
                  <a:srgbClr val="212529"/>
                </a:solidFill>
                <a:highlight>
                  <a:srgbClr val="FFFFFF"/>
                </a:highlight>
                <a:latin typeface="Roboto"/>
                <a:ea typeface="Roboto"/>
                <a:cs typeface="Roboto"/>
                <a:sym typeface="Roboto"/>
              </a:rPr>
              <a:t>, </a:t>
            </a:r>
            <a:r>
              <a:rPr lang="es-419" sz="1400">
                <a:solidFill>
                  <a:srgbClr val="333333"/>
                </a:solidFill>
                <a:highlight>
                  <a:srgbClr val="F6F8FA"/>
                </a:highlight>
                <a:latin typeface="Consolas"/>
                <a:ea typeface="Consolas"/>
                <a:cs typeface="Consolas"/>
                <a:sym typeface="Consolas"/>
              </a:rPr>
              <a:t>var</a:t>
            </a:r>
            <a:r>
              <a:rPr lang="es-419" sz="1400">
                <a:solidFill>
                  <a:srgbClr val="212529"/>
                </a:solidFill>
                <a:highlight>
                  <a:srgbClr val="FFFFFF"/>
                </a:highlight>
                <a:latin typeface="Roboto"/>
                <a:ea typeface="Roboto"/>
                <a:cs typeface="Roboto"/>
                <a:sym typeface="Roboto"/>
              </a:rPr>
              <a:t>, </a:t>
            </a:r>
            <a:r>
              <a:rPr lang="es-419" sz="1400">
                <a:solidFill>
                  <a:srgbClr val="333333"/>
                </a:solidFill>
                <a:highlight>
                  <a:srgbClr val="F6F8FA"/>
                </a:highlight>
                <a:latin typeface="Consolas"/>
                <a:ea typeface="Consolas"/>
                <a:cs typeface="Consolas"/>
                <a:sym typeface="Consolas"/>
              </a:rPr>
              <a:t>void</a:t>
            </a:r>
            <a:r>
              <a:rPr lang="es-419" sz="1400">
                <a:solidFill>
                  <a:srgbClr val="212529"/>
                </a:solidFill>
                <a:highlight>
                  <a:srgbClr val="FFFFFF"/>
                </a:highlight>
                <a:latin typeface="Roboto"/>
                <a:ea typeface="Roboto"/>
                <a:cs typeface="Roboto"/>
                <a:sym typeface="Roboto"/>
              </a:rPr>
              <a:t>, </a:t>
            </a:r>
            <a:r>
              <a:rPr lang="es-419" sz="1400">
                <a:solidFill>
                  <a:srgbClr val="333333"/>
                </a:solidFill>
                <a:highlight>
                  <a:srgbClr val="F6F8FA"/>
                </a:highlight>
                <a:latin typeface="Consolas"/>
                <a:ea typeface="Consolas"/>
                <a:cs typeface="Consolas"/>
                <a:sym typeface="Consolas"/>
              </a:rPr>
              <a:t>while</a:t>
            </a:r>
            <a:r>
              <a:rPr lang="es-419" sz="1400">
                <a:solidFill>
                  <a:srgbClr val="212529"/>
                </a:solidFill>
                <a:highlight>
                  <a:srgbClr val="FFFFFF"/>
                </a:highlight>
                <a:latin typeface="Roboto"/>
                <a:ea typeface="Roboto"/>
                <a:cs typeface="Roboto"/>
                <a:sym typeface="Roboto"/>
              </a:rPr>
              <a:t>, </a:t>
            </a:r>
            <a:r>
              <a:rPr lang="es-419" sz="1400">
                <a:solidFill>
                  <a:srgbClr val="333333"/>
                </a:solidFill>
                <a:highlight>
                  <a:srgbClr val="F6F8FA"/>
                </a:highlight>
                <a:latin typeface="Consolas"/>
                <a:ea typeface="Consolas"/>
                <a:cs typeface="Consolas"/>
                <a:sym typeface="Consolas"/>
              </a:rPr>
              <a:t>with</a:t>
            </a:r>
            <a:r>
              <a:rPr lang="es-419" sz="1400">
                <a:solidFill>
                  <a:srgbClr val="212529"/>
                </a:solidFill>
                <a:highlight>
                  <a:srgbClr val="FFFFFF"/>
                </a:highlight>
                <a:latin typeface="Roboto"/>
                <a:ea typeface="Roboto"/>
                <a:cs typeface="Roboto"/>
                <a:sym typeface="Roboto"/>
              </a:rPr>
              <a:t>.</a:t>
            </a:r>
            <a:endParaRPr sz="1400">
              <a:solidFill>
                <a:srgbClr val="212529"/>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sz="1400">
              <a:solidFill>
                <a:srgbClr val="212529"/>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sz="1400">
              <a:solidFill>
                <a:srgbClr val="212529"/>
              </a:solidFill>
              <a:highlight>
                <a:srgbClr val="FFFFFF"/>
              </a:highlight>
              <a:latin typeface="Roboto"/>
              <a:ea typeface="Roboto"/>
              <a:cs typeface="Roboto"/>
              <a:sym typeface="Roboto"/>
            </a:endParaRPr>
          </a:p>
          <a:p>
            <a:pPr indent="0" lvl="0" marL="457200" rtl="0" algn="l">
              <a:lnSpc>
                <a:spcPct val="150000"/>
              </a:lnSpc>
              <a:spcBef>
                <a:spcPts val="1600"/>
              </a:spcBef>
              <a:spcAft>
                <a:spcPts val="0"/>
              </a:spcAft>
              <a:buNone/>
            </a:pPr>
            <a:r>
              <a:t/>
            </a:r>
            <a:endParaRPr sz="14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94" name="Google Shape;194;p31"/>
          <p:cNvPicPr preferRelativeResize="0"/>
          <p:nvPr/>
        </p:nvPicPr>
        <p:blipFill rotWithShape="1">
          <a:blip r:embed="rId3">
            <a:alphaModFix/>
          </a:blip>
          <a:srcRect b="34912" l="0" r="0" t="39872"/>
          <a:stretch/>
        </p:blipFill>
        <p:spPr>
          <a:xfrm>
            <a:off x="7240975" y="4476325"/>
            <a:ext cx="1591324" cy="4012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t>
            </a:r>
            <a:r>
              <a:rPr lang="es-419"/>
              <a:t>Qué</a:t>
            </a:r>
            <a:r>
              <a:rPr lang="es-419"/>
              <a:t> es javascript?</a:t>
            </a:r>
            <a:endParaRPr/>
          </a:p>
        </p:txBody>
      </p:sp>
      <p:sp>
        <p:nvSpPr>
          <p:cNvPr id="63" name="Google Shape;63;p14"/>
          <p:cNvSpPr txBox="1"/>
          <p:nvPr>
            <p:ph idx="1" type="body"/>
          </p:nvPr>
        </p:nvSpPr>
        <p:spPr>
          <a:xfrm>
            <a:off x="1740375" y="1152475"/>
            <a:ext cx="7092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a:t>JavaScript es un lenguaje de programación que se utiliza principalmente para crear </a:t>
            </a:r>
            <a:r>
              <a:rPr lang="es-419" u="sng"/>
              <a:t>páginas web dinámicas</a:t>
            </a:r>
            <a:r>
              <a:rPr lang="es-419"/>
              <a:t>.</a:t>
            </a:r>
            <a:endParaRPr/>
          </a:p>
          <a:p>
            <a:pPr indent="-342900" lvl="0" marL="457200" rtl="0" algn="l">
              <a:lnSpc>
                <a:spcPct val="150000"/>
              </a:lnSpc>
              <a:spcBef>
                <a:spcPts val="0"/>
              </a:spcBef>
              <a:spcAft>
                <a:spcPts val="0"/>
              </a:spcAft>
              <a:buSzPts val="1800"/>
              <a:buChar char="●"/>
            </a:pPr>
            <a:r>
              <a:rPr lang="es-419"/>
              <a:t>Una </a:t>
            </a:r>
            <a:r>
              <a:rPr lang="es-419" u="sng"/>
              <a:t>página web dinámica</a:t>
            </a:r>
            <a:r>
              <a:rPr lang="es-419"/>
              <a:t> es aquella que incorpora efectos como texto que aparece y desaparece, animaciones, acciones que se activan al pulsar botones y ventanas con mensajes de aviso al usuario.</a:t>
            </a:r>
            <a:endParaRPr/>
          </a:p>
          <a:p>
            <a:pPr indent="-342900" lvl="0" marL="457200" rtl="0" algn="l">
              <a:spcBef>
                <a:spcPts val="0"/>
              </a:spcBef>
              <a:spcAft>
                <a:spcPts val="0"/>
              </a:spcAft>
              <a:buSzPts val="1800"/>
              <a:buChar char="●"/>
            </a:pPr>
            <a:r>
              <a:rPr lang="es-419"/>
              <a:t>JavaScript es un </a:t>
            </a:r>
            <a:r>
              <a:rPr lang="es-419" u="sng"/>
              <a:t>lenguaje de programación interpretado</a:t>
            </a:r>
            <a:r>
              <a:rPr lang="es-419"/>
              <a:t>, por lo que no es necesario compilar los programas para ejecutarlos.</a:t>
            </a:r>
            <a:endParaRPr/>
          </a:p>
        </p:txBody>
      </p:sp>
      <p:sp>
        <p:nvSpPr>
          <p:cNvPr id="64" name="Google Shape;64;p14"/>
          <p:cNvSpPr/>
          <p:nvPr/>
        </p:nvSpPr>
        <p:spPr>
          <a:xfrm>
            <a:off x="0" y="1152475"/>
            <a:ext cx="1740300" cy="39909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 name="Google Shape;65;p14"/>
          <p:cNvPicPr preferRelativeResize="0"/>
          <p:nvPr/>
        </p:nvPicPr>
        <p:blipFill rotWithShape="1">
          <a:blip r:embed="rId3">
            <a:alphaModFix/>
          </a:blip>
          <a:srcRect b="0" l="25868" r="24763" t="0"/>
          <a:stretch/>
        </p:blipFill>
        <p:spPr>
          <a:xfrm>
            <a:off x="242200" y="2228125"/>
            <a:ext cx="1255925" cy="1430225"/>
          </a:xfrm>
          <a:prstGeom prst="rect">
            <a:avLst/>
          </a:prstGeom>
          <a:noFill/>
          <a:ln>
            <a:noFill/>
          </a:ln>
        </p:spPr>
      </p:pic>
      <p:pic>
        <p:nvPicPr>
          <p:cNvPr id="66" name="Google Shape;66;p14"/>
          <p:cNvPicPr preferRelativeResize="0"/>
          <p:nvPr/>
        </p:nvPicPr>
        <p:blipFill rotWithShape="1">
          <a:blip r:embed="rId4">
            <a:alphaModFix/>
          </a:blip>
          <a:srcRect b="34912" l="0" r="0" t="39872"/>
          <a:stretch/>
        </p:blipFill>
        <p:spPr>
          <a:xfrm>
            <a:off x="7240975" y="4476325"/>
            <a:ext cx="1591324" cy="4012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2"/>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200" name="Google Shape;200;p32"/>
          <p:cNvPicPr preferRelativeResize="0"/>
          <p:nvPr/>
        </p:nvPicPr>
        <p:blipFill rotWithShape="1">
          <a:blip r:embed="rId4">
            <a:alphaModFix/>
          </a:blip>
          <a:srcRect b="34912" l="0" r="0" t="39872"/>
          <a:stretch/>
        </p:blipFill>
        <p:spPr>
          <a:xfrm>
            <a:off x="7240975" y="4476325"/>
            <a:ext cx="1591324" cy="4012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Sintaxis</a:t>
            </a:r>
            <a:endParaRPr/>
          </a:p>
        </p:txBody>
      </p:sp>
      <p:sp>
        <p:nvSpPr>
          <p:cNvPr id="206" name="Google Shape;20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La sintaxis de un lenguaje de programación se define como el conjunto de reglas que deben seguirse al escribir el código fuente de los programas para considerarse como correctos para ese lenguaje de programación.</a:t>
            </a:r>
            <a:endParaRPr/>
          </a:p>
          <a:p>
            <a:pPr indent="-342900" lvl="0" marL="457200" rtl="0" algn="l">
              <a:spcBef>
                <a:spcPts val="1600"/>
              </a:spcBef>
              <a:spcAft>
                <a:spcPts val="0"/>
              </a:spcAft>
              <a:buSzPts val="1800"/>
              <a:buChar char="●"/>
            </a:pPr>
            <a:r>
              <a:rPr lang="es-419"/>
              <a:t>No se tienen en cuenta los espacios en blanco y las nuevas líneas: el intérprete de JavaScript ignora cualquier espacio en blanco sobrante.</a:t>
            </a:r>
            <a:endParaRPr/>
          </a:p>
          <a:p>
            <a:pPr indent="-342900" lvl="0" marL="457200" rtl="0" algn="l">
              <a:spcBef>
                <a:spcPts val="0"/>
              </a:spcBef>
              <a:spcAft>
                <a:spcPts val="0"/>
              </a:spcAft>
              <a:buSzPts val="1800"/>
              <a:buChar char="●"/>
            </a:pPr>
            <a:r>
              <a:rPr lang="es-419"/>
              <a:t>Se distinguen las mayúsculas y minúsculas</a:t>
            </a:r>
            <a:endParaRPr/>
          </a:p>
          <a:p>
            <a:pPr indent="-342900" lvl="0" marL="457200" rtl="0" algn="l">
              <a:spcBef>
                <a:spcPts val="0"/>
              </a:spcBef>
              <a:spcAft>
                <a:spcPts val="0"/>
              </a:spcAft>
              <a:buSzPts val="1800"/>
              <a:buChar char="●"/>
            </a:pPr>
            <a:r>
              <a:rPr lang="es-419"/>
              <a:t>No se define el tipo de las variables.</a:t>
            </a:r>
            <a:endParaRPr/>
          </a:p>
          <a:p>
            <a:pPr indent="-342900" lvl="0" marL="457200" rtl="0" algn="l">
              <a:spcBef>
                <a:spcPts val="0"/>
              </a:spcBef>
              <a:spcAft>
                <a:spcPts val="0"/>
              </a:spcAft>
              <a:buSzPts val="1800"/>
              <a:buChar char="●"/>
            </a:pPr>
            <a:r>
              <a:rPr lang="es-419"/>
              <a:t>No es necesario terminar cada sentencia con el carácter de punto y coma (;)</a:t>
            </a:r>
            <a:endParaRPr/>
          </a:p>
          <a:p>
            <a:pPr indent="-342900" lvl="0" marL="457200" rtl="0" algn="l">
              <a:spcBef>
                <a:spcPts val="0"/>
              </a:spcBef>
              <a:spcAft>
                <a:spcPts val="0"/>
              </a:spcAft>
              <a:buSzPts val="1800"/>
              <a:buChar char="●"/>
            </a:pPr>
            <a:r>
              <a:rPr lang="es-419"/>
              <a:t>Se pueden incluir comentarios.</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sz="1400">
              <a:solidFill>
                <a:srgbClr val="212529"/>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sz="1400">
              <a:solidFill>
                <a:srgbClr val="212529"/>
              </a:solidFill>
              <a:highlight>
                <a:srgbClr val="FFFFFF"/>
              </a:highlight>
              <a:latin typeface="Roboto"/>
              <a:ea typeface="Roboto"/>
              <a:cs typeface="Roboto"/>
              <a:sym typeface="Roboto"/>
            </a:endParaRPr>
          </a:p>
          <a:p>
            <a:pPr indent="0" lvl="0" marL="457200" rtl="0" algn="l">
              <a:lnSpc>
                <a:spcPct val="150000"/>
              </a:lnSpc>
              <a:spcBef>
                <a:spcPts val="1600"/>
              </a:spcBef>
              <a:spcAft>
                <a:spcPts val="0"/>
              </a:spcAft>
              <a:buNone/>
            </a:pPr>
            <a:r>
              <a:t/>
            </a:r>
            <a:endParaRPr sz="14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07" name="Google Shape;207;p33"/>
          <p:cNvPicPr preferRelativeResize="0"/>
          <p:nvPr/>
        </p:nvPicPr>
        <p:blipFill rotWithShape="1">
          <a:blip r:embed="rId3">
            <a:alphaModFix/>
          </a:blip>
          <a:srcRect b="34912" l="0" r="0" t="39872"/>
          <a:stretch/>
        </p:blipFill>
        <p:spPr>
          <a:xfrm>
            <a:off x="7240975" y="4476325"/>
            <a:ext cx="1591324" cy="4012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3" name="Google Shape;73;p15"/>
          <p:cNvPicPr preferRelativeResize="0"/>
          <p:nvPr/>
        </p:nvPicPr>
        <p:blipFill>
          <a:blip r:embed="rId3">
            <a:alphaModFix/>
          </a:blip>
          <a:stretch>
            <a:fillRect/>
          </a:stretch>
        </p:blipFill>
        <p:spPr>
          <a:xfrm>
            <a:off x="0" y="7137"/>
            <a:ext cx="9144000" cy="5129227"/>
          </a:xfrm>
          <a:prstGeom prst="rect">
            <a:avLst/>
          </a:prstGeom>
          <a:noFill/>
          <a:ln>
            <a:noFill/>
          </a:ln>
        </p:spPr>
      </p:pic>
      <p:pic>
        <p:nvPicPr>
          <p:cNvPr id="74" name="Google Shape;74;p15"/>
          <p:cNvPicPr preferRelativeResize="0"/>
          <p:nvPr/>
        </p:nvPicPr>
        <p:blipFill rotWithShape="1">
          <a:blip r:embed="rId4">
            <a:alphaModFix/>
          </a:blip>
          <a:srcRect b="34912" l="0" r="0" t="39872"/>
          <a:stretch/>
        </p:blipFill>
        <p:spPr>
          <a:xfrm>
            <a:off x="7440525" y="153125"/>
            <a:ext cx="1591324" cy="4012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H</a:t>
            </a:r>
            <a:r>
              <a:rPr lang="es-419"/>
              <a:t>istoria</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a:t>A principios de los años 90, la mayoría de usuarios que se conectaban a Internet lo hacían con módems a una velocidad máxima de 28.8 kbps. En esa época, empezaban a desarrollarse las primeras aplicaciones web y por tanto, las páginas web comenzaban a incluir formularios complejos.</a:t>
            </a:r>
            <a:endParaRPr/>
          </a:p>
          <a:p>
            <a:pPr indent="0" lvl="0" marL="0" rtl="0" algn="just">
              <a:spcBef>
                <a:spcPts val="1600"/>
              </a:spcBef>
              <a:spcAft>
                <a:spcPts val="1600"/>
              </a:spcAft>
              <a:buNone/>
            </a:pPr>
            <a:r>
              <a:rPr lang="es-419"/>
              <a:t>Con unas aplicaciones web cada vez más complejas y una velocidad de navegación tan lenta, surgió la necesidad de un lenguaje de programación que se </a:t>
            </a:r>
            <a:r>
              <a:rPr lang="es-419"/>
              <a:t>ejecutará</a:t>
            </a:r>
            <a:r>
              <a:rPr lang="es-419"/>
              <a:t> en el navegador del usuario. De esta forma, si el usuario no rellenaba correctamente un formulario, no se le hacía esperar mucho tiempo hasta que el servidor volviera a mostrar el formulario indicando los errores existentes.</a:t>
            </a:r>
            <a:endParaRPr/>
          </a:p>
        </p:txBody>
      </p:sp>
      <p:pic>
        <p:nvPicPr>
          <p:cNvPr id="81" name="Google Shape;81;p16"/>
          <p:cNvPicPr preferRelativeResize="0"/>
          <p:nvPr/>
        </p:nvPicPr>
        <p:blipFill rotWithShape="1">
          <a:blip r:embed="rId3">
            <a:alphaModFix/>
          </a:blip>
          <a:srcRect b="34912" l="0" r="0" t="39872"/>
          <a:stretch/>
        </p:blipFill>
        <p:spPr>
          <a:xfrm>
            <a:off x="7240975" y="4476325"/>
            <a:ext cx="1591324" cy="4012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Historia</a:t>
            </a:r>
            <a:endParaRPr/>
          </a:p>
        </p:txBody>
      </p:sp>
      <p:sp>
        <p:nvSpPr>
          <p:cNvPr id="87" name="Google Shape;87;p17"/>
          <p:cNvSpPr txBox="1"/>
          <p:nvPr>
            <p:ph idx="1" type="body"/>
          </p:nvPr>
        </p:nvSpPr>
        <p:spPr>
          <a:xfrm>
            <a:off x="2283525" y="1152475"/>
            <a:ext cx="6548700" cy="1734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419"/>
              <a:t>Brendan Eich</a:t>
            </a:r>
            <a:r>
              <a:rPr lang="es-419"/>
              <a:t>, un programador que trabajaba en Netscape, pensó que podría solucionar este problema adaptando otras tecnologías existentes (como ScriptEase) al navegador Netscape Navigator 2.0, que iba a lanzarse en 1995. Inicialmente, Eich denominó a su lenguaje LiveScript.</a:t>
            </a:r>
            <a:endParaRPr/>
          </a:p>
          <a:p>
            <a:pPr indent="0" lvl="0" marL="0" rtl="0" algn="l">
              <a:spcBef>
                <a:spcPts val="1600"/>
              </a:spcBef>
              <a:spcAft>
                <a:spcPts val="1600"/>
              </a:spcAft>
              <a:buNone/>
            </a:pPr>
            <a:r>
              <a:t/>
            </a:r>
            <a:endParaRPr/>
          </a:p>
        </p:txBody>
      </p:sp>
      <p:pic>
        <p:nvPicPr>
          <p:cNvPr id="88" name="Google Shape;88;p17"/>
          <p:cNvPicPr preferRelativeResize="0"/>
          <p:nvPr/>
        </p:nvPicPr>
        <p:blipFill>
          <a:blip r:embed="rId3">
            <a:alphaModFix/>
          </a:blip>
          <a:stretch>
            <a:fillRect/>
          </a:stretch>
        </p:blipFill>
        <p:spPr>
          <a:xfrm>
            <a:off x="466875" y="1241150"/>
            <a:ext cx="1528425" cy="1528425"/>
          </a:xfrm>
          <a:prstGeom prst="rect">
            <a:avLst/>
          </a:prstGeom>
          <a:noFill/>
          <a:ln>
            <a:noFill/>
          </a:ln>
        </p:spPr>
      </p:pic>
      <p:sp>
        <p:nvSpPr>
          <p:cNvPr id="89" name="Google Shape;89;p17"/>
          <p:cNvSpPr txBox="1"/>
          <p:nvPr/>
        </p:nvSpPr>
        <p:spPr>
          <a:xfrm>
            <a:off x="465575" y="2964450"/>
            <a:ext cx="8366700" cy="1962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419" sz="1800">
                <a:solidFill>
                  <a:schemeClr val="dk2"/>
                </a:solidFill>
              </a:rPr>
              <a:t>Posteriormente, Netscape firmó una alianza con Sun Microsystems para el desarrollo del nuevo lenguaje de programación. Antes del lanzamiento Netscape decidió cambiar el nombre por el de JavaScript. La razón del cambio de nombre fue exclusivamente por marketing, ya que Java era la palabra de moda en el mundo informático y de Internet de la época.</a:t>
            </a:r>
            <a:endParaRPr sz="1800">
              <a:solidFill>
                <a:schemeClr val="dk2"/>
              </a:solidFill>
            </a:endParaRPr>
          </a:p>
          <a:p>
            <a:pPr indent="0" lvl="0" marL="0" rtl="0" algn="l">
              <a:spcBef>
                <a:spcPts val="1600"/>
              </a:spcBef>
              <a:spcAft>
                <a:spcPts val="0"/>
              </a:spcAft>
              <a:buNone/>
            </a:pPr>
            <a:r>
              <a:t/>
            </a:r>
            <a:endParaRPr/>
          </a:p>
        </p:txBody>
      </p:sp>
      <p:pic>
        <p:nvPicPr>
          <p:cNvPr id="90" name="Google Shape;90;p17"/>
          <p:cNvPicPr preferRelativeResize="0"/>
          <p:nvPr/>
        </p:nvPicPr>
        <p:blipFill rotWithShape="1">
          <a:blip r:embed="rId4">
            <a:alphaModFix/>
          </a:blip>
          <a:srcRect b="34912" l="0" r="0" t="39872"/>
          <a:stretch/>
        </p:blipFill>
        <p:spPr>
          <a:xfrm>
            <a:off x="7240975" y="4476325"/>
            <a:ext cx="1591324" cy="4012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Historia</a:t>
            </a:r>
            <a:endParaRPr/>
          </a:p>
        </p:txBody>
      </p:sp>
      <p:sp>
        <p:nvSpPr>
          <p:cNvPr id="96" name="Google Shape;96;p18"/>
          <p:cNvSpPr txBox="1"/>
          <p:nvPr>
            <p:ph idx="1" type="body"/>
          </p:nvPr>
        </p:nvSpPr>
        <p:spPr>
          <a:xfrm>
            <a:off x="311700" y="1152475"/>
            <a:ext cx="8520600" cy="136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a:t>La primera versión de JavaScript fue un completo éxito y Netscape Navigator 3.0 ya incorporaba la siguiente versión del lenguaje, la versión 1.1. Al mismo tiempo, Microsoft lanzó JScript con su navegador Internet Explorer 3. JScript era una copia de JavaScript al que le cambiaron el nombre para evitar problemas legales.</a:t>
            </a:r>
            <a:endParaRPr/>
          </a:p>
          <a:p>
            <a:pPr indent="0" lvl="0" marL="0" rtl="0" algn="l">
              <a:spcBef>
                <a:spcPts val="1600"/>
              </a:spcBef>
              <a:spcAft>
                <a:spcPts val="1600"/>
              </a:spcAft>
              <a:buNone/>
            </a:pPr>
            <a:r>
              <a:t/>
            </a:r>
            <a:endParaRPr/>
          </a:p>
        </p:txBody>
      </p:sp>
      <p:pic>
        <p:nvPicPr>
          <p:cNvPr id="97" name="Google Shape;97;p18"/>
          <p:cNvPicPr preferRelativeResize="0"/>
          <p:nvPr/>
        </p:nvPicPr>
        <p:blipFill>
          <a:blip r:embed="rId3">
            <a:alphaModFix/>
          </a:blip>
          <a:stretch>
            <a:fillRect/>
          </a:stretch>
        </p:blipFill>
        <p:spPr>
          <a:xfrm>
            <a:off x="427400" y="2747175"/>
            <a:ext cx="2857500" cy="1600200"/>
          </a:xfrm>
          <a:prstGeom prst="rect">
            <a:avLst/>
          </a:prstGeom>
          <a:noFill/>
          <a:ln>
            <a:noFill/>
          </a:ln>
        </p:spPr>
      </p:pic>
      <p:sp>
        <p:nvSpPr>
          <p:cNvPr id="98" name="Google Shape;98;p18"/>
          <p:cNvSpPr txBox="1"/>
          <p:nvPr/>
        </p:nvSpPr>
        <p:spPr>
          <a:xfrm>
            <a:off x="3347700" y="2649350"/>
            <a:ext cx="5484600" cy="1600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419" sz="1800">
                <a:solidFill>
                  <a:schemeClr val="dk2"/>
                </a:solidFill>
              </a:rPr>
              <a:t>Para evitar una guerra de tecnologías, Netscape decidió que lo mejor sería estandarizar el lenguaje JavaScript. De esta forma, en 1997 se envió la especificación JavaScript 1.1 al organismo </a:t>
            </a:r>
            <a:r>
              <a:rPr b="1" lang="es-419" sz="1800">
                <a:solidFill>
                  <a:srgbClr val="434343"/>
                </a:solidFill>
              </a:rPr>
              <a:t>ECMA </a:t>
            </a:r>
            <a:r>
              <a:rPr lang="es-419" sz="1800">
                <a:solidFill>
                  <a:srgbClr val="434343"/>
                </a:solidFill>
              </a:rPr>
              <a:t>European Computer Manufacturers Association</a:t>
            </a:r>
            <a:r>
              <a:rPr lang="es-419" sz="1800">
                <a:solidFill>
                  <a:schemeClr val="dk2"/>
                </a:solidFill>
              </a:rPr>
              <a:t>).</a:t>
            </a:r>
            <a:endParaRPr sz="1800">
              <a:solidFill>
                <a:schemeClr val="dk2"/>
              </a:solidFill>
            </a:endParaRPr>
          </a:p>
          <a:p>
            <a:pPr indent="0" lvl="0" marL="0" rtl="0" algn="l">
              <a:spcBef>
                <a:spcPts val="1600"/>
              </a:spcBef>
              <a:spcAft>
                <a:spcPts val="0"/>
              </a:spcAft>
              <a:buNone/>
            </a:pPr>
            <a:r>
              <a:t/>
            </a:r>
            <a:endParaRPr/>
          </a:p>
        </p:txBody>
      </p:sp>
      <p:pic>
        <p:nvPicPr>
          <p:cNvPr id="99" name="Google Shape;99;p18"/>
          <p:cNvPicPr preferRelativeResize="0"/>
          <p:nvPr/>
        </p:nvPicPr>
        <p:blipFill rotWithShape="1">
          <a:blip r:embed="rId4">
            <a:alphaModFix/>
          </a:blip>
          <a:srcRect b="34912" l="0" r="0" t="39872"/>
          <a:stretch/>
        </p:blipFill>
        <p:spPr>
          <a:xfrm>
            <a:off x="7240975" y="4476325"/>
            <a:ext cx="1591324" cy="4012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Historia</a:t>
            </a:r>
            <a:endParaRPr/>
          </a:p>
        </p:txBody>
      </p:sp>
      <p:sp>
        <p:nvSpPr>
          <p:cNvPr id="105" name="Google Shape;105;p19"/>
          <p:cNvSpPr txBox="1"/>
          <p:nvPr>
            <p:ph idx="1" type="body"/>
          </p:nvPr>
        </p:nvSpPr>
        <p:spPr>
          <a:xfrm>
            <a:off x="311700" y="1152475"/>
            <a:ext cx="8520600" cy="25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ECMA creó el comité TC39 con el objetivo de </a:t>
            </a:r>
            <a:r>
              <a:rPr lang="es-419" u="sng"/>
              <a:t>"estandarizar de un lenguaje de script multiplataforma e independiente de cualquier empresa"</a:t>
            </a:r>
            <a:r>
              <a:rPr lang="es-419"/>
              <a:t>. El primer estándar que creó el comité TC39 se denominó ECMA-262, en el que se definió por primera vez el lenguaje </a:t>
            </a:r>
            <a:r>
              <a:rPr b="1" lang="es-419"/>
              <a:t>ECMAScript</a:t>
            </a:r>
            <a:r>
              <a:rPr lang="es-419"/>
              <a:t>.</a:t>
            </a:r>
            <a:endParaRPr/>
          </a:p>
          <a:p>
            <a:pPr indent="0" lvl="0" marL="0" rtl="0" algn="l">
              <a:spcBef>
                <a:spcPts val="1600"/>
              </a:spcBef>
              <a:spcAft>
                <a:spcPts val="0"/>
              </a:spcAft>
              <a:buNone/>
            </a:pPr>
            <a:r>
              <a:rPr lang="es-419"/>
              <a:t>Por este motivo, algunos programadores prefieren la denominación ECMAScript para referirse al lenguaje JavaScript. De hecho, JavaScript no es más que la implementación que realizó la empresa Netscape del estándar ECMAScript.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6" name="Google Shape;106;p19"/>
          <p:cNvPicPr preferRelativeResize="0"/>
          <p:nvPr/>
        </p:nvPicPr>
        <p:blipFill rotWithShape="1">
          <a:blip r:embed="rId3">
            <a:alphaModFix/>
          </a:blip>
          <a:srcRect b="34912" l="0" r="0" t="39872"/>
          <a:stretch/>
        </p:blipFill>
        <p:spPr>
          <a:xfrm>
            <a:off x="7240975" y="4476325"/>
            <a:ext cx="1591324" cy="4012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354950" y="2150850"/>
            <a:ext cx="54774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2800"/>
              <a:t>Ejecutando código JavaScript en el navegador</a:t>
            </a:r>
            <a:endParaRPr/>
          </a:p>
        </p:txBody>
      </p:sp>
      <p:pic>
        <p:nvPicPr>
          <p:cNvPr id="112" name="Google Shape;112;p20"/>
          <p:cNvPicPr preferRelativeResize="0"/>
          <p:nvPr/>
        </p:nvPicPr>
        <p:blipFill>
          <a:blip r:embed="rId3">
            <a:alphaModFix/>
          </a:blip>
          <a:stretch>
            <a:fillRect/>
          </a:stretch>
        </p:blipFill>
        <p:spPr>
          <a:xfrm>
            <a:off x="930050" y="1579850"/>
            <a:ext cx="1846050" cy="1846050"/>
          </a:xfrm>
          <a:prstGeom prst="rect">
            <a:avLst/>
          </a:prstGeom>
          <a:noFill/>
          <a:ln>
            <a:noFill/>
          </a:ln>
        </p:spPr>
      </p:pic>
      <p:pic>
        <p:nvPicPr>
          <p:cNvPr id="113" name="Google Shape;113;p20"/>
          <p:cNvPicPr preferRelativeResize="0"/>
          <p:nvPr/>
        </p:nvPicPr>
        <p:blipFill rotWithShape="1">
          <a:blip r:embed="rId4">
            <a:alphaModFix/>
          </a:blip>
          <a:srcRect b="34912" l="0" r="0" t="39872"/>
          <a:stretch/>
        </p:blipFill>
        <p:spPr>
          <a:xfrm>
            <a:off x="7240975" y="4476325"/>
            <a:ext cx="1591324" cy="4012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879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Ejecutando código JavaScript en el navegador</a:t>
            </a:r>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Existen dos formas de ejecutar código JavaScript en los navegadores: </a:t>
            </a:r>
            <a:endParaRPr/>
          </a:p>
          <a:p>
            <a:pPr indent="-342900" lvl="0" marL="457200" rtl="0" algn="l">
              <a:lnSpc>
                <a:spcPct val="150000"/>
              </a:lnSpc>
              <a:spcBef>
                <a:spcPts val="1600"/>
              </a:spcBef>
              <a:spcAft>
                <a:spcPts val="0"/>
              </a:spcAft>
              <a:buSzPts val="1800"/>
              <a:buAutoNum type="arabicPeriod"/>
            </a:pPr>
            <a:r>
              <a:rPr lang="es-419"/>
              <a:t>Mediante las herramientas de desarrollador que trae el navegador.</a:t>
            </a:r>
            <a:endParaRPr/>
          </a:p>
          <a:p>
            <a:pPr indent="-342900" lvl="0" marL="457200" rtl="0" algn="l">
              <a:lnSpc>
                <a:spcPct val="150000"/>
              </a:lnSpc>
              <a:spcBef>
                <a:spcPts val="0"/>
              </a:spcBef>
              <a:spcAft>
                <a:spcPts val="0"/>
              </a:spcAft>
              <a:buSzPts val="1800"/>
              <a:buAutoNum type="arabicPeriod"/>
            </a:pPr>
            <a:r>
              <a:rPr lang="es-419"/>
              <a:t>Creando un archivo HTML que incluya código JavaScript.</a:t>
            </a:r>
            <a:endParaRPr/>
          </a:p>
        </p:txBody>
      </p:sp>
      <p:pic>
        <p:nvPicPr>
          <p:cNvPr id="120" name="Google Shape;120;p21"/>
          <p:cNvPicPr preferRelativeResize="0"/>
          <p:nvPr/>
        </p:nvPicPr>
        <p:blipFill>
          <a:blip r:embed="rId3">
            <a:alphaModFix/>
          </a:blip>
          <a:stretch>
            <a:fillRect/>
          </a:stretch>
        </p:blipFill>
        <p:spPr>
          <a:xfrm>
            <a:off x="2580025" y="2747551"/>
            <a:ext cx="4259476" cy="2395950"/>
          </a:xfrm>
          <a:prstGeom prst="rect">
            <a:avLst/>
          </a:prstGeom>
          <a:noFill/>
          <a:ln>
            <a:noFill/>
          </a:ln>
        </p:spPr>
      </p:pic>
      <p:pic>
        <p:nvPicPr>
          <p:cNvPr id="121" name="Google Shape;121;p21"/>
          <p:cNvPicPr preferRelativeResize="0"/>
          <p:nvPr/>
        </p:nvPicPr>
        <p:blipFill rotWithShape="1">
          <a:blip r:embed="rId4">
            <a:alphaModFix/>
          </a:blip>
          <a:srcRect b="34912" l="0" r="0" t="39872"/>
          <a:stretch/>
        </p:blipFill>
        <p:spPr>
          <a:xfrm>
            <a:off x="7240975" y="4476325"/>
            <a:ext cx="1591324" cy="4012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