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iRQy6A8syhdZRUwUfSnxg0vW2l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ctrTitle"/>
          </p:nvPr>
        </p:nvSpPr>
        <p:spPr>
          <a:xfrm>
            <a:off x="5279571" y="1083174"/>
            <a:ext cx="6439988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rebuchet MS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subTitle"/>
          </p:nvPr>
        </p:nvSpPr>
        <p:spPr>
          <a:xfrm>
            <a:off x="5279571" y="3562849"/>
            <a:ext cx="6439988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0"/>
          <p:cNvSpPr txBox="1"/>
          <p:nvPr>
            <p:ph idx="10" type="dt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1" type="ftr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2" type="sldNum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10"/>
          <p:cNvCxnSpPr/>
          <p:nvPr/>
        </p:nvCxnSpPr>
        <p:spPr>
          <a:xfrm>
            <a:off x="4951828" y="868251"/>
            <a:ext cx="0" cy="5205046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3095897" y="457200"/>
            <a:ext cx="2677886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5967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/>
          <p:nvPr>
            <p:ph idx="2" type="pic"/>
          </p:nvPr>
        </p:nvSpPr>
        <p:spPr>
          <a:xfrm>
            <a:off x="5909852" y="457200"/>
            <a:ext cx="5809707" cy="540385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3095897" y="2057400"/>
            <a:ext cx="2677886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9"/>
          <p:cNvSpPr txBox="1"/>
          <p:nvPr>
            <p:ph idx="10" type="dt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1" type="ftr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3095897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596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3095897" y="1841862"/>
            <a:ext cx="8623663" cy="4387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0" type="dt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1" type="ftr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2" type="sldNum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/>
          <p:nvPr>
            <p:ph type="title"/>
          </p:nvPr>
        </p:nvSpPr>
        <p:spPr>
          <a:xfrm>
            <a:off x="506437" y="417376"/>
            <a:ext cx="1121312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596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" type="body"/>
          </p:nvPr>
        </p:nvSpPr>
        <p:spPr>
          <a:xfrm>
            <a:off x="506437" y="1841862"/>
            <a:ext cx="11213123" cy="4038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0" type="dt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1" type="ftr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3095896" y="1709738"/>
            <a:ext cx="8251553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5967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3095896" y="4589463"/>
            <a:ext cx="8251553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0" type="dt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1" type="ftr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title"/>
          </p:nvPr>
        </p:nvSpPr>
        <p:spPr>
          <a:xfrm>
            <a:off x="3095897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596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3095897" y="1825625"/>
            <a:ext cx="420624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2" type="body"/>
          </p:nvPr>
        </p:nvSpPr>
        <p:spPr>
          <a:xfrm>
            <a:off x="7421880" y="1825625"/>
            <a:ext cx="429768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3095897" y="352062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596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3095894" y="1668100"/>
            <a:ext cx="438912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5"/>
          <p:cNvSpPr txBox="1"/>
          <p:nvPr>
            <p:ph idx="2" type="body"/>
          </p:nvPr>
        </p:nvSpPr>
        <p:spPr>
          <a:xfrm>
            <a:off x="3095895" y="2492012"/>
            <a:ext cx="438912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3" type="body"/>
          </p:nvPr>
        </p:nvSpPr>
        <p:spPr>
          <a:xfrm>
            <a:off x="7602583" y="1668100"/>
            <a:ext cx="411697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5"/>
          <p:cNvSpPr txBox="1"/>
          <p:nvPr>
            <p:ph idx="4" type="body"/>
          </p:nvPr>
        </p:nvSpPr>
        <p:spPr>
          <a:xfrm>
            <a:off x="7602583" y="2492012"/>
            <a:ext cx="411697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3095897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596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0" type="dt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1" type="ftr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idx="10" type="dt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1" type="ftr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2" type="sldNum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/>
          <p:nvPr>
            <p:ph type="title"/>
          </p:nvPr>
        </p:nvSpPr>
        <p:spPr>
          <a:xfrm>
            <a:off x="3095897" y="465138"/>
            <a:ext cx="309998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5967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" type="body"/>
          </p:nvPr>
        </p:nvSpPr>
        <p:spPr>
          <a:xfrm>
            <a:off x="6348548" y="465138"/>
            <a:ext cx="5371011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18"/>
          <p:cNvSpPr txBox="1"/>
          <p:nvPr>
            <p:ph idx="2" type="body"/>
          </p:nvPr>
        </p:nvSpPr>
        <p:spPr>
          <a:xfrm>
            <a:off x="3095897" y="2065338"/>
            <a:ext cx="309998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8"/>
          <p:cNvSpPr txBox="1"/>
          <p:nvPr>
            <p:ph idx="10" type="dt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1" type="ftr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095897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5967"/>
              </a:buClr>
              <a:buSzPts val="4400"/>
              <a:buFont typeface="Trebuchet MS"/>
              <a:buNone/>
              <a:defRPr b="1" i="0" sz="4400" u="none" cap="none" strike="noStrike">
                <a:solidFill>
                  <a:srgbClr val="FC596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095897" y="1841862"/>
            <a:ext cx="8623663" cy="4387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C596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C596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C596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C596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C596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C596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C596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C5967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C5967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C5967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C5967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610475" y="4914981"/>
            <a:ext cx="896556" cy="32439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9"/>
          <p:cNvSpPr txBox="1"/>
          <p:nvPr/>
        </p:nvSpPr>
        <p:spPr>
          <a:xfrm rot="-5400000">
            <a:off x="-2113768" y="2546065"/>
            <a:ext cx="38886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Find more PowerPoint templates on </a:t>
            </a:r>
            <a:r>
              <a:rPr b="1" i="0" lang="en-US" sz="12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prezentr.com</a:t>
            </a:r>
            <a:r>
              <a:rPr b="0" i="0" lang="en-US" sz="12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!</a:t>
            </a:r>
            <a:endParaRPr sz="1200">
              <a:solidFill>
                <a:srgbClr val="A5A5A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/>
          <p:nvPr>
            <p:ph type="ctrTitle"/>
          </p:nvPr>
        </p:nvSpPr>
        <p:spPr>
          <a:xfrm>
            <a:off x="5400221" y="1893434"/>
            <a:ext cx="6439988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None/>
            </a:pPr>
            <a:r>
              <a:rPr lang="en-US" sz="5400"/>
              <a:t>Data Analysis Project on</a:t>
            </a:r>
            <a:br>
              <a:rPr lang="en-US" sz="5400"/>
            </a:br>
            <a:r>
              <a:rPr lang="en-US" sz="5400"/>
              <a:t>New York City Airbnb Open Data-set</a:t>
            </a:r>
            <a:endParaRPr/>
          </a:p>
        </p:txBody>
      </p:sp>
      <p:sp>
        <p:nvSpPr>
          <p:cNvPr id="82" name="Google Shape;82;p1"/>
          <p:cNvSpPr txBox="1"/>
          <p:nvPr>
            <p:ph idx="1" type="subTitle"/>
          </p:nvPr>
        </p:nvSpPr>
        <p:spPr>
          <a:xfrm>
            <a:off x="5289096" y="4597264"/>
            <a:ext cx="6439988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b="1" lang="en-US" sz="2200"/>
              <a:t>By : Prasanna Shinde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/>
          <p:nvPr>
            <p:ph type="title"/>
          </p:nvPr>
        </p:nvSpPr>
        <p:spPr>
          <a:xfrm>
            <a:off x="3095897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5967"/>
              </a:buClr>
              <a:buSzPts val="4400"/>
              <a:buFont typeface="Trebuchet MS"/>
              <a:buNone/>
            </a:pPr>
            <a:r>
              <a:rPr lang="en-US"/>
              <a:t>About Airbnb</a:t>
            </a:r>
            <a:endParaRPr/>
          </a:p>
        </p:txBody>
      </p:sp>
      <p:sp>
        <p:nvSpPr>
          <p:cNvPr id="88" name="Google Shape;88;p2"/>
          <p:cNvSpPr txBox="1"/>
          <p:nvPr>
            <p:ph idx="1" type="body"/>
          </p:nvPr>
        </p:nvSpPr>
        <p:spPr>
          <a:xfrm>
            <a:off x="3095625" y="1507490"/>
            <a:ext cx="8623935" cy="5187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Airbnb, Inc. is San Francisco, California based company which act as a broker and provides an online marketplace for short-term homestays. 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The company charges a commission from each bookings. 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Aibnb providing it premium service and experience to customers  since 2008. Today Airbnb has millions of listings. These listings generates lost of data. 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Analyzing this data become crucial factor for the company. This data can be use for business decisions, marketing, implementations of initiatives, additional services and much more.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Since 2008, guests and hosts have used Airbnb to expand on traveling possibilities and present more unique, personalized way of experiencing the world.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>
            <p:ph type="title"/>
          </p:nvPr>
        </p:nvSpPr>
        <p:spPr>
          <a:xfrm>
            <a:off x="3095897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5967"/>
              </a:buClr>
              <a:buSzPts val="4400"/>
              <a:buFont typeface="Trebuchet MS"/>
              <a:buNone/>
            </a:pPr>
            <a:r>
              <a:rPr lang="en-US"/>
              <a:t>Problem Statement </a:t>
            </a:r>
            <a:endParaRPr/>
          </a:p>
        </p:txBody>
      </p:sp>
      <p:sp>
        <p:nvSpPr>
          <p:cNvPr id="94" name="Google Shape;94;p3"/>
          <p:cNvSpPr txBox="1"/>
          <p:nvPr>
            <p:ph idx="1" type="body"/>
          </p:nvPr>
        </p:nvSpPr>
        <p:spPr>
          <a:xfrm>
            <a:off x="3095897" y="1841862"/>
            <a:ext cx="8623663" cy="4387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Given dataset describes the listing activity and metrics in NYC, NY for 2019. It include all information about host, listed properties, geographical location, prices reviews and all other required metrics. </a:t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Analyse the given dataset make different predictions and draw meaningful conclusion in order to grow the business.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 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Also state what can we learn from different predictions.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>
            <p:ph type="title"/>
          </p:nvPr>
        </p:nvSpPr>
        <p:spPr>
          <a:xfrm>
            <a:off x="3095897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5967"/>
              </a:buClr>
              <a:buSzPct val="100000"/>
              <a:buFont typeface="Trebuchet MS"/>
              <a:buNone/>
            </a:pPr>
            <a:r>
              <a:rPr lang="en-US"/>
              <a:t>Business Benefits of the analysis</a:t>
            </a:r>
            <a:endParaRPr/>
          </a:p>
        </p:txBody>
      </p:sp>
      <p:sp>
        <p:nvSpPr>
          <p:cNvPr id="100" name="Google Shape;100;p4"/>
          <p:cNvSpPr txBox="1"/>
          <p:nvPr>
            <p:ph idx="1" type="body"/>
          </p:nvPr>
        </p:nvSpPr>
        <p:spPr>
          <a:xfrm>
            <a:off x="3095897" y="1581512"/>
            <a:ext cx="8623663" cy="4387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By analyzing the given data set customer can make several decision about their journey and the location.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Customer could take idea about expenses for the accommodation and which room to prefer in the particular area during journey. 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Finding the perfect location for night stay and the most preferred airbnb property according to previous customer reviews will be easy.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This report can attract the customer who wanted to plan a trip but not visited that place before by checking about the location and number of option available for the home stays. 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This report may increase reputation and company revenue growth along with the other businesses by increasing tourism.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>
            <p:ph type="title"/>
          </p:nvPr>
        </p:nvSpPr>
        <p:spPr>
          <a:xfrm>
            <a:off x="506437" y="417376"/>
            <a:ext cx="1121312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5967"/>
              </a:buClr>
              <a:buSzPts val="4400"/>
              <a:buFont typeface="Trebuchet MS"/>
              <a:buNone/>
            </a:pPr>
            <a:r>
              <a:rPr lang="en-US"/>
              <a:t>About Dataset</a:t>
            </a:r>
            <a:endParaRPr/>
          </a:p>
        </p:txBody>
      </p:sp>
      <p:sp>
        <p:nvSpPr>
          <p:cNvPr id="106" name="Google Shape;106;p5"/>
          <p:cNvSpPr txBox="1"/>
          <p:nvPr>
            <p:ph idx="1" type="body"/>
          </p:nvPr>
        </p:nvSpPr>
        <p:spPr>
          <a:xfrm>
            <a:off x="506730" y="1652905"/>
            <a:ext cx="11334750" cy="4293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This dataset has round  48895 listings and  16 Columns. </a:t>
            </a:r>
            <a:endParaRPr/>
          </a:p>
          <a:p>
            <a:pPr indent="-101600" lvl="0" marL="228600" rtl="0" algn="l">
              <a:lnSpc>
                <a:spcPct val="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Given dataset contains null values as well which we have to consider while doing analysis. Last_review and reviews_per_month has more null values. </a:t>
            </a:r>
            <a:endParaRPr/>
          </a:p>
          <a:p>
            <a:pPr indent="-101600" lvl="0" marL="228600" rtl="0" algn="l">
              <a:lnSpc>
                <a:spcPct val="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There are 5 neighbourhood group in which all listings located. </a:t>
            </a:r>
            <a:endParaRPr/>
          </a:p>
          <a:p>
            <a:pPr indent="-101600" lvl="0" marL="228600" rtl="0" algn="l">
              <a:lnSpc>
                <a:spcPct val="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Nearly 80-85% of listings located in Manhattan and Brooklyn. </a:t>
            </a:r>
            <a:endParaRPr/>
          </a:p>
          <a:p>
            <a:pPr indent="-101600" lvl="0" marL="228600" rtl="0" algn="l">
              <a:lnSpc>
                <a:spcPct val="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 Manhattan booking price is bit higher as compared to other neighbourhood groups. </a:t>
            </a:r>
            <a:endParaRPr/>
          </a:p>
          <a:p>
            <a:pPr indent="-101600" lvl="0" marL="228600" rtl="0" algn="l">
              <a:lnSpc>
                <a:spcPct val="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There are 3 kind of room type (i.e Shared Room, Private Room, Entire home/Apt). </a:t>
            </a:r>
            <a:endParaRPr/>
          </a:p>
          <a:p>
            <a:pPr indent="-101600" lvl="0" marL="228600" rtl="0" algn="l">
              <a:lnSpc>
                <a:spcPct val="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Out of which Shared room are least preferred by the customer even after having less price for booking.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>
            <p:ph type="title"/>
          </p:nvPr>
        </p:nvSpPr>
        <p:spPr>
          <a:xfrm>
            <a:off x="3095897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5967"/>
              </a:buClr>
              <a:buSzPts val="4400"/>
              <a:buFont typeface="Trebuchet MS"/>
              <a:buNone/>
            </a:pPr>
            <a:r>
              <a:rPr lang="en-US"/>
              <a:t>Inspiration</a:t>
            </a:r>
            <a:endParaRPr/>
          </a:p>
        </p:txBody>
      </p:sp>
      <p:sp>
        <p:nvSpPr>
          <p:cNvPr id="112" name="Google Shape;112;p6"/>
          <p:cNvSpPr txBox="1"/>
          <p:nvPr>
            <p:ph idx="1" type="body"/>
          </p:nvPr>
        </p:nvSpPr>
        <p:spPr>
          <a:xfrm>
            <a:off x="3095897" y="1841862"/>
            <a:ext cx="8623663" cy="4387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What can we learn about different hosts and areas?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What can we learn from predictions? (ex: locations, prices, reviews, 	etc)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Which hosts are the busiest and why?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   Is there any noticeable difference of traffic among different areas        	and what could be the reason for it?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/>
          <p:nvPr>
            <p:ph type="title"/>
          </p:nvPr>
        </p:nvSpPr>
        <p:spPr>
          <a:xfrm>
            <a:off x="3095897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5967"/>
              </a:buClr>
              <a:buSzPts val="4400"/>
              <a:buFont typeface="Trebuchet MS"/>
              <a:buNone/>
            </a:pPr>
            <a:r>
              <a:rPr lang="en-US"/>
              <a:t>Questions</a:t>
            </a:r>
            <a:endParaRPr/>
          </a:p>
        </p:txBody>
      </p:sp>
      <p:sp>
        <p:nvSpPr>
          <p:cNvPr id="118" name="Google Shape;118;p7"/>
          <p:cNvSpPr txBox="1"/>
          <p:nvPr>
            <p:ph idx="1" type="body"/>
          </p:nvPr>
        </p:nvSpPr>
        <p:spPr>
          <a:xfrm>
            <a:off x="3095625" y="1842135"/>
            <a:ext cx="8623935" cy="50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1.In which Neighbourhood group there is maximum number of properties listed 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2.Which host has maximum number of properties listed 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3.Which host has maximum properties listed in neighbourhood groups having maximum properties listed 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4.What is the average price in different properties listed 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5.What may be the reason of having high price in that neighbourhood groups 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6.What is the most prefered room type in the every neighbourhood groups 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7.Total availability of properties having different room type?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8.Which one is the busiest host 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9.Which property has maximum number of reviews 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/>
          <p:nvPr>
            <p:ph type="title"/>
          </p:nvPr>
        </p:nvSpPr>
        <p:spPr>
          <a:xfrm>
            <a:off x="2954956" y="308008"/>
            <a:ext cx="8413917" cy="641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5967"/>
              </a:buClr>
              <a:buSzPts val="6600"/>
              <a:buFont typeface="Trebuchet MS"/>
              <a:buNone/>
            </a:pPr>
            <a:r>
              <a:rPr lang="en-US" sz="6600"/>
              <a:t>Analysis questions</a:t>
            </a:r>
            <a:br>
              <a:rPr lang="en-US" sz="6600"/>
            </a:br>
            <a:br>
              <a:rPr lang="en-US" sz="6600"/>
            </a:br>
            <a:r>
              <a:rPr lang="en-US" sz="1800">
                <a:solidFill>
                  <a:schemeClr val="dk1"/>
                </a:solidFill>
              </a:rPr>
              <a:t>* </a:t>
            </a:r>
            <a:r>
              <a:rPr lang="en-US" sz="2000">
                <a:solidFill>
                  <a:schemeClr val="dk1"/>
                </a:solidFill>
              </a:rPr>
              <a:t>Count of reviews per month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5967"/>
              </a:buClr>
              <a:buSzPts val="6600"/>
              <a:buFont typeface="Trebuchet MS"/>
              <a:buNone/>
            </a:pPr>
            <a:br>
              <a:rPr lang="en-US" sz="2000">
                <a:solidFill>
                  <a:schemeClr val="dk1"/>
                </a:solidFill>
              </a:rPr>
            </a:br>
            <a:r>
              <a:rPr lang="en-US" sz="2000">
                <a:solidFill>
                  <a:schemeClr val="dk1"/>
                </a:solidFill>
              </a:rPr>
              <a:t>* Show total room types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5967"/>
              </a:buClr>
              <a:buSzPts val="6600"/>
              <a:buFont typeface="Trebuchet MS"/>
              <a:buNone/>
            </a:pPr>
            <a:br>
              <a:rPr lang="en-US" sz="2000">
                <a:solidFill>
                  <a:schemeClr val="dk1"/>
                </a:solidFill>
              </a:rPr>
            </a:br>
            <a:r>
              <a:rPr lang="en-US" sz="2000">
                <a:solidFill>
                  <a:schemeClr val="dk1"/>
                </a:solidFill>
              </a:rPr>
              <a:t>* Find the total number of shared rooms, private rooms, entire      home/apt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5967"/>
              </a:buClr>
              <a:buSzPts val="6600"/>
              <a:buFont typeface="Trebuchet MS"/>
              <a:buNone/>
            </a:pPr>
            <a:br>
              <a:rPr lang="en-US" sz="2000">
                <a:solidFill>
                  <a:schemeClr val="dk1"/>
                </a:solidFill>
              </a:rPr>
            </a:br>
            <a:r>
              <a:rPr lang="en-US" sz="2000">
                <a:solidFill>
                  <a:schemeClr val="dk1"/>
                </a:solidFill>
              </a:rPr>
              <a:t>* Create a slicer for dates to show last reviewed information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5967"/>
              </a:buClr>
              <a:buSzPts val="6600"/>
              <a:buFont typeface="Trebuchet MS"/>
              <a:buNone/>
            </a:pPr>
            <a:br>
              <a:rPr lang="en-US" sz="2000">
                <a:solidFill>
                  <a:schemeClr val="dk1"/>
                </a:solidFill>
              </a:rPr>
            </a:br>
            <a:r>
              <a:rPr lang="en-US" sz="2000">
                <a:solidFill>
                  <a:schemeClr val="dk1"/>
                </a:solidFill>
              </a:rPr>
              <a:t>* The prices for each neighborhood group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5967"/>
              </a:buClr>
              <a:buSzPts val="6600"/>
              <a:buFont typeface="Trebuchet MS"/>
              <a:buNone/>
            </a:pPr>
            <a:br>
              <a:rPr lang="en-US" sz="2000">
                <a:solidFill>
                  <a:schemeClr val="dk1"/>
                </a:solidFill>
              </a:rPr>
            </a:br>
            <a:r>
              <a:rPr lang="en-US" sz="2000">
                <a:solidFill>
                  <a:schemeClr val="dk1"/>
                </a:solidFill>
              </a:rPr>
              <a:t>* Create a table for host to check the count of properties been listed for each neighborhood group.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</p:txBody>
      </p:sp>
      <p:sp>
        <p:nvSpPr>
          <p:cNvPr id="124" name="Google Shape;124;p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2018-08-18T12:40:00Z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6B0A9F57ACE043479296CFC72811A1F3</vt:lpwstr>
  </property>
  <property fmtid="{D5CDD505-2E9C-101B-9397-08002B2CF9AE}" pid="3" name="KSOProductBuildVer">
    <vt:lpwstr>1033-11.2.0.11380</vt:lpwstr>
  </property>
</Properties>
</file>