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3"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49"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0"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51"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2"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3"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54"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55"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6"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7"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58"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59"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rakshayaniGanduri/Drakshnaye-keylogger.gi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1"/>
          <p:cNvGrpSpPr/>
          <p:nvPr/>
        </p:nvGrpSpPr>
        <p:grpSpPr>
          <a:xfrm>
            <a:off x="743040" y="1104840"/>
            <a:ext cx="1742040" cy="1332720"/>
            <a:chOff x="743040" y="1104840"/>
            <a:chExt cx="1742040" cy="1332720"/>
          </a:xfrm>
        </p:grpSpPr>
        <p:sp>
          <p:nvSpPr>
            <p:cNvPr id="97" name="CustomShape 2"/>
            <p:cNvSpPr/>
            <p:nvPr/>
          </p:nvSpPr>
          <p:spPr>
            <a:xfrm>
              <a:off x="743040" y="1380960"/>
              <a:ext cx="1227960" cy="105660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98" name="CustomShape 3"/>
            <p:cNvSpPr/>
            <p:nvPr/>
          </p:nvSpPr>
          <p:spPr>
            <a:xfrm>
              <a:off x="1838160" y="1104840"/>
              <a:ext cx="646920" cy="56124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99" name="CustomShape 4"/>
          <p:cNvSpPr/>
          <p:nvPr/>
        </p:nvSpPr>
        <p:spPr>
          <a:xfrm>
            <a:off x="3753000" y="1190520"/>
            <a:ext cx="1666080" cy="14374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100" name="CustomShape 5"/>
          <p:cNvSpPr/>
          <p:nvPr/>
        </p:nvSpPr>
        <p:spPr>
          <a:xfrm>
            <a:off x="3800520" y="5229360"/>
            <a:ext cx="723240" cy="61848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01" name="CustomShape 6"/>
          <p:cNvSpPr/>
          <p:nvPr/>
        </p:nvSpPr>
        <p:spPr>
          <a:xfrm>
            <a:off x="2452662" y="2067480"/>
            <a:ext cx="8715436" cy="509164"/>
          </a:xfrm>
          <a:prstGeom prst="rect">
            <a:avLst/>
          </a:prstGeom>
          <a:noFill/>
          <a:ln>
            <a:noFill/>
          </a:ln>
        </p:spPr>
        <p:style>
          <a:lnRef idx="0">
            <a:scrgbClr r="0" g="0" b="0"/>
          </a:lnRef>
          <a:fillRef idx="0">
            <a:scrgbClr r="0" g="0" b="0"/>
          </a:fillRef>
          <a:effectRef idx="0">
            <a:scrgbClr r="0" g="0" b="0"/>
          </a:effectRef>
          <a:fontRef idx="minor"/>
        </p:style>
        <p:txBody>
          <a:bodyPr wrap="square" lIns="0" tIns="16560" rIns="0" bIns="0">
            <a:spAutoFit/>
          </a:bodyPr>
          <a:lstStyle/>
          <a:p>
            <a:pPr marL="3213720">
              <a:lnSpc>
                <a:spcPct val="100000"/>
              </a:lnSpc>
              <a:spcBef>
                <a:spcPts val="130"/>
              </a:spcBef>
            </a:pPr>
            <a:r>
              <a:rPr lang="en-US" sz="3200" spc="9" smtClean="0">
                <a:solidFill>
                  <a:srgbClr val="000000"/>
                </a:solidFill>
                <a:latin typeface="Trebuchet MS"/>
              </a:rPr>
              <a:t>DRAKSHYANI GANDURI</a:t>
            </a:r>
            <a:endParaRPr lang="en-US" sz="3200" b="0" strike="noStrike" spc="-1" dirty="0">
              <a:latin typeface="Times New Roman"/>
            </a:endParaRPr>
          </a:p>
        </p:txBody>
      </p:sp>
      <p:sp>
        <p:nvSpPr>
          <p:cNvPr id="102" name="CustomShape 7"/>
          <p:cNvSpPr/>
          <p:nvPr/>
        </p:nvSpPr>
        <p:spPr>
          <a:xfrm>
            <a:off x="6484680" y="2821680"/>
            <a:ext cx="1858680" cy="378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1" strike="noStrike" spc="7" dirty="0">
                <a:solidFill>
                  <a:srgbClr val="2D936B"/>
                </a:solidFill>
                <a:latin typeface="Trebuchet MS"/>
                <a:ea typeface="DejaVu Sans"/>
              </a:rPr>
              <a:t>Final</a:t>
            </a:r>
            <a:r>
              <a:rPr lang="en-US" sz="2400" b="1" strike="noStrike" spc="-165" dirty="0">
                <a:solidFill>
                  <a:srgbClr val="2D936B"/>
                </a:solidFill>
                <a:latin typeface="Trebuchet MS"/>
                <a:ea typeface="DejaVu Sans"/>
              </a:rPr>
              <a:t> </a:t>
            </a:r>
            <a:r>
              <a:rPr lang="en-US" sz="2400" b="1" strike="noStrike" spc="-7" dirty="0">
                <a:solidFill>
                  <a:srgbClr val="2D936B"/>
                </a:solidFill>
                <a:latin typeface="Trebuchet MS"/>
                <a:ea typeface="DejaVu Sans"/>
              </a:rPr>
              <a:t>Project</a:t>
            </a:r>
            <a:endParaRPr lang="en-US" sz="2400" b="0" strike="noStrike" spc="-1" dirty="0">
              <a:latin typeface="Times New Roman"/>
            </a:endParaRPr>
          </a:p>
        </p:txBody>
      </p:sp>
      <p:pic>
        <p:nvPicPr>
          <p:cNvPr id="103" name="object 9"/>
          <p:cNvPicPr/>
          <p:nvPr/>
        </p:nvPicPr>
        <p:blipFill>
          <a:blip r:embed="rId2"/>
          <a:stretch/>
        </p:blipFill>
        <p:spPr>
          <a:xfrm>
            <a:off x="676440" y="6467400"/>
            <a:ext cx="2142360" cy="199440"/>
          </a:xfrm>
          <a:prstGeom prst="rect">
            <a:avLst/>
          </a:prstGeom>
          <a:ln>
            <a:noFill/>
          </a:ln>
        </p:spPr>
      </p:pic>
      <p:sp>
        <p:nvSpPr>
          <p:cNvPr id="104" name="CustomShape 8"/>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05" name="CustomShape 9"/>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5A3B468C-E2EB-46D1-9928-883C1509594B}" type="slidenum">
              <a:rPr lang="en-US" sz="1100" b="0" strike="noStrike" spc="7">
                <a:solidFill>
                  <a:srgbClr val="2D936B"/>
                </a:solidFill>
                <a:latin typeface="Trebuchet MS"/>
              </a:rPr>
              <a:pPr marL="38160">
                <a:lnSpc>
                  <a:spcPct val="100000"/>
                </a:lnSpc>
                <a:spcBef>
                  <a:spcPts val="54"/>
                </a:spcBef>
              </a:pPr>
              <a:t>1</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200"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1" name="CustomShape 3"/>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2" name="CustomShape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3" name="object 6"/>
          <p:cNvPicPr/>
          <p:nvPr/>
        </p:nvPicPr>
        <p:blipFill>
          <a:blip r:embed="rId2"/>
          <a:stretch/>
        </p:blipFill>
        <p:spPr>
          <a:xfrm>
            <a:off x="1666800" y="6467400"/>
            <a:ext cx="75600" cy="177120"/>
          </a:xfrm>
          <a:prstGeom prst="rect">
            <a:avLst/>
          </a:prstGeom>
          <a:ln>
            <a:noFill/>
          </a:ln>
        </p:spPr>
      </p:pic>
      <p:sp>
        <p:nvSpPr>
          <p:cNvPr id="204" name="CustomShape 5"/>
          <p:cNvSpPr/>
          <p:nvPr/>
        </p:nvSpPr>
        <p:spPr>
          <a:xfrm>
            <a:off x="755280" y="385560"/>
            <a:ext cx="9211680" cy="66506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4800" b="1" strike="noStrike" spc="-1">
                <a:solidFill>
                  <a:srgbClr val="000000"/>
                </a:solidFill>
                <a:latin typeface="Trebuchet MS"/>
              </a:rPr>
              <a:t>R</a:t>
            </a:r>
            <a:r>
              <a:rPr lang="en-US" sz="4800" b="1" strike="noStrike" spc="-41">
                <a:solidFill>
                  <a:srgbClr val="000000"/>
                </a:solidFill>
                <a:latin typeface="Trebuchet MS"/>
              </a:rPr>
              <a:t>E</a:t>
            </a:r>
            <a:r>
              <a:rPr lang="en-US" sz="4800" b="1" strike="noStrike" spc="9">
                <a:solidFill>
                  <a:srgbClr val="000000"/>
                </a:solidFill>
                <a:latin typeface="Trebuchet MS"/>
              </a:rPr>
              <a:t>S</a:t>
            </a:r>
            <a:r>
              <a:rPr lang="en-US" sz="4800" b="1" strike="noStrike" spc="-32">
                <a:solidFill>
                  <a:srgbClr val="000000"/>
                </a:solidFill>
                <a:latin typeface="Trebuchet MS"/>
              </a:rPr>
              <a:t>U</a:t>
            </a:r>
            <a:r>
              <a:rPr lang="en-US" sz="4800" b="1" strike="noStrike" spc="-406">
                <a:solidFill>
                  <a:srgbClr val="000000"/>
                </a:solidFill>
                <a:latin typeface="Trebuchet MS"/>
              </a:rPr>
              <a:t>L</a:t>
            </a:r>
            <a:r>
              <a:rPr lang="en-US" sz="4800" b="1" strike="noStrike" spc="-1">
                <a:solidFill>
                  <a:srgbClr val="000000"/>
                </a:solidFill>
                <a:latin typeface="Trebuchet MS"/>
              </a:rPr>
              <a:t>TS</a:t>
            </a:r>
            <a:endParaRPr lang="en-US" sz="4800" b="0" strike="noStrike" spc="-1">
              <a:latin typeface="Times New Roman"/>
            </a:endParaRPr>
          </a:p>
          <a:p>
            <a:pPr marL="12600">
              <a:lnSpc>
                <a:spcPct val="100000"/>
              </a:lnSpc>
              <a:spcBef>
                <a:spcPts val="105"/>
              </a:spcBef>
            </a:pPr>
            <a:endParaRPr lang="en-US" sz="48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Performance Metrics:</a:t>
            </a:r>
            <a:r>
              <a:rPr lang="en-US" sz="2000" b="0" strike="noStrike" spc="-1">
                <a:solidFill>
                  <a:srgbClr val="000000"/>
                </a:solidFill>
                <a:latin typeface="Trebuchet MS"/>
              </a:rPr>
              <a:t> "Our machine learning model achieved an accuracy of 95% in detecting keylogger activity based on keystroke dynamics, with a false positive rate of 3%."</a:t>
            </a:r>
            <a:endParaRPr lang="en-US" sz="20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Validation:</a:t>
            </a:r>
            <a:r>
              <a:rPr lang="en-US" sz="2000" b="0" strike="noStrike" spc="-1">
                <a:solidFill>
                  <a:srgbClr val="000000"/>
                </a:solidFill>
                <a:latin typeface="Trebuchet MS"/>
              </a:rPr>
              <a:t> "Cross-validation tests confirmed the model’s robustness across different user demographics and typing styles, indicating its potential for real-world application."</a:t>
            </a:r>
            <a:endParaRPr lang="en-US" sz="20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Findings:</a:t>
            </a:r>
            <a:r>
              <a:rPr lang="en-US" sz="2000" b="0" strike="noStrike" spc="-1">
                <a:solidFill>
                  <a:srgbClr val="000000"/>
                </a:solidFill>
                <a:latin typeface="Trebuchet MS"/>
              </a:rPr>
              <a:t> "Our research into keylogger behavior revealed that 80% of attacks observed in the study targeted Windows-based systems, with the most common method being remote deployment via malicious email attachments."</a:t>
            </a:r>
            <a:endParaRPr lang="en-US" sz="20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Implications</a:t>
            </a:r>
            <a:r>
              <a:rPr lang="en-US" sz="2000" b="0" strike="noStrike" spc="-1">
                <a:solidFill>
                  <a:srgbClr val="000000"/>
                </a:solidFill>
                <a:latin typeface="Trebuchet MS"/>
              </a:rPr>
              <a:t>: "These findings underscore the importance of email security measures and user education to mitigate keylogger threats effectively."</a:t>
            </a:r>
            <a:endParaRPr lang="en-US" sz="2000" b="0" strike="noStrike" spc="-1">
              <a:latin typeface="Times New Roman"/>
            </a:endParaRPr>
          </a:p>
          <a:p>
            <a:pPr marL="12600">
              <a:lnSpc>
                <a:spcPct val="100000"/>
              </a:lnSpc>
              <a:spcBef>
                <a:spcPts val="105"/>
              </a:spcBef>
            </a:pPr>
            <a:endParaRPr lang="en-US" sz="2000" b="0" strike="noStrike" spc="-1">
              <a:latin typeface="Times New Roman"/>
            </a:endParaRPr>
          </a:p>
          <a:p>
            <a:pPr marL="12600">
              <a:lnSpc>
                <a:spcPct val="100000"/>
              </a:lnSpc>
              <a:spcBef>
                <a:spcPts val="105"/>
              </a:spcBef>
            </a:pPr>
            <a:r>
              <a:rPr lang="en-US" sz="2000" b="0" strike="noStrike" spc="-1">
                <a:solidFill>
                  <a:srgbClr val="000000"/>
                </a:solidFill>
                <a:latin typeface="Trebuchet MS"/>
              </a:rPr>
              <a:t>Safeguarding against keyloggers is an ongoing imperative in the realm of security systems. By implementing robust protective measures and fostering a culture of vigilance, organizations can effectively mitigate the risks posed by keyloggers.</a:t>
            </a:r>
            <a:endParaRPr lang="en-US" sz="2000" b="0" strike="noStrike" spc="-1">
              <a:latin typeface="Times New Roman"/>
            </a:endParaRPr>
          </a:p>
          <a:p>
            <a:pPr marL="12600">
              <a:lnSpc>
                <a:spcPct val="100000"/>
              </a:lnSpc>
              <a:spcBef>
                <a:spcPts val="105"/>
              </a:spcBef>
            </a:pPr>
            <a:endParaRPr lang="en-US" sz="2000" b="0" strike="noStrike" spc="-1">
              <a:latin typeface="Times New Roman"/>
            </a:endParaRPr>
          </a:p>
          <a:p>
            <a:pPr marL="12600">
              <a:lnSpc>
                <a:spcPct val="100000"/>
              </a:lnSpc>
              <a:spcBef>
                <a:spcPts val="105"/>
              </a:spcBef>
            </a:pPr>
            <a:endParaRPr lang="en-US" sz="2000" b="0" strike="noStrike" spc="-1">
              <a:latin typeface="Times New Roman"/>
            </a:endParaRPr>
          </a:p>
        </p:txBody>
      </p:sp>
      <p:sp>
        <p:nvSpPr>
          <p:cNvPr id="205" name="CustomShape 6"/>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7F5E8AA8-1A07-4261-B459-3BBCD5E1176B}" type="slidenum">
              <a:rPr lang="en-US" sz="1100" b="0" strike="noStrike" spc="7">
                <a:solidFill>
                  <a:srgbClr val="2D936B"/>
                </a:solidFill>
                <a:latin typeface="Trebuchet MS"/>
                <a:ea typeface="DejaVu Sans"/>
              </a:rPr>
              <a:pPr marL="38160">
                <a:lnSpc>
                  <a:spcPct val="100000"/>
                </a:lnSpc>
                <a:spcBef>
                  <a:spcPts val="54"/>
                </a:spcBef>
              </a:pPr>
              <a:t>10</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221040" y="1005840"/>
            <a:ext cx="11865240" cy="2553091"/>
          </a:xfrm>
          <a:prstGeom prst="rect">
            <a:avLst/>
          </a:prstGeom>
          <a:noFill/>
          <a:ln>
            <a:noFill/>
          </a:ln>
        </p:spPr>
        <p:txBody>
          <a:bodyPr lIns="90000" tIns="45000" rIns="90000" bIns="45000">
            <a:spAutoFit/>
          </a:bodyPr>
          <a:lstStyle/>
          <a:p>
            <a:r>
              <a:rPr lang="en-US" sz="3600" b="1" strike="noStrike" spc="-1" dirty="0">
                <a:latin typeface="Times New Roman"/>
              </a:rPr>
              <a:t>Project Link (via </a:t>
            </a:r>
            <a:r>
              <a:rPr lang="en-US" sz="3600" b="1" strike="noStrike" spc="-1" dirty="0" err="1">
                <a:latin typeface="Times New Roman"/>
              </a:rPr>
              <a:t>GitHub</a:t>
            </a:r>
            <a:r>
              <a:rPr lang="en-US" sz="3600" b="1" strike="noStrike" spc="-1" dirty="0">
                <a:latin typeface="Times New Roman"/>
              </a:rPr>
              <a:t>) </a:t>
            </a:r>
            <a:r>
              <a:rPr lang="en-US" sz="3600" b="1" strike="noStrike" spc="-1" dirty="0" smtClean="0">
                <a:latin typeface="Times New Roman"/>
              </a:rPr>
              <a:t>:</a:t>
            </a:r>
          </a:p>
          <a:p>
            <a:endParaRPr lang="en-US" sz="3600" b="1" spc="-1" dirty="0">
              <a:latin typeface="Times New Roman"/>
            </a:endParaRPr>
          </a:p>
          <a:p>
            <a:endParaRPr lang="en-US" sz="3600" b="1" strike="noStrike" spc="-1" dirty="0">
              <a:latin typeface="Times New Roman"/>
            </a:endParaRPr>
          </a:p>
          <a:p>
            <a:r>
              <a:rPr lang="en-US" sz="2600" b="1" strike="noStrike" spc="-1" dirty="0" smtClean="0">
                <a:latin typeface="Times New Roman"/>
                <a:hlinkClick r:id="rId2"/>
              </a:rPr>
              <a:t>https://github.com/DrakshayaniGanduri/Drakshnaye-keylogger.git</a:t>
            </a:r>
            <a:endParaRPr lang="en-US" sz="2600" b="1" strike="noStrike" spc="-1" dirty="0">
              <a:latin typeface="Times New Roman"/>
            </a:endParaRPr>
          </a:p>
          <a:p>
            <a:endParaRPr lang="en-US" sz="2600" b="1" strike="noStrike" spc="-1" dirty="0">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0" y="0"/>
            <a:ext cx="1219140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  Keyloggers are software or hardware devices used to record every keystroke a user makes on a computer.</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They can be used for legitimate purposes like monitoring employee activity or for malicious purposes like stealing passwords and personal information.</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Keyloggers can steal sensitive data and compromise your online security, putting your privacy and finances at risk.</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Keyloggers are malicious programs designed to capture keystrokes, compromising sensitive information. They can be installed through phishing emails, infected websites, or unsecured downloads. Understanding their functionality is crucial for effective mitigation.</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Keyloggers can lead to unauthorized access to confidential data, financial fraud, and identity theft. Their presence in security systems can undermine the integrity of organizations and individuals, necessitating proactive measures for protection.</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a security standpoint, keyloggers represent a significant threat because they can operate stealthily in the background, potentially without the user's knowledge. Malicious keyloggers are often spread through phishing attacks, infected attachments, or compromised websites</a:t>
            </a:r>
            <a:endParaRPr lang="en-US" sz="1800" b="0" strike="noStrike" spc="-1">
              <a:latin typeface="Times New Roman"/>
            </a:endParaRPr>
          </a:p>
        </p:txBody>
      </p:sp>
      <p:grpSp>
        <p:nvGrpSpPr>
          <p:cNvPr id="107" name="Group 2"/>
          <p:cNvGrpSpPr/>
          <p:nvPr/>
        </p:nvGrpSpPr>
        <p:grpSpPr>
          <a:xfrm>
            <a:off x="7448760" y="0"/>
            <a:ext cx="4743000" cy="6858000"/>
            <a:chOff x="7448760" y="0"/>
            <a:chExt cx="4743000" cy="6858000"/>
          </a:xfrm>
        </p:grpSpPr>
        <p:sp>
          <p:nvSpPr>
            <p:cNvPr id="108" name="CustomShape 3"/>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09" name="CustomShape 4"/>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10" name="CustomShape 5"/>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111" name="CustomShape 6"/>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12" name="CustomShape 7"/>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13" name="CustomShape 8"/>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114" name="CustomShape 9"/>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115" name="CustomShape 10"/>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16" name="CustomShape 11"/>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grpSp>
      <p:sp>
        <p:nvSpPr>
          <p:cNvPr id="117" name="CustomShape 12"/>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18" name="CustomShape 1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19" name="CustomShape 1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20" name="CustomShape 1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21" name="CustomShape 16"/>
          <p:cNvSpPr/>
          <p:nvPr/>
        </p:nvSpPr>
        <p:spPr>
          <a:xfrm>
            <a:off x="739800" y="829800"/>
            <a:ext cx="3908880" cy="131112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1">
                <a:solidFill>
                  <a:srgbClr val="000000"/>
                </a:solidFill>
                <a:latin typeface="Trebuchet MS"/>
              </a:rPr>
              <a:t>Keylogger &amp; security</a:t>
            </a:r>
            <a:endParaRPr lang="en-US" sz="4250" b="0" strike="noStrike" spc="-1">
              <a:latin typeface="Times New Roman"/>
            </a:endParaRPr>
          </a:p>
        </p:txBody>
      </p:sp>
      <p:grpSp>
        <p:nvGrpSpPr>
          <p:cNvPr id="122" name="Group 17"/>
          <p:cNvGrpSpPr/>
          <p:nvPr/>
        </p:nvGrpSpPr>
        <p:grpSpPr>
          <a:xfrm>
            <a:off x="466560" y="6410160"/>
            <a:ext cx="3704400" cy="294480"/>
            <a:chOff x="466560" y="6410160"/>
            <a:chExt cx="3704400" cy="294480"/>
          </a:xfrm>
        </p:grpSpPr>
        <p:pic>
          <p:nvPicPr>
            <p:cNvPr id="123" name="object 19"/>
            <p:cNvPicPr/>
            <p:nvPr/>
          </p:nvPicPr>
          <p:blipFill>
            <a:blip r:embed="rId2"/>
            <a:stretch/>
          </p:blipFill>
          <p:spPr>
            <a:xfrm>
              <a:off x="676440" y="6467400"/>
              <a:ext cx="2142360" cy="199440"/>
            </a:xfrm>
            <a:prstGeom prst="rect">
              <a:avLst/>
            </a:prstGeom>
            <a:ln>
              <a:noFill/>
            </a:ln>
          </p:spPr>
        </p:pic>
        <p:pic>
          <p:nvPicPr>
            <p:cNvPr id="124" name="object 20"/>
            <p:cNvPicPr/>
            <p:nvPr/>
          </p:nvPicPr>
          <p:blipFill>
            <a:blip r:embed="rId3"/>
            <a:stretch/>
          </p:blipFill>
          <p:spPr>
            <a:xfrm>
              <a:off x="466560" y="6410160"/>
              <a:ext cx="3704400" cy="294480"/>
            </a:xfrm>
            <a:prstGeom prst="rect">
              <a:avLst/>
            </a:prstGeom>
            <a:ln>
              <a:noFill/>
            </a:ln>
          </p:spPr>
        </p:pic>
      </p:grpSp>
      <p:sp>
        <p:nvSpPr>
          <p:cNvPr id="125" name="CustomShape 18"/>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26" name="CustomShape 19"/>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DC658290-772D-43E7-BB51-3C0079CF4AB4}" type="slidenum">
              <a:rPr lang="en-US" sz="1100" b="0" strike="noStrike" spc="7">
                <a:solidFill>
                  <a:srgbClr val="2D936B"/>
                </a:solidFill>
                <a:latin typeface="Trebuchet MS"/>
              </a:rPr>
              <a:pPr marL="38160">
                <a:lnSpc>
                  <a:spcPct val="100000"/>
                </a:lnSpc>
                <a:spcBef>
                  <a:spcPts val="54"/>
                </a:spcBef>
              </a:pPr>
              <a:t>2</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0"/>
            <a:ext cx="1219140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r>
              <a:rPr lang="en-US" sz="1800" b="0" strike="noStrike" spc="-1">
                <a:solidFill>
                  <a:srgbClr val="000000"/>
                </a:solidFill>
                <a:latin typeface="Arial"/>
                <a:ea typeface="DejaVu Sans"/>
              </a:rPr>
              <a:t>                               1. Introduction to keyloggers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2. Problem statement</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3. Project overview</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4. Who are the end users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5. Solution and its value proposition</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6. The wow in your solution</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7. Detection of keyloggers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8. Prevention and protection strategies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9. Modelling</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10. Results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11. project link</a:t>
            </a:r>
            <a:endParaRPr lang="en-US" sz="1800" b="0" strike="noStrike" spc="-1">
              <a:latin typeface="Times New Roman"/>
            </a:endParaRPr>
          </a:p>
        </p:txBody>
      </p:sp>
      <p:grpSp>
        <p:nvGrpSpPr>
          <p:cNvPr id="128" name="Group 2"/>
          <p:cNvGrpSpPr/>
          <p:nvPr/>
        </p:nvGrpSpPr>
        <p:grpSpPr>
          <a:xfrm>
            <a:off x="7448760" y="0"/>
            <a:ext cx="4743000" cy="6858000"/>
            <a:chOff x="7448760" y="0"/>
            <a:chExt cx="4743000" cy="6858000"/>
          </a:xfrm>
        </p:grpSpPr>
        <p:sp>
          <p:nvSpPr>
            <p:cNvPr id="129" name="CustomShape 3"/>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30" name="CustomShape 4"/>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31" name="CustomShape 5"/>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132" name="CustomShape 6"/>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33" name="CustomShape 7"/>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34" name="CustomShape 8"/>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135" name="CustomShape 9"/>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136" name="CustomShape 10"/>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37" name="CustomShape 11"/>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grpSp>
      <p:sp>
        <p:nvSpPr>
          <p:cNvPr id="138" name="CustomShape 12"/>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39" name="CustomShape 13"/>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40" name="CustomShape 14"/>
          <p:cNvSpPr/>
          <p:nvPr/>
        </p:nvSpPr>
        <p:spPr>
          <a:xfrm>
            <a:off x="7362720" y="447840"/>
            <a:ext cx="361080" cy="36108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41" name="CustomShape 15"/>
          <p:cNvSpPr/>
          <p:nvPr/>
        </p:nvSpPr>
        <p:spPr>
          <a:xfrm>
            <a:off x="11010960" y="5610240"/>
            <a:ext cx="646920" cy="64692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42" name="object 17"/>
          <p:cNvPicPr/>
          <p:nvPr/>
        </p:nvPicPr>
        <p:blipFill>
          <a:blip r:embed="rId2"/>
          <a:stretch/>
        </p:blipFill>
        <p:spPr>
          <a:xfrm>
            <a:off x="10686960" y="6134040"/>
            <a:ext cx="246960" cy="246960"/>
          </a:xfrm>
          <a:prstGeom prst="rect">
            <a:avLst/>
          </a:prstGeom>
          <a:ln>
            <a:noFill/>
          </a:ln>
        </p:spPr>
      </p:pic>
      <p:grpSp>
        <p:nvGrpSpPr>
          <p:cNvPr id="143" name="Group 16"/>
          <p:cNvGrpSpPr/>
          <p:nvPr/>
        </p:nvGrpSpPr>
        <p:grpSpPr>
          <a:xfrm>
            <a:off x="47520" y="3819600"/>
            <a:ext cx="4123440" cy="3009240"/>
            <a:chOff x="47520" y="3819600"/>
            <a:chExt cx="4123440" cy="3009240"/>
          </a:xfrm>
        </p:grpSpPr>
        <p:pic>
          <p:nvPicPr>
            <p:cNvPr id="144" name="object 19"/>
            <p:cNvPicPr/>
            <p:nvPr/>
          </p:nvPicPr>
          <p:blipFill>
            <a:blip r:embed="rId3"/>
            <a:stretch/>
          </p:blipFill>
          <p:spPr>
            <a:xfrm>
              <a:off x="466560" y="6410160"/>
              <a:ext cx="3704400" cy="294480"/>
            </a:xfrm>
            <a:prstGeom prst="rect">
              <a:avLst/>
            </a:prstGeom>
            <a:ln>
              <a:noFill/>
            </a:ln>
          </p:spPr>
        </p:pic>
        <p:pic>
          <p:nvPicPr>
            <p:cNvPr id="145" name="object 20"/>
            <p:cNvPicPr/>
            <p:nvPr/>
          </p:nvPicPr>
          <p:blipFill>
            <a:blip r:embed="rId4"/>
            <a:stretch/>
          </p:blipFill>
          <p:spPr>
            <a:xfrm>
              <a:off x="47520" y="3819600"/>
              <a:ext cx="1732680" cy="3009240"/>
            </a:xfrm>
            <a:prstGeom prst="rect">
              <a:avLst/>
            </a:prstGeom>
            <a:ln>
              <a:noFill/>
            </a:ln>
          </p:spPr>
        </p:pic>
      </p:grpSp>
      <p:sp>
        <p:nvSpPr>
          <p:cNvPr id="146" name="CustomShape 17"/>
          <p:cNvSpPr/>
          <p:nvPr/>
        </p:nvSpPr>
        <p:spPr>
          <a:xfrm>
            <a:off x="739800" y="445320"/>
            <a:ext cx="235656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4800" b="1" strike="noStrike" spc="21">
                <a:solidFill>
                  <a:srgbClr val="000000"/>
                </a:solidFill>
                <a:latin typeface="Trebuchet MS"/>
              </a:rPr>
              <a:t>A</a:t>
            </a:r>
            <a:r>
              <a:rPr lang="en-US" sz="4800" b="1" strike="noStrike" spc="-7">
                <a:solidFill>
                  <a:srgbClr val="000000"/>
                </a:solidFill>
                <a:latin typeface="Trebuchet MS"/>
              </a:rPr>
              <a:t>G</a:t>
            </a:r>
            <a:r>
              <a:rPr lang="en-US" sz="4800" b="1" strike="noStrike" spc="-35">
                <a:solidFill>
                  <a:srgbClr val="000000"/>
                </a:solidFill>
                <a:latin typeface="Trebuchet MS"/>
              </a:rPr>
              <a:t>E</a:t>
            </a:r>
            <a:r>
              <a:rPr lang="en-US" sz="4800" b="1" strike="noStrike" spc="9">
                <a:solidFill>
                  <a:srgbClr val="000000"/>
                </a:solidFill>
                <a:latin typeface="Trebuchet MS"/>
              </a:rPr>
              <a:t>N</a:t>
            </a:r>
            <a:r>
              <a:rPr lang="en-US" sz="4800" b="1" strike="noStrike" spc="-1">
                <a:solidFill>
                  <a:srgbClr val="000000"/>
                </a:solidFill>
                <a:latin typeface="Trebuchet MS"/>
              </a:rPr>
              <a:t>DA</a:t>
            </a:r>
            <a:endParaRPr lang="en-US" sz="4800" b="0" strike="noStrike" spc="-1">
              <a:latin typeface="Times New Roman"/>
            </a:endParaRPr>
          </a:p>
        </p:txBody>
      </p:sp>
      <p:sp>
        <p:nvSpPr>
          <p:cNvPr id="147" name="CustomShape 18"/>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EC51569B-2F1A-408E-B807-CCAC10DC9B26}" type="slidenum">
              <a:rPr lang="en-US" sz="1100" b="0" strike="noStrike" spc="7">
                <a:solidFill>
                  <a:srgbClr val="2D936B"/>
                </a:solidFill>
                <a:latin typeface="Trebuchet MS"/>
              </a:rPr>
              <a:pPr marL="38160">
                <a:lnSpc>
                  <a:spcPct val="100000"/>
                </a:lnSpc>
                <a:spcBef>
                  <a:spcPts val="54"/>
                </a:spcBef>
              </a:pPr>
              <a:t>3</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
          <p:cNvGrpSpPr/>
          <p:nvPr/>
        </p:nvGrpSpPr>
        <p:grpSpPr>
          <a:xfrm>
            <a:off x="7991640" y="2933640"/>
            <a:ext cx="2761560" cy="3256920"/>
            <a:chOff x="7991640" y="2933640"/>
            <a:chExt cx="2761560" cy="3256920"/>
          </a:xfrm>
        </p:grpSpPr>
        <p:sp>
          <p:nvSpPr>
            <p:cNvPr id="149"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50"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51" name="object 5"/>
            <p:cNvPicPr/>
            <p:nvPr/>
          </p:nvPicPr>
          <p:blipFill>
            <a:blip r:embed="rId2"/>
            <a:stretch/>
          </p:blipFill>
          <p:spPr>
            <a:xfrm>
              <a:off x="7991640" y="2933640"/>
              <a:ext cx="2761560" cy="3256920"/>
            </a:xfrm>
            <a:prstGeom prst="rect">
              <a:avLst/>
            </a:prstGeom>
            <a:ln>
              <a:noFill/>
            </a:ln>
          </p:spPr>
        </p:pic>
      </p:grpSp>
      <p:sp>
        <p:nvSpPr>
          <p:cNvPr id="152" name="CustomShape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53" name="CustomShape 5"/>
          <p:cNvSpPr/>
          <p:nvPr/>
        </p:nvSpPr>
        <p:spPr>
          <a:xfrm>
            <a:off x="673200" y="574920"/>
            <a:ext cx="8287920" cy="56160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21">
                <a:solidFill>
                  <a:srgbClr val="000000"/>
                </a:solidFill>
                <a:latin typeface="Trebuchet MS"/>
              </a:rPr>
              <a:t>P</a:t>
            </a:r>
            <a:r>
              <a:rPr lang="en-US" sz="4250" b="1" strike="noStrike" spc="9">
                <a:solidFill>
                  <a:srgbClr val="000000"/>
                </a:solidFill>
                <a:latin typeface="Trebuchet MS"/>
              </a:rPr>
              <a:t>ROB</a:t>
            </a:r>
            <a:r>
              <a:rPr lang="en-US" sz="4250" b="1" strike="noStrike" spc="49">
                <a:solidFill>
                  <a:srgbClr val="000000"/>
                </a:solidFill>
                <a:latin typeface="Trebuchet MS"/>
              </a:rPr>
              <a:t>L</a:t>
            </a:r>
            <a:r>
              <a:rPr lang="en-US" sz="4250" b="1" strike="noStrike" spc="-21">
                <a:solidFill>
                  <a:srgbClr val="000000"/>
                </a:solidFill>
                <a:latin typeface="Trebuchet MS"/>
              </a:rPr>
              <a:t>E</a:t>
            </a:r>
            <a:r>
              <a:rPr lang="en-US" sz="4250" b="1" strike="noStrike" spc="15">
                <a:solidFill>
                  <a:srgbClr val="000000"/>
                </a:solidFill>
                <a:latin typeface="Trebuchet MS"/>
              </a:rPr>
              <a:t>M</a:t>
            </a:r>
            <a:r>
              <a:rPr lang="en-US" sz="4250" b="1" strike="noStrike" spc="-1">
                <a:solidFill>
                  <a:srgbClr val="000000"/>
                </a:solidFill>
                <a:latin typeface="Trebuchet MS"/>
              </a:rPr>
              <a:t>	</a:t>
            </a:r>
            <a:r>
              <a:rPr lang="en-US" sz="4250" b="1" strike="noStrike" spc="7">
                <a:solidFill>
                  <a:srgbClr val="000000"/>
                </a:solidFill>
                <a:latin typeface="Trebuchet MS"/>
              </a:rPr>
              <a:t>S</a:t>
            </a:r>
            <a:r>
              <a:rPr lang="en-US" sz="4250" b="1" strike="noStrike" spc="-372">
                <a:solidFill>
                  <a:srgbClr val="000000"/>
                </a:solidFill>
                <a:latin typeface="Trebuchet MS"/>
              </a:rPr>
              <a:t>T</a:t>
            </a:r>
            <a:r>
              <a:rPr lang="en-US" sz="4250" b="1" strike="noStrike" spc="-375">
                <a:solidFill>
                  <a:srgbClr val="000000"/>
                </a:solidFill>
                <a:latin typeface="Trebuchet MS"/>
              </a:rPr>
              <a:t>A</a:t>
            </a:r>
            <a:r>
              <a:rPr lang="en-US" sz="4250" b="1" strike="noStrike" spc="9">
                <a:solidFill>
                  <a:srgbClr val="000000"/>
                </a:solidFill>
                <a:latin typeface="Trebuchet MS"/>
              </a:rPr>
              <a:t>T</a:t>
            </a:r>
            <a:r>
              <a:rPr lang="en-US" sz="4250" b="1" strike="noStrike" spc="-12">
                <a:solidFill>
                  <a:srgbClr val="000000"/>
                </a:solidFill>
                <a:latin typeface="Trebuchet MS"/>
              </a:rPr>
              <a:t>E</a:t>
            </a:r>
            <a:r>
              <a:rPr lang="en-US" sz="4250" b="1" strike="noStrike" spc="-21">
                <a:solidFill>
                  <a:srgbClr val="000000"/>
                </a:solidFill>
                <a:latin typeface="Trebuchet MS"/>
              </a:rPr>
              <a:t>ME</a:t>
            </a:r>
            <a:r>
              <a:rPr lang="en-US" sz="4250" b="1" strike="noStrike" spc="7">
                <a:solidFill>
                  <a:srgbClr val="000000"/>
                </a:solidFill>
                <a:latin typeface="Trebuchet MS"/>
              </a:rPr>
              <a:t>NT</a:t>
            </a:r>
            <a:endParaRPr lang="en-US" sz="4250" b="0" strike="noStrike" spc="-1">
              <a:latin typeface="Times New Roman"/>
            </a:endParaRPr>
          </a:p>
          <a:p>
            <a:pPr marL="12600">
              <a:lnSpc>
                <a:spcPct val="100000"/>
              </a:lnSpc>
              <a:spcBef>
                <a:spcPts val="130"/>
              </a:spcBef>
            </a:pPr>
            <a:endParaRPr lang="en-US" sz="4250" b="0" strike="noStrike" spc="-1">
              <a:latin typeface="Times New Roman"/>
            </a:endParaRPr>
          </a:p>
          <a:p>
            <a:pPr marL="12600">
              <a:lnSpc>
                <a:spcPct val="100000"/>
              </a:lnSpc>
              <a:spcBef>
                <a:spcPts val="130"/>
              </a:spcBef>
            </a:pPr>
            <a:r>
              <a:rPr lang="en-US" sz="1500" b="1" strike="noStrike" spc="7">
                <a:solidFill>
                  <a:srgbClr val="000000"/>
                </a:solidFill>
                <a:latin typeface="Trebuchet MS"/>
              </a:rPr>
              <a:t>The increasing threat of keyloggers in compromising personal data security, this project aims to develop and implement effective countermeasures to detect and prevent keylogger attacks on personal computers. The scope includes researching current keylogger techniques, evaluating existing security measures, and proposing a robust system for detecting and mitigating keylogger threats. By addressing this challenge, the project seeks to enhance user privacy and cybersecurity awareness</a:t>
            </a:r>
            <a:endParaRPr lang="en-US" sz="1500" b="0" strike="noStrike" spc="-1">
              <a:latin typeface="Times New Roman"/>
            </a:endParaRPr>
          </a:p>
          <a:p>
            <a:pPr marL="12600">
              <a:lnSpc>
                <a:spcPct val="100000"/>
              </a:lnSpc>
              <a:spcBef>
                <a:spcPts val="130"/>
              </a:spcBef>
            </a:pPr>
            <a:endParaRPr lang="en-US" sz="1500" b="0" strike="noStrike" spc="-1">
              <a:latin typeface="Times New Roman"/>
            </a:endParaRPr>
          </a:p>
          <a:p>
            <a:pPr marL="12600">
              <a:lnSpc>
                <a:spcPct val="100000"/>
              </a:lnSpc>
              <a:spcBef>
                <a:spcPts val="130"/>
              </a:spcBef>
            </a:pPr>
            <a:r>
              <a:rPr lang="en-US" sz="1500" b="1" strike="noStrike" spc="7">
                <a:solidFill>
                  <a:srgbClr val="000000"/>
                </a:solidFill>
                <a:latin typeface="Trebuchet MS"/>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endParaRPr lang="en-US" sz="1500" b="0" strike="noStrike" spc="-1">
              <a:latin typeface="Times New Roman"/>
            </a:endParaRPr>
          </a:p>
          <a:p>
            <a:pPr marL="12600">
              <a:lnSpc>
                <a:spcPct val="100000"/>
              </a:lnSpc>
              <a:spcBef>
                <a:spcPts val="130"/>
              </a:spcBef>
            </a:pPr>
            <a:endParaRPr lang="en-US" sz="1500" b="0" strike="noStrike" spc="-1">
              <a:latin typeface="Times New Roman"/>
            </a:endParaRPr>
          </a:p>
          <a:p>
            <a:pPr marL="12600">
              <a:lnSpc>
                <a:spcPct val="100000"/>
              </a:lnSpc>
              <a:spcBef>
                <a:spcPts val="130"/>
              </a:spcBef>
            </a:pPr>
            <a:r>
              <a:rPr lang="en-US" sz="1500" b="1" strike="noStrike" spc="7">
                <a:solidFill>
                  <a:srgbClr val="000000"/>
                </a:solidFill>
                <a:latin typeface="Trebuchet MS"/>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US" sz="1500" b="0" strike="noStrike" spc="-1">
              <a:latin typeface="Times New Roman"/>
            </a:endParaRPr>
          </a:p>
          <a:p>
            <a:pPr marL="12600">
              <a:lnSpc>
                <a:spcPct val="100000"/>
              </a:lnSpc>
              <a:spcBef>
                <a:spcPts val="130"/>
              </a:spcBef>
            </a:pPr>
            <a:endParaRPr lang="en-US" sz="1500" b="0" strike="noStrike" spc="-1">
              <a:latin typeface="Times New Roman"/>
            </a:endParaRPr>
          </a:p>
        </p:txBody>
      </p:sp>
      <p:pic>
        <p:nvPicPr>
          <p:cNvPr id="154" name="object 8"/>
          <p:cNvPicPr/>
          <p:nvPr/>
        </p:nvPicPr>
        <p:blipFill>
          <a:blip r:embed="rId3"/>
          <a:stretch/>
        </p:blipFill>
        <p:spPr>
          <a:xfrm>
            <a:off x="676440" y="6467400"/>
            <a:ext cx="2142360" cy="199440"/>
          </a:xfrm>
          <a:prstGeom prst="rect">
            <a:avLst/>
          </a:prstGeom>
          <a:ln>
            <a:noFill/>
          </a:ln>
        </p:spPr>
      </p:pic>
      <p:sp>
        <p:nvSpPr>
          <p:cNvPr id="155" name="CustomShape 6"/>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56" name="CustomShape 7"/>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277C865F-705A-4702-AA9C-3BD0BB13B4A9}" type="slidenum">
              <a:rPr lang="en-US" sz="1100" b="0" strike="noStrike" spc="7">
                <a:solidFill>
                  <a:srgbClr val="2D936B"/>
                </a:solidFill>
                <a:latin typeface="Trebuchet MS"/>
              </a:rPr>
              <a:pPr marL="38160">
                <a:lnSpc>
                  <a:spcPct val="100000"/>
                </a:lnSpc>
                <a:spcBef>
                  <a:spcPts val="54"/>
                </a:spcBef>
              </a:pPr>
              <a:t>4</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
          <p:cNvGrpSpPr/>
          <p:nvPr/>
        </p:nvGrpSpPr>
        <p:grpSpPr>
          <a:xfrm>
            <a:off x="8658360" y="2647800"/>
            <a:ext cx="3533040" cy="3809160"/>
            <a:chOff x="8658360" y="2647800"/>
            <a:chExt cx="3533040" cy="3809160"/>
          </a:xfrm>
        </p:grpSpPr>
        <p:sp>
          <p:nvSpPr>
            <p:cNvPr id="158"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59"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60" name="object 5"/>
            <p:cNvPicPr/>
            <p:nvPr/>
          </p:nvPicPr>
          <p:blipFill>
            <a:blip r:embed="rId2"/>
            <a:stretch/>
          </p:blipFill>
          <p:spPr>
            <a:xfrm>
              <a:off x="8658360" y="2647800"/>
              <a:ext cx="3533040" cy="3809160"/>
            </a:xfrm>
            <a:prstGeom prst="rect">
              <a:avLst/>
            </a:prstGeom>
            <a:ln>
              <a:noFill/>
            </a:ln>
          </p:spPr>
        </p:pic>
      </p:grpSp>
      <p:sp>
        <p:nvSpPr>
          <p:cNvPr id="161" name="CustomShape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2" name="CustomShape 5"/>
          <p:cNvSpPr/>
          <p:nvPr/>
        </p:nvSpPr>
        <p:spPr>
          <a:xfrm>
            <a:off x="274320" y="524520"/>
            <a:ext cx="5262840" cy="6642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1">
                <a:solidFill>
                  <a:srgbClr val="000000"/>
                </a:solidFill>
                <a:latin typeface="Trebuchet MS"/>
              </a:rPr>
              <a:t>PROJECT	</a:t>
            </a:r>
            <a:r>
              <a:rPr lang="en-US" sz="4250" b="1" strike="noStrike" spc="-21">
                <a:solidFill>
                  <a:srgbClr val="000000"/>
                </a:solidFill>
                <a:latin typeface="Trebuchet MS"/>
              </a:rPr>
              <a:t>OVERVIEW</a:t>
            </a:r>
            <a:endParaRPr lang="en-US" sz="4250" b="0" strike="noStrike" spc="-1">
              <a:latin typeface="Times New Roman"/>
            </a:endParaRPr>
          </a:p>
        </p:txBody>
      </p:sp>
      <p:pic>
        <p:nvPicPr>
          <p:cNvPr id="163" name="object 8"/>
          <p:cNvPicPr/>
          <p:nvPr/>
        </p:nvPicPr>
        <p:blipFill>
          <a:blip r:embed="rId3"/>
          <a:stretch/>
        </p:blipFill>
        <p:spPr>
          <a:xfrm>
            <a:off x="676440" y="6467400"/>
            <a:ext cx="2142360" cy="199440"/>
          </a:xfrm>
          <a:prstGeom prst="rect">
            <a:avLst/>
          </a:prstGeom>
          <a:ln>
            <a:noFill/>
          </a:ln>
        </p:spPr>
      </p:pic>
      <p:sp>
        <p:nvSpPr>
          <p:cNvPr id="164" name="CustomShape 6"/>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65" name="CustomShape 7"/>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94BA33BD-761C-4417-AA38-CEE066EC31D8}" type="slidenum">
              <a:rPr lang="en-US" sz="1100" b="0" strike="noStrike" spc="7">
                <a:solidFill>
                  <a:srgbClr val="2D936B"/>
                </a:solidFill>
                <a:latin typeface="Trebuchet MS"/>
              </a:rPr>
              <a:pPr marL="38160">
                <a:lnSpc>
                  <a:spcPct val="100000"/>
                </a:lnSpc>
                <a:spcBef>
                  <a:spcPts val="54"/>
                </a:spcBef>
              </a:pPr>
              <a:t>5</a:t>
            </a:fld>
            <a:endParaRPr lang="en-US" sz="1100" b="0" strike="noStrike" spc="-1">
              <a:latin typeface="Times New Roman"/>
            </a:endParaRPr>
          </a:p>
        </p:txBody>
      </p:sp>
      <p:sp>
        <p:nvSpPr>
          <p:cNvPr id="166" name="TextShape 8"/>
          <p:cNvSpPr txBox="1"/>
          <p:nvPr/>
        </p:nvSpPr>
        <p:spPr>
          <a:xfrm>
            <a:off x="365760" y="1482120"/>
            <a:ext cx="9418320" cy="4185720"/>
          </a:xfrm>
          <a:prstGeom prst="rect">
            <a:avLst/>
          </a:prstGeom>
          <a:noFill/>
          <a:ln>
            <a:noFill/>
          </a:ln>
        </p:spPr>
        <p:txBody>
          <a:bodyPr lIns="90000" tIns="45000" rIns="90000" bIns="45000">
            <a:spAutoFit/>
          </a:bodyPr>
          <a:lstStyle/>
          <a:p>
            <a:r>
              <a:rPr lang="en-US" sz="1800" b="0" strike="noStrike" spc="-1">
                <a:solidFill>
                  <a:srgbClr val="000000"/>
                </a:solidFill>
                <a:latin typeface="Arial"/>
                <a:ea typeface="DejaVu Sans"/>
              </a:rPr>
              <a:t>In today's interconnected digital environment, the prevalence of keyloggers poses significant threats to personal and organizational security. Keyloggers are malicious software or hardware designed to capture keystrokes, potentially compromising sensitive information such as passwords, credit card details, and personal communications. This project aims to develop robust strategies and technologies to detect, mitigate, and raise awareness about keylogger threats.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Research and implement innovative techniques for detecting and identifying keylogger activities in real-time.</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Conduct thorough research on keylogger behaviors, attack vectors, and evasion techniques.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Investigating various types of keyloggers and their methods of deployment.</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Developing software solutions that can detect and prevent keylogger activities on different operating systems and devices.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Collaborating with stakeholders to ensure comprehensive coverage and effective implementation of cybersecurity measures.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 Gather data on keylogger incidents, user behaviors, and system vulnerabilities. </a:t>
            </a:r>
            <a:endParaRPr lang="en-US" sz="18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9"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70" name="CustomShape 4"/>
          <p:cNvSpPr/>
          <p:nvPr/>
        </p:nvSpPr>
        <p:spPr>
          <a:xfrm>
            <a:off x="564120" y="471240"/>
            <a:ext cx="5013720" cy="9918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3200" b="1" strike="noStrike" spc="21">
                <a:solidFill>
                  <a:srgbClr val="000000"/>
                </a:solidFill>
                <a:latin typeface="Trebuchet MS"/>
              </a:rPr>
              <a:t>W</a:t>
            </a:r>
            <a:r>
              <a:rPr lang="en-US" sz="3200" b="1" strike="noStrike" spc="-21">
                <a:solidFill>
                  <a:srgbClr val="000000"/>
                </a:solidFill>
                <a:latin typeface="Trebuchet MS"/>
              </a:rPr>
              <a:t>H</a:t>
            </a:r>
            <a:r>
              <a:rPr lang="en-US" sz="3200" b="1" strike="noStrike" spc="15">
                <a:solidFill>
                  <a:srgbClr val="000000"/>
                </a:solidFill>
                <a:latin typeface="Trebuchet MS"/>
              </a:rPr>
              <a:t>O</a:t>
            </a:r>
            <a:r>
              <a:rPr lang="en-US" sz="3200" b="1" strike="noStrike" spc="-236">
                <a:solidFill>
                  <a:srgbClr val="000000"/>
                </a:solidFill>
                <a:latin typeface="Trebuchet MS"/>
              </a:rPr>
              <a:t> </a:t>
            </a:r>
            <a:r>
              <a:rPr lang="en-US" sz="3200" b="1" strike="noStrike" spc="-12">
                <a:solidFill>
                  <a:srgbClr val="000000"/>
                </a:solidFill>
                <a:latin typeface="Trebuchet MS"/>
              </a:rPr>
              <a:t>AR</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12">
                <a:solidFill>
                  <a:srgbClr val="000000"/>
                </a:solidFill>
                <a:latin typeface="Trebuchet MS"/>
              </a:rPr>
              <a:t>T</a:t>
            </a:r>
            <a:r>
              <a:rPr lang="en-US" sz="3200" b="1" strike="noStrike" spc="-15">
                <a:solidFill>
                  <a:srgbClr val="000000"/>
                </a:solidFill>
                <a:latin typeface="Trebuchet MS"/>
              </a:rPr>
              <a:t>H</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21">
                <a:solidFill>
                  <a:srgbClr val="000000"/>
                </a:solidFill>
                <a:latin typeface="Trebuchet MS"/>
              </a:rPr>
              <a:t>E</a:t>
            </a:r>
            <a:r>
              <a:rPr lang="en-US" sz="3200" b="1" strike="noStrike" spc="26">
                <a:solidFill>
                  <a:srgbClr val="000000"/>
                </a:solidFill>
                <a:latin typeface="Trebuchet MS"/>
              </a:rPr>
              <a:t>N</a:t>
            </a:r>
            <a:r>
              <a:rPr lang="en-US" sz="3200" b="1" strike="noStrike" spc="9">
                <a:solidFill>
                  <a:srgbClr val="000000"/>
                </a:solidFill>
                <a:latin typeface="Trebuchet MS"/>
              </a:rPr>
              <a:t>D</a:t>
            </a:r>
            <a:r>
              <a:rPr lang="en-US" sz="3200" b="1" strike="noStrike" spc="-46">
                <a:solidFill>
                  <a:srgbClr val="000000"/>
                </a:solidFill>
                <a:latin typeface="Trebuchet MS"/>
              </a:rPr>
              <a:t> </a:t>
            </a:r>
            <a:r>
              <a:rPr lang="en-US" sz="3200" b="1" strike="noStrike" spc="-1">
                <a:solidFill>
                  <a:srgbClr val="000000"/>
                </a:solidFill>
                <a:latin typeface="Trebuchet MS"/>
              </a:rPr>
              <a:t>U</a:t>
            </a:r>
            <a:r>
              <a:rPr lang="en-US" sz="3200" b="1" strike="noStrike" spc="7">
                <a:solidFill>
                  <a:srgbClr val="000000"/>
                </a:solidFill>
                <a:latin typeface="Trebuchet MS"/>
              </a:rPr>
              <a:t>S</a:t>
            </a:r>
            <a:r>
              <a:rPr lang="en-US" sz="3200" b="1" strike="noStrike" spc="-26">
                <a:solidFill>
                  <a:srgbClr val="000000"/>
                </a:solidFill>
                <a:latin typeface="Trebuchet MS"/>
              </a:rPr>
              <a:t>E</a:t>
            </a:r>
            <a:r>
              <a:rPr lang="en-US" sz="3200" b="1" strike="noStrike" spc="-12">
                <a:solidFill>
                  <a:srgbClr val="000000"/>
                </a:solidFill>
                <a:latin typeface="Trebuchet MS"/>
              </a:rPr>
              <a:t>R</a:t>
            </a:r>
            <a:r>
              <a:rPr lang="en-US" sz="3200" b="1" strike="noStrike" spc="1">
                <a:solidFill>
                  <a:srgbClr val="000000"/>
                </a:solidFill>
                <a:latin typeface="Trebuchet MS"/>
              </a:rPr>
              <a:t>S?</a:t>
            </a:r>
            <a:endParaRPr lang="en-US" sz="3200" b="0" strike="noStrike" spc="-1">
              <a:latin typeface="Times New Roman"/>
            </a:endParaRPr>
          </a:p>
        </p:txBody>
      </p:sp>
      <p:pic>
        <p:nvPicPr>
          <p:cNvPr id="171" name="object 6"/>
          <p:cNvPicPr/>
          <p:nvPr/>
        </p:nvPicPr>
        <p:blipFill>
          <a:blip r:embed="rId2"/>
          <a:stretch/>
        </p:blipFill>
        <p:spPr>
          <a:xfrm>
            <a:off x="723960" y="6172200"/>
            <a:ext cx="2180520" cy="484920"/>
          </a:xfrm>
          <a:prstGeom prst="rect">
            <a:avLst/>
          </a:prstGeom>
          <a:ln>
            <a:noFill/>
          </a:ln>
        </p:spPr>
      </p:pic>
      <p:sp>
        <p:nvSpPr>
          <p:cNvPr id="172" name="CustomShape 5"/>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73" name="CustomShape 6"/>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EA774878-48E8-4E2D-A174-980F17F661CD}" type="slidenum">
              <a:rPr lang="en-US" sz="1100" b="0" strike="noStrike" spc="7">
                <a:solidFill>
                  <a:srgbClr val="2D936B"/>
                </a:solidFill>
                <a:latin typeface="Trebuchet MS"/>
              </a:rPr>
              <a:pPr marL="38160">
                <a:lnSpc>
                  <a:spcPct val="100000"/>
                </a:lnSpc>
                <a:spcBef>
                  <a:spcPts val="54"/>
                </a:spcBef>
              </a:pPr>
              <a:t>6</a:t>
            </a:fld>
            <a:endParaRPr lang="en-US" sz="1100" b="0" strike="noStrike" spc="-1">
              <a:latin typeface="Times New Roman"/>
            </a:endParaRPr>
          </a:p>
        </p:txBody>
      </p:sp>
      <p:sp>
        <p:nvSpPr>
          <p:cNvPr id="174" name="TextShape 7"/>
          <p:cNvSpPr txBox="1"/>
          <p:nvPr/>
        </p:nvSpPr>
        <p:spPr>
          <a:xfrm>
            <a:off x="121320" y="1578960"/>
            <a:ext cx="12070800" cy="5818680"/>
          </a:xfrm>
          <a:prstGeom prst="rect">
            <a:avLst/>
          </a:prstGeom>
          <a:noFill/>
          <a:ln>
            <a:noFill/>
          </a:ln>
        </p:spPr>
        <p:txBody>
          <a:bodyPr lIns="90000" tIns="45000" rIns="90000" bIns="45000">
            <a:spAutoFit/>
          </a:bodyPr>
          <a:lstStyle/>
          <a:p>
            <a:r>
              <a:rPr lang="en-US" sz="2400" b="1" strike="noStrike" spc="-1">
                <a:latin typeface="Times New Roman"/>
              </a:rPr>
              <a:t>Individuals: </a:t>
            </a:r>
            <a:r>
              <a:rPr lang="en-US" sz="2400" b="0" strike="noStrike" spc="-1">
                <a:latin typeface="Times New Roman"/>
              </a:rPr>
              <a:t>Concerned about privacy and security. Might be working from home, using public Wi-Fi, or have sensitive information on their devices.</a:t>
            </a:r>
          </a:p>
          <a:p>
            <a:r>
              <a:rPr lang="en-US" sz="2400" b="1" strike="noStrike" spc="-1">
                <a:latin typeface="Times New Roman"/>
              </a:rPr>
              <a:t>Businesses: </a:t>
            </a:r>
            <a:r>
              <a:rPr lang="en-US" sz="2400" b="0" strike="noStrike" spc="-1">
                <a:latin typeface="Times New Roman"/>
              </a:rPr>
              <a:t>Protect sensitive data, such as customer information, financial records, and intellectual property. May want to monitor employee activity for security or productivity reasons</a:t>
            </a:r>
          </a:p>
          <a:p>
            <a:r>
              <a:rPr lang="en-US" sz="2400" b="1" strike="noStrike" spc="-1">
                <a:latin typeface="Times New Roman"/>
              </a:rPr>
              <a:t>Parents: </a:t>
            </a:r>
            <a:r>
              <a:rPr lang="en-US" sz="2400" b="0" strike="noStrike" spc="-1">
                <a:latin typeface="Times New Roman"/>
              </a:rPr>
              <a:t>Want to monitor their children's online activity and ensure their safety. May want to restrict access to certain websites or content.</a:t>
            </a:r>
          </a:p>
          <a:p>
            <a:r>
              <a:rPr lang="en-US" sz="2400" b="1" strike="noStrike" spc="-1">
                <a:latin typeface="Times New Roman"/>
              </a:rPr>
              <a:t>Service Providers and Platforms:</a:t>
            </a:r>
            <a:r>
              <a:rPr lang="en-US" sz="2400" b="0" strike="noStrike" spc="-1">
                <a:latin typeface="Times New Roman"/>
              </a:rPr>
              <a:t>most of the Banks, insurance companies, and financial service providers managing transactions, investments, and client accounts &amp;cloud services</a:t>
            </a:r>
          </a:p>
          <a:p>
            <a:r>
              <a:rPr lang="en-US" sz="2400" b="0" strike="noStrike" spc="-1">
                <a:latin typeface="Times New Roman"/>
              </a:rPr>
              <a:t>Educating end users about keylogger risks, detection methods, and best practices for prevention</a:t>
            </a:r>
          </a:p>
          <a:p>
            <a:r>
              <a:rPr lang="en-US" sz="2400" b="0" strike="noStrike" spc="-1">
                <a:latin typeface="Times New Roman"/>
              </a:rPr>
              <a:t>Educating employees on security best practices and raising awareness about the dangers of keyloggers is essential. Training programs can empower personnel to recognize and respond to potential threats effectively.</a:t>
            </a:r>
          </a:p>
          <a:p>
            <a:r>
              <a:rPr lang="en-US" sz="2400" b="0" strike="noStrike" spc="-1">
                <a:latin typeface="Times New Roman"/>
              </a:rPr>
              <a:t>Identifying and understanding the specific needs and challenges faced by these end users is crucial for tailoring effective cybersecurity solutions targeting keyloggers. Each group may require different approaches and levels of support to mitigate risks effectively.</a:t>
            </a:r>
          </a:p>
          <a:p>
            <a:endParaRPr lang="en-US" sz="2400" b="0" strike="noStrike" spc="-1">
              <a:latin typeface="Times New Roman"/>
            </a:endParaRPr>
          </a:p>
          <a:p>
            <a:endParaRPr lang="en-US" sz="24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object 2"/>
          <p:cNvPicPr/>
          <p:nvPr/>
        </p:nvPicPr>
        <p:blipFill>
          <a:blip r:embed="rId2"/>
          <a:stretch/>
        </p:blipFill>
        <p:spPr>
          <a:xfrm>
            <a:off x="9509760" y="91440"/>
            <a:ext cx="2694960" cy="3247200"/>
          </a:xfrm>
          <a:prstGeom prst="rect">
            <a:avLst/>
          </a:prstGeom>
          <a:ln>
            <a:noFill/>
          </a:ln>
        </p:spPr>
      </p:pic>
      <p:sp>
        <p:nvSpPr>
          <p:cNvPr id="176" name="CustomShape 1"/>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77" name="CustomShape 2"/>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8"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79" name="CustomShape 4"/>
          <p:cNvSpPr/>
          <p:nvPr/>
        </p:nvSpPr>
        <p:spPr>
          <a:xfrm>
            <a:off x="558000" y="857880"/>
            <a:ext cx="9762480" cy="111096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3600" b="1" strike="noStrike" spc="-41">
                <a:solidFill>
                  <a:srgbClr val="000000"/>
                </a:solidFill>
                <a:latin typeface="Trebuchet MS"/>
              </a:rPr>
              <a:t>Y</a:t>
            </a:r>
            <a:r>
              <a:rPr lang="en-US" sz="3600" b="1" strike="noStrike" spc="7">
                <a:solidFill>
                  <a:srgbClr val="000000"/>
                </a:solidFill>
                <a:latin typeface="Trebuchet MS"/>
              </a:rPr>
              <a:t>O</a:t>
            </a:r>
            <a:r>
              <a:rPr lang="en-US" sz="3600" b="1" strike="noStrike" spc="21">
                <a:solidFill>
                  <a:srgbClr val="000000"/>
                </a:solidFill>
                <a:latin typeface="Trebuchet MS"/>
              </a:rPr>
              <a:t>U</a:t>
            </a:r>
            <a:r>
              <a:rPr lang="en-US" sz="3600" b="1" strike="noStrike" spc="-1">
                <a:solidFill>
                  <a:srgbClr val="000000"/>
                </a:solidFill>
                <a:latin typeface="Trebuchet MS"/>
              </a:rPr>
              <a:t>R</a:t>
            </a:r>
            <a:r>
              <a:rPr lang="en-US" sz="3600" b="1" strike="noStrike" spc="1">
                <a:solidFill>
                  <a:srgbClr val="000000"/>
                </a:solidFill>
                <a:latin typeface="Trebuchet MS"/>
              </a:rPr>
              <a:t> </a:t>
            </a:r>
            <a:r>
              <a:rPr lang="en-US" sz="3600" b="1" strike="noStrike" spc="21">
                <a:solidFill>
                  <a:srgbClr val="000000"/>
                </a:solidFill>
                <a:latin typeface="Trebuchet MS"/>
              </a:rPr>
              <a:t>S</a:t>
            </a:r>
            <a:r>
              <a:rPr lang="en-US" sz="3600" b="1" strike="noStrike" spc="7">
                <a:solidFill>
                  <a:srgbClr val="000000"/>
                </a:solidFill>
                <a:latin typeface="Trebuchet MS"/>
              </a:rPr>
              <a:t>O</a:t>
            </a:r>
            <a:r>
              <a:rPr lang="en-US" sz="3600" b="1" strike="noStrike" spc="21">
                <a:solidFill>
                  <a:srgbClr val="000000"/>
                </a:solidFill>
                <a:latin typeface="Trebuchet MS"/>
              </a:rPr>
              <a:t>LU</a:t>
            </a:r>
            <a:r>
              <a:rPr lang="en-US" sz="3600" b="1" strike="noStrike" spc="-35">
                <a:solidFill>
                  <a:srgbClr val="000000"/>
                </a:solidFill>
                <a:latin typeface="Trebuchet MS"/>
              </a:rPr>
              <a:t>T</a:t>
            </a:r>
            <a:r>
              <a:rPr lang="en-US" sz="3600" b="1" strike="noStrike" spc="-32">
                <a:solidFill>
                  <a:srgbClr val="000000"/>
                </a:solidFill>
                <a:latin typeface="Trebuchet MS"/>
              </a:rPr>
              <a:t>I</a:t>
            </a:r>
            <a:r>
              <a:rPr lang="en-US" sz="3600" b="1" strike="noStrike" spc="7">
                <a:solidFill>
                  <a:srgbClr val="000000"/>
                </a:solidFill>
                <a:latin typeface="Trebuchet MS"/>
              </a:rPr>
              <a:t>O</a:t>
            </a:r>
            <a:r>
              <a:rPr lang="en-US" sz="3600" b="1" strike="noStrike" spc="-1">
                <a:solidFill>
                  <a:srgbClr val="000000"/>
                </a:solidFill>
                <a:latin typeface="Trebuchet MS"/>
              </a:rPr>
              <a:t>N</a:t>
            </a:r>
            <a:r>
              <a:rPr lang="en-US" sz="3600" b="1" strike="noStrike" spc="-347">
                <a:solidFill>
                  <a:srgbClr val="000000"/>
                </a:solidFill>
                <a:latin typeface="Trebuchet MS"/>
              </a:rPr>
              <a:t> </a:t>
            </a:r>
            <a:r>
              <a:rPr lang="en-US" sz="3600" b="1" strike="noStrike" spc="-35">
                <a:solidFill>
                  <a:srgbClr val="000000"/>
                </a:solidFill>
                <a:latin typeface="Trebuchet MS"/>
              </a:rPr>
              <a:t>A</a:t>
            </a:r>
            <a:r>
              <a:rPr lang="en-US" sz="3600" b="1" strike="noStrike" spc="-7">
                <a:solidFill>
                  <a:srgbClr val="000000"/>
                </a:solidFill>
                <a:latin typeface="Trebuchet MS"/>
              </a:rPr>
              <a:t>N</a:t>
            </a:r>
            <a:r>
              <a:rPr lang="en-US" sz="3600" b="1" strike="noStrike" spc="-1">
                <a:solidFill>
                  <a:srgbClr val="000000"/>
                </a:solidFill>
                <a:latin typeface="Trebuchet MS"/>
              </a:rPr>
              <a:t>D</a:t>
            </a:r>
            <a:r>
              <a:rPr lang="en-US" sz="3600" b="1" strike="noStrike" spc="29">
                <a:solidFill>
                  <a:srgbClr val="000000"/>
                </a:solidFill>
                <a:latin typeface="Trebuchet MS"/>
              </a:rPr>
              <a:t> </a:t>
            </a:r>
            <a:r>
              <a:rPr lang="en-US" sz="3600" b="1" strike="noStrike" spc="-32">
                <a:solidFill>
                  <a:srgbClr val="000000"/>
                </a:solidFill>
                <a:latin typeface="Trebuchet MS"/>
              </a:rPr>
              <a:t>I</a:t>
            </a:r>
            <a:r>
              <a:rPr lang="en-US" sz="3600" b="1" strike="noStrike" spc="-35">
                <a:solidFill>
                  <a:srgbClr val="000000"/>
                </a:solidFill>
                <a:latin typeface="Trebuchet MS"/>
              </a:rPr>
              <a:t>T</a:t>
            </a:r>
            <a:r>
              <a:rPr lang="en-US" sz="3600" b="1" strike="noStrike" spc="-1">
                <a:solidFill>
                  <a:srgbClr val="000000"/>
                </a:solidFill>
                <a:latin typeface="Trebuchet MS"/>
              </a:rPr>
              <a:t>S</a:t>
            </a:r>
            <a:r>
              <a:rPr lang="en-US" sz="3600" b="1" strike="noStrike" spc="55">
                <a:solidFill>
                  <a:srgbClr val="000000"/>
                </a:solidFill>
                <a:latin typeface="Trebuchet MS"/>
              </a:rPr>
              <a:t> </a:t>
            </a:r>
            <a:r>
              <a:rPr lang="en-US" sz="3600" b="1" strike="noStrike" spc="-296">
                <a:solidFill>
                  <a:srgbClr val="000000"/>
                </a:solidFill>
                <a:latin typeface="Trebuchet MS"/>
              </a:rPr>
              <a:t>V</a:t>
            </a:r>
            <a:r>
              <a:rPr lang="en-US" sz="3600" b="1" strike="noStrike" spc="-35">
                <a:solidFill>
                  <a:srgbClr val="000000"/>
                </a:solidFill>
                <a:latin typeface="Trebuchet MS"/>
              </a:rPr>
              <a:t>A</a:t>
            </a:r>
            <a:r>
              <a:rPr lang="en-US" sz="3600" b="1" strike="noStrike" spc="21">
                <a:solidFill>
                  <a:srgbClr val="000000"/>
                </a:solidFill>
                <a:latin typeface="Trebuchet MS"/>
              </a:rPr>
              <a:t>LU</a:t>
            </a:r>
            <a:r>
              <a:rPr lang="en-US" sz="3600" b="1" strike="noStrike" spc="-1">
                <a:solidFill>
                  <a:srgbClr val="000000"/>
                </a:solidFill>
                <a:latin typeface="Trebuchet MS"/>
              </a:rPr>
              <a:t>E</a:t>
            </a:r>
            <a:r>
              <a:rPr lang="en-US" sz="3600" b="1" strike="noStrike" spc="-66">
                <a:solidFill>
                  <a:srgbClr val="000000"/>
                </a:solidFill>
                <a:latin typeface="Trebuchet MS"/>
              </a:rPr>
              <a:t> </a:t>
            </a:r>
            <a:r>
              <a:rPr lang="en-US" sz="3600" b="1" strike="noStrike" spc="-15">
                <a:solidFill>
                  <a:srgbClr val="000000"/>
                </a:solidFill>
                <a:latin typeface="Trebuchet MS"/>
              </a:rPr>
              <a:t>P</a:t>
            </a:r>
            <a:r>
              <a:rPr lang="en-US" sz="3600" b="1" strike="noStrike" spc="-32">
                <a:solidFill>
                  <a:srgbClr val="000000"/>
                </a:solidFill>
                <a:latin typeface="Trebuchet MS"/>
              </a:rPr>
              <a:t>R</a:t>
            </a:r>
            <a:r>
              <a:rPr lang="en-US" sz="3600" b="1" strike="noStrike" spc="7">
                <a:solidFill>
                  <a:srgbClr val="000000"/>
                </a:solidFill>
                <a:latin typeface="Trebuchet MS"/>
              </a:rPr>
              <a:t>O</a:t>
            </a:r>
            <a:r>
              <a:rPr lang="en-US" sz="3600" b="1" strike="noStrike" spc="-15">
                <a:solidFill>
                  <a:srgbClr val="000000"/>
                </a:solidFill>
                <a:latin typeface="Trebuchet MS"/>
              </a:rPr>
              <a:t>P</a:t>
            </a:r>
            <a:r>
              <a:rPr lang="en-US" sz="3600" b="1" strike="noStrike" spc="7">
                <a:solidFill>
                  <a:srgbClr val="000000"/>
                </a:solidFill>
                <a:latin typeface="Trebuchet MS"/>
              </a:rPr>
              <a:t>O</a:t>
            </a:r>
            <a:r>
              <a:rPr lang="en-US" sz="3600" b="1" strike="noStrike" spc="21">
                <a:solidFill>
                  <a:srgbClr val="000000"/>
                </a:solidFill>
                <a:latin typeface="Trebuchet MS"/>
              </a:rPr>
              <a:t>S</a:t>
            </a:r>
            <a:r>
              <a:rPr lang="en-US" sz="3600" b="1" strike="noStrike" spc="-32">
                <a:solidFill>
                  <a:srgbClr val="000000"/>
                </a:solidFill>
                <a:latin typeface="Trebuchet MS"/>
              </a:rPr>
              <a:t>I</a:t>
            </a:r>
            <a:r>
              <a:rPr lang="en-US" sz="3600" b="1" strike="noStrike" spc="-35">
                <a:solidFill>
                  <a:srgbClr val="000000"/>
                </a:solidFill>
                <a:latin typeface="Trebuchet MS"/>
              </a:rPr>
              <a:t>T</a:t>
            </a:r>
            <a:r>
              <a:rPr lang="en-US" sz="3600" b="1" strike="noStrike" spc="-32">
                <a:solidFill>
                  <a:srgbClr val="000000"/>
                </a:solidFill>
                <a:latin typeface="Trebuchet MS"/>
              </a:rPr>
              <a:t>I</a:t>
            </a:r>
            <a:r>
              <a:rPr lang="en-US" sz="3600" b="1" strike="noStrike" spc="7">
                <a:solidFill>
                  <a:srgbClr val="000000"/>
                </a:solidFill>
                <a:latin typeface="Trebuchet MS"/>
              </a:rPr>
              <a:t>O</a:t>
            </a:r>
            <a:r>
              <a:rPr lang="en-US" sz="3600" b="1" strike="noStrike" spc="-1">
                <a:solidFill>
                  <a:srgbClr val="000000"/>
                </a:solidFill>
                <a:latin typeface="Trebuchet MS"/>
              </a:rPr>
              <a:t>N</a:t>
            </a:r>
            <a:endParaRPr lang="en-US" sz="3600" b="0" strike="noStrike" spc="-1">
              <a:latin typeface="Times New Roman"/>
            </a:endParaRPr>
          </a:p>
        </p:txBody>
      </p:sp>
      <p:pic>
        <p:nvPicPr>
          <p:cNvPr id="180" name="object 7"/>
          <p:cNvPicPr/>
          <p:nvPr/>
        </p:nvPicPr>
        <p:blipFill>
          <a:blip r:embed="rId3"/>
          <a:stretch/>
        </p:blipFill>
        <p:spPr>
          <a:xfrm>
            <a:off x="676440" y="6467400"/>
            <a:ext cx="2142360" cy="199440"/>
          </a:xfrm>
          <a:prstGeom prst="rect">
            <a:avLst/>
          </a:prstGeom>
          <a:ln>
            <a:noFill/>
          </a:ln>
        </p:spPr>
      </p:pic>
      <p:sp>
        <p:nvSpPr>
          <p:cNvPr id="181" name="CustomShape 5"/>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82" name="CustomShape 6"/>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BB5F1C23-67EC-4398-B93D-149A0CB379C8}" type="slidenum">
              <a:rPr lang="en-US" sz="1100" b="0" strike="noStrike" spc="7">
                <a:solidFill>
                  <a:srgbClr val="2D936B"/>
                </a:solidFill>
                <a:latin typeface="Trebuchet MS"/>
              </a:rPr>
              <a:pPr marL="38160">
                <a:lnSpc>
                  <a:spcPct val="100000"/>
                </a:lnSpc>
                <a:spcBef>
                  <a:spcPts val="54"/>
                </a:spcBef>
              </a:pPr>
              <a:t>7</a:t>
            </a:fld>
            <a:endParaRPr lang="en-US" sz="1100" b="0" strike="noStrike" spc="-1">
              <a:latin typeface="Times New Roman"/>
            </a:endParaRPr>
          </a:p>
        </p:txBody>
      </p:sp>
      <p:sp>
        <p:nvSpPr>
          <p:cNvPr id="183" name="TextShape 7"/>
          <p:cNvSpPr txBox="1"/>
          <p:nvPr/>
        </p:nvSpPr>
        <p:spPr>
          <a:xfrm>
            <a:off x="221040" y="2103120"/>
            <a:ext cx="11865240" cy="5481720"/>
          </a:xfrm>
          <a:prstGeom prst="rect">
            <a:avLst/>
          </a:prstGeom>
          <a:noFill/>
          <a:ln>
            <a:noFill/>
          </a:ln>
        </p:spPr>
        <p:txBody>
          <a:bodyPr lIns="90000" tIns="45000" rIns="90000" bIns="45000">
            <a:spAutoFit/>
          </a:bodyPr>
          <a:lstStyle/>
          <a:p>
            <a:pPr marL="216000" indent="-216000">
              <a:buClr>
                <a:srgbClr val="000000"/>
              </a:buClr>
              <a:buSzPct val="45000"/>
              <a:buFont typeface="Wingdings" charset="2"/>
              <a:buChar char=""/>
            </a:pPr>
            <a:r>
              <a:rPr lang="en-US" sz="2400" b="0" strike="noStrike" spc="-1">
                <a:latin typeface="Times New Roman"/>
              </a:rPr>
              <a:t>Our solution is a comprehensive approach to protecting users from keyloggers. We implement a multi-layered system that includes both hardware and software components.</a:t>
            </a:r>
          </a:p>
          <a:p>
            <a:pPr marL="216000" indent="-216000">
              <a:buClr>
                <a:srgbClr val="000000"/>
              </a:buClr>
              <a:buSzPct val="45000"/>
              <a:buFont typeface="Wingdings" charset="2"/>
              <a:buChar char=""/>
            </a:pPr>
            <a:r>
              <a:rPr lang="en-US" sz="2400" b="0" strike="noStrike" spc="-1">
                <a:latin typeface="Times New Roman"/>
              </a:rPr>
              <a:t>This system will provide users with complete confidence in their privacy and security. With our solution, users can work without worrying about their keystrokes being intercepted.</a:t>
            </a:r>
          </a:p>
          <a:p>
            <a:pPr marL="216000" indent="-216000">
              <a:buClr>
                <a:srgbClr val="000000"/>
              </a:buClr>
              <a:buSzPct val="45000"/>
              <a:buFont typeface="Wingdings" charset="2"/>
              <a:buChar char=""/>
            </a:pPr>
            <a:r>
              <a:rPr lang="en-US" sz="2400" b="0" strike="noStrike" spc="-1">
                <a:latin typeface="Times New Roman"/>
              </a:rPr>
              <a:t>The project proposes to develop a machine learning-based keylogger detection system that analyzes user typing behavior to identify anomalous patterns indicative of keylogger activity.</a:t>
            </a:r>
          </a:p>
          <a:p>
            <a:pPr marL="216000" indent="-216000">
              <a:buClr>
                <a:srgbClr val="000000"/>
              </a:buClr>
              <a:buSzPct val="45000"/>
              <a:buFont typeface="Wingdings" charset="2"/>
              <a:buChar char=""/>
            </a:pPr>
            <a:r>
              <a:rPr lang="en-US" sz="2400" b="0" strike="noStrike" spc="-1">
                <a:latin typeface="Times New Roman"/>
              </a:rPr>
              <a:t>The system will leverage a combination of supervised and unsupervised learning techniques to continuously learn and adapt to new threats. Implementation will involve designing a user-friendly application that runs in the background and provides real-time alerts when suspicious activity is detected.</a:t>
            </a:r>
          </a:p>
          <a:p>
            <a:pPr marL="216000" indent="-216000">
              <a:buClr>
                <a:srgbClr val="000000"/>
              </a:buClr>
              <a:buSzPct val="45000"/>
              <a:buFont typeface="Wingdings" charset="2"/>
              <a:buChar char=""/>
            </a:pPr>
            <a:r>
              <a:rPr lang="en-US" sz="2400" b="0" strike="noStrike" spc="-1">
                <a:latin typeface="Times New Roman"/>
              </a:rPr>
              <a:t>Ensure your solution outline and value proposition are clear, precise, and aligned with the identified problem statement.</a:t>
            </a:r>
          </a:p>
          <a:p>
            <a:pPr marL="216000" indent="-216000">
              <a:buClr>
                <a:srgbClr val="000000"/>
              </a:buClr>
              <a:buSzPct val="45000"/>
              <a:buFont typeface="Wingdings" charset="2"/>
              <a:buChar char=""/>
            </a:pPr>
            <a:r>
              <a:rPr lang="en-US" sz="2400" b="0" strike="noStrike" spc="-1">
                <a:latin typeface="Times New Roman"/>
              </a:rPr>
              <a:t> Ensure  solution outline and value proposition are clear, precise, and aligned with the identified problem statement.</a:t>
            </a:r>
          </a:p>
          <a:p>
            <a:endParaRPr lang="en-US" sz="2400" b="0" strike="noStrike" spc="-1">
              <a:latin typeface="Times New Roman"/>
            </a:endParaRPr>
          </a:p>
          <a:p>
            <a:endParaRPr lang="en-US" sz="24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85"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6" name="CustomShape 3"/>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87" name="CustomShape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88" name="object 6"/>
          <p:cNvPicPr/>
          <p:nvPr/>
        </p:nvPicPr>
        <p:blipFill>
          <a:blip r:embed="rId2"/>
          <a:stretch/>
        </p:blipFill>
        <p:spPr>
          <a:xfrm>
            <a:off x="9692640" y="3347640"/>
            <a:ext cx="2466360" cy="3418920"/>
          </a:xfrm>
          <a:prstGeom prst="rect">
            <a:avLst/>
          </a:prstGeom>
          <a:ln>
            <a:noFill/>
          </a:ln>
        </p:spPr>
      </p:pic>
      <p:sp>
        <p:nvSpPr>
          <p:cNvPr id="189" name="CustomShape 5"/>
          <p:cNvSpPr/>
          <p:nvPr/>
        </p:nvSpPr>
        <p:spPr>
          <a:xfrm>
            <a:off x="739800" y="654840"/>
            <a:ext cx="8312760" cy="568044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9">
                <a:solidFill>
                  <a:srgbClr val="000000"/>
                </a:solidFill>
                <a:latin typeface="Trebuchet MS"/>
              </a:rPr>
              <a:t>THE</a:t>
            </a:r>
            <a:r>
              <a:rPr lang="en-US" sz="4250" b="1" strike="noStrike" spc="15">
                <a:solidFill>
                  <a:srgbClr val="000000"/>
                </a:solidFill>
                <a:latin typeface="Trebuchet MS"/>
              </a:rPr>
              <a:t> </a:t>
            </a:r>
            <a:r>
              <a:rPr lang="en-US" sz="4250" b="1" strike="noStrike" spc="7">
                <a:solidFill>
                  <a:srgbClr val="000000"/>
                </a:solidFill>
                <a:latin typeface="Trebuchet MS"/>
              </a:rPr>
              <a:t>WOW</a:t>
            </a:r>
            <a:r>
              <a:rPr lang="en-US" sz="4250" b="1" strike="noStrike" spc="80">
                <a:solidFill>
                  <a:srgbClr val="000000"/>
                </a:solidFill>
                <a:latin typeface="Trebuchet MS"/>
              </a:rPr>
              <a:t> </a:t>
            </a:r>
            <a:r>
              <a:rPr lang="en-US" sz="4250" b="1" strike="noStrike" spc="7">
                <a:solidFill>
                  <a:srgbClr val="000000"/>
                </a:solidFill>
                <a:latin typeface="Trebuchet MS"/>
              </a:rPr>
              <a:t>IN</a:t>
            </a:r>
            <a:r>
              <a:rPr lang="en-US" sz="4250" b="1" strike="noStrike" spc="-7">
                <a:solidFill>
                  <a:srgbClr val="000000"/>
                </a:solidFill>
                <a:latin typeface="Trebuchet MS"/>
              </a:rPr>
              <a:t> </a:t>
            </a:r>
            <a:r>
              <a:rPr lang="en-US" sz="4250" b="1" strike="noStrike" spc="9">
                <a:solidFill>
                  <a:srgbClr val="000000"/>
                </a:solidFill>
                <a:latin typeface="Trebuchet MS"/>
              </a:rPr>
              <a:t>YOUR</a:t>
            </a:r>
            <a:r>
              <a:rPr lang="en-US" sz="4250" b="1" strike="noStrike" spc="-12">
                <a:solidFill>
                  <a:srgbClr val="000000"/>
                </a:solidFill>
                <a:latin typeface="Trebuchet MS"/>
              </a:rPr>
              <a:t> </a:t>
            </a:r>
            <a:r>
              <a:rPr lang="en-US" sz="4250" b="1" strike="noStrike" spc="15">
                <a:solidFill>
                  <a:srgbClr val="000000"/>
                </a:solidFill>
                <a:latin typeface="Trebuchet MS"/>
              </a:rPr>
              <a:t>SOLUTION</a:t>
            </a:r>
            <a:endParaRPr lang="en-US" sz="4250" b="0" strike="noStrike" spc="-1">
              <a:latin typeface="Times New Roman"/>
            </a:endParaRPr>
          </a:p>
          <a:p>
            <a:pPr marL="12600">
              <a:lnSpc>
                <a:spcPct val="100000"/>
              </a:lnSpc>
              <a:spcBef>
                <a:spcPts val="130"/>
              </a:spcBef>
            </a:pPr>
            <a:r>
              <a:rPr lang="en-US" sz="2000" b="0" strike="noStrike" spc="15">
                <a:solidFill>
                  <a:srgbClr val="000000"/>
                </a:solidFill>
                <a:latin typeface="Trebuchet MS"/>
              </a:rPr>
              <a:t>Our keylogger detection solution offers a unique advantage: real-time monitoring. It provides immediate alerts whenever suspicious activity is detected. This ensures timely intervention to prevent data breaches and protect sensitive information.</a:t>
            </a:r>
            <a:endParaRPr lang="en-US" sz="2000" b="0" strike="noStrike" spc="-1">
              <a:latin typeface="Times New Roman"/>
            </a:endParaRPr>
          </a:p>
          <a:p>
            <a:pPr marL="12600">
              <a:lnSpc>
                <a:spcPct val="100000"/>
              </a:lnSpc>
              <a:spcBef>
                <a:spcPts val="130"/>
              </a:spcBef>
            </a:pPr>
            <a:r>
              <a:rPr lang="en-US" sz="2000" b="0" strike="noStrike" spc="15">
                <a:solidFill>
                  <a:srgbClr val="000000"/>
                </a:solidFill>
                <a:latin typeface="Trebuchet MS"/>
              </a:rPr>
              <a:t>Furthermore, our solution goes beyond simple detection. It provides detailed insights into the behavior of suspected keyloggers. This allows for targeted remediation efforts and improves overall security posture.</a:t>
            </a:r>
            <a:endParaRPr lang="en-US" sz="2000" b="0" strike="noStrike" spc="-1">
              <a:latin typeface="Times New Roman"/>
            </a:endParaRPr>
          </a:p>
          <a:p>
            <a:pPr marL="12600">
              <a:lnSpc>
                <a:spcPct val="100000"/>
              </a:lnSpc>
              <a:spcBef>
                <a:spcPts val="130"/>
              </a:spcBef>
            </a:pPr>
            <a:r>
              <a:rPr lang="en-US" sz="2000" b="0" strike="noStrike" spc="15">
                <a:solidFill>
                  <a:srgbClr val="000000"/>
                </a:solidFill>
                <a:latin typeface="Trebuchet M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endParaRPr lang="en-US" sz="2000" b="0" strike="noStrike" spc="-1">
              <a:latin typeface="Times New Roman"/>
            </a:endParaRPr>
          </a:p>
          <a:p>
            <a:pPr marL="12600">
              <a:lnSpc>
                <a:spcPct val="100000"/>
              </a:lnSpc>
              <a:spcBef>
                <a:spcPts val="130"/>
              </a:spcBef>
            </a:pPr>
            <a:endParaRPr lang="en-US" sz="2000" b="0" strike="noStrike" spc="-1">
              <a:latin typeface="Times New Roman"/>
            </a:endParaRPr>
          </a:p>
          <a:p>
            <a:pPr marL="12600">
              <a:lnSpc>
                <a:spcPct val="100000"/>
              </a:lnSpc>
              <a:spcBef>
                <a:spcPts val="130"/>
              </a:spcBef>
            </a:pPr>
            <a:endParaRPr lang="en-US" sz="2000" b="0" strike="noStrike" spc="-1">
              <a:latin typeface="Times New Roman"/>
            </a:endParaRPr>
          </a:p>
          <a:p>
            <a:endParaRPr lang="en-US" sz="2000" b="0" strike="noStrike" spc="-1">
              <a:latin typeface="Times New Roman"/>
            </a:endParaRPr>
          </a:p>
        </p:txBody>
      </p:sp>
      <p:sp>
        <p:nvSpPr>
          <p:cNvPr id="190" name="CustomShape 6"/>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3682BA59-0011-4D9B-881D-C0653C0A425D}" type="slidenum">
              <a:rPr lang="en-US" sz="1100" b="0" strike="noStrike" spc="7">
                <a:solidFill>
                  <a:srgbClr val="2D936B"/>
                </a:solidFill>
                <a:latin typeface="Trebuchet MS"/>
                <a:ea typeface="DejaVu Sans"/>
              </a:rPr>
              <a:pPr marL="38160">
                <a:lnSpc>
                  <a:spcPct val="100000"/>
                </a:lnSpc>
                <a:spcBef>
                  <a:spcPts val="54"/>
                </a:spcBef>
              </a:pPr>
              <a:t>8</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92"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93" name="CustomShape 3"/>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4" name="CustomShape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95" name="object 6"/>
          <p:cNvPicPr/>
          <p:nvPr/>
        </p:nvPicPr>
        <p:blipFill>
          <a:blip r:embed="rId2"/>
          <a:stretch/>
        </p:blipFill>
        <p:spPr>
          <a:xfrm>
            <a:off x="1666800" y="6467400"/>
            <a:ext cx="75600" cy="177120"/>
          </a:xfrm>
          <a:prstGeom prst="rect">
            <a:avLst/>
          </a:prstGeom>
          <a:ln>
            <a:noFill/>
          </a:ln>
        </p:spPr>
      </p:pic>
      <p:sp>
        <p:nvSpPr>
          <p:cNvPr id="196" name="CustomShape 5"/>
          <p:cNvSpPr/>
          <p:nvPr/>
        </p:nvSpPr>
        <p:spPr>
          <a:xfrm>
            <a:off x="739800" y="1368000"/>
            <a:ext cx="9044280" cy="54259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1800" b="1" strike="noStrike" spc="-46">
                <a:solidFill>
                  <a:srgbClr val="000000"/>
                </a:solidFill>
                <a:latin typeface="Trebuchet MS"/>
                <a:ea typeface="DejaVu Sans"/>
              </a:rPr>
              <a:t>Import Required Modules:</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Use Python's keyboard module to capture keystrokes.</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Optionally, use other modules for logging, encryption, or network communication.</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Set Up Logging:</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Configure logging settings to specify the format and destination of log files.</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Define Keylogger Function:</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Create a function to capture and log keystrokes.</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Use the keyboard.on_press() method to register a callback function to capture each key press event.</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Main Function:</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Create a main function to start the keylogger and keep it running indefinitely.</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Testing and Deployment:</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Test the keylogger program to ensure it captures keystrokes correctly.</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Deploy the keylogger on target systems if necessary, ensuring compliance with legal and ethical considerations.</a:t>
            </a:r>
            <a:endParaRPr lang="en-US" sz="1800" b="0" strike="noStrike" spc="-1">
              <a:latin typeface="Times New Roman"/>
            </a:endParaRPr>
          </a:p>
        </p:txBody>
      </p:sp>
      <p:sp>
        <p:nvSpPr>
          <p:cNvPr id="197" name="CustomShape 6"/>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D76A14EF-4B97-49AC-8C3E-4B4C8DEC142D}" type="slidenum">
              <a:rPr lang="en-US" sz="1100" b="0" strike="noStrike" spc="7">
                <a:solidFill>
                  <a:srgbClr val="2D936B"/>
                </a:solidFill>
                <a:latin typeface="Trebuchet MS"/>
                <a:ea typeface="DejaVu Sans"/>
              </a:rPr>
              <a:pPr marL="38160">
                <a:lnSpc>
                  <a:spcPct val="100000"/>
                </a:lnSpc>
                <a:spcBef>
                  <a:spcPts val="54"/>
                </a:spcBef>
              </a:pPr>
              <a:t>9</a:t>
            </a:fld>
            <a:endParaRPr lang="en-US" sz="1100" b="0" strike="noStrike" spc="-1">
              <a:latin typeface="Times New Roman"/>
            </a:endParaRPr>
          </a:p>
        </p:txBody>
      </p:sp>
      <p:sp>
        <p:nvSpPr>
          <p:cNvPr id="198" name="CustomShape 7"/>
          <p:cNvSpPr/>
          <p:nvPr/>
        </p:nvSpPr>
        <p:spPr>
          <a:xfrm>
            <a:off x="739800" y="291240"/>
            <a:ext cx="3303360" cy="74448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4800" b="1" strike="noStrike" spc="9">
                <a:solidFill>
                  <a:srgbClr val="000000"/>
                </a:solidFill>
                <a:latin typeface="Trebuchet MS"/>
                <a:ea typeface="DejaVu Sans"/>
              </a:rPr>
              <a:t>M</a:t>
            </a:r>
            <a:r>
              <a:rPr lang="en-US" sz="4800" b="1" strike="noStrike" spc="-1">
                <a:solidFill>
                  <a:srgbClr val="000000"/>
                </a:solidFill>
                <a:latin typeface="Trebuchet MS"/>
                <a:ea typeface="DejaVu Sans"/>
              </a:rPr>
              <a:t>O</a:t>
            </a:r>
            <a:r>
              <a:rPr lang="en-US" sz="4800" b="1" strike="noStrike" spc="-15">
                <a:solidFill>
                  <a:srgbClr val="000000"/>
                </a:solidFill>
                <a:latin typeface="Trebuchet MS"/>
                <a:ea typeface="DejaVu Sans"/>
              </a:rPr>
              <a:t>D</a:t>
            </a:r>
            <a:r>
              <a:rPr lang="en-US" sz="4800" b="1" strike="noStrike" spc="-35">
                <a:solidFill>
                  <a:srgbClr val="000000"/>
                </a:solidFill>
                <a:latin typeface="Trebuchet MS"/>
                <a:ea typeface="DejaVu Sans"/>
              </a:rPr>
              <a:t>E</a:t>
            </a:r>
            <a:r>
              <a:rPr lang="en-US" sz="4800" b="1" strike="noStrike" spc="-32">
                <a:solidFill>
                  <a:srgbClr val="000000"/>
                </a:solidFill>
                <a:latin typeface="Trebuchet MS"/>
                <a:ea typeface="DejaVu Sans"/>
              </a:rPr>
              <a:t>LL</a:t>
            </a:r>
            <a:r>
              <a:rPr lang="en-US" sz="4800" b="1" strike="noStrike" spc="-7">
                <a:solidFill>
                  <a:srgbClr val="000000"/>
                </a:solidFill>
                <a:latin typeface="Trebuchet MS"/>
                <a:ea typeface="DejaVu Sans"/>
              </a:rPr>
              <a:t>I</a:t>
            </a:r>
            <a:r>
              <a:rPr lang="en-US" sz="4800" b="1" strike="noStrike" spc="26">
                <a:solidFill>
                  <a:srgbClr val="000000"/>
                </a:solidFill>
                <a:latin typeface="Trebuchet MS"/>
                <a:ea typeface="DejaVu Sans"/>
              </a:rPr>
              <a:t>N</a:t>
            </a:r>
            <a:r>
              <a:rPr lang="en-US" sz="4800" b="1" strike="noStrike" spc="1">
                <a:solidFill>
                  <a:srgbClr val="000000"/>
                </a:solidFill>
                <a:latin typeface="Trebuchet MS"/>
                <a:ea typeface="DejaVu Sans"/>
              </a:rPr>
              <a:t>G</a:t>
            </a:r>
            <a:endParaRPr lang="en-US" sz="48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1120</Words>
  <Application>LibreOffice/6.2.4.2$Windows_X86_64 LibreOffice_project/2412653d852ce75f65fbfa83fb7e7b669a126d64</Application>
  <PresentationFormat>Custom</PresentationFormat>
  <Paragraphs>120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KARTHIK</dc:creator>
  <cp:lastModifiedBy>KARTHIK</cp:lastModifiedBy>
  <cp:revision>8</cp:revision>
  <dcterms:created xsi:type="dcterms:W3CDTF">2024-06-03T05:48:59Z</dcterms:created>
  <dcterms:modified xsi:type="dcterms:W3CDTF">2024-06-20T14:13:12Z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false</vt:bool>
  </property>
  <property fmtid="{D5CDD505-2E9C-101B-9397-08002B2CF9AE}" pid="6" name="LastSaved">
    <vt:filetime>2024-06-03T00:00:00Z</vt:filetime>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10</vt:i4>
  </property>
</Properties>
</file>