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56" r:id="rId2"/>
    <p:sldId id="257" r:id="rId3"/>
    <p:sldId id="273" r:id="rId4"/>
    <p:sldId id="276" r:id="rId5"/>
    <p:sldId id="285" r:id="rId6"/>
    <p:sldId id="296" r:id="rId7"/>
    <p:sldId id="274" r:id="rId8"/>
    <p:sldId id="275" r:id="rId9"/>
    <p:sldId id="280" r:id="rId10"/>
    <p:sldId id="286" r:id="rId11"/>
    <p:sldId id="283" r:id="rId12"/>
    <p:sldId id="295" r:id="rId13"/>
    <p:sldId id="290" r:id="rId14"/>
    <p:sldId id="291" r:id="rId15"/>
    <p:sldId id="292" r:id="rId16"/>
    <p:sldId id="298" r:id="rId17"/>
    <p:sldId id="299" r:id="rId18"/>
    <p:sldId id="300" r:id="rId19"/>
    <p:sldId id="301" r:id="rId20"/>
    <p:sldId id="307" r:id="rId21"/>
    <p:sldId id="302" r:id="rId22"/>
    <p:sldId id="303" r:id="rId23"/>
    <p:sldId id="304" r:id="rId24"/>
    <p:sldId id="305" r:id="rId25"/>
    <p:sldId id="309" r:id="rId26"/>
    <p:sldId id="310" r:id="rId27"/>
    <p:sldId id="311" r:id="rId28"/>
    <p:sldId id="306" r:id="rId29"/>
    <p:sldId id="277"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30-06-2022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smtClean="0">
                <a:solidFill>
                  <a:schemeClr val="bg1"/>
                </a:solidFill>
                <a:effectLst/>
                <a:latin typeface="Times New Roman" panose="02020603050405020304" pitchFamily="18" charset="0"/>
                <a:cs typeface="Times New Roman" panose="02020603050405020304" pitchFamily="18" charset="0"/>
              </a:rPr>
              <a:t>Identifying The</a:t>
            </a:r>
            <a:r>
              <a:rPr lang="en-IN" sz="1500" b="1" i="1" baseline="0" dirty="0" smtClean="0">
                <a:solidFill>
                  <a:schemeClr val="bg1"/>
                </a:solidFill>
                <a:effectLst/>
                <a:latin typeface="Times New Roman" panose="02020603050405020304" pitchFamily="18" charset="0"/>
                <a:cs typeface="Times New Roman" panose="02020603050405020304" pitchFamily="18" charset="0"/>
              </a:rPr>
              <a:t> Health Condition Of  A Leaf Using CNN</a:t>
            </a:r>
            <a:r>
              <a:rPr lang="en-IN" sz="1500" b="1" i="1" dirty="0" smtClean="0">
                <a:solidFill>
                  <a:schemeClr val="bg1"/>
                </a:solidFill>
                <a:effectLst/>
                <a:latin typeface="Times New Roman" panose="02020603050405020304" pitchFamily="18" charset="0"/>
                <a:cs typeface="Times New Roman" panose="02020603050405020304" pitchFamily="18" charset="0"/>
              </a:rPr>
              <a:t>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Identifying The Health</a:t>
            </a:r>
            <a:r>
              <a:rPr lang="en-US" sz="1500" b="1" i="1" baseline="0" dirty="0" smtClean="0">
                <a:solidFill>
                  <a:schemeClr val="bg1"/>
                </a:solidFill>
                <a:effectLst/>
                <a:latin typeface="Times New Roman" panose="02020603050405020304" pitchFamily="18" charset="0"/>
                <a:cs typeface="Times New Roman" panose="02020603050405020304" pitchFamily="18" charset="0"/>
              </a:rPr>
              <a:t> Condition Of A Leaf Using CNN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Classification%20Techniques%20for%20Plant%20Disease%20Detection%20-%20ref%20paper%202.pdf" TargetMode="External"/><Relationship Id="rId2" Type="http://schemas.openxmlformats.org/officeDocument/2006/relationships/hyperlink" Target="Plant_Disease_Detection_using_Image_Processing%20%20-%20ref%20paper%201.pdf" TargetMode="External"/><Relationship Id="rId1" Type="http://schemas.openxmlformats.org/officeDocument/2006/relationships/slideLayout" Target="../slideLayouts/slideLayout2.xml"/><Relationship Id="rId5" Type="http://schemas.openxmlformats.org/officeDocument/2006/relationships/hyperlink" Target="dataset" TargetMode="External"/><Relationship Id="rId4" Type="http://schemas.openxmlformats.org/officeDocument/2006/relationships/hyperlink" Target="ref%20paper%203.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 </a:t>
            </a:r>
            <a:r>
              <a:rPr lang="en-US" sz="2600" b="0" dirty="0" err="1">
                <a:effectLst>
                  <a:outerShdw blurRad="38100" dist="38100" dir="2700000" algn="tl">
                    <a:srgbClr val="000000">
                      <a:alpha val="43137"/>
                    </a:srgbClr>
                  </a:outerShdw>
                </a:effectLst>
              </a:rPr>
              <a:t>Drakshayini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184G1A0516</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sz="2400" b="0" dirty="0">
                <a:effectLst>
                  <a:outerShdw blurRad="38100" dist="38100" dir="2700000" algn="tl">
                    <a:srgbClr val="000000">
                      <a:alpha val="43137"/>
                    </a:srgbClr>
                  </a:outerShdw>
                </a:effectLst>
              </a:rPr>
              <a:t>Mr. P. </a:t>
            </a:r>
            <a:r>
              <a:rPr lang="en-IN" sz="2400" b="0" dirty="0" err="1">
                <a:effectLst>
                  <a:outerShdw blurRad="38100" dist="38100" dir="2700000" algn="tl">
                    <a:srgbClr val="000000">
                      <a:alpha val="43137"/>
                    </a:srgbClr>
                  </a:outerShdw>
                </a:effectLst>
              </a:rPr>
              <a:t>Veera</a:t>
            </a:r>
            <a:r>
              <a:rPr lang="en-IN" sz="2400" b="0" dirty="0">
                <a:effectLst>
                  <a:outerShdw blurRad="38100" dist="38100" dir="2700000" algn="tl">
                    <a:srgbClr val="000000">
                      <a:alpha val="43137"/>
                    </a:srgbClr>
                  </a:outerShdw>
                </a:effectLst>
              </a:rPr>
              <a:t> </a:t>
            </a:r>
            <a:r>
              <a:rPr lang="en-IN" sz="2400" b="0" dirty="0" err="1">
                <a:effectLst>
                  <a:outerShdw blurRad="38100" dist="38100" dir="2700000" algn="tl">
                    <a:srgbClr val="000000">
                      <a:alpha val="43137"/>
                    </a:srgbClr>
                  </a:outerShdw>
                </a:effectLst>
              </a:rPr>
              <a:t>Prakash</a:t>
            </a:r>
            <a:r>
              <a:rPr lang="en-IN" sz="2400" b="0" baseline="-25000" dirty="0">
                <a:effectLst>
                  <a:outerShdw blurRad="38100" dist="38100" dir="2700000" algn="tl">
                    <a:srgbClr val="000000">
                      <a:alpha val="43137"/>
                    </a:srgbClr>
                  </a:outerShdw>
                </a:effectLst>
              </a:rPr>
              <a:t> </a:t>
            </a:r>
            <a:r>
              <a:rPr lang="en-IN" sz="2400" b="0" baseline="-25000" dirty="0" err="1">
                <a:effectLst>
                  <a:outerShdw blurRad="38100" dist="38100" dir="2700000" algn="tl">
                    <a:srgbClr val="000000">
                      <a:alpha val="43137"/>
                    </a:srgbClr>
                  </a:outerShdw>
                </a:effectLst>
              </a:rPr>
              <a:t>M.Tech</a:t>
            </a:r>
            <a:r>
              <a:rPr lang="en-IN" sz="2400" b="0" baseline="-25000" dirty="0">
                <a:effectLst>
                  <a:outerShdw blurRad="38100" dist="38100" dir="2700000" algn="tl">
                    <a:srgbClr val="000000">
                      <a:alpha val="43137"/>
                    </a:srgbClr>
                  </a:outerShdw>
                </a:effectLst>
              </a:rPr>
              <a:t>., </a:t>
            </a:r>
            <a:r>
              <a:rPr lang="en-IN" sz="2400" b="0" baseline="-25000" dirty="0" smtClean="0">
                <a:effectLst>
                  <a:outerShdw blurRad="38100" dist="38100" dir="2700000" algn="tl">
                    <a:srgbClr val="000000">
                      <a:alpha val="43137"/>
                    </a:srgbClr>
                  </a:outerShdw>
                </a:effectLst>
              </a:rPr>
              <a:t>(</a:t>
            </a:r>
            <a:r>
              <a:rPr lang="en-IN" sz="2400" b="0" baseline="-25000" dirty="0" err="1" smtClean="0">
                <a:effectLst>
                  <a:outerShdw blurRad="38100" dist="38100" dir="2700000" algn="tl">
                    <a:srgbClr val="000000">
                      <a:alpha val="43137"/>
                    </a:srgbClr>
                  </a:outerShdw>
                </a:effectLst>
              </a:rPr>
              <a:t>Ph.D</a:t>
            </a:r>
            <a:r>
              <a:rPr lang="en-IN" sz="2400" b="0" baseline="-25000" dirty="0" smtClean="0">
                <a:effectLst>
                  <a:outerShdw blurRad="38100" dist="38100" dir="2700000" algn="tl">
                    <a:srgbClr val="000000">
                      <a:alpha val="43137"/>
                    </a:srgbClr>
                  </a:outerShdw>
                </a:effectLst>
              </a:rPr>
              <a:t>)</a:t>
            </a: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a:p>
            <a:pPr>
              <a:spcBef>
                <a:spcPts val="300"/>
              </a:spcBef>
            </a:pPr>
            <a:endParaRPr lang="en-IN" sz="1400" b="0" dirty="0"/>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 Keerthi</a:t>
            </a:r>
          </a:p>
          <a:p>
            <a:pPr>
              <a:spcBef>
                <a:spcPts val="300"/>
              </a:spcBef>
            </a:pPr>
            <a:r>
              <a:rPr lang="en-US" sz="1200" b="0" dirty="0"/>
              <a:t>Roll No. 184G1A0530</a:t>
            </a:r>
          </a:p>
        </p:txBody>
      </p:sp>
      <p:sp>
        <p:nvSpPr>
          <p:cNvPr id="13" name="Subtitle 11">
            <a:extLst>
              <a:ext uri="{FF2B5EF4-FFF2-40B4-BE49-F238E27FC236}">
                <a16:creationId xmlns=""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Naveen Kumar</a:t>
            </a:r>
          </a:p>
          <a:p>
            <a:pPr>
              <a:spcBef>
                <a:spcPts val="300"/>
              </a:spcBef>
            </a:pPr>
            <a:r>
              <a:rPr lang="en-US" sz="1200" b="0" dirty="0"/>
              <a:t>Roll No. 184G1A0552</a:t>
            </a:r>
          </a:p>
        </p:txBody>
      </p:sp>
      <p:sp>
        <p:nvSpPr>
          <p:cNvPr id="14" name="Subtitle 11">
            <a:extLst>
              <a:ext uri="{FF2B5EF4-FFF2-40B4-BE49-F238E27FC236}">
                <a16:creationId xmlns=""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K.Karthik</a:t>
            </a:r>
            <a:endParaRPr lang="en-US" sz="2600" b="0" dirty="0">
              <a:effectLst>
                <a:outerShdw blurRad="38100" dist="38100" dir="2700000" algn="tl">
                  <a:srgbClr val="000000">
                    <a:alpha val="43137"/>
                  </a:srgbClr>
                </a:outerShdw>
              </a:effectLst>
            </a:endParaRPr>
          </a:p>
          <a:p>
            <a:pPr>
              <a:spcBef>
                <a:spcPts val="300"/>
              </a:spcBef>
            </a:pPr>
            <a:r>
              <a:rPr lang="en-US" sz="1200" b="0" dirty="0"/>
              <a:t>Roll No. 194G5A0503</a:t>
            </a:r>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Identifying Health Condition Of </a:t>
            </a: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Leaf Using CNN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 xmlns:p14="http://schemas.microsoft.com/office/powerpoint/2010/main" val="365550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IN" b="1" dirty="0"/>
              <a:t>Hardware Requirements:</a:t>
            </a:r>
          </a:p>
          <a:p>
            <a:r>
              <a:rPr lang="en-IN" dirty="0"/>
              <a:t>Processor: </a:t>
            </a:r>
            <a:r>
              <a:rPr lang="en-IN" dirty="0" smtClean="0"/>
              <a:t>Minimum Intel </a:t>
            </a:r>
            <a:r>
              <a:rPr lang="en-IN" dirty="0"/>
              <a:t>Core I3</a:t>
            </a:r>
          </a:p>
          <a:p>
            <a:r>
              <a:rPr lang="en-IN" dirty="0"/>
              <a:t>RAM: </a:t>
            </a:r>
            <a:r>
              <a:rPr lang="en-IN" dirty="0" smtClean="0"/>
              <a:t>Minimum 4 </a:t>
            </a:r>
            <a:r>
              <a:rPr lang="en-IN" dirty="0"/>
              <a:t>GB</a:t>
            </a:r>
          </a:p>
          <a:p>
            <a:r>
              <a:rPr lang="en-IN" dirty="0"/>
              <a:t>Hard Disk: Minimum </a:t>
            </a:r>
            <a:r>
              <a:rPr lang="en-IN" dirty="0" smtClean="0"/>
              <a:t>250 GB</a:t>
            </a:r>
          </a:p>
          <a:p>
            <a:r>
              <a:rPr lang="en-IN" dirty="0" smtClean="0"/>
              <a:t>Operating System: Windows, Linux</a:t>
            </a:r>
          </a:p>
          <a:p>
            <a:pPr marL="0" indent="0">
              <a:buNone/>
            </a:pPr>
            <a:endParaRPr lang="en-IN" b="1" dirty="0"/>
          </a:p>
          <a:p>
            <a:pPr marL="0" indent="0">
              <a:buNone/>
            </a:pPr>
            <a:r>
              <a:rPr lang="en-IN" b="1" dirty="0" smtClean="0"/>
              <a:t>Software </a:t>
            </a:r>
            <a:r>
              <a:rPr lang="en-IN" b="1" dirty="0"/>
              <a:t>Requirements:</a:t>
            </a:r>
          </a:p>
          <a:p>
            <a:r>
              <a:rPr lang="en-IN" dirty="0" smtClean="0"/>
              <a:t>Programming </a:t>
            </a:r>
            <a:r>
              <a:rPr lang="en-IN" dirty="0"/>
              <a:t>Language: Python 3.8</a:t>
            </a:r>
          </a:p>
          <a:p>
            <a:r>
              <a:rPr lang="en-IN" dirty="0"/>
              <a:t>Browser: Google Chrome</a:t>
            </a:r>
          </a:p>
          <a:p>
            <a:pPr>
              <a:buNone/>
            </a:pPr>
            <a:endParaRPr lang="en-IN"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85011"/>
            <a:ext cx="12192000" cy="714892"/>
          </a:xfrm>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a:t>Process Flow:</a:t>
            </a:r>
          </a:p>
          <a:p>
            <a:pPr>
              <a:buNone/>
            </a:pPr>
            <a:endParaRPr lang="en-US" dirty="0"/>
          </a:p>
        </p:txBody>
      </p:sp>
      <p:pic>
        <p:nvPicPr>
          <p:cNvPr id="6" name="Picture 5" descr="img2.png"/>
          <p:cNvPicPr>
            <a:picLocks noChangeAspect="1"/>
          </p:cNvPicPr>
          <p:nvPr/>
        </p:nvPicPr>
        <p:blipFill>
          <a:blip r:embed="rId2"/>
          <a:stretch>
            <a:fillRect/>
          </a:stretch>
        </p:blipFill>
        <p:spPr>
          <a:xfrm>
            <a:off x="822960" y="1754120"/>
            <a:ext cx="5081451" cy="3898400"/>
          </a:xfrm>
          <a:prstGeom prst="rect">
            <a:avLst/>
          </a:prstGeom>
        </p:spPr>
      </p:pic>
      <p:pic>
        <p:nvPicPr>
          <p:cNvPr id="8" name="Picture 7" descr="cnn4.png"/>
          <p:cNvPicPr>
            <a:picLocks noChangeAspect="1"/>
          </p:cNvPicPr>
          <p:nvPr/>
        </p:nvPicPr>
        <p:blipFill>
          <a:blip r:embed="rId3"/>
          <a:stretch>
            <a:fillRect/>
          </a:stretch>
        </p:blipFill>
        <p:spPr>
          <a:xfrm>
            <a:off x="6191794" y="2063931"/>
            <a:ext cx="5081451" cy="269094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smtClean="0"/>
              <a:t>Contd</a:t>
            </a:r>
            <a:endParaRPr lang="en-IN"/>
          </a:p>
        </p:txBody>
      </p:sp>
      <p:sp>
        <p:nvSpPr>
          <p:cNvPr id="3" name="Content Placeholder 2"/>
          <p:cNvSpPr>
            <a:spLocks noGrp="1"/>
          </p:cNvSpPr>
          <p:nvPr>
            <p:ph idx="1"/>
          </p:nvPr>
        </p:nvSpPr>
        <p:spPr/>
        <p:txBody>
          <a:bodyPr/>
          <a:lstStyle/>
          <a:p>
            <a:r>
              <a:rPr lang="en-IN" dirty="0" smtClean="0"/>
              <a:t>Use Case Diagram:</a:t>
            </a:r>
            <a:endParaRPr lang="en-IN" dirty="0"/>
          </a:p>
        </p:txBody>
      </p:sp>
      <p:sp>
        <p:nvSpPr>
          <p:cNvPr id="11" name="Flowchart: Connector 10">
            <a:extLst>
              <a:ext uri="{FF2B5EF4-FFF2-40B4-BE49-F238E27FC236}">
                <a16:creationId xmlns="" xmlns:a16="http://schemas.microsoft.com/office/drawing/2014/main" id="{C88A1C62-4BDD-48D2-809C-66BE10CC053E}"/>
              </a:ext>
            </a:extLst>
          </p:cNvPr>
          <p:cNvSpPr/>
          <p:nvPr/>
        </p:nvSpPr>
        <p:spPr>
          <a:xfrm>
            <a:off x="1763512" y="2377593"/>
            <a:ext cx="453775" cy="494871"/>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2" name="Straight Connector 11">
            <a:extLst>
              <a:ext uri="{FF2B5EF4-FFF2-40B4-BE49-F238E27FC236}">
                <a16:creationId xmlns="" xmlns:a16="http://schemas.microsoft.com/office/drawing/2014/main" id="{597C6ED3-B9FB-4C15-9701-4E780B1715D3}"/>
              </a:ext>
            </a:extLst>
          </p:cNvPr>
          <p:cNvCxnSpPr>
            <a:cxnSpLocks/>
          </p:cNvCxnSpPr>
          <p:nvPr/>
        </p:nvCxnSpPr>
        <p:spPr>
          <a:xfrm>
            <a:off x="2003461" y="2882739"/>
            <a:ext cx="0" cy="54626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 xmlns:a16="http://schemas.microsoft.com/office/drawing/2014/main" id="{80D7AC05-7135-4D65-9B5C-AFEAC493DDA1}"/>
              </a:ext>
            </a:extLst>
          </p:cNvPr>
          <p:cNvCxnSpPr>
            <a:cxnSpLocks/>
          </p:cNvCxnSpPr>
          <p:nvPr/>
        </p:nvCxnSpPr>
        <p:spPr>
          <a:xfrm flipH="1">
            <a:off x="1776574" y="3111357"/>
            <a:ext cx="453774"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 xmlns:a16="http://schemas.microsoft.com/office/drawing/2014/main" id="{9302BB13-2B14-4F13-9763-09A0CFD79AB7}"/>
              </a:ext>
            </a:extLst>
          </p:cNvPr>
          <p:cNvCxnSpPr>
            <a:cxnSpLocks/>
          </p:cNvCxnSpPr>
          <p:nvPr/>
        </p:nvCxnSpPr>
        <p:spPr>
          <a:xfrm flipH="1">
            <a:off x="1797122" y="3417870"/>
            <a:ext cx="195209" cy="32877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AB95D6B6-A918-444A-BA46-569204D00706}"/>
              </a:ext>
            </a:extLst>
          </p:cNvPr>
          <p:cNvCxnSpPr>
            <a:cxnSpLocks/>
          </p:cNvCxnSpPr>
          <p:nvPr/>
        </p:nvCxnSpPr>
        <p:spPr>
          <a:xfrm flipH="1" flipV="1">
            <a:off x="2016732" y="3429000"/>
            <a:ext cx="202486" cy="317643"/>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 xmlns:a16="http://schemas.microsoft.com/office/drawing/2014/main" id="{D243325A-89D2-491E-BA0B-D39AA5CA4ADF}"/>
              </a:ext>
            </a:extLst>
          </p:cNvPr>
          <p:cNvSpPr/>
          <p:nvPr/>
        </p:nvSpPr>
        <p:spPr>
          <a:xfrm>
            <a:off x="1664412" y="3894333"/>
            <a:ext cx="883577" cy="3653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User</a:t>
            </a:r>
            <a:endParaRPr lang="en-IN" dirty="0"/>
          </a:p>
        </p:txBody>
      </p:sp>
      <p:sp>
        <p:nvSpPr>
          <p:cNvPr id="31" name="Oval 30"/>
          <p:cNvSpPr/>
          <p:nvPr/>
        </p:nvSpPr>
        <p:spPr>
          <a:xfrm>
            <a:off x="4911634" y="1240971"/>
            <a:ext cx="2325189" cy="7184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solidFill>
                  <a:schemeClr val="tx1"/>
                </a:solidFill>
              </a:rPr>
              <a:t>Upload Dataset</a:t>
            </a:r>
            <a:endParaRPr lang="en-IN" sz="1600" dirty="0">
              <a:solidFill>
                <a:schemeClr val="tx1"/>
              </a:solidFill>
            </a:endParaRPr>
          </a:p>
        </p:txBody>
      </p:sp>
      <p:sp>
        <p:nvSpPr>
          <p:cNvPr id="32" name="Oval 31"/>
          <p:cNvSpPr/>
          <p:nvPr/>
        </p:nvSpPr>
        <p:spPr>
          <a:xfrm>
            <a:off x="4959531" y="2255520"/>
            <a:ext cx="2325189"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Image Processing &amp; Normalization </a:t>
            </a:r>
            <a:endParaRPr lang="en-IN" dirty="0">
              <a:solidFill>
                <a:schemeClr val="tx1"/>
              </a:solidFill>
            </a:endParaRPr>
          </a:p>
        </p:txBody>
      </p:sp>
      <p:sp>
        <p:nvSpPr>
          <p:cNvPr id="33" name="Oval 32"/>
          <p:cNvSpPr/>
          <p:nvPr/>
        </p:nvSpPr>
        <p:spPr>
          <a:xfrm>
            <a:off x="4998721" y="3143794"/>
            <a:ext cx="2325189" cy="709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Build model</a:t>
            </a:r>
            <a:endParaRPr lang="en-IN" dirty="0"/>
          </a:p>
        </p:txBody>
      </p:sp>
      <p:sp>
        <p:nvSpPr>
          <p:cNvPr id="34" name="Oval 33"/>
          <p:cNvSpPr/>
          <p:nvPr/>
        </p:nvSpPr>
        <p:spPr>
          <a:xfrm>
            <a:off x="5050971" y="4110445"/>
            <a:ext cx="2325189" cy="6444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Upload Image &amp; Predict</a:t>
            </a:r>
            <a:endParaRPr lang="en-IN" dirty="0"/>
          </a:p>
        </p:txBody>
      </p:sp>
      <p:sp>
        <p:nvSpPr>
          <p:cNvPr id="35" name="Oval 34"/>
          <p:cNvSpPr/>
          <p:nvPr/>
        </p:nvSpPr>
        <p:spPr>
          <a:xfrm>
            <a:off x="5037908" y="4998720"/>
            <a:ext cx="2325189" cy="6966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Accuracy &amp; Graph</a:t>
            </a:r>
            <a:endParaRPr lang="en-IN" dirty="0"/>
          </a:p>
        </p:txBody>
      </p:sp>
      <p:sp>
        <p:nvSpPr>
          <p:cNvPr id="16" name="Oval 15"/>
          <p:cNvSpPr/>
          <p:nvPr/>
        </p:nvSpPr>
        <p:spPr>
          <a:xfrm>
            <a:off x="5033554" y="5826033"/>
            <a:ext cx="2325189" cy="6400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Exit</a:t>
            </a:r>
            <a:endParaRPr lang="en-IN" dirty="0"/>
          </a:p>
        </p:txBody>
      </p:sp>
      <p:cxnSp>
        <p:nvCxnSpPr>
          <p:cNvPr id="27" name="Straight Arrow Connector 26"/>
          <p:cNvCxnSpPr>
            <a:endCxn id="31" idx="2"/>
          </p:cNvCxnSpPr>
          <p:nvPr/>
        </p:nvCxnSpPr>
        <p:spPr>
          <a:xfrm flipV="1">
            <a:off x="2312126" y="1600200"/>
            <a:ext cx="2599508" cy="10254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6"/>
            <a:endCxn id="32" idx="2"/>
          </p:cNvCxnSpPr>
          <p:nvPr/>
        </p:nvCxnSpPr>
        <p:spPr>
          <a:xfrm>
            <a:off x="2217287" y="2625029"/>
            <a:ext cx="2742244" cy="114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6"/>
            <a:endCxn id="33" idx="2"/>
          </p:cNvCxnSpPr>
          <p:nvPr/>
        </p:nvCxnSpPr>
        <p:spPr>
          <a:xfrm>
            <a:off x="2217287" y="2625029"/>
            <a:ext cx="2781434" cy="8736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4" idx="2"/>
          </p:cNvCxnSpPr>
          <p:nvPr/>
        </p:nvCxnSpPr>
        <p:spPr>
          <a:xfrm>
            <a:off x="2286000" y="2664823"/>
            <a:ext cx="2764971" cy="17678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 xmlns:a16="http://schemas.microsoft.com/office/drawing/2014/main" id="{D243325A-89D2-491E-BA0B-D39AA5CA4ADF}"/>
              </a:ext>
            </a:extLst>
          </p:cNvPr>
          <p:cNvSpPr/>
          <p:nvPr/>
        </p:nvSpPr>
        <p:spPr>
          <a:xfrm flipH="1">
            <a:off x="9901645" y="4075612"/>
            <a:ext cx="1071153" cy="32657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23" name="Straight Arrow Connector 22"/>
          <p:cNvCxnSpPr>
            <a:stCxn id="11" idx="6"/>
            <a:endCxn id="35" idx="2"/>
          </p:cNvCxnSpPr>
          <p:nvPr/>
        </p:nvCxnSpPr>
        <p:spPr>
          <a:xfrm>
            <a:off x="2217287" y="2625029"/>
            <a:ext cx="2820621" cy="27220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6"/>
            <a:endCxn id="16" idx="2"/>
          </p:cNvCxnSpPr>
          <p:nvPr/>
        </p:nvCxnSpPr>
        <p:spPr>
          <a:xfrm>
            <a:off x="2217287" y="2625029"/>
            <a:ext cx="2816267" cy="352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a:buNone/>
            </a:pPr>
            <a:r>
              <a:rPr lang="en-US" dirty="0" smtClean="0"/>
              <a:t>The steps involved in this project are:</a:t>
            </a:r>
          </a:p>
          <a:p>
            <a:r>
              <a:rPr lang="en-US" b="1" dirty="0" smtClean="0"/>
              <a:t>Image Acquisition:</a:t>
            </a:r>
          </a:p>
          <a:p>
            <a:pPr>
              <a:buNone/>
            </a:pPr>
            <a:r>
              <a:rPr lang="en-US" dirty="0" smtClean="0"/>
              <a:t>  This is the process of acquiring the images through a camera by going to the site or from other available sources such as image databases or online repositories. </a:t>
            </a:r>
          </a:p>
          <a:p>
            <a:r>
              <a:rPr lang="en-US" b="1" dirty="0" smtClean="0"/>
              <a:t>Image Preprocessing:</a:t>
            </a:r>
          </a:p>
          <a:p>
            <a:pPr>
              <a:buNone/>
            </a:pPr>
            <a:r>
              <a:rPr lang="en-US" dirty="0" smtClean="0"/>
              <a:t>  To remove noise in an image, different pre-processing techniques are used. Clipping of leaf image is applied to extract the region of the image in which we are interested. The extracted plant leaf image is transferred to a digital system to remove the unnecessary areas. Some essential steps of preprocessing are: Resizing the image, Noise removal from the image, enhancement and smoothing of the image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Contd</a:t>
            </a:r>
            <a:endParaRPr lang="en-US" dirty="0"/>
          </a:p>
        </p:txBody>
      </p:sp>
      <p:sp>
        <p:nvSpPr>
          <p:cNvPr id="3" name="Content Placeholder 2"/>
          <p:cNvSpPr>
            <a:spLocks noGrp="1"/>
          </p:cNvSpPr>
          <p:nvPr>
            <p:ph idx="1"/>
          </p:nvPr>
        </p:nvSpPr>
        <p:spPr/>
        <p:txBody>
          <a:bodyPr/>
          <a:lstStyle/>
          <a:p>
            <a:r>
              <a:rPr lang="en-US" b="1" dirty="0" smtClean="0"/>
              <a:t>Image Segmentation:</a:t>
            </a:r>
          </a:p>
          <a:p>
            <a:pPr>
              <a:buNone/>
            </a:pPr>
            <a:r>
              <a:rPr lang="en-US" dirty="0" smtClean="0"/>
              <a:t>  This method of image processing is used to partition an image into significant components according to similar characteristics.</a:t>
            </a:r>
          </a:p>
          <a:p>
            <a:r>
              <a:rPr lang="en-US" b="1" dirty="0" smtClean="0"/>
              <a:t>Feature Extraction:</a:t>
            </a:r>
          </a:p>
          <a:p>
            <a:pPr>
              <a:buNone/>
            </a:pPr>
            <a:r>
              <a:rPr lang="en-US" dirty="0" smtClean="0"/>
              <a:t>   It is a type of dimension reduction technique that effectively represent the useful part of the image. Various features such as texture, color, edges and morphology can be extracted for the detection of plant disease. </a:t>
            </a:r>
          </a:p>
          <a:p>
            <a:r>
              <a:rPr lang="en-US" b="1" dirty="0" smtClean="0"/>
              <a:t>Classifiers:</a:t>
            </a:r>
          </a:p>
          <a:p>
            <a:pPr>
              <a:buNone/>
            </a:pPr>
            <a:r>
              <a:rPr lang="en-US" dirty="0" smtClean="0"/>
              <a:t>  Classifiers are used to identify and categorize the different diseases that occur on plant leaves based on obtained features. Several classifiers that have been used in earlier work to detect diseases in plants is Support Vector Machines (SVM).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smtClean="0"/>
              <a:t>Overall Sample Code:</a:t>
            </a:r>
          </a:p>
          <a:p>
            <a:pPr>
              <a:buNone/>
            </a:pPr>
            <a:r>
              <a:rPr lang="en-US" sz="1800" dirty="0" smtClean="0"/>
              <a:t># Importing necessary libraries</a:t>
            </a:r>
          </a:p>
          <a:p>
            <a:pPr>
              <a:buNone/>
            </a:pPr>
            <a:r>
              <a:rPr lang="en-US" sz="1800" dirty="0" smtClean="0"/>
              <a:t>import </a:t>
            </a:r>
            <a:r>
              <a:rPr lang="en-US" sz="1800" dirty="0" err="1" smtClean="0"/>
              <a:t>tkinter</a:t>
            </a:r>
            <a:endParaRPr lang="en-US" sz="1800" dirty="0" smtClean="0"/>
          </a:p>
          <a:p>
            <a:pPr>
              <a:buNone/>
            </a:pPr>
            <a:r>
              <a:rPr lang="en-US" sz="1800" dirty="0" smtClean="0"/>
              <a:t>from </a:t>
            </a:r>
            <a:r>
              <a:rPr lang="en-US" sz="1800" dirty="0" err="1" smtClean="0"/>
              <a:t>tkinter</a:t>
            </a:r>
            <a:r>
              <a:rPr lang="en-US" sz="1800" dirty="0" smtClean="0"/>
              <a:t> import *</a:t>
            </a:r>
          </a:p>
          <a:p>
            <a:pPr>
              <a:buNone/>
            </a:pPr>
            <a:r>
              <a:rPr lang="en-US" sz="1800" dirty="0" smtClean="0"/>
              <a:t>import </a:t>
            </a:r>
            <a:r>
              <a:rPr lang="en-US" sz="1800" dirty="0" err="1" smtClean="0"/>
              <a:t>matplotlib.pyplot</a:t>
            </a:r>
            <a:r>
              <a:rPr lang="en-US" sz="1800" dirty="0" smtClean="0"/>
              <a:t> as </a:t>
            </a:r>
            <a:r>
              <a:rPr lang="en-US" sz="1800" dirty="0" err="1" smtClean="0"/>
              <a:t>plt</a:t>
            </a:r>
            <a:endParaRPr lang="en-US" sz="1800" dirty="0" smtClean="0"/>
          </a:p>
          <a:p>
            <a:pPr>
              <a:buNone/>
            </a:pPr>
            <a:r>
              <a:rPr lang="en-US" sz="1800" dirty="0" smtClean="0"/>
              <a:t>import </a:t>
            </a:r>
            <a:r>
              <a:rPr lang="en-US" sz="1800" dirty="0" err="1" smtClean="0"/>
              <a:t>numpy</a:t>
            </a:r>
            <a:r>
              <a:rPr lang="en-US" sz="1800" dirty="0" smtClean="0"/>
              <a:t> as </a:t>
            </a:r>
            <a:r>
              <a:rPr lang="en-US" sz="1800" dirty="0" err="1" smtClean="0"/>
              <a:t>np</a:t>
            </a:r>
            <a:endParaRPr lang="en-US" sz="1800" dirty="0" smtClean="0"/>
          </a:p>
          <a:p>
            <a:pPr>
              <a:buNone/>
            </a:pPr>
            <a:r>
              <a:rPr lang="en-US" sz="1800" dirty="0" smtClean="0"/>
              <a:t>from </a:t>
            </a:r>
            <a:r>
              <a:rPr lang="en-US" sz="1800" dirty="0" err="1" smtClean="0"/>
              <a:t>keras.utils.np_utils</a:t>
            </a:r>
            <a:r>
              <a:rPr lang="en-US" sz="1800" dirty="0" smtClean="0"/>
              <a:t> import </a:t>
            </a:r>
            <a:r>
              <a:rPr lang="en-US" sz="1800" dirty="0" err="1" smtClean="0"/>
              <a:t>to_categorical</a:t>
            </a:r>
            <a:endParaRPr lang="en-US" sz="1800" dirty="0" smtClean="0"/>
          </a:p>
          <a:p>
            <a:pPr>
              <a:buNone/>
            </a:pPr>
            <a:r>
              <a:rPr lang="en-US" sz="1800" dirty="0" smtClean="0"/>
              <a:t>from </a:t>
            </a:r>
            <a:r>
              <a:rPr lang="en-US" sz="1800" dirty="0" err="1" smtClean="0"/>
              <a:t>keras.models</a:t>
            </a:r>
            <a:r>
              <a:rPr lang="en-US" sz="1800" dirty="0" smtClean="0"/>
              <a:t> import Sequential</a:t>
            </a:r>
          </a:p>
          <a:p>
            <a:pPr>
              <a:buNone/>
            </a:pPr>
            <a:r>
              <a:rPr lang="en-US" sz="1800" dirty="0" smtClean="0"/>
              <a:t>from </a:t>
            </a:r>
            <a:r>
              <a:rPr lang="en-US" sz="1800" dirty="0" err="1" smtClean="0"/>
              <a:t>keras.layers.core</a:t>
            </a:r>
            <a:r>
              <a:rPr lang="en-US" sz="1800" dirty="0" smtClean="0"/>
              <a:t> import </a:t>
            </a:r>
            <a:r>
              <a:rPr lang="en-US" sz="1800" dirty="0" err="1" smtClean="0"/>
              <a:t>Dense,Activation,Dropout</a:t>
            </a:r>
            <a:r>
              <a:rPr lang="en-US" sz="1800" dirty="0" smtClean="0"/>
              <a:t>, Flatten</a:t>
            </a:r>
          </a:p>
          <a:p>
            <a:pPr>
              <a:buNone/>
            </a:pPr>
            <a:r>
              <a:rPr lang="en-US" sz="1800" dirty="0" smtClean="0"/>
              <a:t>from </a:t>
            </a:r>
            <a:r>
              <a:rPr lang="en-US" sz="1800" dirty="0" err="1" smtClean="0"/>
              <a:t>keras.layers</a:t>
            </a:r>
            <a:r>
              <a:rPr lang="en-US" sz="1800" dirty="0" smtClean="0"/>
              <a:t> import Convolution2D</a:t>
            </a:r>
          </a:p>
          <a:p>
            <a:pPr>
              <a:buNone/>
            </a:pPr>
            <a:r>
              <a:rPr lang="en-US" sz="1800" dirty="0" smtClean="0"/>
              <a:t>from </a:t>
            </a:r>
            <a:r>
              <a:rPr lang="en-US" sz="1800" dirty="0" err="1" smtClean="0"/>
              <a:t>keras.layers</a:t>
            </a:r>
            <a:r>
              <a:rPr lang="en-US" sz="1800" dirty="0" smtClean="0"/>
              <a:t> import MaxPooling2D</a:t>
            </a:r>
          </a:p>
          <a:p>
            <a:pPr>
              <a:buNone/>
            </a:pPr>
            <a:r>
              <a:rPr lang="en-US" sz="1800" dirty="0" smtClean="0"/>
              <a:t>from </a:t>
            </a:r>
            <a:r>
              <a:rPr lang="en-US" sz="1800" dirty="0" err="1" smtClean="0"/>
              <a:t>sklearn.metrics</a:t>
            </a:r>
            <a:r>
              <a:rPr lang="en-US" sz="1800" dirty="0" smtClean="0"/>
              <a:t> import </a:t>
            </a:r>
            <a:r>
              <a:rPr lang="en-US" sz="1800" dirty="0" err="1" smtClean="0"/>
              <a:t>accuracy_score</a:t>
            </a:r>
            <a:endParaRPr lang="en-US" sz="1800" dirty="0" smtClean="0"/>
          </a:p>
          <a:p>
            <a:pPr>
              <a:buNone/>
            </a:pPr>
            <a:r>
              <a:rPr lang="en-US" sz="1800" dirty="0" smtClean="0"/>
              <a:t>import </a:t>
            </a:r>
            <a:r>
              <a:rPr lang="en-US" sz="1800" dirty="0" err="1" smtClean="0"/>
              <a:t>os</a:t>
            </a:r>
            <a:endParaRPr lang="en-US" sz="1800" dirty="0" smtClean="0"/>
          </a:p>
          <a:p>
            <a:pPr>
              <a:buNone/>
            </a:pPr>
            <a:r>
              <a:rPr lang="en-US" sz="1800" dirty="0" smtClean="0"/>
              <a:t>import cv2</a:t>
            </a:r>
          </a:p>
          <a:p>
            <a:pPr>
              <a:buNone/>
            </a:pPr>
            <a:r>
              <a:rPr lang="en-US" sz="1800" dirty="0" smtClean="0"/>
              <a:t>import pickle</a:t>
            </a:r>
          </a:p>
          <a:p>
            <a:pPr>
              <a:buNone/>
            </a:pPr>
            <a:endParaRPr lang="en-US" sz="1800" dirty="0" smtClean="0"/>
          </a:p>
          <a:p>
            <a:pPr>
              <a:buNone/>
            </a:pPr>
            <a:endParaRPr lang="en-US" b="1" dirty="0" smtClean="0"/>
          </a:p>
          <a:p>
            <a:pPr>
              <a:buNone/>
            </a:pPr>
            <a:endParaRPr lang="en-US" dirty="0"/>
          </a:p>
        </p:txBody>
      </p:sp>
      <p:sp>
        <p:nvSpPr>
          <p:cNvPr id="4" name="Title 3"/>
          <p:cNvSpPr>
            <a:spLocks noGrp="1"/>
          </p:cNvSpPr>
          <p:nvPr>
            <p:ph type="title"/>
          </p:nvPr>
        </p:nvSpPr>
        <p:spPr/>
        <p:txBody>
          <a:bodyPr/>
          <a:lstStyle/>
          <a:p>
            <a:r>
              <a:rPr lang="en-US" dirty="0" smtClean="0"/>
              <a:t>Sample Code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#load dataset</a:t>
            </a:r>
          </a:p>
          <a:p>
            <a:pPr>
              <a:buNone/>
            </a:pPr>
            <a:r>
              <a:rPr lang="en-US" dirty="0" smtClean="0"/>
              <a:t>def </a:t>
            </a:r>
            <a:r>
              <a:rPr lang="en-US" dirty="0" err="1" smtClean="0"/>
              <a:t>uploadDataset</a:t>
            </a:r>
            <a:r>
              <a:rPr lang="en-US" dirty="0" smtClean="0"/>
              <a:t>():</a:t>
            </a:r>
          </a:p>
          <a:p>
            <a:pPr>
              <a:buNone/>
            </a:pPr>
            <a:r>
              <a:rPr lang="en-US" dirty="0" smtClean="0"/>
              <a:t>    global X, Y</a:t>
            </a:r>
          </a:p>
          <a:p>
            <a:pPr>
              <a:buNone/>
            </a:pPr>
            <a:r>
              <a:rPr lang="en-US" dirty="0" smtClean="0"/>
              <a:t>    global filename</a:t>
            </a:r>
          </a:p>
          <a:p>
            <a:pPr>
              <a:buNone/>
            </a:pPr>
            <a:r>
              <a:rPr lang="en-US" dirty="0" smtClean="0"/>
              <a:t>    </a:t>
            </a:r>
            <a:r>
              <a:rPr lang="en-US" dirty="0" err="1" smtClean="0"/>
              <a:t>text.delete</a:t>
            </a:r>
            <a:r>
              <a:rPr lang="en-US" dirty="0" smtClean="0"/>
              <a:t>('1.0', END)</a:t>
            </a:r>
          </a:p>
          <a:p>
            <a:pPr>
              <a:buNone/>
            </a:pPr>
            <a:r>
              <a:rPr lang="en-US" dirty="0" smtClean="0"/>
              <a:t>    filename = </a:t>
            </a:r>
            <a:r>
              <a:rPr lang="en-US" dirty="0" err="1" smtClean="0"/>
              <a:t>filedialog.askdirectory</a:t>
            </a:r>
            <a:r>
              <a:rPr lang="en-US" dirty="0" smtClean="0"/>
              <a:t>(</a:t>
            </a:r>
            <a:r>
              <a:rPr lang="en-US" dirty="0" err="1" smtClean="0"/>
              <a:t>initialdir</a:t>
            </a:r>
            <a:r>
              <a:rPr lang="en-US" dirty="0" smtClean="0"/>
              <a:t>=".")</a:t>
            </a:r>
          </a:p>
          <a:p>
            <a:pPr>
              <a:buNone/>
            </a:pPr>
            <a:r>
              <a:rPr lang="en-US" dirty="0" smtClean="0"/>
              <a:t>    </a:t>
            </a:r>
            <a:r>
              <a:rPr lang="en-US" dirty="0" err="1" smtClean="0"/>
              <a:t>text.insert</a:t>
            </a:r>
            <a:r>
              <a:rPr lang="en-US" dirty="0" smtClean="0"/>
              <a:t>(</a:t>
            </a:r>
            <a:r>
              <a:rPr lang="en-US" dirty="0" err="1" smtClean="0"/>
              <a:t>END,'dataset</a:t>
            </a:r>
            <a:r>
              <a:rPr lang="en-US" dirty="0" smtClean="0"/>
              <a:t> loaded\n')</a:t>
            </a:r>
          </a:p>
          <a:p>
            <a:pPr>
              <a:buNone/>
            </a:pPr>
            <a:r>
              <a:rPr lang="en-US" dirty="0" smtClean="0"/>
              <a:t>#image processing and normalization</a:t>
            </a:r>
          </a:p>
          <a:p>
            <a:pPr>
              <a:buNone/>
            </a:pPr>
            <a:r>
              <a:rPr lang="en-US" dirty="0" smtClean="0"/>
              <a:t>    X = </a:t>
            </a:r>
            <a:r>
              <a:rPr lang="en-US" dirty="0" err="1" smtClean="0"/>
              <a:t>np.load</a:t>
            </a:r>
            <a:r>
              <a:rPr lang="en-US" dirty="0" smtClean="0"/>
              <a:t>("model/</a:t>
            </a:r>
            <a:r>
              <a:rPr lang="en-US" dirty="0" err="1" smtClean="0"/>
              <a:t>myimg_data.txt.npy</a:t>
            </a:r>
            <a:r>
              <a:rPr lang="en-US" dirty="0" smtClean="0"/>
              <a:t>")</a:t>
            </a:r>
          </a:p>
          <a:p>
            <a:pPr>
              <a:buNone/>
            </a:pPr>
            <a:r>
              <a:rPr lang="en-US" dirty="0" smtClean="0"/>
              <a:t>    Y = </a:t>
            </a:r>
            <a:r>
              <a:rPr lang="en-US" dirty="0" err="1" smtClean="0"/>
              <a:t>np.load</a:t>
            </a:r>
            <a:r>
              <a:rPr lang="en-US" dirty="0" smtClean="0"/>
              <a:t>("model/</a:t>
            </a:r>
            <a:r>
              <a:rPr lang="en-US" dirty="0" err="1" smtClean="0"/>
              <a:t>myimg_label.txt.npy</a:t>
            </a:r>
            <a:r>
              <a:rPr lang="en-US" dirty="0" smtClean="0"/>
              <a:t>")</a:t>
            </a:r>
          </a:p>
          <a:p>
            <a:pPr>
              <a:buNone/>
            </a:pPr>
            <a:r>
              <a:rPr lang="en-US" dirty="0" smtClean="0"/>
              <a:t>    Y = </a:t>
            </a:r>
            <a:r>
              <a:rPr lang="en-US" dirty="0" err="1" smtClean="0"/>
              <a:t>to_categorical</a:t>
            </a:r>
            <a:r>
              <a:rPr lang="en-US" dirty="0" smtClean="0"/>
              <a:t>(Y)</a:t>
            </a:r>
          </a:p>
          <a:p>
            <a:pPr>
              <a:buNone/>
            </a:pPr>
            <a:r>
              <a:rPr lang="en-US" dirty="0" smtClean="0"/>
              <a:t>    X = </a:t>
            </a:r>
            <a:r>
              <a:rPr lang="en-US" dirty="0" err="1" smtClean="0"/>
              <a:t>np.asarray</a:t>
            </a:r>
            <a:r>
              <a:rPr lang="en-US" dirty="0" smtClean="0"/>
              <a:t>(X)</a:t>
            </a:r>
          </a:p>
          <a:p>
            <a:pPr>
              <a:buNone/>
            </a:pPr>
            <a:r>
              <a:rPr lang="en-US" dirty="0" smtClean="0"/>
              <a:t>    Y = </a:t>
            </a:r>
            <a:r>
              <a:rPr lang="en-US" dirty="0" err="1" smtClean="0"/>
              <a:t>np.asarray</a:t>
            </a:r>
            <a:r>
              <a:rPr lang="en-US" dirty="0" smtClean="0"/>
              <a:t>(Y)</a:t>
            </a:r>
          </a:p>
          <a:p>
            <a:pPr>
              <a:buNone/>
            </a:pPr>
            <a:r>
              <a:rPr lang="en-US" dirty="0" smtClean="0"/>
              <a:t>    X = </a:t>
            </a:r>
            <a:r>
              <a:rPr lang="en-US" dirty="0" err="1" smtClean="0"/>
              <a:t>X.astype</a:t>
            </a:r>
            <a:r>
              <a:rPr lang="en-US" dirty="0" smtClean="0"/>
              <a:t>('float32')</a:t>
            </a:r>
          </a:p>
          <a:p>
            <a:pPr>
              <a:buNone/>
            </a:pPr>
            <a:r>
              <a:rPr lang="en-US" dirty="0" smtClean="0"/>
              <a:t>    X = X/255</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7200" dirty="0" smtClean="0"/>
              <a:t>#</a:t>
            </a:r>
            <a:r>
              <a:rPr lang="en-US" sz="7200" dirty="0" err="1" smtClean="0"/>
              <a:t>cnn</a:t>
            </a:r>
            <a:r>
              <a:rPr lang="en-US" sz="7200" dirty="0" smtClean="0"/>
              <a:t> model</a:t>
            </a:r>
          </a:p>
          <a:p>
            <a:pPr>
              <a:buNone/>
            </a:pPr>
            <a:r>
              <a:rPr lang="en-US" sz="7200" dirty="0" smtClean="0"/>
              <a:t>       model = Sequential() #</a:t>
            </a:r>
            <a:r>
              <a:rPr lang="en-US" sz="7200" dirty="0" err="1" smtClean="0"/>
              <a:t>resnet</a:t>
            </a:r>
            <a:r>
              <a:rPr lang="en-US" sz="7200" dirty="0" smtClean="0"/>
              <a:t> transfer learning code here</a:t>
            </a:r>
          </a:p>
          <a:p>
            <a:pPr>
              <a:buNone/>
            </a:pPr>
            <a:r>
              <a:rPr lang="en-US" sz="7200" dirty="0" smtClean="0"/>
              <a:t>        </a:t>
            </a:r>
            <a:r>
              <a:rPr lang="en-US" sz="7200" dirty="0" err="1" smtClean="0"/>
              <a:t>model.add</a:t>
            </a:r>
            <a:r>
              <a:rPr lang="en-US" sz="7200" dirty="0" smtClean="0"/>
              <a:t>(Convolution2D(32, 3, 3, </a:t>
            </a:r>
            <a:r>
              <a:rPr lang="en-US" sz="7200" dirty="0" err="1" smtClean="0"/>
              <a:t>input_shape</a:t>
            </a:r>
            <a:r>
              <a:rPr lang="en-US" sz="7200" dirty="0" smtClean="0"/>
              <a:t> = (64, 64, 3), activation = '</a:t>
            </a:r>
            <a:r>
              <a:rPr lang="en-US" sz="7200" dirty="0" err="1" smtClean="0"/>
              <a:t>relu</a:t>
            </a:r>
            <a:r>
              <a:rPr lang="en-US" sz="7200" dirty="0" smtClean="0"/>
              <a:t>'))</a:t>
            </a:r>
          </a:p>
          <a:p>
            <a:pPr>
              <a:buNone/>
            </a:pPr>
            <a:r>
              <a:rPr lang="en-US" sz="7200" dirty="0" smtClean="0"/>
              <a:t>        </a:t>
            </a:r>
            <a:r>
              <a:rPr lang="en-US" sz="7200" dirty="0" err="1" smtClean="0"/>
              <a:t>model.add</a:t>
            </a:r>
            <a:r>
              <a:rPr lang="en-US" sz="7200" dirty="0" smtClean="0"/>
              <a:t>(MaxPooling2D(</a:t>
            </a:r>
            <a:r>
              <a:rPr lang="en-US" sz="7200" dirty="0" err="1" smtClean="0"/>
              <a:t>pool_size</a:t>
            </a:r>
            <a:r>
              <a:rPr lang="en-US" sz="7200" dirty="0" smtClean="0"/>
              <a:t> = (2, 2)))</a:t>
            </a:r>
          </a:p>
          <a:p>
            <a:pPr>
              <a:buNone/>
            </a:pPr>
            <a:r>
              <a:rPr lang="en-US" sz="7200" dirty="0" smtClean="0"/>
              <a:t>        </a:t>
            </a:r>
            <a:r>
              <a:rPr lang="en-US" sz="7200" dirty="0" err="1" smtClean="0"/>
              <a:t>model.add</a:t>
            </a:r>
            <a:r>
              <a:rPr lang="en-US" sz="7200" dirty="0" smtClean="0"/>
              <a:t>(Convolution2D(32, 3, 3, activation = '</a:t>
            </a:r>
            <a:r>
              <a:rPr lang="en-US" sz="7200" dirty="0" err="1" smtClean="0"/>
              <a:t>relu</a:t>
            </a:r>
            <a:r>
              <a:rPr lang="en-US" sz="7200" dirty="0" smtClean="0"/>
              <a:t>'))</a:t>
            </a:r>
          </a:p>
          <a:p>
            <a:pPr>
              <a:buNone/>
            </a:pPr>
            <a:r>
              <a:rPr lang="en-US" sz="7200" dirty="0" smtClean="0"/>
              <a:t>        </a:t>
            </a:r>
            <a:r>
              <a:rPr lang="en-US" sz="7200" dirty="0" err="1" smtClean="0"/>
              <a:t>model.add</a:t>
            </a:r>
            <a:r>
              <a:rPr lang="en-US" sz="7200" dirty="0" smtClean="0"/>
              <a:t>(MaxPooling2D(</a:t>
            </a:r>
            <a:r>
              <a:rPr lang="en-US" sz="7200" dirty="0" err="1" smtClean="0"/>
              <a:t>pool_size</a:t>
            </a:r>
            <a:r>
              <a:rPr lang="en-US" sz="7200" dirty="0" smtClean="0"/>
              <a:t> = (2, 2)))</a:t>
            </a:r>
          </a:p>
          <a:p>
            <a:pPr>
              <a:buNone/>
            </a:pPr>
            <a:r>
              <a:rPr lang="en-US" sz="7200" dirty="0" smtClean="0"/>
              <a:t>        </a:t>
            </a:r>
            <a:r>
              <a:rPr lang="en-US" sz="7200" dirty="0" err="1" smtClean="0"/>
              <a:t>model.add</a:t>
            </a:r>
            <a:r>
              <a:rPr lang="en-US" sz="7200" dirty="0" smtClean="0"/>
              <a:t>(Flatten())</a:t>
            </a:r>
          </a:p>
          <a:p>
            <a:pPr>
              <a:buNone/>
            </a:pPr>
            <a:r>
              <a:rPr lang="en-US" sz="7200" dirty="0" smtClean="0"/>
              <a:t>        </a:t>
            </a:r>
            <a:r>
              <a:rPr lang="en-US" sz="7200" dirty="0" err="1" smtClean="0"/>
              <a:t>model.add</a:t>
            </a:r>
            <a:r>
              <a:rPr lang="en-US" sz="7200" dirty="0" smtClean="0"/>
              <a:t>(Dense(</a:t>
            </a:r>
            <a:r>
              <a:rPr lang="en-US" sz="7200" dirty="0" err="1" smtClean="0"/>
              <a:t>output_dim</a:t>
            </a:r>
            <a:r>
              <a:rPr lang="en-US" sz="7200" dirty="0" smtClean="0"/>
              <a:t> = 256, activation = '</a:t>
            </a:r>
            <a:r>
              <a:rPr lang="en-US" sz="7200" dirty="0" err="1" smtClean="0"/>
              <a:t>relu</a:t>
            </a:r>
            <a:r>
              <a:rPr lang="en-US" sz="7200" dirty="0" smtClean="0"/>
              <a:t>'))</a:t>
            </a:r>
          </a:p>
          <a:p>
            <a:pPr>
              <a:buNone/>
            </a:pPr>
            <a:r>
              <a:rPr lang="en-US" sz="7200" dirty="0" smtClean="0"/>
              <a:t>        </a:t>
            </a:r>
            <a:r>
              <a:rPr lang="en-US" sz="7200" dirty="0" err="1" smtClean="0"/>
              <a:t>model.add</a:t>
            </a:r>
            <a:r>
              <a:rPr lang="en-US" sz="7200" dirty="0" smtClean="0"/>
              <a:t>(Dense(</a:t>
            </a:r>
            <a:r>
              <a:rPr lang="en-US" sz="7200" dirty="0" err="1" smtClean="0"/>
              <a:t>output_dim</a:t>
            </a:r>
            <a:r>
              <a:rPr lang="en-US" sz="7200" dirty="0" smtClean="0"/>
              <a:t> = 15, activation = '</a:t>
            </a:r>
            <a:r>
              <a:rPr lang="en-US" sz="7200" dirty="0" err="1" smtClean="0"/>
              <a:t>softmax</a:t>
            </a:r>
            <a:r>
              <a:rPr lang="en-US" sz="7200" dirty="0" smtClean="0"/>
              <a:t>'))</a:t>
            </a:r>
          </a:p>
          <a:p>
            <a:pPr>
              <a:buNone/>
            </a:pPr>
            <a:r>
              <a:rPr lang="en-US" sz="7200" dirty="0" smtClean="0"/>
              <a:t>        </a:t>
            </a:r>
            <a:r>
              <a:rPr lang="en-US" sz="7200" dirty="0" err="1" smtClean="0"/>
              <a:t>model.compile</a:t>
            </a:r>
            <a:r>
              <a:rPr lang="en-US" sz="7200" dirty="0" smtClean="0"/>
              <a:t>(optimizer = '</a:t>
            </a:r>
            <a:r>
              <a:rPr lang="en-US" sz="7200" dirty="0" err="1" smtClean="0"/>
              <a:t>adam</a:t>
            </a:r>
            <a:r>
              <a:rPr lang="en-US" sz="7200" dirty="0" smtClean="0"/>
              <a:t>', loss = '</a:t>
            </a:r>
            <a:r>
              <a:rPr lang="en-US" sz="7200" dirty="0" err="1" smtClean="0"/>
              <a:t>categorical_crossentropy</a:t>
            </a:r>
            <a:r>
              <a:rPr lang="en-US" sz="7200" dirty="0" smtClean="0"/>
              <a:t>', metrics = ['accuracy'])</a:t>
            </a:r>
          </a:p>
          <a:p>
            <a:pPr>
              <a:buNone/>
            </a:pPr>
            <a:r>
              <a:rPr lang="en-US" sz="7200" dirty="0" smtClean="0"/>
              <a:t>        print(</a:t>
            </a:r>
            <a:r>
              <a:rPr lang="en-US" sz="7200" dirty="0" err="1" smtClean="0"/>
              <a:t>model.summary</a:t>
            </a:r>
            <a:r>
              <a:rPr lang="en-US" sz="7200" dirty="0" smtClean="0"/>
              <a:t>())</a:t>
            </a:r>
          </a:p>
          <a:p>
            <a:pPr>
              <a:buNone/>
            </a:pPr>
            <a:r>
              <a:rPr lang="en-US" sz="7200" dirty="0" smtClean="0"/>
              <a:t>        </a:t>
            </a:r>
            <a:r>
              <a:rPr lang="en-US" sz="7200" dirty="0" err="1" smtClean="0"/>
              <a:t>hist</a:t>
            </a:r>
            <a:r>
              <a:rPr lang="en-US" sz="7200" dirty="0" smtClean="0"/>
              <a:t> = model.fit(X, Y, </a:t>
            </a:r>
            <a:r>
              <a:rPr lang="en-US" sz="7200" dirty="0" err="1" smtClean="0"/>
              <a:t>batch_size</a:t>
            </a:r>
            <a:r>
              <a:rPr lang="en-US" sz="7200" dirty="0" smtClean="0"/>
              <a:t>=16, epochs=10, </a:t>
            </a:r>
            <a:r>
              <a:rPr lang="en-US" sz="7200" dirty="0" err="1" smtClean="0"/>
              <a:t>validation_split</a:t>
            </a:r>
            <a:r>
              <a:rPr lang="en-US" sz="7200" dirty="0" smtClean="0"/>
              <a:t>=0.2, shuffle=True, verbose=2)</a:t>
            </a:r>
          </a:p>
          <a:p>
            <a:pPr>
              <a:buNone/>
            </a:pPr>
            <a:r>
              <a:rPr lang="en-US" sz="7200" dirty="0" smtClean="0"/>
              <a:t> #predict</a:t>
            </a:r>
          </a:p>
          <a:p>
            <a:pPr>
              <a:buNone/>
            </a:pPr>
            <a:r>
              <a:rPr lang="en-US" sz="7200" dirty="0" smtClean="0"/>
              <a:t>filename = </a:t>
            </a:r>
            <a:r>
              <a:rPr lang="en-US" sz="7200" dirty="0" err="1" smtClean="0"/>
              <a:t>filedialog.askopenfilename</a:t>
            </a:r>
            <a:r>
              <a:rPr lang="en-US" sz="7200" dirty="0" smtClean="0"/>
              <a:t>(</a:t>
            </a:r>
            <a:r>
              <a:rPr lang="en-US" sz="7200" dirty="0" err="1" smtClean="0"/>
              <a:t>initialdir</a:t>
            </a:r>
            <a:r>
              <a:rPr lang="en-US" sz="7200" dirty="0" smtClean="0"/>
              <a:t>="</a:t>
            </a:r>
            <a:r>
              <a:rPr lang="en-US" sz="7200" dirty="0" err="1" smtClean="0"/>
              <a:t>testImages</a:t>
            </a:r>
            <a:r>
              <a:rPr lang="en-US" sz="7200" dirty="0" smtClean="0"/>
              <a:t>")</a:t>
            </a:r>
          </a:p>
          <a:p>
            <a:pPr>
              <a:buNone/>
            </a:pPr>
            <a:r>
              <a:rPr lang="en-US" sz="7200" dirty="0" smtClean="0"/>
              <a:t>    </a:t>
            </a:r>
            <a:r>
              <a:rPr lang="en-US" sz="7200" dirty="0" err="1" smtClean="0"/>
              <a:t>img</a:t>
            </a:r>
            <a:r>
              <a:rPr lang="en-US" sz="7200" dirty="0" smtClean="0"/>
              <a:t> = cv2.imread(filename)</a:t>
            </a:r>
          </a:p>
          <a:p>
            <a:pPr>
              <a:buNone/>
            </a:pPr>
            <a:r>
              <a:rPr lang="en-US" sz="7200" dirty="0" smtClean="0"/>
              <a:t>    </a:t>
            </a:r>
            <a:r>
              <a:rPr lang="en-US" sz="7200" dirty="0" err="1" smtClean="0"/>
              <a:t>img</a:t>
            </a:r>
            <a:r>
              <a:rPr lang="en-US" sz="7200" dirty="0" smtClean="0"/>
              <a:t> = cv2.resize(</a:t>
            </a:r>
            <a:r>
              <a:rPr lang="en-US" sz="7200" dirty="0" err="1" smtClean="0"/>
              <a:t>img</a:t>
            </a:r>
            <a:r>
              <a:rPr lang="en-US" sz="7200" dirty="0" smtClean="0"/>
              <a:t>, (64,64))</a:t>
            </a:r>
          </a:p>
          <a:p>
            <a:pPr>
              <a:buNone/>
            </a:pPr>
            <a:r>
              <a:rPr lang="en-US" sz="7200" dirty="0" smtClean="0"/>
              <a:t>    im2arr = </a:t>
            </a:r>
            <a:r>
              <a:rPr lang="en-US" sz="7200" dirty="0" err="1" smtClean="0"/>
              <a:t>np.array</a:t>
            </a:r>
            <a:r>
              <a:rPr lang="en-US" sz="7200" dirty="0" smtClean="0"/>
              <a:t>(</a:t>
            </a:r>
            <a:r>
              <a:rPr lang="en-US" sz="7200" dirty="0" err="1" smtClean="0"/>
              <a:t>img</a:t>
            </a:r>
            <a:r>
              <a:rPr lang="en-US" sz="7200" dirty="0" smtClean="0"/>
              <a:t>)</a:t>
            </a:r>
          </a:p>
          <a:p>
            <a:pPr>
              <a:buNone/>
            </a:pPr>
            <a:r>
              <a:rPr lang="en-US" sz="18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2500" dirty="0" smtClean="0"/>
              <a:t>   im2arr = im2arr.reshape(1,64,64,3)</a:t>
            </a:r>
          </a:p>
          <a:p>
            <a:pPr>
              <a:buNone/>
            </a:pPr>
            <a:r>
              <a:rPr lang="en-US" sz="2500" dirty="0" smtClean="0"/>
              <a:t>    test = </a:t>
            </a:r>
            <a:r>
              <a:rPr lang="en-US" sz="2500" dirty="0" err="1" smtClean="0"/>
              <a:t>np.asarray</a:t>
            </a:r>
            <a:r>
              <a:rPr lang="en-US" sz="2500" dirty="0" smtClean="0"/>
              <a:t>(im2arr)</a:t>
            </a:r>
          </a:p>
          <a:p>
            <a:pPr>
              <a:buNone/>
            </a:pPr>
            <a:r>
              <a:rPr lang="en-US" sz="2500" dirty="0" smtClean="0"/>
              <a:t>    test = </a:t>
            </a:r>
            <a:r>
              <a:rPr lang="en-US" sz="2500" dirty="0" err="1" smtClean="0"/>
              <a:t>test.astype</a:t>
            </a:r>
            <a:r>
              <a:rPr lang="en-US" sz="2500" dirty="0" smtClean="0"/>
              <a:t>('float32')</a:t>
            </a:r>
          </a:p>
          <a:p>
            <a:pPr>
              <a:buNone/>
            </a:pPr>
            <a:r>
              <a:rPr lang="en-US" sz="2500" dirty="0" smtClean="0"/>
              <a:t>    test = test/255</a:t>
            </a:r>
          </a:p>
          <a:p>
            <a:pPr>
              <a:buNone/>
            </a:pPr>
            <a:r>
              <a:rPr lang="en-US" sz="2500" dirty="0" smtClean="0"/>
              <a:t>    </a:t>
            </a:r>
            <a:r>
              <a:rPr lang="en-US" sz="2500" dirty="0" err="1" smtClean="0"/>
              <a:t>preds</a:t>
            </a:r>
            <a:r>
              <a:rPr lang="en-US" sz="2500" dirty="0" smtClean="0"/>
              <a:t> = </a:t>
            </a:r>
            <a:r>
              <a:rPr lang="en-US" sz="2500" dirty="0" err="1" smtClean="0"/>
              <a:t>model.predict</a:t>
            </a:r>
            <a:r>
              <a:rPr lang="en-US" sz="2500" dirty="0" smtClean="0"/>
              <a:t>(test)</a:t>
            </a:r>
          </a:p>
          <a:p>
            <a:pPr>
              <a:buNone/>
            </a:pPr>
            <a:r>
              <a:rPr lang="en-US" sz="2500" dirty="0" smtClean="0"/>
              <a:t>    predict = </a:t>
            </a:r>
            <a:r>
              <a:rPr lang="en-US" sz="2500" dirty="0" err="1" smtClean="0"/>
              <a:t>np.argmax</a:t>
            </a:r>
            <a:r>
              <a:rPr lang="en-US" sz="2500" dirty="0" smtClean="0"/>
              <a:t>(</a:t>
            </a:r>
            <a:r>
              <a:rPr lang="en-US" sz="2500" dirty="0" err="1" smtClean="0"/>
              <a:t>preds</a:t>
            </a:r>
            <a:r>
              <a:rPr lang="en-US" sz="2500" dirty="0" smtClean="0"/>
              <a:t>)     </a:t>
            </a:r>
          </a:p>
          <a:p>
            <a:pPr>
              <a:buNone/>
            </a:pPr>
            <a:r>
              <a:rPr lang="en-US" sz="2500" dirty="0" smtClean="0"/>
              <a:t> if(predict==1):</a:t>
            </a:r>
          </a:p>
          <a:p>
            <a:pPr>
              <a:buNone/>
            </a:pPr>
            <a:r>
              <a:rPr lang="en-US" sz="2500" dirty="0" smtClean="0"/>
              <a:t>        cv2.putText(</a:t>
            </a:r>
            <a:r>
              <a:rPr lang="en-US" sz="2500" dirty="0" err="1" smtClean="0"/>
              <a:t>img</a:t>
            </a:r>
            <a:r>
              <a:rPr lang="en-US" sz="2500" dirty="0" smtClean="0"/>
              <a:t>, ' Given Leaf  </a:t>
            </a:r>
            <a:r>
              <a:rPr lang="en-US" sz="2500" dirty="0" err="1" smtClean="0"/>
              <a:t>Pepper_bell</a:t>
            </a:r>
            <a:r>
              <a:rPr lang="en-US" sz="2500" dirty="0" smtClean="0"/>
              <a:t> and is Healthy', (10, 25),  cv2.FONT_HERSHEY_SIMPLEX,0.7, (0, 255, 0), 2)</a:t>
            </a:r>
          </a:p>
          <a:p>
            <a:pPr>
              <a:buNone/>
            </a:pPr>
            <a:r>
              <a:rPr lang="en-US" sz="2500" dirty="0" smtClean="0"/>
              <a:t>        cv2.imshow('Crop Condition is healthy', </a:t>
            </a:r>
            <a:r>
              <a:rPr lang="en-US" sz="2500" dirty="0" err="1" smtClean="0"/>
              <a:t>img</a:t>
            </a:r>
            <a:r>
              <a:rPr lang="en-US" sz="2500" dirty="0" smtClean="0"/>
              <a:t>)</a:t>
            </a:r>
          </a:p>
          <a:p>
            <a:pPr>
              <a:buNone/>
            </a:pPr>
            <a:r>
              <a:rPr lang="en-US" sz="2500" dirty="0" smtClean="0"/>
              <a:t>    </a:t>
            </a:r>
            <a:r>
              <a:rPr lang="en-US" sz="2500" dirty="0" err="1" smtClean="0"/>
              <a:t>elif</a:t>
            </a:r>
            <a:r>
              <a:rPr lang="en-US" sz="2500" dirty="0" smtClean="0"/>
              <a:t>(predict==0):</a:t>
            </a:r>
          </a:p>
          <a:p>
            <a:pPr>
              <a:buNone/>
            </a:pPr>
            <a:r>
              <a:rPr lang="en-US" sz="2500" dirty="0" smtClean="0"/>
              <a:t>                     cv2.putText(</a:t>
            </a:r>
            <a:r>
              <a:rPr lang="en-US" sz="2500" dirty="0" err="1" smtClean="0"/>
              <a:t>img</a:t>
            </a:r>
            <a:r>
              <a:rPr lang="en-US" sz="2500" dirty="0" smtClean="0"/>
              <a:t>, ' Given leaf is </a:t>
            </a:r>
            <a:r>
              <a:rPr lang="en-US" sz="2500" dirty="0" err="1" smtClean="0"/>
              <a:t>Pepper_bell</a:t>
            </a:r>
            <a:r>
              <a:rPr lang="en-US" sz="2500" dirty="0" smtClean="0"/>
              <a:t> and is Unhealthy', (10, 25),  cv2.FONT_HERSHEY_SIMPLEX,0.7, (0, 255,0), 2)</a:t>
            </a:r>
          </a:p>
          <a:p>
            <a:pPr>
              <a:buNone/>
            </a:pPr>
            <a:r>
              <a:rPr lang="en-US" sz="2500" dirty="0" smtClean="0"/>
              <a:t>                     cv2.imshow('Crop Condition is unhealthy', </a:t>
            </a:r>
            <a:r>
              <a:rPr lang="en-US" sz="2500" dirty="0" err="1" smtClean="0"/>
              <a:t>img</a:t>
            </a:r>
            <a:r>
              <a:rPr lang="en-US" sz="2500" dirty="0" smtClean="0"/>
              <a:t>)</a:t>
            </a:r>
          </a:p>
          <a:p>
            <a:pPr>
              <a:buNone/>
            </a:pPr>
            <a:r>
              <a:rPr lang="en-US" sz="2500" dirty="0" smtClean="0"/>
              <a:t>    </a:t>
            </a:r>
            <a:r>
              <a:rPr lang="en-US" sz="2500" dirty="0" err="1" smtClean="0"/>
              <a:t>elif</a:t>
            </a:r>
            <a:r>
              <a:rPr lang="en-US" sz="2500" dirty="0" smtClean="0"/>
              <a:t>(predict==2 or predict==4):</a:t>
            </a:r>
          </a:p>
          <a:p>
            <a:pPr>
              <a:buNone/>
            </a:pPr>
            <a:r>
              <a:rPr lang="en-US" sz="2500" dirty="0" smtClean="0"/>
              <a:t>                                 cv2.putText(</a:t>
            </a:r>
            <a:r>
              <a:rPr lang="en-US" sz="2500" dirty="0" err="1" smtClean="0"/>
              <a:t>img</a:t>
            </a:r>
            <a:r>
              <a:rPr lang="en-US" sz="2500" dirty="0" smtClean="0"/>
              <a:t>, ' Given leaf is Potato and is Unhealthy', (10, 25),  cv2.FONT_HERSHEY_SIMPLEX,0.7, (0, 255, 0), 2)</a:t>
            </a:r>
          </a:p>
          <a:p>
            <a:pPr>
              <a:buNone/>
            </a:pPr>
            <a:r>
              <a:rPr lang="en-US" sz="2500" dirty="0" smtClean="0"/>
              <a:t>                                 cv2.imshow('Crop Condition is unhealthy', </a:t>
            </a:r>
            <a:r>
              <a:rPr lang="en-US" sz="2500" dirty="0" err="1" smtClean="0"/>
              <a:t>img</a:t>
            </a:r>
            <a:r>
              <a:rPr lang="en-US" sz="2500" dirty="0" smtClean="0"/>
              <a:t>)</a:t>
            </a:r>
          </a:p>
          <a:p>
            <a:pPr>
              <a:buNone/>
            </a:pPr>
            <a:r>
              <a:rPr lang="en-US" sz="2500" dirty="0" smtClean="0"/>
              <a:t>                                             </a:t>
            </a:r>
          </a:p>
          <a:p>
            <a:pPr>
              <a:buNone/>
            </a:pPr>
            <a:r>
              <a:rPr lang="en-US" sz="2500" dirty="0" smtClean="0"/>
              <a:t>    </a:t>
            </a:r>
            <a:r>
              <a:rPr lang="en-US" sz="2500" dirty="0" err="1" smtClean="0"/>
              <a:t>elif</a:t>
            </a:r>
            <a:r>
              <a:rPr lang="en-US" sz="2500" dirty="0" smtClean="0"/>
              <a:t> predict==3:</a:t>
            </a:r>
          </a:p>
          <a:p>
            <a:pPr>
              <a:buNone/>
            </a:pPr>
            <a:r>
              <a:rPr lang="en-US" sz="2500" dirty="0" smtClean="0"/>
              <a:t>                    cv2.putText(</a:t>
            </a:r>
            <a:r>
              <a:rPr lang="en-US" sz="2500" dirty="0" err="1" smtClean="0"/>
              <a:t>img</a:t>
            </a:r>
            <a:r>
              <a:rPr lang="en-US" sz="2500" dirty="0" smtClean="0"/>
              <a:t>, ' Given leaf is Potato and is Healthy', (10, 25),  cv2.FONT_HERSHEY_SIMPLEX,0.7, (0, 255, 0), 2)</a:t>
            </a:r>
          </a:p>
          <a:p>
            <a:pPr>
              <a:buNone/>
            </a:pPr>
            <a:r>
              <a:rPr lang="en-US" sz="2500" dirty="0" smtClean="0"/>
              <a:t>                    cv2.imshow('Crop Condition is healthy', </a:t>
            </a:r>
            <a:r>
              <a:rPr lang="en-US" sz="2500" dirty="0" err="1" smtClean="0"/>
              <a:t>img</a:t>
            </a:r>
            <a:r>
              <a:rPr lang="en-US" sz="2500" dirty="0" smtClean="0"/>
              <a:t>)</a:t>
            </a:r>
          </a:p>
          <a:p>
            <a:pPr>
              <a:buNone/>
            </a:pPr>
            <a:r>
              <a:rPr lang="en-US" sz="2500" dirty="0" smtClean="0"/>
              <a:t>                             </a:t>
            </a:r>
          </a:p>
          <a:p>
            <a:pPr>
              <a:buNone/>
            </a:pPr>
            <a:r>
              <a:rPr lang="en-US" sz="1800" dirty="0" smtClean="0"/>
              <a:t>                              </a:t>
            </a:r>
            <a:r>
              <a:rPr lang="en-US" sz="1400" dirty="0" smtClean="0"/>
              <a:t>    </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sp>
        <p:nvSpPr>
          <p:cNvPr id="3" name="Content Placeholder 2"/>
          <p:cNvSpPr>
            <a:spLocks noGrp="1"/>
          </p:cNvSpPr>
          <p:nvPr>
            <p:ph idx="1"/>
          </p:nvPr>
        </p:nvSpPr>
        <p:spPr/>
        <p:txBody>
          <a:bodyPr/>
          <a:lstStyle/>
          <a:p>
            <a:pPr>
              <a:buNone/>
            </a:pPr>
            <a:r>
              <a:rPr lang="en-US" dirty="0" smtClean="0"/>
              <a:t>  </a:t>
            </a:r>
            <a:r>
              <a:rPr lang="en-IN" dirty="0" smtClean="0"/>
              <a:t>To implement this project we have used crop disease recognition dataset and this dataset saved inside ‘</a:t>
            </a:r>
            <a:r>
              <a:rPr lang="en-IN" dirty="0" err="1" smtClean="0"/>
              <a:t>CropDiseaseDataset</a:t>
            </a:r>
            <a:r>
              <a:rPr lang="en-IN" dirty="0" smtClean="0"/>
              <a:t>’ folder and below screen shot showing various type of healthy and unhealthy plants.</a:t>
            </a:r>
          </a:p>
          <a:p>
            <a:pPr>
              <a:buNone/>
            </a:pPr>
            <a:endParaRPr lang="en-US" dirty="0" smtClean="0"/>
          </a:p>
          <a:p>
            <a:endParaRPr lang="en-US" dirty="0" smtClean="0"/>
          </a:p>
          <a:p>
            <a:endParaRPr lang="en-US" dirty="0"/>
          </a:p>
        </p:txBody>
      </p:sp>
      <p:pic>
        <p:nvPicPr>
          <p:cNvPr id="4" name="Picture 3" descr="Screenshot (50).png"/>
          <p:cNvPicPr>
            <a:picLocks noChangeAspect="1"/>
          </p:cNvPicPr>
          <p:nvPr/>
        </p:nvPicPr>
        <p:blipFill>
          <a:blip r:embed="rId2"/>
          <a:stretch>
            <a:fillRect/>
          </a:stretch>
        </p:blipFill>
        <p:spPr>
          <a:xfrm>
            <a:off x="1014548" y="2429691"/>
            <a:ext cx="9919063" cy="395804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US" dirty="0" smtClean="0"/>
              <a:t>     		Identification </a:t>
            </a:r>
            <a:r>
              <a:rPr lang="en-US" dirty="0"/>
              <a:t>of the plant diseases is the key to preventing the loses in the </a:t>
            </a:r>
            <a:r>
              <a:rPr lang="en-US" dirty="0" smtClean="0"/>
              <a:t>yield and </a:t>
            </a:r>
            <a:r>
              <a:rPr lang="en-US" dirty="0"/>
              <a:t>quantity of the agricultural product. The studies of the plant diseases mean the studies of visually observable patterns seen on the plant. Health Monitoring and disease detection on plant is very critical for sustainable </a:t>
            </a:r>
            <a:r>
              <a:rPr lang="en-US" dirty="0" smtClean="0"/>
              <a:t>agriculture.</a:t>
            </a:r>
          </a:p>
          <a:p>
            <a:pPr marL="457200" indent="-457200">
              <a:buNone/>
            </a:pPr>
            <a:r>
              <a:rPr lang="en-US" dirty="0" smtClean="0"/>
              <a:t>     		It </a:t>
            </a:r>
            <a:r>
              <a:rPr lang="en-US" dirty="0"/>
              <a:t>is very difficult  to monitor the plant diseases manually. It requires tremendous amount of work, expertise in the plant diseases, and also require the excessive processing time. Hence, Image Processing is used for the detection of plant diseases. Disease detection involves the steps like Image Acquisition, Image Pre-Processing, Image Segmentation, Feature Extraction and Classification into healthy or diseased leaves.</a:t>
            </a:r>
          </a:p>
          <a:p>
            <a:pPr marL="0" indent="0">
              <a:buNone/>
            </a:pPr>
            <a:endParaRPr lang="en-US" dirty="0"/>
          </a:p>
        </p:txBody>
      </p:sp>
    </p:spTree>
    <p:extLst>
      <p:ext uri="{BB962C8B-B14F-4D97-AF65-F5344CB8AC3E}">
        <p14:creationId xmlns="" xmlns:p14="http://schemas.microsoft.com/office/powerpoint/2010/main" val="1751120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Content Placeholder 4"/>
          <p:cNvSpPr>
            <a:spLocks noGrp="1"/>
          </p:cNvSpPr>
          <p:nvPr>
            <p:ph idx="1"/>
          </p:nvPr>
        </p:nvSpPr>
        <p:spPr/>
        <p:txBody>
          <a:bodyPr/>
          <a:lstStyle/>
          <a:p>
            <a:r>
              <a:rPr lang="en-IN" dirty="0" smtClean="0"/>
              <a:t>To run project double click on ‘CropDisease.py’ file to get below screen</a:t>
            </a:r>
            <a:endParaRPr lang="en-US" dirty="0" smtClean="0"/>
          </a:p>
          <a:p>
            <a:endParaRPr lang="en-US" dirty="0"/>
          </a:p>
        </p:txBody>
      </p:sp>
      <p:pic>
        <p:nvPicPr>
          <p:cNvPr id="7" name="Picture 6" descr="Screenshot (51).png"/>
          <p:cNvPicPr>
            <a:picLocks noChangeAspect="1"/>
          </p:cNvPicPr>
          <p:nvPr/>
        </p:nvPicPr>
        <p:blipFill>
          <a:blip r:embed="rId2"/>
          <a:stretch>
            <a:fillRect/>
          </a:stretch>
        </p:blipFill>
        <p:spPr>
          <a:xfrm>
            <a:off x="1367246" y="1619794"/>
            <a:ext cx="9879874" cy="451974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52648" y="966651"/>
            <a:ext cx="11779135" cy="5394960"/>
          </a:xfrm>
        </p:spPr>
        <p:txBody>
          <a:bodyPr/>
          <a:lstStyle/>
          <a:p>
            <a:r>
              <a:rPr lang="en-US" dirty="0" smtClean="0"/>
              <a:t>Then click on ‘Upload Dataset’ to upload the dataset images. After</a:t>
            </a:r>
          </a:p>
          <a:p>
            <a:pPr>
              <a:buNone/>
            </a:pPr>
            <a:r>
              <a:rPr lang="en-US" dirty="0" smtClean="0"/>
              <a:t> uploading the dataset we get the message ‘dataset loaded’ on the screen.</a:t>
            </a:r>
          </a:p>
          <a:p>
            <a:endParaRPr lang="en-US" dirty="0"/>
          </a:p>
        </p:txBody>
      </p:sp>
      <p:pic>
        <p:nvPicPr>
          <p:cNvPr id="5" name="Picture 4" descr="Screenshot (52).png"/>
          <p:cNvPicPr>
            <a:picLocks noChangeAspect="1"/>
          </p:cNvPicPr>
          <p:nvPr/>
        </p:nvPicPr>
        <p:blipFill>
          <a:blip r:embed="rId2"/>
          <a:stretch>
            <a:fillRect/>
          </a:stretch>
        </p:blipFill>
        <p:spPr>
          <a:xfrm>
            <a:off x="1110343" y="2024744"/>
            <a:ext cx="10267406" cy="423236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IN" dirty="0" smtClean="0"/>
              <a:t>Now click on ‘Image Processing &amp; Normalization’ button to read all images and then process images to normalize by converting each image pixel value between 0 and 1.</a:t>
            </a:r>
          </a:p>
          <a:p>
            <a:endParaRPr lang="en-US" dirty="0" smtClean="0"/>
          </a:p>
          <a:p>
            <a:endParaRPr lang="en-US" dirty="0"/>
          </a:p>
        </p:txBody>
      </p:sp>
      <p:pic>
        <p:nvPicPr>
          <p:cNvPr id="5" name="Picture 4" descr="Screenshot (53).png"/>
          <p:cNvPicPr>
            <a:picLocks noChangeAspect="1"/>
          </p:cNvPicPr>
          <p:nvPr/>
        </p:nvPicPr>
        <p:blipFill>
          <a:blip r:embed="rId2"/>
          <a:stretch>
            <a:fillRect/>
          </a:stretch>
        </p:blipFill>
        <p:spPr>
          <a:xfrm>
            <a:off x="1397726" y="2312126"/>
            <a:ext cx="9405257" cy="402336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IN" dirty="0" smtClean="0"/>
              <a:t>After applying normalization we are just displaying one random image from dataset to check whether images loaded and process properly or not and now you close above image to get below screen.</a:t>
            </a:r>
          </a:p>
          <a:p>
            <a:endParaRPr lang="en-US" dirty="0"/>
          </a:p>
        </p:txBody>
      </p:sp>
      <p:pic>
        <p:nvPicPr>
          <p:cNvPr id="5" name="Picture 4" descr="Screenshot (54).png"/>
          <p:cNvPicPr>
            <a:picLocks noChangeAspect="1"/>
          </p:cNvPicPr>
          <p:nvPr/>
        </p:nvPicPr>
        <p:blipFill>
          <a:blip r:embed="rId2"/>
          <a:stretch>
            <a:fillRect/>
          </a:stretch>
        </p:blipFill>
        <p:spPr>
          <a:xfrm>
            <a:off x="1332410" y="2338251"/>
            <a:ext cx="9326881" cy="412786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99505" y="1097279"/>
            <a:ext cx="11779135" cy="5068390"/>
          </a:xfrm>
        </p:spPr>
        <p:txBody>
          <a:bodyPr/>
          <a:lstStyle/>
          <a:p>
            <a:r>
              <a:rPr lang="en-IN" dirty="0" smtClean="0"/>
              <a:t>All images process successfully and now dataset images are ready and now click on ‘Build CNN Model’ button to build CNN model </a:t>
            </a:r>
            <a:endParaRPr lang="en-US" dirty="0" smtClean="0"/>
          </a:p>
          <a:p>
            <a:endParaRPr lang="en-US" dirty="0"/>
          </a:p>
        </p:txBody>
      </p:sp>
      <p:pic>
        <p:nvPicPr>
          <p:cNvPr id="5" name="Picture 4" descr="Screenshot (55).png"/>
          <p:cNvPicPr>
            <a:picLocks noChangeAspect="1"/>
          </p:cNvPicPr>
          <p:nvPr/>
        </p:nvPicPr>
        <p:blipFill>
          <a:blip r:embed="rId2"/>
          <a:stretch>
            <a:fillRect/>
          </a:stretch>
        </p:blipFill>
        <p:spPr>
          <a:xfrm>
            <a:off x="1554480" y="2037806"/>
            <a:ext cx="9000309" cy="48185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IN" dirty="0" smtClean="0"/>
              <a:t>Now model is ready and now click on ‘Upload Test Image &amp; Predict Health Condition’ button to upload any test image and then application will predict disease or healthy from that image.</a:t>
            </a:r>
          </a:p>
          <a:p>
            <a:endParaRPr lang="en-IN" dirty="0" smtClean="0"/>
          </a:p>
          <a:p>
            <a:endParaRPr lang="en-US" dirty="0" smtClean="0"/>
          </a:p>
          <a:p>
            <a:endParaRPr lang="en-US" dirty="0"/>
          </a:p>
        </p:txBody>
      </p:sp>
      <p:pic>
        <p:nvPicPr>
          <p:cNvPr id="4" name="Picture 3" descr="Screenshot (56).png"/>
          <p:cNvPicPr>
            <a:picLocks noChangeAspect="1"/>
          </p:cNvPicPr>
          <p:nvPr/>
        </p:nvPicPr>
        <p:blipFill>
          <a:blip r:embed="rId2"/>
          <a:stretch>
            <a:fillRect/>
          </a:stretch>
        </p:blipFill>
        <p:spPr>
          <a:xfrm>
            <a:off x="287383" y="2403566"/>
            <a:ext cx="10829108" cy="418011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IN" dirty="0" smtClean="0"/>
              <a:t>Selecting and uploading ‘1.JPG’ image file and then click on ‘Open’ button to get below prediction result.</a:t>
            </a:r>
          </a:p>
          <a:p>
            <a:endParaRPr lang="en-US" dirty="0"/>
          </a:p>
        </p:txBody>
      </p:sp>
      <p:pic>
        <p:nvPicPr>
          <p:cNvPr id="4" name="Picture 3" descr="Screenshot (57).png"/>
          <p:cNvPicPr>
            <a:picLocks noChangeAspect="1"/>
          </p:cNvPicPr>
          <p:nvPr/>
        </p:nvPicPr>
        <p:blipFill>
          <a:blip r:embed="rId2"/>
          <a:stretch>
            <a:fillRect/>
          </a:stretch>
        </p:blipFill>
        <p:spPr>
          <a:xfrm>
            <a:off x="583474" y="2168434"/>
            <a:ext cx="10872651" cy="425849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IN" dirty="0" smtClean="0"/>
              <a:t>Now click on ‘Accuracy &amp; Loss Graph’ button to get below graph</a:t>
            </a:r>
            <a:endParaRPr lang="en-US" dirty="0" smtClean="0"/>
          </a:p>
          <a:p>
            <a:endParaRPr lang="en-US" dirty="0"/>
          </a:p>
        </p:txBody>
      </p:sp>
      <p:pic>
        <p:nvPicPr>
          <p:cNvPr id="4" name="Picture 3" descr="Screenshot (58).png"/>
          <p:cNvPicPr>
            <a:picLocks noChangeAspect="1"/>
          </p:cNvPicPr>
          <p:nvPr/>
        </p:nvPicPr>
        <p:blipFill>
          <a:blip r:embed="rId2"/>
          <a:stretch>
            <a:fillRect/>
          </a:stretch>
        </p:blipFill>
        <p:spPr>
          <a:xfrm>
            <a:off x="1058090" y="1854926"/>
            <a:ext cx="10437223" cy="44152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To prevent losses, small hold farmers are dependent on a timely and accurate crop disease diagnosis. In this project, a pre-trained </a:t>
            </a:r>
            <a:r>
              <a:rPr lang="en-US" dirty="0" err="1" smtClean="0"/>
              <a:t>convolutional</a:t>
            </a:r>
            <a:r>
              <a:rPr lang="en-US" dirty="0" smtClean="0"/>
              <a:t> neural network is built. The final result was a plant health condition detection Python application. </a:t>
            </a:r>
          </a:p>
          <a:p>
            <a:pPr>
              <a:buNone/>
            </a:pPr>
            <a:endParaRPr lang="en-US" dirty="0" smtClean="0"/>
          </a:p>
          <a:p>
            <a:r>
              <a:rPr lang="en-US" dirty="0" smtClean="0"/>
              <a:t>Overall, this study is conclusive in demonstrating how CNNs may be applied to empower small-holder farmers in their fight against plant disease. In the future, work should be focused on diversifying training datasets and also in testing similar  applications in real life situations. Without such developments, the struggle against plant disease will continue. </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2C39AA8B-A301-49BF-9DA8-22F614053810}"/>
              </a:ext>
            </a:extLst>
          </p:cNvPr>
          <p:cNvSpPr>
            <a:spLocks noGrp="1"/>
          </p:cNvSpPr>
          <p:nvPr>
            <p:ph idx="1"/>
          </p:nvPr>
        </p:nvSpPr>
        <p:spPr/>
        <p:txBody>
          <a:bodyPr>
            <a:normAutofit fontScale="92500" lnSpcReduction="20000"/>
          </a:bodyPr>
          <a:lstStyle/>
          <a:p>
            <a:pPr>
              <a:buNone/>
            </a:pPr>
            <a:r>
              <a:rPr lang="en-US" dirty="0"/>
              <a:t>[1</a:t>
            </a:r>
            <a:r>
              <a:rPr lang="en-US" dirty="0" smtClean="0"/>
              <a:t>]. </a:t>
            </a:r>
            <a:r>
              <a:rPr lang="en-US" dirty="0" err="1" smtClean="0"/>
              <a:t>Mr.V</a:t>
            </a:r>
            <a:r>
              <a:rPr lang="en-US" dirty="0" smtClean="0"/>
              <a:t> Suresh, D </a:t>
            </a:r>
            <a:r>
              <a:rPr lang="en-US" dirty="0" err="1" smtClean="0"/>
              <a:t>Gopinath</a:t>
            </a:r>
            <a:r>
              <a:rPr lang="en-US" dirty="0" smtClean="0"/>
              <a:t>, M </a:t>
            </a:r>
            <a:r>
              <a:rPr lang="en-US" dirty="0" err="1" smtClean="0"/>
              <a:t>Hemavarthini</a:t>
            </a:r>
            <a:r>
              <a:rPr lang="en-US" dirty="0" smtClean="0"/>
              <a:t>, K </a:t>
            </a:r>
            <a:r>
              <a:rPr lang="en-US" dirty="0" err="1" smtClean="0"/>
              <a:t>Jayanthan</a:t>
            </a:r>
            <a:r>
              <a:rPr lang="en-US" dirty="0" smtClean="0"/>
              <a:t>, </a:t>
            </a:r>
            <a:r>
              <a:rPr lang="en-US" dirty="0" err="1" smtClean="0"/>
              <a:t>Mohana</a:t>
            </a:r>
            <a:r>
              <a:rPr lang="en-US" dirty="0" smtClean="0"/>
              <a:t> Krishnan, </a:t>
            </a:r>
          </a:p>
          <a:p>
            <a:pPr>
              <a:buNone/>
            </a:pPr>
            <a:r>
              <a:rPr lang="en-US" dirty="0" smtClean="0"/>
              <a:t>     </a:t>
            </a:r>
            <a:r>
              <a:rPr lang="en-US" dirty="0" smtClean="0">
                <a:hlinkClick r:id="rId2" action="ppaction://hlinkfile"/>
              </a:rPr>
              <a:t>“Plant Disease Detection using Image Processing”, </a:t>
            </a:r>
            <a:r>
              <a:rPr lang="en-US" dirty="0" smtClean="0"/>
              <a:t>International Journal of</a:t>
            </a:r>
          </a:p>
          <a:p>
            <a:pPr>
              <a:buNone/>
            </a:pPr>
            <a:r>
              <a:rPr lang="en-US" dirty="0" smtClean="0"/>
              <a:t>      Engineering Research and &amp; Technology(IJERT),  ISSN: 2278-0181, Vol.9</a:t>
            </a:r>
          </a:p>
          <a:p>
            <a:pPr>
              <a:buNone/>
            </a:pPr>
            <a:r>
              <a:rPr lang="en-US" dirty="0" smtClean="0"/>
              <a:t>      Issue 03, March-2020</a:t>
            </a:r>
            <a:endParaRPr lang="en-US" dirty="0"/>
          </a:p>
          <a:p>
            <a:pPr>
              <a:buNone/>
            </a:pPr>
            <a:r>
              <a:rPr lang="en-IN" dirty="0"/>
              <a:t>[2</a:t>
            </a:r>
            <a:r>
              <a:rPr lang="en-IN" dirty="0" smtClean="0"/>
              <a:t>].</a:t>
            </a:r>
            <a:r>
              <a:rPr lang="en-US" dirty="0" err="1" smtClean="0"/>
              <a:t>Vagisha</a:t>
            </a:r>
            <a:r>
              <a:rPr lang="en-US" dirty="0" smtClean="0"/>
              <a:t> Sharma, </a:t>
            </a:r>
            <a:r>
              <a:rPr lang="en-US" dirty="0" err="1" smtClean="0"/>
              <a:t>Amandeep</a:t>
            </a:r>
            <a:r>
              <a:rPr lang="en-US" dirty="0" smtClean="0"/>
              <a:t> </a:t>
            </a:r>
            <a:r>
              <a:rPr lang="en-US" dirty="0" err="1" smtClean="0"/>
              <a:t>Verma</a:t>
            </a:r>
            <a:r>
              <a:rPr lang="en-US" dirty="0" smtClean="0"/>
              <a:t>, </a:t>
            </a:r>
            <a:r>
              <a:rPr lang="en-US" dirty="0" err="1" smtClean="0"/>
              <a:t>Neelam</a:t>
            </a:r>
            <a:r>
              <a:rPr lang="en-US" dirty="0" smtClean="0"/>
              <a:t> </a:t>
            </a:r>
            <a:r>
              <a:rPr lang="en-US" dirty="0" err="1" smtClean="0"/>
              <a:t>Goel</a:t>
            </a:r>
            <a:r>
              <a:rPr lang="en-US" dirty="0" smtClean="0"/>
              <a:t> , “</a:t>
            </a:r>
            <a:r>
              <a:rPr lang="en-US" dirty="0" smtClean="0">
                <a:hlinkClick r:id="rId3" action="ppaction://hlinkfile"/>
              </a:rPr>
              <a:t>Classification</a:t>
            </a:r>
          </a:p>
          <a:p>
            <a:pPr>
              <a:buNone/>
            </a:pPr>
            <a:r>
              <a:rPr lang="en-US" dirty="0" smtClean="0">
                <a:hlinkClick r:id="rId3" action="ppaction://hlinkfile"/>
              </a:rPr>
              <a:t>     Techniques for Plant Disease Detection</a:t>
            </a:r>
            <a:r>
              <a:rPr lang="en-US" dirty="0" smtClean="0"/>
              <a:t>”, International Journal  of Recent</a:t>
            </a:r>
          </a:p>
          <a:p>
            <a:pPr>
              <a:buNone/>
            </a:pPr>
            <a:r>
              <a:rPr lang="en-US" dirty="0" smtClean="0"/>
              <a:t>     Technology &amp; Engineering(IJRTE), ISSN: 2277-3878, Volume-8 Issue 6,</a:t>
            </a:r>
          </a:p>
          <a:p>
            <a:pPr>
              <a:buNone/>
            </a:pPr>
            <a:r>
              <a:rPr lang="en-US" dirty="0" smtClean="0"/>
              <a:t>     March 2020.</a:t>
            </a:r>
          </a:p>
          <a:p>
            <a:pPr>
              <a:buNone/>
            </a:pPr>
            <a:r>
              <a:rPr lang="en-US" dirty="0" smtClean="0"/>
              <a:t>[3]. Dr. L. </a:t>
            </a:r>
            <a:r>
              <a:rPr lang="en-US" dirty="0" err="1" smtClean="0"/>
              <a:t>Malathi</a:t>
            </a:r>
            <a:r>
              <a:rPr lang="en-US" dirty="0" smtClean="0"/>
              <a:t> 1, P. </a:t>
            </a:r>
            <a:r>
              <a:rPr lang="en-US" dirty="0" err="1" smtClean="0"/>
              <a:t>Yogashree</a:t>
            </a:r>
            <a:r>
              <a:rPr lang="en-US" dirty="0" smtClean="0"/>
              <a:t> 2, </a:t>
            </a:r>
            <a:r>
              <a:rPr lang="en-US" dirty="0" err="1" smtClean="0"/>
              <a:t>Thamaraiselvi</a:t>
            </a:r>
            <a:r>
              <a:rPr lang="en-US" dirty="0" smtClean="0"/>
              <a:t> 3, </a:t>
            </a:r>
            <a:r>
              <a:rPr lang="en-US" dirty="0" smtClean="0">
                <a:hlinkClick r:id="rId4" action="ppaction://hlinkfile"/>
              </a:rPr>
              <a:t>“Automatic Detection and</a:t>
            </a:r>
          </a:p>
          <a:p>
            <a:pPr>
              <a:buNone/>
            </a:pPr>
            <a:r>
              <a:rPr lang="en-US" dirty="0" smtClean="0">
                <a:hlinkClick r:id="rId4" action="ppaction://hlinkfile"/>
              </a:rPr>
              <a:t>      Classification Of Plant Leaf Disease Using Deep </a:t>
            </a:r>
            <a:r>
              <a:rPr lang="en-US" dirty="0" err="1" smtClean="0">
                <a:hlinkClick r:id="rId4" action="ppaction://hlinkfile"/>
              </a:rPr>
              <a:t>Convolutional</a:t>
            </a:r>
            <a:r>
              <a:rPr lang="en-US" dirty="0" smtClean="0">
                <a:hlinkClick r:id="rId4" action="ppaction://hlinkfile"/>
              </a:rPr>
              <a:t> Neural</a:t>
            </a:r>
          </a:p>
          <a:p>
            <a:pPr>
              <a:buNone/>
            </a:pPr>
            <a:r>
              <a:rPr lang="en-US" dirty="0" smtClean="0">
                <a:hlinkClick r:id="rId4" action="ppaction://hlinkfile"/>
              </a:rPr>
              <a:t>      Network”, </a:t>
            </a:r>
            <a:r>
              <a:rPr lang="en-US" dirty="0" smtClean="0"/>
              <a:t>Journal of Xi’an University of Architecture and Technology”, ISSP No:</a:t>
            </a:r>
          </a:p>
          <a:p>
            <a:pPr>
              <a:buNone/>
            </a:pPr>
            <a:r>
              <a:rPr lang="en-US" dirty="0" smtClean="0"/>
              <a:t>     1006-7930.</a:t>
            </a:r>
          </a:p>
          <a:p>
            <a:pPr>
              <a:buNone/>
            </a:pPr>
            <a:r>
              <a:rPr lang="en-US" dirty="0" smtClean="0"/>
              <a:t> [4]. Dataset link: </a:t>
            </a:r>
            <a:r>
              <a:rPr lang="en-US" dirty="0" smtClean="0">
                <a:hlinkClick r:id="rId5" action="ppaction://hlinkfile"/>
              </a:rPr>
              <a:t>https://www.kaggle.com/datasets/emmarex/plantdisease</a:t>
            </a:r>
            <a:endParaRPr lang="en-US" dirty="0" smtClean="0"/>
          </a:p>
          <a:p>
            <a:pPr>
              <a:buNone/>
            </a:pPr>
            <a:endParaRPr lang="en-IN" dirty="0"/>
          </a:p>
          <a:p>
            <a:pPr>
              <a:buNone/>
            </a:pPr>
            <a:endParaRPr lang="en-US" dirty="0"/>
          </a:p>
          <a:p>
            <a:endParaRPr lang="en-US" i="1" dirty="0"/>
          </a:p>
          <a:p>
            <a:pPr>
              <a:buNone/>
            </a:pPr>
            <a:endParaRPr lang="en-US" i="1" dirty="0"/>
          </a:p>
          <a:p>
            <a:pPr>
              <a:buNone/>
            </a:pPr>
            <a:endParaRPr lang="en-US" dirty="0"/>
          </a:p>
          <a:p>
            <a:pPr marL="577850" indent="-577850">
              <a:buNone/>
            </a:pPr>
            <a:endParaRPr lang="en-IN" dirty="0"/>
          </a:p>
        </p:txBody>
      </p:sp>
    </p:spTree>
    <p:extLst>
      <p:ext uri="{BB962C8B-B14F-4D97-AF65-F5344CB8AC3E}">
        <p14:creationId xmlns="" xmlns:p14="http://schemas.microsoft.com/office/powerpoint/2010/main" val="78875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92500" lnSpcReduction="20000"/>
          </a:bodyPr>
          <a:lstStyle/>
          <a:p>
            <a:pPr marL="461963" indent="-461963">
              <a:buBlip>
                <a:blip r:embed="rId2">
                  <a:extLst>
                    <a:ext uri="{96DAC541-7B7A-43D3-8B79-37D633B846F1}">
                      <asvg:svgBlip xmlns="" xmlns:asvg="http://schemas.microsoft.com/office/drawing/2016/SVG/main" r:embed="rId3"/>
                    </a:ext>
                  </a:extLst>
                </a:blip>
              </a:buBlip>
            </a:pPr>
            <a:r>
              <a:rPr lang="en-US" dirty="0" smtClean="0"/>
              <a:t>Introduction</a:t>
            </a:r>
            <a:endParaRPr lang="en-US" dirty="0"/>
          </a:p>
          <a:p>
            <a:pPr marL="461963" indent="-461963">
              <a:buBlip>
                <a:blip r:embed="rId2">
                  <a:extLst>
                    <a:ext uri="{96DAC541-7B7A-43D3-8B79-37D633B846F1}">
                      <asvg:svgBlip xmlns="" xmlns:asvg="http://schemas.microsoft.com/office/drawing/2016/SVG/main" r:embed="rId3"/>
                    </a:ext>
                  </a:extLst>
                </a:blip>
              </a:buBlip>
            </a:pPr>
            <a:r>
              <a:rPr lang="en-US" dirty="0"/>
              <a:t>Existing System</a:t>
            </a:r>
          </a:p>
          <a:p>
            <a:pPr marL="461963" indent="-461963">
              <a:buBlip>
                <a:blip r:embed="rId2">
                  <a:extLst>
                    <a:ext uri="{96DAC541-7B7A-43D3-8B79-37D633B846F1}">
                      <asvg:svgBlip xmlns="" xmlns:asvg="http://schemas.microsoft.com/office/drawing/2016/SVG/main" r:embed="rId3"/>
                    </a:ext>
                  </a:extLst>
                </a:blip>
              </a:buBlip>
            </a:pPr>
            <a:r>
              <a:rPr lang="en-US" dirty="0"/>
              <a:t>Proposed </a:t>
            </a:r>
            <a:r>
              <a:rPr lang="en-US" dirty="0" smtClean="0"/>
              <a:t>System</a:t>
            </a:r>
          </a:p>
          <a:p>
            <a:pPr marL="461963" indent="-461963">
              <a:buBlip>
                <a:blip r:embed="rId2">
                  <a:extLst>
                    <a:ext uri="{96DAC541-7B7A-43D3-8B79-37D633B846F1}">
                      <asvg:svgBlip xmlns="" xmlns:asvg="http://schemas.microsoft.com/office/drawing/2016/SVG/main" r:embed="rId3"/>
                    </a:ext>
                  </a:extLst>
                </a:blip>
              </a:buBlip>
            </a:pPr>
            <a:r>
              <a:rPr lang="en-US" dirty="0" smtClean="0"/>
              <a:t>Literature Survey</a:t>
            </a:r>
            <a:endParaRPr lang="en-US" dirty="0"/>
          </a:p>
          <a:p>
            <a:pPr marL="461963" indent="-461963">
              <a:buBlip>
                <a:blip r:embed="rId2">
                  <a:extLst>
                    <a:ext uri="{96DAC541-7B7A-43D3-8B79-37D633B846F1}">
                      <asvg:svgBlip xmlns="" xmlns:asvg="http://schemas.microsoft.com/office/drawing/2016/SVG/main" r:embed="rId3"/>
                    </a:ext>
                  </a:extLst>
                </a:blip>
              </a:buBlip>
            </a:pPr>
            <a:r>
              <a:rPr lang="en-US" dirty="0"/>
              <a:t>Problem </a:t>
            </a:r>
            <a:r>
              <a:rPr lang="en-US" dirty="0" smtClean="0"/>
              <a:t>Definition</a:t>
            </a:r>
            <a:endParaRPr lang="en-US" dirty="0"/>
          </a:p>
          <a:p>
            <a:pPr marL="461963" indent="-461963">
              <a:buBlip>
                <a:blip r:embed="rId2">
                  <a:extLst>
                    <a:ext uri="{96DAC541-7B7A-43D3-8B79-37D633B846F1}">
                      <asvg:svgBlip xmlns="" xmlns:asvg="http://schemas.microsoft.com/office/drawing/2016/SVG/main" r:embed="rId3"/>
                    </a:ext>
                  </a:extLst>
                </a:blip>
              </a:buBlip>
            </a:pPr>
            <a:r>
              <a:rPr lang="en-US" dirty="0" smtClean="0"/>
              <a:t>Planning</a:t>
            </a:r>
          </a:p>
          <a:p>
            <a:pPr marL="461963" indent="-461963">
              <a:buBlip>
                <a:blip r:embed="rId2">
                  <a:extLst>
                    <a:ext uri="{96DAC541-7B7A-43D3-8B79-37D633B846F1}">
                      <asvg:svgBlip xmlns="" xmlns:asvg="http://schemas.microsoft.com/office/drawing/2016/SVG/main" r:embed="rId3"/>
                    </a:ext>
                  </a:extLst>
                </a:blip>
              </a:buBlip>
            </a:pPr>
            <a:r>
              <a:rPr lang="en-US" dirty="0" smtClean="0"/>
              <a:t>Requirements</a:t>
            </a:r>
          </a:p>
          <a:p>
            <a:pPr marL="461963" indent="-461963">
              <a:buBlip>
                <a:blip r:embed="rId2">
                  <a:extLst>
                    <a:ext uri="{96DAC541-7B7A-43D3-8B79-37D633B846F1}">
                      <asvg:svgBlip xmlns="" xmlns:asvg="http://schemas.microsoft.com/office/drawing/2016/SVG/main" r:embed="rId3"/>
                    </a:ext>
                  </a:extLst>
                </a:blip>
              </a:buBlip>
            </a:pPr>
            <a:r>
              <a:rPr lang="en-US" dirty="0" smtClean="0"/>
              <a:t>Design</a:t>
            </a:r>
          </a:p>
          <a:p>
            <a:pPr marL="461963" indent="-461963">
              <a:buBlip>
                <a:blip r:embed="rId2">
                  <a:extLst>
                    <a:ext uri="{96DAC541-7B7A-43D3-8B79-37D633B846F1}">
                      <asvg:svgBlip xmlns="" xmlns:asvg="http://schemas.microsoft.com/office/drawing/2016/SVG/main" r:embed="rId3"/>
                    </a:ext>
                  </a:extLst>
                </a:blip>
              </a:buBlip>
            </a:pPr>
            <a:r>
              <a:rPr lang="en-US" dirty="0" smtClean="0"/>
              <a:t>Implementation</a:t>
            </a:r>
          </a:p>
          <a:p>
            <a:pPr marL="461963" indent="-461963">
              <a:buBlip>
                <a:blip r:embed="rId2">
                  <a:extLst>
                    <a:ext uri="{96DAC541-7B7A-43D3-8B79-37D633B846F1}">
                      <asvg:svgBlip xmlns="" xmlns:asvg="http://schemas.microsoft.com/office/drawing/2016/SVG/main" r:embed="rId3"/>
                    </a:ext>
                  </a:extLst>
                </a:blip>
              </a:buBlip>
            </a:pPr>
            <a:r>
              <a:rPr lang="en-US" dirty="0" smtClean="0"/>
              <a:t>Sample Code</a:t>
            </a:r>
          </a:p>
          <a:p>
            <a:pPr marL="461963" indent="-461963">
              <a:buBlip>
                <a:blip r:embed="rId2">
                  <a:extLst>
                    <a:ext uri="{96DAC541-7B7A-43D3-8B79-37D633B846F1}">
                      <asvg:svgBlip xmlns="" xmlns:asvg="http://schemas.microsoft.com/office/drawing/2016/SVG/main" r:embed="rId3"/>
                    </a:ext>
                  </a:extLst>
                </a:blip>
              </a:buBlip>
            </a:pPr>
            <a:r>
              <a:rPr lang="en-US" dirty="0" smtClean="0"/>
              <a:t>Screenshots</a:t>
            </a:r>
          </a:p>
          <a:p>
            <a:pPr marL="461963" indent="-461963">
              <a:buBlip>
                <a:blip r:embed="rId2">
                  <a:extLst>
                    <a:ext uri="{96DAC541-7B7A-43D3-8B79-37D633B846F1}">
                      <asvg:svgBlip xmlns="" xmlns:asvg="http://schemas.microsoft.com/office/drawing/2016/SVG/main" r:embed="rId3"/>
                    </a:ext>
                  </a:extLst>
                </a:blip>
              </a:buBlip>
            </a:pPr>
            <a:r>
              <a:rPr lang="en-US" dirty="0" smtClean="0"/>
              <a:t>Conclusion</a:t>
            </a:r>
          </a:p>
          <a:p>
            <a:pPr marL="461963" indent="-461963">
              <a:buBlip>
                <a:blip r:embed="rId2">
                  <a:extLst>
                    <a:ext uri="{96DAC541-7B7A-43D3-8B79-37D633B846F1}">
                      <asvg:svgBlip xmlns="" xmlns:asvg="http://schemas.microsoft.com/office/drawing/2016/SVG/main" r:embed="rId3"/>
                    </a:ext>
                  </a:extLst>
                </a:blip>
              </a:buBlip>
            </a:pPr>
            <a:r>
              <a:rPr lang="en-US" dirty="0" smtClean="0"/>
              <a:t>References</a:t>
            </a:r>
            <a:endParaRPr lang="en-US" dirty="0"/>
          </a:p>
          <a:p>
            <a:pPr marL="0" indent="0">
              <a:buNone/>
            </a:pPr>
            <a:endParaRPr lang="en-IN" dirty="0"/>
          </a:p>
        </p:txBody>
      </p:sp>
    </p:spTree>
    <p:extLst>
      <p:ext uri="{BB962C8B-B14F-4D97-AF65-F5344CB8AC3E}">
        <p14:creationId xmlns="" xmlns:p14="http://schemas.microsoft.com/office/powerpoint/2010/main" val="532094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249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 xmlns:a16="http://schemas.microsoft.com/office/drawing/2014/main" id="{976B8D83-EFA6-44E5-B29B-2EB0E663ADD3}"/>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t>The </a:t>
            </a:r>
            <a:r>
              <a:rPr lang="en-US" dirty="0"/>
              <a:t>diseases in the leaves greatly reduces the yield and quality. It is vital </a:t>
            </a:r>
            <a:r>
              <a:rPr lang="en-US" dirty="0" smtClean="0"/>
              <a:t>to</a:t>
            </a:r>
          </a:p>
          <a:p>
            <a:pPr marL="457200" indent="-457200">
              <a:buNone/>
            </a:pPr>
            <a:r>
              <a:rPr lang="en-US" dirty="0" smtClean="0"/>
              <a:t>     identify </a:t>
            </a:r>
            <a:r>
              <a:rPr lang="en-US" dirty="0"/>
              <a:t>the diseases at the early stage of infection for preventing and managing plant diseases. The main reasons for the plant diseases are </a:t>
            </a:r>
            <a:r>
              <a:rPr lang="en-US" dirty="0" smtClean="0"/>
              <a:t>the</a:t>
            </a:r>
          </a:p>
          <a:p>
            <a:pPr marL="457200" indent="-457200">
              <a:buNone/>
            </a:pPr>
            <a:r>
              <a:rPr lang="en-US" dirty="0" smtClean="0"/>
              <a:t>     infections </a:t>
            </a:r>
            <a:r>
              <a:rPr lang="en-US" dirty="0"/>
              <a:t>such as insect pests, bacteria, fungi, and viruses. If they are not </a:t>
            </a:r>
            <a:endParaRPr lang="en-US" dirty="0" smtClean="0"/>
          </a:p>
          <a:p>
            <a:pPr marL="457200" indent="-457200">
              <a:buNone/>
            </a:pPr>
            <a:r>
              <a:rPr lang="en-US" dirty="0" smtClean="0"/>
              <a:t>     detected </a:t>
            </a:r>
            <a:r>
              <a:rPr lang="en-US" dirty="0"/>
              <a:t>at an early stage, then the diseases may spread through out the </a:t>
            </a:r>
            <a:r>
              <a:rPr lang="en-US" dirty="0" smtClean="0"/>
              <a:t>plant</a:t>
            </a:r>
          </a:p>
          <a:p>
            <a:pPr marL="457200" indent="-457200">
              <a:buNone/>
            </a:pPr>
            <a:r>
              <a:rPr lang="en-US" dirty="0" smtClean="0"/>
              <a:t>     body </a:t>
            </a:r>
            <a:r>
              <a:rPr lang="en-US" dirty="0"/>
              <a:t>or from one plant to another plant. So, this project mainly focuses </a:t>
            </a:r>
            <a:r>
              <a:rPr lang="en-US" dirty="0" smtClean="0"/>
              <a:t>on</a:t>
            </a:r>
          </a:p>
          <a:p>
            <a:pPr marL="457200" indent="-457200">
              <a:buNone/>
            </a:pPr>
            <a:r>
              <a:rPr lang="en-US" dirty="0" smtClean="0"/>
              <a:t>     </a:t>
            </a:r>
            <a:r>
              <a:rPr lang="en-US" dirty="0"/>
              <a:t>detection of health condition based on </a:t>
            </a:r>
            <a:r>
              <a:rPr lang="en-US" dirty="0" err="1" smtClean="0"/>
              <a:t>Convolutional</a:t>
            </a:r>
            <a:r>
              <a:rPr lang="en-US" dirty="0" smtClean="0"/>
              <a:t> Neural Networks.</a:t>
            </a:r>
            <a:endParaRPr lang="en-US" dirty="0"/>
          </a:p>
          <a:p>
            <a:pPr marL="457200" indent="-457200">
              <a:buFont typeface="Wingdings" panose="05000000000000000000" pitchFamily="2" charset="2"/>
              <a:buChar char="Ø"/>
            </a:pPr>
            <a:endParaRPr lang="en-US" dirty="0"/>
          </a:p>
          <a:p>
            <a:pPr marL="457200" indent="-457200">
              <a:buNone/>
            </a:pPr>
            <a:endParaRPr lang="en-US" dirty="0"/>
          </a:p>
        </p:txBody>
      </p:sp>
    </p:spTree>
    <p:extLst>
      <p:ext uri="{BB962C8B-B14F-4D97-AF65-F5344CB8AC3E}">
        <p14:creationId xmlns="" xmlns:p14="http://schemas.microsoft.com/office/powerpoint/2010/main" val="413548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206432" y="1097279"/>
            <a:ext cx="11779135" cy="5394960"/>
          </a:xfrm>
        </p:spPr>
        <p:txBody>
          <a:bodyPr>
            <a:normAutofit fontScale="92500" lnSpcReduction="10000"/>
          </a:bodyPr>
          <a:lstStyle/>
          <a:p>
            <a:pPr>
              <a:buNone/>
            </a:pPr>
            <a:r>
              <a:rPr lang="en-IN" dirty="0" smtClean="0"/>
              <a:t>   As </a:t>
            </a:r>
            <a:r>
              <a:rPr lang="en-IN" dirty="0"/>
              <a:t>our project has to prefer journals and published papers and also we have </a:t>
            </a:r>
            <a:r>
              <a:rPr lang="en-IN" dirty="0" err="1" smtClean="0"/>
              <a:t>usedsome</a:t>
            </a:r>
            <a:endParaRPr lang="en-IN" dirty="0" smtClean="0"/>
          </a:p>
          <a:p>
            <a:pPr>
              <a:buNone/>
            </a:pPr>
            <a:r>
              <a:rPr lang="en-IN" dirty="0" smtClean="0"/>
              <a:t>   </a:t>
            </a:r>
            <a:r>
              <a:rPr lang="en-IN" dirty="0"/>
              <a:t>websites to understand the problem</a:t>
            </a:r>
            <a:r>
              <a:rPr lang="en-IN" dirty="0" smtClean="0"/>
              <a:t>.</a:t>
            </a:r>
            <a:endParaRPr lang="en-IN" dirty="0"/>
          </a:p>
          <a:p>
            <a:pPr marL="0" indent="0"/>
            <a:r>
              <a:rPr lang="en-IN" dirty="0" smtClean="0"/>
              <a:t>[</a:t>
            </a:r>
            <a:r>
              <a:rPr lang="en-US" dirty="0" err="1" smtClean="0"/>
              <a:t>Mr.V</a:t>
            </a:r>
            <a:r>
              <a:rPr lang="en-US" dirty="0" smtClean="0"/>
              <a:t> Suresh, D </a:t>
            </a:r>
            <a:r>
              <a:rPr lang="en-US" dirty="0" err="1" smtClean="0"/>
              <a:t>Gopinath</a:t>
            </a:r>
            <a:r>
              <a:rPr lang="en-US" dirty="0" smtClean="0"/>
              <a:t>, M </a:t>
            </a:r>
            <a:r>
              <a:rPr lang="en-US" dirty="0" err="1" smtClean="0"/>
              <a:t>Hemavarthini</a:t>
            </a:r>
            <a:r>
              <a:rPr lang="en-US" dirty="0" smtClean="0"/>
              <a:t>, K </a:t>
            </a:r>
            <a:r>
              <a:rPr lang="en-US" dirty="0" err="1" smtClean="0"/>
              <a:t>Jayanthan</a:t>
            </a:r>
            <a:r>
              <a:rPr lang="en-US" dirty="0" smtClean="0"/>
              <a:t>, </a:t>
            </a:r>
            <a:r>
              <a:rPr lang="en-US" dirty="0" err="1" smtClean="0"/>
              <a:t>Mohana</a:t>
            </a:r>
            <a:r>
              <a:rPr lang="en-US" dirty="0" smtClean="0"/>
              <a:t> Krishnan -1</a:t>
            </a:r>
            <a:r>
              <a:rPr lang="en-IN" dirty="0" smtClean="0"/>
              <a:t>]: </a:t>
            </a:r>
            <a:r>
              <a:rPr lang="en-US" dirty="0" smtClean="0"/>
              <a:t>This paper can be effectively used by farmers thereby increasing the yield rather than visiting the expert and getting their advice. An application built for the identification of disease affected plants and healthy plants is done and this proposed work is focuses on the accuracy values during the real field conditions, and this work is implemented by having several plant disease images.</a:t>
            </a:r>
          </a:p>
          <a:p>
            <a:pPr marL="0" indent="0">
              <a:buNone/>
            </a:pPr>
            <a:endParaRPr lang="en-US" dirty="0" smtClean="0"/>
          </a:p>
          <a:p>
            <a:pPr marL="0" indent="0"/>
            <a:r>
              <a:rPr lang="en-US" dirty="0" smtClean="0"/>
              <a:t>[</a:t>
            </a:r>
            <a:r>
              <a:rPr lang="en-US" dirty="0" err="1" smtClean="0"/>
              <a:t>Vagisha</a:t>
            </a:r>
            <a:r>
              <a:rPr lang="en-US" dirty="0" smtClean="0"/>
              <a:t> Sharma, </a:t>
            </a:r>
            <a:r>
              <a:rPr lang="en-US" dirty="0" err="1" smtClean="0"/>
              <a:t>Amandeep</a:t>
            </a:r>
            <a:r>
              <a:rPr lang="en-US" dirty="0" smtClean="0"/>
              <a:t> </a:t>
            </a:r>
            <a:r>
              <a:rPr lang="en-US" dirty="0" err="1" smtClean="0"/>
              <a:t>Verma</a:t>
            </a:r>
            <a:r>
              <a:rPr lang="en-US" dirty="0" smtClean="0"/>
              <a:t>, </a:t>
            </a:r>
            <a:r>
              <a:rPr lang="en-US" dirty="0" err="1" smtClean="0"/>
              <a:t>Neelam</a:t>
            </a:r>
            <a:r>
              <a:rPr lang="en-US" dirty="0" smtClean="0"/>
              <a:t> </a:t>
            </a:r>
            <a:r>
              <a:rPr lang="en-US" dirty="0" err="1" smtClean="0"/>
              <a:t>Goel</a:t>
            </a:r>
            <a:r>
              <a:rPr lang="en-US" dirty="0" smtClean="0"/>
              <a:t> – 2] : In this paper, classification techniques that are most widely used for the identification and detection of diseases on plant leaves have been reviewed. It can be concluded that amongst the techniques that have been used in the existing work done, highest accuracy has been achieved with the deep learning concepts that is through the CNN approach.</a:t>
            </a:r>
          </a:p>
          <a:p>
            <a:pPr marL="0" indent="0"/>
            <a:endParaRPr lang="en-US" dirty="0" smtClean="0"/>
          </a:p>
          <a:p>
            <a:pPr marL="0" indent="0"/>
            <a:endParaRPr lang="en-US" dirty="0" smtClean="0"/>
          </a:p>
          <a:p>
            <a:pPr marL="0" indent="0"/>
            <a:endParaRPr lang="en-US" dirty="0" smtClean="0"/>
          </a:p>
          <a:p>
            <a:pPr marL="0" indent="0"/>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Contd</a:t>
            </a:r>
            <a:endParaRPr lang="en-US" dirty="0"/>
          </a:p>
        </p:txBody>
      </p:sp>
      <p:sp>
        <p:nvSpPr>
          <p:cNvPr id="3" name="Content Placeholder 2"/>
          <p:cNvSpPr>
            <a:spLocks noGrp="1"/>
          </p:cNvSpPr>
          <p:nvPr>
            <p:ph idx="1"/>
          </p:nvPr>
        </p:nvSpPr>
        <p:spPr/>
        <p:txBody>
          <a:bodyPr/>
          <a:lstStyle/>
          <a:p>
            <a:r>
              <a:rPr lang="en-US" dirty="0" smtClean="0"/>
              <a:t>[Dr. L. </a:t>
            </a:r>
            <a:r>
              <a:rPr lang="en-US" dirty="0" err="1" smtClean="0"/>
              <a:t>Malathi</a:t>
            </a:r>
            <a:r>
              <a:rPr lang="en-US" dirty="0" smtClean="0"/>
              <a:t> 1, P. </a:t>
            </a:r>
            <a:r>
              <a:rPr lang="en-US" dirty="0" err="1" smtClean="0"/>
              <a:t>Yogashree</a:t>
            </a:r>
            <a:r>
              <a:rPr lang="en-US" dirty="0" smtClean="0"/>
              <a:t> 2, </a:t>
            </a:r>
            <a:r>
              <a:rPr lang="en-US" dirty="0" err="1" smtClean="0"/>
              <a:t>Thamaraiselvi</a:t>
            </a:r>
            <a:r>
              <a:rPr lang="en-US" dirty="0" smtClean="0"/>
              <a:t> 3]: </a:t>
            </a:r>
            <a:r>
              <a:rPr lang="en-US" dirty="0" err="1" smtClean="0"/>
              <a:t>Convolutional</a:t>
            </a:r>
            <a:r>
              <a:rPr lang="en-US" dirty="0" smtClean="0"/>
              <a:t> Neural Network models were made to perform plant contamination area and assurance using essential leaves pictures of sound and undesirable plants, through significant learning techniques. Getting ready of the models was performed with the use of an open database of 87,848 pictures, containing 25 one of a kind plants in a ton of 58 specific classes of [plant, disease] mixes, including strong plants. All these are, clearly, generous under the condition that the structure could achieve huge degrees of execution in recognizing and diagnosing express diseases, taking everything into account, conditions (i.e., in the advancement field), and that it could be worked through a legitimate, easy to-use, and simple to utilize compact application for the specific case of wheat plants.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From a long time, identifying the diseases in a plant or leaf is done by the experts through their naked eyes based on their knowledge and experience. Finding an expert and contacting them is not only a tedious and time consuming task but also a very long and expensive method. </a:t>
            </a:r>
          </a:p>
          <a:p>
            <a:pPr marL="457200" indent="-457200">
              <a:buNone/>
            </a:pPr>
            <a:endParaRPr lang="en-US" dirty="0"/>
          </a:p>
          <a:p>
            <a:pPr marL="457200" indent="-457200">
              <a:buFont typeface="Wingdings" panose="05000000000000000000" pitchFamily="2" charset="2"/>
              <a:buChar char="Ø"/>
            </a:pPr>
            <a:r>
              <a:rPr lang="en-US" dirty="0"/>
              <a:t>Therefore, the complete process sometimes takes so much time which would become time taking for the disease to be eradicated and also very tedious incase of large areas.</a:t>
            </a:r>
          </a:p>
          <a:p>
            <a:pPr marL="457200" indent="-457200">
              <a:buNone/>
            </a:pPr>
            <a:endParaRPr lang="en-US" dirty="0"/>
          </a:p>
          <a:p>
            <a:pPr marL="457200" indent="-457200">
              <a:buFont typeface="Wingdings" panose="05000000000000000000" pitchFamily="2" charset="2"/>
              <a:buChar char="Ø"/>
            </a:pPr>
            <a:r>
              <a:rPr lang="en-US" dirty="0"/>
              <a:t>Many modern techniques are available for plant disease detection, like processing, similarity identification and deep learning based classification techniques better in respect of time saving than the old methods used.</a:t>
            </a:r>
          </a:p>
          <a:p>
            <a:pPr marL="457200" indent="-457200">
              <a:buFont typeface="Wingdings" panose="05000000000000000000" pitchFamily="2" charset="2"/>
              <a:buChar char="Ø"/>
            </a:pPr>
            <a:endParaRPr lang="en-US" dirty="0"/>
          </a:p>
          <a:p>
            <a:pPr marL="457200" indent="-457200">
              <a:buNone/>
            </a:pPr>
            <a:endParaRPr lang="en-US" dirty="0"/>
          </a:p>
        </p:txBody>
      </p:sp>
    </p:spTree>
    <p:extLst>
      <p:ext uri="{BB962C8B-B14F-4D97-AF65-F5344CB8AC3E}">
        <p14:creationId xmlns="" xmlns:p14="http://schemas.microsoft.com/office/powerpoint/2010/main" val="1021553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 xmlns:a16="http://schemas.microsoft.com/office/drawing/2014/main" id="{2798DA22-7CB2-43B1-8B38-789CEC28484F}"/>
              </a:ext>
            </a:extLst>
          </p:cNvPr>
          <p:cNvSpPr>
            <a:spLocks noGrp="1"/>
          </p:cNvSpPr>
          <p:nvPr>
            <p:ph idx="1"/>
          </p:nvPr>
        </p:nvSpPr>
        <p:spPr>
          <a:xfrm>
            <a:off x="199505" y="1097278"/>
            <a:ext cx="11779135" cy="5185955"/>
          </a:xfrm>
        </p:spPr>
        <p:txBody>
          <a:bodyPr>
            <a:normAutofit/>
          </a:bodyPr>
          <a:lstStyle/>
          <a:p>
            <a:pPr marL="457200" indent="-457200"/>
            <a:endParaRPr lang="en-US" dirty="0" smtClean="0"/>
          </a:p>
          <a:p>
            <a:pPr marL="457200" indent="-457200"/>
            <a:r>
              <a:rPr lang="en-US" dirty="0" smtClean="0"/>
              <a:t>Plants </a:t>
            </a:r>
            <a:r>
              <a:rPr lang="en-US" dirty="0"/>
              <a:t>are susceptible to various disease – related disorders and seizures. There are various causes which can be characterized by their effect on plants, disturbances due to environmental conditions such as temperature, humidity, excessive or insufficient food , light and the most common diseases such as bacterial, viral and fungal diseases</a:t>
            </a:r>
            <a:r>
              <a:rPr lang="en-US" dirty="0" smtClean="0"/>
              <a:t>.</a:t>
            </a:r>
          </a:p>
          <a:p>
            <a:pPr marL="457200" indent="-457200">
              <a:buNone/>
            </a:pPr>
            <a:endParaRPr lang="en-US" dirty="0" smtClean="0"/>
          </a:p>
          <a:p>
            <a:pPr marL="457200" indent="-457200"/>
            <a:r>
              <a:rPr lang="en-US" dirty="0" smtClean="0"/>
              <a:t>In </a:t>
            </a:r>
            <a:r>
              <a:rPr lang="en-US" dirty="0"/>
              <a:t>the </a:t>
            </a:r>
            <a:r>
              <a:rPr lang="en-US" dirty="0" smtClean="0"/>
              <a:t>proposed </a:t>
            </a:r>
            <a:r>
              <a:rPr lang="en-US" dirty="0"/>
              <a:t>system, we use the CNN algorithm to detect disease in plant leaves because with the help of CNN the maximum accuracy can be achieved if the data is good.</a:t>
            </a:r>
          </a:p>
          <a:p>
            <a:pPr marL="0" indent="0">
              <a:buNone/>
            </a:pPr>
            <a:endParaRPr lang="en-US" dirty="0"/>
          </a:p>
          <a:p>
            <a:pPr marL="457200" indent="-457200">
              <a:buNone/>
            </a:pPr>
            <a:endParaRPr lang="en-US" dirty="0"/>
          </a:p>
        </p:txBody>
      </p:sp>
    </p:spTree>
    <p:extLst>
      <p:ext uri="{BB962C8B-B14F-4D97-AF65-F5344CB8AC3E}">
        <p14:creationId xmlns="" xmlns:p14="http://schemas.microsoft.com/office/powerpoint/2010/main" val="346508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lstStyle/>
          <a:p>
            <a:endParaRPr lang="en-US" dirty="0" smtClean="0"/>
          </a:p>
          <a:p>
            <a:r>
              <a:rPr lang="en-US" dirty="0" smtClean="0"/>
              <a:t>Plant </a:t>
            </a:r>
            <a:r>
              <a:rPr lang="en-US" dirty="0"/>
              <a:t>diseases have turned into a dilemma as it can cause significant reduction</a:t>
            </a:r>
          </a:p>
          <a:p>
            <a:pPr>
              <a:buNone/>
            </a:pPr>
            <a:r>
              <a:rPr lang="en-US" dirty="0"/>
              <a:t>   in both quality and quantity of agricultural products. Manual detection required</a:t>
            </a:r>
          </a:p>
          <a:p>
            <a:pPr>
              <a:buNone/>
            </a:pPr>
            <a:r>
              <a:rPr lang="en-US" dirty="0"/>
              <a:t>   high domain knowledge and is often time consuming. Thus we use automatic</a:t>
            </a:r>
          </a:p>
          <a:p>
            <a:pPr>
              <a:buNone/>
            </a:pPr>
            <a:r>
              <a:rPr lang="en-US" dirty="0"/>
              <a:t>  detection system</a:t>
            </a:r>
            <a:r>
              <a:rPr lang="en-US" dirty="0" smtClean="0"/>
              <a:t>. Automatic </a:t>
            </a:r>
            <a:r>
              <a:rPr lang="en-US" dirty="0"/>
              <a:t>detection of plant diseases is an essential research</a:t>
            </a:r>
          </a:p>
          <a:p>
            <a:pPr>
              <a:buNone/>
            </a:pPr>
            <a:r>
              <a:rPr lang="en-US" dirty="0"/>
              <a:t>  topic as it may prove benefits in monitoring large fields of crops, and thus</a:t>
            </a:r>
          </a:p>
          <a:p>
            <a:pPr>
              <a:buNone/>
            </a:pPr>
            <a:r>
              <a:rPr lang="en-US" dirty="0"/>
              <a:t>  automatically detect the symptoms of diseases as soon as they appear on plant</a:t>
            </a:r>
          </a:p>
          <a:p>
            <a:pPr>
              <a:buNone/>
            </a:pPr>
            <a:r>
              <a:rPr lang="en-US" dirty="0"/>
              <a:t>  leaves. The proposed system is a solution for automatic detection and</a:t>
            </a:r>
          </a:p>
          <a:p>
            <a:pPr>
              <a:buNone/>
            </a:pPr>
            <a:r>
              <a:rPr lang="en-US" dirty="0"/>
              <a:t>  classification of plant leaves according to their health condition.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2516</TotalTime>
  <Words>2198</Words>
  <Application>Microsoft Office PowerPoint</Application>
  <PresentationFormat>Custom</PresentationFormat>
  <Paragraphs>226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Slide 1</vt:lpstr>
      <vt:lpstr>Abstract</vt:lpstr>
      <vt:lpstr>Contents</vt:lpstr>
      <vt:lpstr>Introduction</vt:lpstr>
      <vt:lpstr>Literature Survey</vt:lpstr>
      <vt:lpstr>...Contd</vt:lpstr>
      <vt:lpstr>Existing System</vt:lpstr>
      <vt:lpstr>Proposed System</vt:lpstr>
      <vt:lpstr>Problem Definition</vt:lpstr>
      <vt:lpstr>Requirements</vt:lpstr>
      <vt:lpstr>Design</vt:lpstr>
      <vt:lpstr>...Contd</vt:lpstr>
      <vt:lpstr>Implementation</vt:lpstr>
      <vt:lpstr>…Contd</vt:lpstr>
      <vt:lpstr>Sample Code</vt:lpstr>
      <vt:lpstr>…Contd.,</vt:lpstr>
      <vt:lpstr>…Contd.,</vt:lpstr>
      <vt:lpstr>…Contd.,</vt:lpstr>
      <vt:lpstr>Screenshots</vt:lpstr>
      <vt:lpstr>…Contd.,</vt:lpstr>
      <vt:lpstr>…Contd.,</vt:lpstr>
      <vt:lpstr>…Contd.,</vt:lpstr>
      <vt:lpstr>…Contd.,</vt:lpstr>
      <vt:lpstr>…Contd.,</vt:lpstr>
      <vt:lpstr>…Contd.,</vt:lpstr>
      <vt:lpstr>…Contd.,</vt:lpstr>
      <vt:lpstr>…Contd.,</vt:lpstr>
      <vt:lpstr>Conclusion</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Asus</cp:lastModifiedBy>
  <cp:revision>257</cp:revision>
  <dcterms:created xsi:type="dcterms:W3CDTF">2019-06-11T05:35:51Z</dcterms:created>
  <dcterms:modified xsi:type="dcterms:W3CDTF">2022-06-30T07:08:32Z</dcterms:modified>
</cp:coreProperties>
</file>