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9" r:id="rId1"/>
    <p:sldMasterId id="2147484900" r:id="rId2"/>
  </p:sldMasterIdLst>
  <p:notesMasterIdLst>
    <p:notesMasterId r:id="rId24"/>
  </p:notesMasterIdLst>
  <p:handoutMasterIdLst>
    <p:handoutMasterId r:id="rId25"/>
  </p:handoutMasterIdLst>
  <p:sldIdLst>
    <p:sldId id="256" r:id="rId3"/>
    <p:sldId id="257" r:id="rId4"/>
    <p:sldId id="258" r:id="rId5"/>
    <p:sldId id="267" r:id="rId6"/>
    <p:sldId id="268" r:id="rId7"/>
    <p:sldId id="269" r:id="rId8"/>
    <p:sldId id="270" r:id="rId9"/>
    <p:sldId id="273" r:id="rId10"/>
    <p:sldId id="271" r:id="rId11"/>
    <p:sldId id="272" r:id="rId12"/>
    <p:sldId id="283" r:id="rId13"/>
    <p:sldId id="282" r:id="rId14"/>
    <p:sldId id="274" r:id="rId15"/>
    <p:sldId id="275" r:id="rId16"/>
    <p:sldId id="276" r:id="rId17"/>
    <p:sldId id="277" r:id="rId18"/>
    <p:sldId id="278" r:id="rId19"/>
    <p:sldId id="280" r:id="rId20"/>
    <p:sldId id="281" r:id="rId21"/>
    <p:sldId id="279" r:id="rId22"/>
    <p:sldId id="266" r:id="rId23"/>
  </p:sldIdLst>
  <p:sldSz cx="9144000" cy="6858000" type="screen4x3"/>
  <p:notesSz cx="6896100" cy="9236075"/>
  <p:custDataLst>
    <p:tags r:id="rId26"/>
  </p:custDataLst>
  <p:defaultTextStyle>
    <a:defPPr>
      <a:defRPr lang="en-US"/>
    </a:defPPr>
    <a:lvl1pPr algn="l" rtl="0" fontAlgn="base">
      <a:spcBef>
        <a:spcPct val="0"/>
      </a:spcBef>
      <a:spcAft>
        <a:spcPct val="0"/>
      </a:spcAft>
      <a:defRPr sz="16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Verdana" pitchFamily="34" charset="0"/>
        <a:ea typeface="MS PGothic" pitchFamily="34" charset="-128"/>
        <a:cs typeface="+mn-cs"/>
      </a:defRPr>
    </a:lvl5pPr>
    <a:lvl6pPr marL="2286000" algn="l" defTabSz="914400" rtl="0" eaLnBrk="1" latinLnBrk="0" hangingPunct="1">
      <a:defRPr sz="1600" kern="1200">
        <a:solidFill>
          <a:schemeClr val="tx1"/>
        </a:solidFill>
        <a:latin typeface="Verdana" pitchFamily="34" charset="0"/>
        <a:ea typeface="MS PGothic" pitchFamily="34" charset="-128"/>
        <a:cs typeface="+mn-cs"/>
      </a:defRPr>
    </a:lvl6pPr>
    <a:lvl7pPr marL="2743200" algn="l" defTabSz="914400" rtl="0" eaLnBrk="1" latinLnBrk="0" hangingPunct="1">
      <a:defRPr sz="1600" kern="1200">
        <a:solidFill>
          <a:schemeClr val="tx1"/>
        </a:solidFill>
        <a:latin typeface="Verdana" pitchFamily="34" charset="0"/>
        <a:ea typeface="MS PGothic" pitchFamily="34" charset="-128"/>
        <a:cs typeface="+mn-cs"/>
      </a:defRPr>
    </a:lvl7pPr>
    <a:lvl8pPr marL="3200400" algn="l" defTabSz="914400" rtl="0" eaLnBrk="1" latinLnBrk="0" hangingPunct="1">
      <a:defRPr sz="1600" kern="1200">
        <a:solidFill>
          <a:schemeClr val="tx1"/>
        </a:solidFill>
        <a:latin typeface="Verdana" pitchFamily="34" charset="0"/>
        <a:ea typeface="MS PGothic" pitchFamily="34" charset="-128"/>
        <a:cs typeface="+mn-cs"/>
      </a:defRPr>
    </a:lvl8pPr>
    <a:lvl9pPr marL="3657600" algn="l" defTabSz="914400" rtl="0" eaLnBrk="1" latinLnBrk="0" hangingPunct="1">
      <a:defRPr sz="1600"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90"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34" d="100"/>
          <a:sy n="134" d="100"/>
        </p:scale>
        <p:origin x="-2464" y="-120"/>
      </p:cViewPr>
      <p:guideLst>
        <p:guide orient="horz" pos="2909"/>
        <p:guide pos="21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06838" y="0"/>
            <a:ext cx="2987675" cy="461963"/>
          </a:xfrm>
          <a:prstGeom prst="rect">
            <a:avLst/>
          </a:prstGeom>
        </p:spPr>
        <p:txBody>
          <a:bodyPr vert="horz" lIns="91440" tIns="45720" rIns="91440" bIns="45720" rtlCol="0"/>
          <a:lstStyle>
            <a:lvl1pPr algn="r">
              <a:defRPr sz="1200"/>
            </a:lvl1pPr>
          </a:lstStyle>
          <a:p>
            <a:fld id="{690F1594-CC62-5845-B1F7-E71E21355CA0}" type="datetimeFigureOut">
              <a:rPr lang="en-US" smtClean="0"/>
              <a:pPr/>
              <a:t>10/21/2016</a:t>
            </a:fld>
            <a:endParaRPr lang="en-US"/>
          </a:p>
        </p:txBody>
      </p:sp>
      <p:sp>
        <p:nvSpPr>
          <p:cNvPr id="4" name="Footer Placeholder 3"/>
          <p:cNvSpPr>
            <a:spLocks noGrp="1"/>
          </p:cNvSpPr>
          <p:nvPr>
            <p:ph type="ftr" sz="quarter" idx="2"/>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06838" y="8772525"/>
            <a:ext cx="2987675" cy="461963"/>
          </a:xfrm>
          <a:prstGeom prst="rect">
            <a:avLst/>
          </a:prstGeom>
        </p:spPr>
        <p:txBody>
          <a:bodyPr vert="horz" lIns="91440" tIns="45720" rIns="91440" bIns="45720" rtlCol="0" anchor="b"/>
          <a:lstStyle>
            <a:lvl1pPr algn="r">
              <a:defRPr sz="1200"/>
            </a:lvl1pPr>
          </a:lstStyle>
          <a:p>
            <a:fld id="{AF69949D-5BD7-834D-873D-FF41BAAB6FC2}" type="slidenum">
              <a:rPr lang="en-US" smtClean="0"/>
              <a:pPr/>
              <a:t>‹#›</a:t>
            </a:fld>
            <a:endParaRPr lang="en-US"/>
          </a:p>
        </p:txBody>
      </p:sp>
    </p:spTree>
    <p:extLst>
      <p:ext uri="{BB962C8B-B14F-4D97-AF65-F5344CB8AC3E}">
        <p14:creationId xmlns:p14="http://schemas.microsoft.com/office/powerpoint/2010/main" val="4254258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06838" y="0"/>
            <a:ext cx="2987675" cy="461963"/>
          </a:xfrm>
          <a:prstGeom prst="rect">
            <a:avLst/>
          </a:prstGeom>
        </p:spPr>
        <p:txBody>
          <a:bodyPr vert="horz" lIns="91440" tIns="45720" rIns="91440" bIns="45720" rtlCol="0"/>
          <a:lstStyle>
            <a:lvl1pPr algn="r">
              <a:defRPr sz="1200"/>
            </a:lvl1pPr>
          </a:lstStyle>
          <a:p>
            <a:fld id="{388D7A57-43EE-2743-A988-E71AC45DE1BD}" type="datetimeFigureOut">
              <a:rPr lang="en-US" smtClean="0"/>
              <a:pPr/>
              <a:t>10/21/2016</a:t>
            </a:fld>
            <a:endParaRPr lang="en-US"/>
          </a:p>
        </p:txBody>
      </p:sp>
      <p:sp>
        <p:nvSpPr>
          <p:cNvPr id="4" name="Slide Image Placeholder 3"/>
          <p:cNvSpPr>
            <a:spLocks noGrp="1" noRot="1" noChangeAspect="1"/>
          </p:cNvSpPr>
          <p:nvPr>
            <p:ph type="sldImg" idx="2"/>
          </p:nvPr>
        </p:nvSpPr>
        <p:spPr>
          <a:xfrm>
            <a:off x="1139825" y="692150"/>
            <a:ext cx="4616450"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387850"/>
            <a:ext cx="5518150"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06838" y="8772525"/>
            <a:ext cx="2987675" cy="461963"/>
          </a:xfrm>
          <a:prstGeom prst="rect">
            <a:avLst/>
          </a:prstGeom>
        </p:spPr>
        <p:txBody>
          <a:bodyPr vert="horz" lIns="91440" tIns="45720" rIns="91440" bIns="45720" rtlCol="0" anchor="b"/>
          <a:lstStyle>
            <a:lvl1pPr algn="r">
              <a:defRPr sz="1200"/>
            </a:lvl1pPr>
          </a:lstStyle>
          <a:p>
            <a:fld id="{BCDE78C4-65F8-C441-A576-BA0CB16704C9}" type="slidenum">
              <a:rPr lang="en-US" smtClean="0"/>
              <a:pPr/>
              <a:t>‹#›</a:t>
            </a:fld>
            <a:endParaRPr lang="en-US"/>
          </a:p>
        </p:txBody>
      </p:sp>
    </p:spTree>
    <p:extLst>
      <p:ext uri="{BB962C8B-B14F-4D97-AF65-F5344CB8AC3E}">
        <p14:creationId xmlns:p14="http://schemas.microsoft.com/office/powerpoint/2010/main" val="13297904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smtClean="0"/>
              <a:t>Click to edit Master title style</a:t>
            </a:r>
            <a:endParaRPr lang="en-US" dirty="0" smtClean="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smtClean="0"/>
              <a:t>Click to edit Master subtitle style</a:t>
            </a:r>
            <a:endParaRPr lang="en-US" dirty="0" smtClean="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243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2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2 Blank">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accent1"/>
                </a:solidFill>
                <a:effectLst/>
                <a:latin typeface="+mj-lt"/>
                <a:ea typeface="MS PGothic" pitchFamily="34" charset="-128"/>
                <a:cs typeface="ＭＳ Ｐゴシック" pitchFamily="31" charset="-128"/>
              </a:defRPr>
            </a:lvl1pPr>
          </a:lstStyle>
          <a:p>
            <a:pPr lvl="0"/>
            <a:r>
              <a:rPr lang="en-US" smtClean="0"/>
              <a:t>Click to edit Master title style</a:t>
            </a:r>
            <a:endParaRPr lang="en-US" dirty="0" smtClean="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6" name="Picture 5" descr="header_blob_strip_wid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9144000" cy="254000"/>
          </a:xfrm>
          <a:prstGeom prst="rect">
            <a:avLst/>
          </a:prstGeom>
        </p:spPr>
      </p:pic>
      <p:sp>
        <p:nvSpPr>
          <p:cNvPr id="1027" name="Rectangle 14"/>
          <p:cNvSpPr>
            <a:spLocks noGrp="1" noChangeArrowheads="1"/>
          </p:cNvSpPr>
          <p:nvPr>
            <p:ph type="body" idx="1"/>
          </p:nvPr>
        </p:nvSpPr>
        <p:spPr bwMode="gray">
          <a:xfrm>
            <a:off x="130175" y="1328738"/>
            <a:ext cx="86868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ext Box 4"/>
          <p:cNvSpPr txBox="1">
            <a:spLocks noChangeArrowheads="1"/>
          </p:cNvSpPr>
          <p:nvPr/>
        </p:nvSpPr>
        <p:spPr bwMode="auto">
          <a:xfrm>
            <a:off x="12700" y="6681788"/>
            <a:ext cx="1401763" cy="198437"/>
          </a:xfrm>
          <a:prstGeom prst="rect">
            <a:avLst/>
          </a:prstGeom>
          <a:noFill/>
          <a:ln>
            <a:noFill/>
          </a:ln>
          <a:extLst/>
        </p:spPr>
        <p:txBody>
          <a:bodyPr wrap="none">
            <a:spAutoFit/>
          </a:bodyPr>
          <a:lstStyle/>
          <a:p>
            <a:pPr algn="r" eaLnBrk="0" hangingPunct="0">
              <a:buFont typeface="Verdana" pitchFamily="34" charset="0"/>
              <a:buNone/>
            </a:pPr>
            <a:r>
              <a:rPr lang="en-US" sz="700" dirty="0">
                <a:solidFill>
                  <a:srgbClr val="000000"/>
                </a:solidFill>
              </a:rPr>
              <a:t>©</a:t>
            </a:r>
            <a:r>
              <a:rPr lang="en-US" sz="700" dirty="0" smtClean="0">
                <a:solidFill>
                  <a:srgbClr val="000000"/>
                </a:solidFill>
              </a:rPr>
              <a:t>2016 </a:t>
            </a:r>
            <a:r>
              <a:rPr lang="en-US" sz="700" dirty="0">
                <a:solidFill>
                  <a:srgbClr val="000000"/>
                </a:solidFill>
              </a:rPr>
              <a:t>Waters Corporation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7" name="Text Box 4"/>
          <p:cNvSpPr txBox="1">
            <a:spLocks noChangeArrowheads="1"/>
          </p:cNvSpPr>
          <p:nvPr/>
        </p:nvSpPr>
        <p:spPr bwMode="auto">
          <a:xfrm>
            <a:off x="8774113" y="6656388"/>
            <a:ext cx="369887" cy="200025"/>
          </a:xfrm>
          <a:prstGeom prst="rect">
            <a:avLst/>
          </a:prstGeom>
          <a:noFill/>
          <a:ln>
            <a:noFill/>
          </a:ln>
          <a:extLst/>
        </p:spPr>
        <p:txBody>
          <a:bodyPr wrap="none">
            <a:spAutoFit/>
          </a:bodyPr>
          <a:lstStyle/>
          <a:p>
            <a:pPr algn="r" eaLnBrk="0" hangingPunct="0">
              <a:buFont typeface="Verdana" pitchFamily="34" charset="0"/>
              <a:buNone/>
            </a:pPr>
            <a:r>
              <a:rPr lang="en-US" sz="700">
                <a:solidFill>
                  <a:srgbClr val="000000"/>
                </a:solidFill>
              </a:rPr>
              <a:t> </a:t>
            </a:r>
            <a:fld id="{1DC86048-271D-4142-A41A-6A8CAD4046AD}" type="slidenum">
              <a:rPr lang="en-US" sz="700">
                <a:solidFill>
                  <a:srgbClr val="000000"/>
                </a:solidFill>
              </a:rPr>
              <a:pPr algn="r" eaLnBrk="0" hangingPunct="0">
                <a:buFont typeface="Verdana" pitchFamily="34" charset="0"/>
                <a:buNone/>
              </a:pPr>
              <a:t>‹#›</a:t>
            </a:fld>
            <a:endParaRPr lang="en-US" sz="700">
              <a:solidFill>
                <a:srgbClr val="000000"/>
              </a:solidFill>
            </a:endParaRPr>
          </a:p>
        </p:txBody>
      </p:sp>
      <p:pic>
        <p:nvPicPr>
          <p:cNvPr id="8" name="Picture 7" descr="Waters_logo_black.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58266" y="414762"/>
            <a:ext cx="2022197" cy="466914"/>
          </a:xfrm>
          <a:prstGeom prst="rect">
            <a:avLst/>
          </a:prstGeom>
        </p:spPr>
      </p:pic>
    </p:spTree>
  </p:cSld>
  <p:clrMap bg1="lt1" tx1="dk1" bg2="lt2" tx2="dk2" accent1="accent1" accent2="accent2" accent3="accent3" accent4="accent4" accent5="accent5" accent6="accent6" hlink="hlink" folHlink="folHlink"/>
  <p:sldLayoutIdLst>
    <p:sldLayoutId id="2147484899" r:id="rId1"/>
    <p:sldLayoutId id="2147484898" r:id="rId2"/>
    <p:sldLayoutId id="2147484897" r:id="rId3"/>
    <p:sldLayoutId id="2147484896" r:id="rId4"/>
    <p:sldLayoutId id="2147484895" r:id="rId5"/>
    <p:sldLayoutId id="2147484894" r:id="rId6"/>
    <p:sldLayoutId id="2147484893" r:id="rId7"/>
    <p:sldLayoutId id="2147484892" r:id="rId8"/>
    <p:sldLayoutId id="2147484891" r:id="rId9"/>
    <p:sldLayoutId id="2147484890" r:id="rId10"/>
  </p:sldLayoutIdLst>
  <p:transition>
    <p:wipe dir="r"/>
  </p:transition>
  <p:timing>
    <p:tnLst>
      <p:par>
        <p:cTn id="1" dur="indefinite" restart="never" nodeType="tmRoot"/>
      </p:par>
    </p:tnLst>
  </p:timing>
  <p:txStyles>
    <p:titleStyle>
      <a:lvl1pPr algn="l" rtl="0" eaLnBrk="1" fontAlgn="base" hangingPunct="1">
        <a:spcBef>
          <a:spcPct val="0"/>
        </a:spcBef>
        <a:spcAft>
          <a:spcPct val="0"/>
        </a:spcAft>
        <a:defRPr sz="2400" b="1">
          <a:solidFill>
            <a:schemeClr val="accent1"/>
          </a:solidFill>
          <a:effectLst/>
          <a:latin typeface="+mj-lt"/>
          <a:ea typeface="MS PGothic" pitchFamily="34" charset="-128"/>
          <a:cs typeface="MS PGothic" charset="0"/>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MS PGothic" charset="0"/>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cs typeface="MS PGothic" charset="0"/>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cs typeface="MS PGothic" charset="0"/>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cs typeface="MS PGothic" charset="0"/>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cs typeface="MS PGothic" charset="0"/>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_blob_strip_wid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254000"/>
          </a:xfrm>
          <a:prstGeom prst="rect">
            <a:avLst/>
          </a:prstGeom>
        </p:spPr>
      </p:pic>
      <p:pic>
        <p:nvPicPr>
          <p:cNvPr id="8" name="Picture 7" descr="Waters_logo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2895600"/>
            <a:ext cx="4620294" cy="1066800"/>
          </a:xfrm>
          <a:prstGeom prst="rect">
            <a:avLst/>
          </a:prstGeom>
        </p:spPr>
      </p:pic>
    </p:spTree>
    <p:extLst>
      <p:ext uri="{BB962C8B-B14F-4D97-AF65-F5344CB8AC3E}">
        <p14:creationId xmlns:p14="http://schemas.microsoft.com/office/powerpoint/2010/main" val="1280013341"/>
      </p:ext>
    </p:extLst>
  </p:cSld>
  <p:clrMap bg1="lt1" tx1="dk1" bg2="lt2" tx2="dk2" accent1="accent1" accent2="accent2" accent3="accent3" accent4="accent4" accent5="accent5" accent6="accent6" hlink="hlink" folHlink="folHlink"/>
  <p:sldLayoutIdLst>
    <p:sldLayoutId id="2147484901"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3"/>
          <p:cNvSpPr>
            <a:spLocks noGrp="1"/>
          </p:cNvSpPr>
          <p:nvPr>
            <p:ph type="ctrTitle"/>
          </p:nvPr>
        </p:nvSpPr>
        <p:spPr/>
        <p:txBody>
          <a:bodyPr/>
          <a:lstStyle/>
          <a:p>
            <a:r>
              <a:rPr lang="en-US" dirty="0" smtClean="0"/>
              <a:t>Empower SQT GUI rewrite</a:t>
            </a:r>
            <a:endParaRPr lang="en-US" dirty="0"/>
          </a:p>
        </p:txBody>
      </p:sp>
      <p:sp>
        <p:nvSpPr>
          <p:cNvPr id="2050" name="Subtitle 4"/>
          <p:cNvSpPr>
            <a:spLocks noGrp="1"/>
          </p:cNvSpPr>
          <p:nvPr>
            <p:ph type="subTitle" idx="1"/>
          </p:nvPr>
        </p:nvSpPr>
        <p:spPr/>
        <p:txBody>
          <a:bodyPr/>
          <a:lstStyle/>
          <a:p>
            <a:r>
              <a:rPr lang="en-US" dirty="0" smtClean="0"/>
              <a:t>High level design doc</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Mid layer communication protocol</a:t>
            </a:r>
          </a:p>
        </p:txBody>
      </p:sp>
      <p:sp>
        <p:nvSpPr>
          <p:cNvPr id="4098" name="Content Placeholder 3"/>
          <p:cNvSpPr>
            <a:spLocks noGrp="1"/>
          </p:cNvSpPr>
          <p:nvPr>
            <p:ph idx="1"/>
          </p:nvPr>
        </p:nvSpPr>
        <p:spPr>
          <a:xfrm>
            <a:off x="130175" y="1311275"/>
            <a:ext cx="8686800" cy="5029200"/>
          </a:xfrm>
        </p:spPr>
        <p:txBody>
          <a:bodyPr>
            <a:normAutofit lnSpcReduction="10000"/>
          </a:bodyPr>
          <a:lstStyle/>
          <a:p>
            <a:r>
              <a:rPr lang="en-US" dirty="0" smtClean="0"/>
              <a:t>Using AFX containers might limit us encapsulating SQT backend into C# or other language projects</a:t>
            </a:r>
          </a:p>
          <a:p>
            <a:r>
              <a:rPr lang="en-US" dirty="0" smtClean="0"/>
              <a:t>Protocol should be extendable without changing specification</a:t>
            </a:r>
          </a:p>
          <a:p>
            <a:r>
              <a:rPr lang="en-US" dirty="0" smtClean="0"/>
              <a:t>Should support sessions</a:t>
            </a:r>
          </a:p>
          <a:p>
            <a:r>
              <a:rPr lang="en-US" dirty="0" smtClean="0"/>
              <a:t>Should support encryption</a:t>
            </a:r>
          </a:p>
          <a:p>
            <a:r>
              <a:rPr lang="en-US" dirty="0" smtClean="0"/>
              <a:t>Should support compression</a:t>
            </a:r>
          </a:p>
          <a:p>
            <a:r>
              <a:rPr lang="en-US" dirty="0" smtClean="0"/>
              <a:t>Should have small overhead</a:t>
            </a:r>
          </a:p>
          <a:p>
            <a:r>
              <a:rPr lang="en-US" dirty="0" smtClean="0"/>
              <a:t>Should be </a:t>
            </a:r>
            <a:r>
              <a:rPr lang="en-US" dirty="0" err="1" smtClean="0"/>
              <a:t>parsable</a:t>
            </a:r>
            <a:r>
              <a:rPr lang="en-US" dirty="0" smtClean="0"/>
              <a:t> by multiple languages</a:t>
            </a:r>
          </a:p>
          <a:p>
            <a:r>
              <a:rPr lang="en-US" dirty="0" smtClean="0"/>
              <a:t>Should not depend on platform</a:t>
            </a:r>
          </a:p>
          <a:p>
            <a:r>
              <a:rPr lang="en-US" dirty="0" smtClean="0"/>
              <a:t>Should not depend on character set encoding</a:t>
            </a:r>
          </a:p>
          <a:p>
            <a:r>
              <a:rPr lang="en-US" dirty="0" smtClean="0"/>
              <a:t>Should not depend on data type </a:t>
            </a:r>
            <a:r>
              <a:rPr lang="en-US" dirty="0" err="1" smtClean="0"/>
              <a:t>bitcount</a:t>
            </a:r>
            <a:endParaRPr lang="en-US" dirty="0" smtClean="0"/>
          </a:p>
          <a:p>
            <a:r>
              <a:rPr lang="en-US" dirty="0" smtClean="0"/>
              <a:t>Support for data iterator even for dynamic length content</a:t>
            </a:r>
          </a:p>
          <a:p>
            <a:r>
              <a:rPr lang="en-US" dirty="0" smtClean="0"/>
              <a:t>Internally developed library means continuous support and changeable standard</a:t>
            </a:r>
          </a:p>
        </p:txBody>
      </p:sp>
    </p:spTree>
    <p:extLst>
      <p:ext uri="{BB962C8B-B14F-4D97-AF65-F5344CB8AC3E}">
        <p14:creationId xmlns:p14="http://schemas.microsoft.com/office/powerpoint/2010/main" val="3570141796"/>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smtClean="0"/>
              <a:t>Why proprietary mid layer protocol</a:t>
            </a:r>
            <a:endParaRPr lang="en-US" dirty="0"/>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Gets support from start to the end</a:t>
            </a:r>
          </a:p>
          <a:p>
            <a:r>
              <a:rPr lang="en-US" dirty="0" smtClean="0"/>
              <a:t>It can have all the features we need</a:t>
            </a:r>
          </a:p>
          <a:p>
            <a:r>
              <a:rPr lang="en-US" dirty="0" smtClean="0"/>
              <a:t>Implementation quality depends on company investment</a:t>
            </a:r>
          </a:p>
          <a:p>
            <a:r>
              <a:rPr lang="en-US" dirty="0" smtClean="0"/>
              <a:t>Restrictions can be removed</a:t>
            </a:r>
          </a:p>
          <a:p>
            <a:r>
              <a:rPr lang="en-US" dirty="0" smtClean="0"/>
              <a:t>Documentation can be maintained</a:t>
            </a:r>
          </a:p>
          <a:p>
            <a:endParaRPr lang="en-US" dirty="0" smtClean="0"/>
          </a:p>
        </p:txBody>
      </p:sp>
    </p:spTree>
    <p:extLst>
      <p:ext uri="{BB962C8B-B14F-4D97-AF65-F5344CB8AC3E}">
        <p14:creationId xmlns:p14="http://schemas.microsoft.com/office/powerpoint/2010/main" val="408396569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smtClean="0"/>
              <a:t>Why not proprietary mid layer</a:t>
            </a:r>
            <a:endParaRPr lang="en-US" dirty="0"/>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Company does not have to invest resource in it</a:t>
            </a:r>
          </a:p>
          <a:p>
            <a:r>
              <a:rPr lang="en-US" dirty="0" smtClean="0"/>
              <a:t>Might have better architectural design</a:t>
            </a:r>
          </a:p>
          <a:p>
            <a:r>
              <a:rPr lang="en-US" dirty="0" smtClean="0"/>
              <a:t>Community based projects can gather good ideas</a:t>
            </a:r>
          </a:p>
          <a:p>
            <a:r>
              <a:rPr lang="en-US" dirty="0" smtClean="0"/>
              <a:t>Automatically gets updated for new technology making it better over time if there is support for it</a:t>
            </a:r>
          </a:p>
          <a:p>
            <a:r>
              <a:rPr lang="en-US" dirty="0" smtClean="0"/>
              <a:t>Good projects automatically get long term support</a:t>
            </a:r>
          </a:p>
          <a:p>
            <a:r>
              <a:rPr lang="en-US" dirty="0" smtClean="0"/>
              <a:t>Possible extensions</a:t>
            </a:r>
          </a:p>
          <a:p>
            <a:r>
              <a:rPr lang="en-US" dirty="0" smtClean="0"/>
              <a:t>Possible helper tools</a:t>
            </a:r>
          </a:p>
        </p:txBody>
      </p:sp>
    </p:spTree>
    <p:extLst>
      <p:ext uri="{BB962C8B-B14F-4D97-AF65-F5344CB8AC3E}">
        <p14:creationId xmlns:p14="http://schemas.microsoft.com/office/powerpoint/2010/main" val="47965883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Why HTTP</a:t>
            </a:r>
          </a:p>
        </p:txBody>
      </p:sp>
      <p:sp>
        <p:nvSpPr>
          <p:cNvPr id="4098" name="Content Placeholder 3"/>
          <p:cNvSpPr>
            <a:spLocks noGrp="1"/>
          </p:cNvSpPr>
          <p:nvPr>
            <p:ph idx="1"/>
          </p:nvPr>
        </p:nvSpPr>
        <p:spPr>
          <a:xfrm>
            <a:off x="130175" y="1311275"/>
            <a:ext cx="8686800" cy="5029200"/>
          </a:xfrm>
        </p:spPr>
        <p:txBody>
          <a:bodyPr>
            <a:normAutofit lnSpcReduction="10000"/>
          </a:bodyPr>
          <a:lstStyle/>
          <a:p>
            <a:r>
              <a:rPr lang="en-US" dirty="0"/>
              <a:t>Provides full separation of </a:t>
            </a:r>
            <a:r>
              <a:rPr lang="en-US" dirty="0" err="1"/>
              <a:t>BackEnd</a:t>
            </a:r>
            <a:r>
              <a:rPr lang="en-US" dirty="0"/>
              <a:t> </a:t>
            </a:r>
            <a:r>
              <a:rPr lang="en-US" dirty="0" smtClean="0"/>
              <a:t>from </a:t>
            </a:r>
            <a:r>
              <a:rPr lang="en-US" dirty="0" err="1" smtClean="0"/>
              <a:t>FrontEnd</a:t>
            </a:r>
            <a:endParaRPr lang="en-US" dirty="0" smtClean="0"/>
          </a:p>
          <a:p>
            <a:r>
              <a:rPr lang="en-US" dirty="0" smtClean="0"/>
              <a:t>Decouples frontend platform from backend platform</a:t>
            </a:r>
          </a:p>
          <a:p>
            <a:r>
              <a:rPr lang="en-US" dirty="0" smtClean="0"/>
              <a:t>Has a wide range of helper libraries</a:t>
            </a:r>
          </a:p>
          <a:p>
            <a:r>
              <a:rPr lang="en-US" dirty="0" smtClean="0"/>
              <a:t>Has a wide range of tools</a:t>
            </a:r>
          </a:p>
          <a:p>
            <a:r>
              <a:rPr lang="en-US" dirty="0" smtClean="0"/>
              <a:t>Can be scaled. It supports caching / proxy / balancing servers </a:t>
            </a:r>
          </a:p>
          <a:p>
            <a:r>
              <a:rPr lang="en-US" dirty="0" smtClean="0"/>
              <a:t>Wide range of languages has support for it</a:t>
            </a:r>
          </a:p>
          <a:p>
            <a:r>
              <a:rPr lang="en-US" dirty="0" smtClean="0"/>
              <a:t>Easy to parse and implement</a:t>
            </a:r>
          </a:p>
          <a:p>
            <a:r>
              <a:rPr lang="en-US" dirty="0" smtClean="0"/>
              <a:t>Firewalls usually allow communication to pass through without special configuration</a:t>
            </a:r>
          </a:p>
          <a:p>
            <a:r>
              <a:rPr lang="en-US" dirty="0" smtClean="0"/>
              <a:t>Can implement sessions on it</a:t>
            </a:r>
          </a:p>
          <a:p>
            <a:r>
              <a:rPr lang="en-US" dirty="0" smtClean="0"/>
              <a:t>Can implement encryption on it</a:t>
            </a:r>
          </a:p>
          <a:p>
            <a:r>
              <a:rPr lang="en-US" dirty="0" smtClean="0"/>
              <a:t>Support for certificates for trusted communication between client server</a:t>
            </a:r>
          </a:p>
          <a:p>
            <a:endParaRPr lang="en-US" dirty="0" smtClean="0"/>
          </a:p>
        </p:txBody>
      </p:sp>
    </p:spTree>
    <p:extLst>
      <p:ext uri="{BB962C8B-B14F-4D97-AF65-F5344CB8AC3E}">
        <p14:creationId xmlns:p14="http://schemas.microsoft.com/office/powerpoint/2010/main" val="4130703666"/>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Why </a:t>
            </a:r>
            <a:r>
              <a:rPr lang="en-US" dirty="0" smtClean="0"/>
              <a:t>not HTTP</a:t>
            </a:r>
            <a:endParaRPr lang="en-US" dirty="0"/>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Large overhead</a:t>
            </a:r>
          </a:p>
          <a:p>
            <a:r>
              <a:rPr lang="en-US" dirty="0" smtClean="0"/>
              <a:t>Usually high latency</a:t>
            </a:r>
          </a:p>
          <a:p>
            <a:r>
              <a:rPr lang="en-US" dirty="0" smtClean="0"/>
              <a:t>Not optimized for raw data communication</a:t>
            </a:r>
          </a:p>
          <a:p>
            <a:r>
              <a:rPr lang="en-US" dirty="0" smtClean="0"/>
              <a:t>Might get blocked by firewall</a:t>
            </a:r>
          </a:p>
          <a:p>
            <a:r>
              <a:rPr lang="en-US" dirty="0" smtClean="0"/>
              <a:t>Backend must be run as service. Consumes resource even if not used.</a:t>
            </a:r>
          </a:p>
        </p:txBody>
      </p:sp>
    </p:spTree>
    <p:extLst>
      <p:ext uri="{BB962C8B-B14F-4D97-AF65-F5344CB8AC3E}">
        <p14:creationId xmlns:p14="http://schemas.microsoft.com/office/powerpoint/2010/main" val="412861913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Why JSON</a:t>
            </a:r>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Smaller overhead than XML</a:t>
            </a:r>
          </a:p>
          <a:p>
            <a:r>
              <a:rPr lang="en-US" dirty="0" smtClean="0"/>
              <a:t>Widely supported by multiple languages</a:t>
            </a:r>
          </a:p>
          <a:p>
            <a:r>
              <a:rPr lang="en-US" dirty="0" smtClean="0"/>
              <a:t>Easy to implement parser</a:t>
            </a:r>
          </a:p>
          <a:p>
            <a:r>
              <a:rPr lang="en-US" dirty="0" smtClean="0"/>
              <a:t>Supports data </a:t>
            </a:r>
            <a:r>
              <a:rPr lang="en-US" dirty="0" err="1" smtClean="0"/>
              <a:t>lookahead</a:t>
            </a:r>
            <a:r>
              <a:rPr lang="en-US" dirty="0" smtClean="0"/>
              <a:t> without parsing full content</a:t>
            </a:r>
          </a:p>
          <a:p>
            <a:r>
              <a:rPr lang="en-US" dirty="0" smtClean="0"/>
              <a:t>Humanly readable. Easy to debug</a:t>
            </a:r>
          </a:p>
          <a:p>
            <a:r>
              <a:rPr lang="en-US" dirty="0" smtClean="0"/>
              <a:t>Adding new structure types are supported by default</a:t>
            </a:r>
          </a:p>
          <a:p>
            <a:r>
              <a:rPr lang="en-US" dirty="0" smtClean="0"/>
              <a:t>Easy to serialize</a:t>
            </a:r>
          </a:p>
        </p:txBody>
      </p:sp>
    </p:spTree>
    <p:extLst>
      <p:ext uri="{BB962C8B-B14F-4D97-AF65-F5344CB8AC3E}">
        <p14:creationId xmlns:p14="http://schemas.microsoft.com/office/powerpoint/2010/main" val="4037392918"/>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Why </a:t>
            </a:r>
            <a:r>
              <a:rPr lang="en-US" dirty="0" smtClean="0"/>
              <a:t>not JSON</a:t>
            </a:r>
            <a:endParaRPr lang="en-US" dirty="0"/>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Large overhead for binary data</a:t>
            </a:r>
          </a:p>
          <a:p>
            <a:r>
              <a:rPr lang="en-US" dirty="0" smtClean="0"/>
              <a:t>Binary data must be encoded</a:t>
            </a:r>
          </a:p>
          <a:p>
            <a:r>
              <a:rPr lang="en-US" dirty="0" smtClean="0"/>
              <a:t>Nested structures are hard to read </a:t>
            </a:r>
          </a:p>
          <a:p>
            <a:r>
              <a:rPr lang="en-US" dirty="0" smtClean="0"/>
              <a:t>Parsing is slower than using structures / packets</a:t>
            </a:r>
          </a:p>
        </p:txBody>
      </p:sp>
    </p:spTree>
    <p:extLst>
      <p:ext uri="{BB962C8B-B14F-4D97-AF65-F5344CB8AC3E}">
        <p14:creationId xmlns:p14="http://schemas.microsoft.com/office/powerpoint/2010/main" val="101832403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Frontend examples</a:t>
            </a:r>
          </a:p>
        </p:txBody>
      </p:sp>
      <p:sp>
        <p:nvSpPr>
          <p:cNvPr id="4" name="TextBox 3"/>
          <p:cNvSpPr txBox="1"/>
          <p:nvPr/>
        </p:nvSpPr>
        <p:spPr>
          <a:xfrm>
            <a:off x="457200" y="1219200"/>
            <a:ext cx="4124847" cy="338554"/>
          </a:xfrm>
          <a:prstGeom prst="rect">
            <a:avLst/>
          </a:prstGeom>
          <a:noFill/>
        </p:spPr>
        <p:txBody>
          <a:bodyPr wrap="none" rtlCol="0">
            <a:spAutoFit/>
          </a:bodyPr>
          <a:lstStyle/>
          <a:p>
            <a:r>
              <a:rPr lang="en-US" dirty="0" smtClean="0"/>
              <a:t>HTML + PHP frontend implementation</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22574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819400"/>
            <a:ext cx="83058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930816"/>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Frontend examples</a:t>
            </a:r>
          </a:p>
        </p:txBody>
      </p:sp>
      <p:sp>
        <p:nvSpPr>
          <p:cNvPr id="4" name="TextBox 3"/>
          <p:cNvSpPr txBox="1"/>
          <p:nvPr/>
        </p:nvSpPr>
        <p:spPr>
          <a:xfrm>
            <a:off x="457200" y="1219200"/>
            <a:ext cx="4717125" cy="338554"/>
          </a:xfrm>
          <a:prstGeom prst="rect">
            <a:avLst/>
          </a:prstGeom>
          <a:noFill/>
        </p:spPr>
        <p:txBody>
          <a:bodyPr wrap="none" rtlCol="0">
            <a:spAutoFit/>
          </a:bodyPr>
          <a:lstStyle/>
          <a:p>
            <a:r>
              <a:rPr lang="en-US" dirty="0" smtClean="0"/>
              <a:t>HTML + </a:t>
            </a:r>
            <a:r>
              <a:rPr lang="en-US" dirty="0" err="1" smtClean="0"/>
              <a:t>Javascript</a:t>
            </a:r>
            <a:r>
              <a:rPr lang="en-US" dirty="0" smtClean="0"/>
              <a:t> frontend implementation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34" y="1676400"/>
            <a:ext cx="2524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26860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80342"/>
            <a:ext cx="841216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53306"/>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Frontend examples</a:t>
            </a:r>
          </a:p>
        </p:txBody>
      </p:sp>
      <p:sp>
        <p:nvSpPr>
          <p:cNvPr id="4" name="TextBox 3"/>
          <p:cNvSpPr txBox="1"/>
          <p:nvPr/>
        </p:nvSpPr>
        <p:spPr>
          <a:xfrm>
            <a:off x="457200" y="1219200"/>
            <a:ext cx="5964838" cy="338554"/>
          </a:xfrm>
          <a:prstGeom prst="rect">
            <a:avLst/>
          </a:prstGeom>
          <a:noFill/>
        </p:spPr>
        <p:txBody>
          <a:bodyPr wrap="none" rtlCol="0">
            <a:spAutoFit/>
          </a:bodyPr>
          <a:lstStyle/>
          <a:p>
            <a:r>
              <a:rPr lang="en-US" dirty="0" smtClean="0"/>
              <a:t>HTML + </a:t>
            </a:r>
            <a:r>
              <a:rPr lang="en-US" dirty="0" err="1" smtClean="0"/>
              <a:t>Javascript</a:t>
            </a:r>
            <a:r>
              <a:rPr lang="en-US" dirty="0" smtClean="0"/>
              <a:t> frontend with different styles applied</a:t>
            </a:r>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35" y="2438400"/>
            <a:ext cx="5622617" cy="133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68" y="1566221"/>
            <a:ext cx="30575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2" y="3886200"/>
            <a:ext cx="3352800" cy="99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335" y="4902863"/>
            <a:ext cx="5648018" cy="142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798165"/>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Placeholder 2"/>
          <p:cNvSpPr>
            <a:spLocks noGrp="1"/>
          </p:cNvSpPr>
          <p:nvPr>
            <p:ph type="body" idx="1"/>
          </p:nvPr>
        </p:nvSpPr>
        <p:spPr/>
        <p:txBody>
          <a:bodyPr/>
          <a:lstStyle/>
          <a:p>
            <a:r>
              <a:rPr lang="en-US" sz="4000" dirty="0" smtClean="0"/>
              <a:t>Abstract</a:t>
            </a:r>
          </a:p>
          <a:p>
            <a:endParaRPr lang="en-US" dirty="0" smtClean="0"/>
          </a:p>
          <a:p>
            <a:r>
              <a:rPr lang="en-US" sz="2000" dirty="0" smtClean="0">
                <a:solidFill>
                  <a:schemeClr val="tx1"/>
                </a:solidFill>
              </a:rPr>
              <a:t>A program interface is very important. It links the user to the features of the program. A GUI should be simple to understand learn, appealing to the eye.</a:t>
            </a:r>
          </a:p>
          <a:p>
            <a:r>
              <a:rPr lang="en-US" sz="2000" dirty="0" smtClean="0">
                <a:solidFill>
                  <a:schemeClr val="tx1"/>
                </a:solidFill>
              </a:rPr>
              <a:t>This pilot project aims to investigate the feasibility of complete decoupling of the backend from the frontend of the program</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Conclusions</a:t>
            </a:r>
          </a:p>
        </p:txBody>
      </p:sp>
      <p:sp>
        <p:nvSpPr>
          <p:cNvPr id="4098" name="Content Placeholder 3"/>
          <p:cNvSpPr>
            <a:spLocks noGrp="1"/>
          </p:cNvSpPr>
          <p:nvPr>
            <p:ph idx="1"/>
          </p:nvPr>
        </p:nvSpPr>
        <p:spPr>
          <a:xfrm>
            <a:off x="130175" y="1311275"/>
            <a:ext cx="8686800" cy="5029200"/>
          </a:xfrm>
        </p:spPr>
        <p:txBody>
          <a:bodyPr>
            <a:normAutofit/>
          </a:bodyPr>
          <a:lstStyle/>
          <a:p>
            <a:r>
              <a:rPr lang="en-US" dirty="0"/>
              <a:t>Adding new styles to frontend is very fast. </a:t>
            </a:r>
          </a:p>
          <a:p>
            <a:r>
              <a:rPr lang="en-US" dirty="0"/>
              <a:t>Frontend is no longer platform constraint. It can run on Windows, mobile, Linux…</a:t>
            </a:r>
          </a:p>
          <a:p>
            <a:r>
              <a:rPr lang="en-US" dirty="0" smtClean="0"/>
              <a:t>Separating backend from frontend was almost as hard as rewriting backend</a:t>
            </a:r>
          </a:p>
          <a:p>
            <a:r>
              <a:rPr lang="en-US" dirty="0" smtClean="0"/>
              <a:t>It’s possible to separate fully the backend from frontend to be able to use most GUI technologies</a:t>
            </a:r>
          </a:p>
          <a:p>
            <a:r>
              <a:rPr lang="en-US" dirty="0" smtClean="0"/>
              <a:t>If other parts of Empower would be to use frontend-backend separation, a step by step approach would be </a:t>
            </a:r>
            <a:r>
              <a:rPr lang="en-US" dirty="0" smtClean="0"/>
              <a:t>best. Empower has multiple processes that could </a:t>
            </a:r>
            <a:r>
              <a:rPr lang="en-US" smtClean="0"/>
              <a:t>be rewritten one by one.</a:t>
            </a:r>
            <a:endParaRPr lang="en-US" dirty="0" smtClean="0"/>
          </a:p>
        </p:txBody>
      </p:sp>
    </p:spTree>
    <p:extLst>
      <p:ext uri="{BB962C8B-B14F-4D97-AF65-F5344CB8AC3E}">
        <p14:creationId xmlns:p14="http://schemas.microsoft.com/office/powerpoint/2010/main" val="24080078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70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smtClean="0">
                <a:effectLst>
                  <a:outerShdw blurRad="38100" dist="38100" dir="2700000" algn="tl">
                    <a:srgbClr val="C0C0C0"/>
                  </a:outerShdw>
                </a:effectLst>
              </a:rPr>
              <a:t>Contents</a:t>
            </a:r>
          </a:p>
        </p:txBody>
      </p:sp>
      <p:sp>
        <p:nvSpPr>
          <p:cNvPr id="4098" name="Content Placeholder 3"/>
          <p:cNvSpPr>
            <a:spLocks noGrp="1"/>
          </p:cNvSpPr>
          <p:nvPr>
            <p:ph idx="1"/>
          </p:nvPr>
        </p:nvSpPr>
        <p:spPr>
          <a:xfrm>
            <a:off x="130175" y="1311275"/>
            <a:ext cx="8686800" cy="5029200"/>
          </a:xfrm>
        </p:spPr>
        <p:txBody>
          <a:bodyPr/>
          <a:lstStyle/>
          <a:p>
            <a:r>
              <a:rPr lang="en-US" dirty="0" smtClean="0"/>
              <a:t>Why SQT</a:t>
            </a:r>
          </a:p>
          <a:p>
            <a:r>
              <a:rPr lang="en-US" dirty="0" smtClean="0"/>
              <a:t>Front end considerations</a:t>
            </a:r>
          </a:p>
          <a:p>
            <a:r>
              <a:rPr lang="en-US" dirty="0" smtClean="0"/>
              <a:t>Back end considerations</a:t>
            </a:r>
          </a:p>
          <a:p>
            <a:r>
              <a:rPr lang="en-US" dirty="0" smtClean="0"/>
              <a:t>High level backend design</a:t>
            </a:r>
          </a:p>
          <a:p>
            <a:r>
              <a:rPr lang="en-US" dirty="0" smtClean="0"/>
              <a:t>Low level SQT API</a:t>
            </a:r>
          </a:p>
          <a:p>
            <a:r>
              <a:rPr lang="en-US" dirty="0" smtClean="0"/>
              <a:t>Mid layer communication protocol</a:t>
            </a:r>
          </a:p>
          <a:p>
            <a:r>
              <a:rPr lang="en-US" dirty="0" smtClean="0"/>
              <a:t>Why HTTP</a:t>
            </a:r>
          </a:p>
          <a:p>
            <a:r>
              <a:rPr lang="en-US" dirty="0" smtClean="0"/>
              <a:t>Why JSON</a:t>
            </a:r>
          </a:p>
          <a:p>
            <a:r>
              <a:rPr lang="en-US" dirty="0" smtClean="0"/>
              <a:t>Frontend examples</a:t>
            </a:r>
          </a:p>
          <a:p>
            <a:r>
              <a:rPr lang="en-US" dirty="0" smtClean="0"/>
              <a:t>Backend</a:t>
            </a:r>
          </a:p>
          <a:p>
            <a:r>
              <a:rPr lang="en-US" dirty="0" smtClean="0"/>
              <a:t>Conclusions</a:t>
            </a:r>
          </a:p>
          <a:p>
            <a:pPr>
              <a:buFont typeface="Wingdings 2" pitchFamily="18" charset="2"/>
              <a:buNone/>
            </a:pPr>
            <a:r>
              <a:rPr lang="en-US" dirty="0" smtClean="0"/>
              <a:t> </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smtClean="0">
                <a:effectLst>
                  <a:outerShdw blurRad="38100" dist="38100" dir="2700000" algn="tl">
                    <a:srgbClr val="C0C0C0"/>
                  </a:outerShdw>
                </a:effectLst>
              </a:rPr>
              <a:t>Why SQT</a:t>
            </a:r>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SQT is a very simple program. It has a very limited amount of features</a:t>
            </a:r>
          </a:p>
          <a:p>
            <a:r>
              <a:rPr lang="en-US" dirty="0" smtClean="0"/>
              <a:t>Separating backend from frontend should be easy and fast. A good candidate for a pilot project</a:t>
            </a:r>
          </a:p>
          <a:p>
            <a:r>
              <a:rPr lang="en-US" dirty="0" smtClean="0"/>
              <a:t>SQT is one of the first  programs the user comes in contact. If it has an appealing interface, it would give the user the first 5 seconds of good impression ( what counts most ).</a:t>
            </a:r>
          </a:p>
        </p:txBody>
      </p:sp>
    </p:spTree>
    <p:extLst>
      <p:ext uri="{BB962C8B-B14F-4D97-AF65-F5344CB8AC3E}">
        <p14:creationId xmlns:p14="http://schemas.microsoft.com/office/powerpoint/2010/main" val="31158588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Front end considerations</a:t>
            </a:r>
            <a:endParaRPr lang="en-US" dirty="0" smtClean="0">
              <a:effectLst>
                <a:outerShdw blurRad="38100" dist="38100" dir="2700000" algn="tl">
                  <a:srgbClr val="C0C0C0"/>
                </a:outerShdw>
              </a:effectLst>
            </a:endParaRPr>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Frontend should keep pace with GUI trends</a:t>
            </a:r>
          </a:p>
          <a:p>
            <a:r>
              <a:rPr lang="en-US" dirty="0" smtClean="0"/>
              <a:t>Frontend should be able to use new technologies that might emerge in the future</a:t>
            </a:r>
          </a:p>
          <a:p>
            <a:r>
              <a:rPr lang="en-US" dirty="0" smtClean="0"/>
              <a:t>Front end implementation should be independent from backend. Designers should work in the environment they are best used to. It would be the best for the company to find designers based on their UI skills and not programming skills.</a:t>
            </a:r>
          </a:p>
          <a:p>
            <a:r>
              <a:rPr lang="en-US" dirty="0" smtClean="0"/>
              <a:t>Implementing a new frontend should not require changes on the backend</a:t>
            </a:r>
          </a:p>
          <a:p>
            <a:r>
              <a:rPr lang="en-US" dirty="0" smtClean="0"/>
              <a:t>Front end should be available for multiple platforms</a:t>
            </a:r>
          </a:p>
          <a:p>
            <a:r>
              <a:rPr lang="en-US" dirty="0" smtClean="0"/>
              <a:t>Implementing new frontend in parallel with old one should be possible</a:t>
            </a:r>
          </a:p>
        </p:txBody>
      </p:sp>
    </p:spTree>
    <p:extLst>
      <p:ext uri="{BB962C8B-B14F-4D97-AF65-F5344CB8AC3E}">
        <p14:creationId xmlns:p14="http://schemas.microsoft.com/office/powerpoint/2010/main" val="3043975136"/>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Back end considerations</a:t>
            </a:r>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Should not rely on technology that might get replaced in the future ( OS specific API .. )</a:t>
            </a:r>
          </a:p>
          <a:p>
            <a:r>
              <a:rPr lang="en-US" dirty="0" smtClean="0"/>
              <a:t>Should rely on high level of API coming from Empower</a:t>
            </a:r>
          </a:p>
          <a:p>
            <a:r>
              <a:rPr lang="en-US" dirty="0" smtClean="0"/>
              <a:t>Should provide a high level and commonly known communication protocol</a:t>
            </a:r>
          </a:p>
          <a:p>
            <a:r>
              <a:rPr lang="en-US" dirty="0" smtClean="0"/>
              <a:t>Should be scalable when providing </a:t>
            </a:r>
            <a:r>
              <a:rPr lang="en-US" dirty="0"/>
              <a:t>a service ( not for SQT )</a:t>
            </a:r>
            <a:endParaRPr lang="en-US" dirty="0" smtClean="0"/>
          </a:p>
          <a:p>
            <a:r>
              <a:rPr lang="en-US" dirty="0" smtClean="0"/>
              <a:t>Should be able to provide service to multiple users at once ( not for SQT )</a:t>
            </a:r>
          </a:p>
          <a:p>
            <a:endParaRPr lang="en-US" dirty="0" smtClean="0"/>
          </a:p>
        </p:txBody>
      </p:sp>
    </p:spTree>
    <p:extLst>
      <p:ext uri="{BB962C8B-B14F-4D97-AF65-F5344CB8AC3E}">
        <p14:creationId xmlns:p14="http://schemas.microsoft.com/office/powerpoint/2010/main" val="3958474724"/>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High level backend design</a:t>
            </a:r>
          </a:p>
        </p:txBody>
      </p:sp>
      <p:sp>
        <p:nvSpPr>
          <p:cNvPr id="4098" name="Content Placeholder 3"/>
          <p:cNvSpPr>
            <a:spLocks noGrp="1"/>
          </p:cNvSpPr>
          <p:nvPr>
            <p:ph idx="1"/>
          </p:nvPr>
        </p:nvSpPr>
        <p:spPr>
          <a:xfrm>
            <a:off x="130175" y="1311275"/>
            <a:ext cx="8686800" cy="5029200"/>
          </a:xfrm>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t>Multi layer encapsulation</a:t>
            </a:r>
          </a:p>
        </p:txBody>
      </p:sp>
      <p:sp>
        <p:nvSpPr>
          <p:cNvPr id="2" name="Rounded Rectangle 1"/>
          <p:cNvSpPr/>
          <p:nvPr/>
        </p:nvSpPr>
        <p:spPr bwMode="auto">
          <a:xfrm>
            <a:off x="1295400" y="2743199"/>
            <a:ext cx="2590800" cy="21717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HTTP API</a:t>
            </a:r>
          </a:p>
        </p:txBody>
      </p:sp>
      <p:sp>
        <p:nvSpPr>
          <p:cNvPr id="4" name="Rounded Rectangle 3"/>
          <p:cNvSpPr/>
          <p:nvPr/>
        </p:nvSpPr>
        <p:spPr bwMode="auto">
          <a:xfrm>
            <a:off x="1371601" y="3352799"/>
            <a:ext cx="2362200" cy="138006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SQT API</a:t>
            </a:r>
          </a:p>
        </p:txBody>
      </p:sp>
      <p:sp>
        <p:nvSpPr>
          <p:cNvPr id="5" name="Rounded Rectangle 4"/>
          <p:cNvSpPr/>
          <p:nvPr/>
        </p:nvSpPr>
        <p:spPr bwMode="auto">
          <a:xfrm>
            <a:off x="1447800" y="3962399"/>
            <a:ext cx="2133600" cy="61806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Empower API</a:t>
            </a:r>
          </a:p>
        </p:txBody>
      </p:sp>
      <p:sp>
        <p:nvSpPr>
          <p:cNvPr id="6" name="Rounded Rectangle 5"/>
          <p:cNvSpPr/>
          <p:nvPr/>
        </p:nvSpPr>
        <p:spPr bwMode="auto">
          <a:xfrm>
            <a:off x="5181600" y="2743199"/>
            <a:ext cx="2667000" cy="21717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Client ( GUI )</a:t>
            </a:r>
          </a:p>
        </p:txBody>
      </p:sp>
      <p:cxnSp>
        <p:nvCxnSpPr>
          <p:cNvPr id="8" name="Straight Arrow Connector 7"/>
          <p:cNvCxnSpPr>
            <a:stCxn id="2" idx="3"/>
            <a:endCxn id="6" idx="1"/>
          </p:cNvCxnSpPr>
          <p:nvPr/>
        </p:nvCxnSpPr>
        <p:spPr bwMode="auto">
          <a:xfrm>
            <a:off x="3886200" y="3829049"/>
            <a:ext cx="1295400"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88527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High level backend design</a:t>
            </a:r>
          </a:p>
        </p:txBody>
      </p:sp>
      <p:sp>
        <p:nvSpPr>
          <p:cNvPr id="4098" name="Content Placeholder 3"/>
          <p:cNvSpPr>
            <a:spLocks noGrp="1"/>
          </p:cNvSpPr>
          <p:nvPr>
            <p:ph idx="1"/>
          </p:nvPr>
        </p:nvSpPr>
        <p:spPr>
          <a:xfrm>
            <a:off x="152400" y="1295400"/>
            <a:ext cx="8686800" cy="5029200"/>
          </a:xfrm>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t>Communication between modules</a:t>
            </a:r>
          </a:p>
        </p:txBody>
      </p:sp>
      <p:sp>
        <p:nvSpPr>
          <p:cNvPr id="6" name="Rounded Rectangle 5"/>
          <p:cNvSpPr/>
          <p:nvPr/>
        </p:nvSpPr>
        <p:spPr bwMode="auto">
          <a:xfrm>
            <a:off x="1143000" y="2286000"/>
            <a:ext cx="1752600" cy="533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Empower API</a:t>
            </a:r>
          </a:p>
        </p:txBody>
      </p:sp>
      <p:sp>
        <p:nvSpPr>
          <p:cNvPr id="7" name="Rounded Rectangle 6"/>
          <p:cNvSpPr/>
          <p:nvPr/>
        </p:nvSpPr>
        <p:spPr bwMode="auto">
          <a:xfrm>
            <a:off x="3352800" y="2286000"/>
            <a:ext cx="1828800" cy="533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ATL containers</a:t>
            </a:r>
          </a:p>
        </p:txBody>
      </p:sp>
      <p:sp>
        <p:nvSpPr>
          <p:cNvPr id="8" name="Rounded Rectangle 7"/>
          <p:cNvSpPr/>
          <p:nvPr/>
        </p:nvSpPr>
        <p:spPr bwMode="auto">
          <a:xfrm>
            <a:off x="5715000" y="2286000"/>
            <a:ext cx="1752600" cy="533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SQT API</a:t>
            </a:r>
          </a:p>
        </p:txBody>
      </p:sp>
      <p:sp>
        <p:nvSpPr>
          <p:cNvPr id="9" name="Rounded Rectangle 8"/>
          <p:cNvSpPr/>
          <p:nvPr/>
        </p:nvSpPr>
        <p:spPr bwMode="auto">
          <a:xfrm>
            <a:off x="1295400" y="4572000"/>
            <a:ext cx="1752600" cy="6096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Low</a:t>
            </a:r>
            <a:r>
              <a:rPr kumimoji="0" lang="en-US" sz="1600" b="0" i="0" u="none" strike="noStrike" cap="none" normalizeH="0" dirty="0" smtClean="0">
                <a:ln>
                  <a:noFill/>
                </a:ln>
                <a:solidFill>
                  <a:schemeClr val="tx1"/>
                </a:solidFill>
                <a:effectLst/>
                <a:latin typeface="Verdana" pitchFamily="34" charset="0"/>
              </a:rPr>
              <a:t> level data container</a:t>
            </a:r>
            <a:endParaRPr kumimoji="0" lang="en-US" sz="1600" b="0" i="0" u="none" strike="noStrike" cap="none" normalizeH="0" baseline="0" dirty="0" smtClean="0">
              <a:ln>
                <a:noFill/>
              </a:ln>
              <a:solidFill>
                <a:schemeClr val="tx1"/>
              </a:solidFill>
              <a:effectLst/>
              <a:latin typeface="Verdana" pitchFamily="34" charset="0"/>
            </a:endParaRPr>
          </a:p>
        </p:txBody>
      </p:sp>
      <p:sp>
        <p:nvSpPr>
          <p:cNvPr id="10" name="Rounded Rectangle 9"/>
          <p:cNvSpPr/>
          <p:nvPr/>
        </p:nvSpPr>
        <p:spPr bwMode="auto">
          <a:xfrm>
            <a:off x="5715000" y="4572000"/>
            <a:ext cx="1828800" cy="6096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HTTP server</a:t>
            </a:r>
          </a:p>
        </p:txBody>
      </p:sp>
      <p:sp>
        <p:nvSpPr>
          <p:cNvPr id="11" name="Rounded Rectangle 10"/>
          <p:cNvSpPr/>
          <p:nvPr/>
        </p:nvSpPr>
        <p:spPr bwMode="auto">
          <a:xfrm>
            <a:off x="3429000" y="4572000"/>
            <a:ext cx="1752600" cy="6096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JSON formatter</a:t>
            </a:r>
          </a:p>
        </p:txBody>
      </p:sp>
      <p:cxnSp>
        <p:nvCxnSpPr>
          <p:cNvPr id="17" name="Straight Arrow Connector 16"/>
          <p:cNvCxnSpPr>
            <a:stCxn id="8" idx="2"/>
            <a:endCxn id="9" idx="0"/>
          </p:cNvCxnSpPr>
          <p:nvPr/>
        </p:nvCxnSpPr>
        <p:spPr bwMode="auto">
          <a:xfrm flipH="1">
            <a:off x="2171700" y="2819400"/>
            <a:ext cx="4419600" cy="17526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4099" name="Straight Arrow Connector 4098"/>
          <p:cNvCxnSpPr>
            <a:stCxn id="6" idx="3"/>
            <a:endCxn id="7" idx="1"/>
          </p:cNvCxnSpPr>
          <p:nvPr/>
        </p:nvCxnSpPr>
        <p:spPr bwMode="auto">
          <a:xfrm>
            <a:off x="2895600" y="2552700"/>
            <a:ext cx="4572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101" name="Straight Arrow Connector 4100"/>
          <p:cNvCxnSpPr>
            <a:stCxn id="7" idx="3"/>
            <a:endCxn id="8" idx="1"/>
          </p:cNvCxnSpPr>
          <p:nvPr/>
        </p:nvCxnSpPr>
        <p:spPr bwMode="auto">
          <a:xfrm>
            <a:off x="5181600" y="2552700"/>
            <a:ext cx="5334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111" name="Straight Arrow Connector 4110"/>
          <p:cNvCxnSpPr>
            <a:stCxn id="9" idx="3"/>
            <a:endCxn id="11" idx="1"/>
          </p:cNvCxnSpPr>
          <p:nvPr/>
        </p:nvCxnSpPr>
        <p:spPr bwMode="auto">
          <a:xfrm>
            <a:off x="3048000" y="4876800"/>
            <a:ext cx="3810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113" name="Straight Arrow Connector 4112"/>
          <p:cNvCxnSpPr>
            <a:stCxn id="11" idx="3"/>
            <a:endCxn id="10" idx="1"/>
          </p:cNvCxnSpPr>
          <p:nvPr/>
        </p:nvCxnSpPr>
        <p:spPr bwMode="auto">
          <a:xfrm>
            <a:off x="5181600" y="4876800"/>
            <a:ext cx="5334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2132194"/>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r>
              <a:rPr lang="en-US" dirty="0"/>
              <a:t>Low level </a:t>
            </a:r>
            <a:r>
              <a:rPr lang="en-US" dirty="0" smtClean="0"/>
              <a:t>SQT API</a:t>
            </a:r>
            <a:endParaRPr lang="en-US" dirty="0"/>
          </a:p>
        </p:txBody>
      </p:sp>
      <p:sp>
        <p:nvSpPr>
          <p:cNvPr id="4098" name="Content Placeholder 3"/>
          <p:cNvSpPr>
            <a:spLocks noGrp="1"/>
          </p:cNvSpPr>
          <p:nvPr>
            <p:ph idx="1"/>
          </p:nvPr>
        </p:nvSpPr>
        <p:spPr>
          <a:xfrm>
            <a:off x="130175" y="1311275"/>
            <a:ext cx="8686800" cy="5029200"/>
          </a:xfrm>
        </p:spPr>
        <p:txBody>
          <a:bodyPr>
            <a:normAutofit/>
          </a:bodyPr>
          <a:lstStyle/>
          <a:p>
            <a:r>
              <a:rPr lang="en-US" dirty="0" smtClean="0"/>
              <a:t>Exposes 4 features :</a:t>
            </a:r>
          </a:p>
          <a:p>
            <a:pPr lvl="1"/>
            <a:r>
              <a:rPr lang="en-US" dirty="0" smtClean="0"/>
              <a:t>Is a node capable of performing IQ/OQ/OQMVM ?</a:t>
            </a:r>
          </a:p>
          <a:p>
            <a:pPr lvl="1"/>
            <a:r>
              <a:rPr lang="en-US" dirty="0" smtClean="0"/>
              <a:t>Restore SQT projects from CD</a:t>
            </a:r>
          </a:p>
          <a:p>
            <a:pPr lvl="1"/>
            <a:r>
              <a:rPr lang="en-US" dirty="0" smtClean="0"/>
              <a:t>Provide a list of nodes Empower could perform SQT functionality</a:t>
            </a:r>
          </a:p>
          <a:p>
            <a:pPr lvl="1"/>
            <a:r>
              <a:rPr lang="en-US" dirty="0" smtClean="0"/>
              <a:t>Perform IQ/OQ/OQMVM for one or more nodes</a:t>
            </a:r>
          </a:p>
        </p:txBody>
      </p:sp>
    </p:spTree>
    <p:extLst>
      <p:ext uri="{BB962C8B-B14F-4D97-AF65-F5344CB8AC3E}">
        <p14:creationId xmlns:p14="http://schemas.microsoft.com/office/powerpoint/2010/main" val="832000079"/>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1753&quot;&gt;&lt;property id=&quot;20148&quot; value=&quot;5&quot;/&gt;&lt;property id=&quot;20300&quot; value=&quot;Slide 2&quot;/&gt;&lt;property id=&quot;20307&quot; value=&quot;257&quot;/&gt;&lt;/object&gt;&lt;object type=&quot;3&quot; unique_id=&quot;11754&quot;&gt;&lt;property id=&quot;20148&quot; value=&quot;5&quot;/&gt;&lt;property id=&quot;20300&quot; value=&quot;Slide 3&quot;/&gt;&lt;property id=&quot;20307&quot; value=&quot;258&quot;/&gt;&lt;/object&gt;&lt;object type=&quot;3&quot; unique_id=&quot;11755&quot;&gt;&lt;property id=&quot;20148&quot; value=&quot;5&quot;/&gt;&lt;property id=&quot;20300&quot; value=&quot;Slide 4&quot;/&gt;&lt;property id=&quot;20307&quot; value=&quot;259&quot;/&gt;&lt;/object&gt;&lt;object type=&quot;3&quot; unique_id=&quot;11756&quot;&gt;&lt;property id=&quot;20148&quot; value=&quot;5&quot;/&gt;&lt;property id=&quot;20300&quot; value=&quot;Slide 5&quot;/&gt;&lt;property id=&quot;20307&quot; value=&quot;261&quot;/&gt;&lt;/object&gt;&lt;object type=&quot;3&quot; unique_id=&quot;11757&quot;&gt;&lt;property id=&quot;20148&quot; value=&quot;5&quot;/&gt;&lt;property id=&quot;20300&quot; value=&quot;Slide 6&quot;/&gt;&lt;property id=&quot;20307&quot; value=&quot;260&quot;/&gt;&lt;/object&gt;&lt;object type=&quot;3&quot; unique_id=&quot;11758&quot;&gt;&lt;property id=&quot;20148&quot; value=&quot;5&quot;/&gt;&lt;property id=&quot;20300&quot; value=&quot;Slide 7&quot;/&gt;&lt;property id=&quot;20307&quot; value=&quot;262&quot;/&gt;&lt;/object&gt;&lt;object type=&quot;3&quot; unique_id=&quot;11759&quot;&gt;&lt;property id=&quot;20148&quot; value=&quot;5&quot;/&gt;&lt;property id=&quot;20300&quot; value=&quot;Slide 8&quot;/&gt;&lt;property id=&quot;20307&quot; value=&quot;263&quot;/&gt;&lt;/object&gt;&lt;object type=&quot;3&quot; unique_id=&quot;11760&quot;&gt;&lt;property id=&quot;20148&quot; value=&quot;5&quot;/&gt;&lt;property id=&quot;20300&quot; value=&quot;Slide 9&quot;/&gt;&lt;property id=&quot;20307&quot; value=&quot;264&quot;/&gt;&lt;/object&gt;&lt;object type=&quot;3&quot; unique_id=&quot;11761&quot;&gt;&lt;property id=&quot;20148&quot; value=&quot;5&quot;/&gt;&lt;property id=&quot;20300&quot; value=&quot;Slide 10&quot;/&gt;&lt;property id=&quot;20307&quot; value=&quot;265&quot;/&gt;&lt;/object&gt;&lt;/object&gt;&lt;/object&gt;&lt;/database&gt;"/>
  <p:tag name="SECTOMILLISECCONVERTED" val="1"/>
</p:tagLst>
</file>

<file path=ppt/theme/theme1.xml><?xml version="1.0" encoding="utf-8"?>
<a:theme xmlns:a="http://schemas.openxmlformats.org/drawingml/2006/main" name="2016 Waters Template_white">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2016 Waters Template_white</Template>
  <TotalTime>660</TotalTime>
  <Words>868</Words>
  <Application>Microsoft Office PowerPoint</Application>
  <PresentationFormat>On-screen Show (4:3)</PresentationFormat>
  <Paragraphs>126</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2016 Waters Template_white</vt:lpstr>
      <vt:lpstr>Custom Design</vt:lpstr>
      <vt:lpstr>Empower SQT GUI rewrite</vt:lpstr>
      <vt:lpstr>PowerPoint Presentation</vt:lpstr>
      <vt:lpstr>Contents</vt:lpstr>
      <vt:lpstr>Why SQT</vt:lpstr>
      <vt:lpstr>Front end considerations</vt:lpstr>
      <vt:lpstr>Back end considerations</vt:lpstr>
      <vt:lpstr>High level backend design</vt:lpstr>
      <vt:lpstr>High level backend design</vt:lpstr>
      <vt:lpstr>Low level SQT API</vt:lpstr>
      <vt:lpstr>Mid layer communication protocol</vt:lpstr>
      <vt:lpstr>Why proprietary mid layer protocol</vt:lpstr>
      <vt:lpstr>Why not proprietary mid layer</vt:lpstr>
      <vt:lpstr>Why HTTP</vt:lpstr>
      <vt:lpstr>Why not HTTP</vt:lpstr>
      <vt:lpstr>Why JSON</vt:lpstr>
      <vt:lpstr>Why not JSON</vt:lpstr>
      <vt:lpstr>Frontend examples</vt:lpstr>
      <vt:lpstr>Frontend examples</vt:lpstr>
      <vt:lpstr>Frontend examples</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Goes Here</dc:title>
  <dc:creator>Clare Hovan</dc:creator>
  <cp:lastModifiedBy>Istvan Jozsa</cp:lastModifiedBy>
  <cp:revision>38</cp:revision>
  <dcterms:created xsi:type="dcterms:W3CDTF">2015-11-25T16:01:18Z</dcterms:created>
  <dcterms:modified xsi:type="dcterms:W3CDTF">2016-10-21T06:43:55Z</dcterms:modified>
</cp:coreProperties>
</file>