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4" r:id="rId4"/>
    <p:sldId id="276" r:id="rId5"/>
    <p:sldId id="257" r:id="rId6"/>
    <p:sldId id="258" r:id="rId7"/>
    <p:sldId id="259" r:id="rId8"/>
    <p:sldId id="260" r:id="rId9"/>
    <p:sldId id="277" r:id="rId10"/>
    <p:sldId id="278" r:id="rId11"/>
    <p:sldId id="262" r:id="rId12"/>
    <p:sldId id="263" r:id="rId13"/>
    <p:sldId id="264" r:id="rId14"/>
    <p:sldId id="265" r:id="rId15"/>
    <p:sldId id="266" r:id="rId16"/>
    <p:sldId id="267" r:id="rId17"/>
    <p:sldId id="268" r:id="rId18"/>
    <p:sldId id="269" r:id="rId19"/>
    <p:sldId id="270" r:id="rId20"/>
    <p:sldId id="271" r:id="rId21"/>
    <p:sldId id="272" r:id="rId22"/>
    <p:sldId id="280"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7" autoAdjust="0"/>
    <p:restoredTop sz="94660"/>
  </p:normalViewPr>
  <p:slideViewPr>
    <p:cSldViewPr snapToGrid="0">
      <p:cViewPr>
        <p:scale>
          <a:sx n="75" d="100"/>
          <a:sy n="75" d="100"/>
        </p:scale>
        <p:origin x="1116" y="8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BC0D63-3E38-4181-9B0D-EB05EC4E3F3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75E92B1-886F-4C19-A8BC-9807D43177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1487BDF-865C-4481-B1C7-148C905D498C}"/>
              </a:ext>
            </a:extLst>
          </p:cNvPr>
          <p:cNvSpPr>
            <a:spLocks noGrp="1"/>
          </p:cNvSpPr>
          <p:nvPr>
            <p:ph type="dt" sz="half" idx="10"/>
          </p:nvPr>
        </p:nvSpPr>
        <p:spPr/>
        <p:txBody>
          <a:bodyPr/>
          <a:lstStyle/>
          <a:p>
            <a:fld id="{F8B3F170-A31D-4FF2-9BDB-C3D8C01B6711}" type="datetimeFigureOut">
              <a:rPr lang="fr-FR" smtClean="0"/>
              <a:t>10/12/2020</a:t>
            </a:fld>
            <a:endParaRPr lang="fr-FR"/>
          </a:p>
        </p:txBody>
      </p:sp>
      <p:sp>
        <p:nvSpPr>
          <p:cNvPr id="5" name="Espace réservé du pied de page 4">
            <a:extLst>
              <a:ext uri="{FF2B5EF4-FFF2-40B4-BE49-F238E27FC236}">
                <a16:creationId xmlns:a16="http://schemas.microsoft.com/office/drawing/2014/main" id="{C444AC83-5517-4823-B578-584F3C75A86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90234ED-247B-4218-8585-099E2B67B03F}"/>
              </a:ext>
            </a:extLst>
          </p:cNvPr>
          <p:cNvSpPr>
            <a:spLocks noGrp="1"/>
          </p:cNvSpPr>
          <p:nvPr>
            <p:ph type="sldNum" sz="quarter" idx="12"/>
          </p:nvPr>
        </p:nvSpPr>
        <p:spPr/>
        <p:txBody>
          <a:bodyPr/>
          <a:lstStyle/>
          <a:p>
            <a:fld id="{4FC8662D-F733-4771-8076-911066E20D98}" type="slidenum">
              <a:rPr lang="fr-FR" smtClean="0"/>
              <a:t>‹N°›</a:t>
            </a:fld>
            <a:endParaRPr lang="fr-FR"/>
          </a:p>
        </p:txBody>
      </p:sp>
    </p:spTree>
    <p:extLst>
      <p:ext uri="{BB962C8B-B14F-4D97-AF65-F5344CB8AC3E}">
        <p14:creationId xmlns:p14="http://schemas.microsoft.com/office/powerpoint/2010/main" val="139844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ED2A18-3E95-42F5-A883-BD519456631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8DB06E0-F083-43C5-ACC1-77876C9A448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BEF7D5E-A863-4830-BBB2-80739C04530F}"/>
              </a:ext>
            </a:extLst>
          </p:cNvPr>
          <p:cNvSpPr>
            <a:spLocks noGrp="1"/>
          </p:cNvSpPr>
          <p:nvPr>
            <p:ph type="dt" sz="half" idx="10"/>
          </p:nvPr>
        </p:nvSpPr>
        <p:spPr/>
        <p:txBody>
          <a:bodyPr/>
          <a:lstStyle/>
          <a:p>
            <a:fld id="{F8B3F170-A31D-4FF2-9BDB-C3D8C01B6711}" type="datetimeFigureOut">
              <a:rPr lang="fr-FR" smtClean="0"/>
              <a:t>10/12/2020</a:t>
            </a:fld>
            <a:endParaRPr lang="fr-FR"/>
          </a:p>
        </p:txBody>
      </p:sp>
      <p:sp>
        <p:nvSpPr>
          <p:cNvPr id="5" name="Espace réservé du pied de page 4">
            <a:extLst>
              <a:ext uri="{FF2B5EF4-FFF2-40B4-BE49-F238E27FC236}">
                <a16:creationId xmlns:a16="http://schemas.microsoft.com/office/drawing/2014/main" id="{C36C36DE-BA38-40BE-A834-245D51A6B68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84F4816-CBCD-42C2-B109-08A730FC4581}"/>
              </a:ext>
            </a:extLst>
          </p:cNvPr>
          <p:cNvSpPr>
            <a:spLocks noGrp="1"/>
          </p:cNvSpPr>
          <p:nvPr>
            <p:ph type="sldNum" sz="quarter" idx="12"/>
          </p:nvPr>
        </p:nvSpPr>
        <p:spPr/>
        <p:txBody>
          <a:bodyPr/>
          <a:lstStyle/>
          <a:p>
            <a:fld id="{4FC8662D-F733-4771-8076-911066E20D98}" type="slidenum">
              <a:rPr lang="fr-FR" smtClean="0"/>
              <a:t>‹N°›</a:t>
            </a:fld>
            <a:endParaRPr lang="fr-FR"/>
          </a:p>
        </p:txBody>
      </p:sp>
    </p:spTree>
    <p:extLst>
      <p:ext uri="{BB962C8B-B14F-4D97-AF65-F5344CB8AC3E}">
        <p14:creationId xmlns:p14="http://schemas.microsoft.com/office/powerpoint/2010/main" val="141610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EAFE5A3-EB0F-4E61-8797-D733BCA9760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ED23E0D-7C3B-4688-8478-F882CA3DADB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4312633-7C82-4848-B4E1-BC314562A2A1}"/>
              </a:ext>
            </a:extLst>
          </p:cNvPr>
          <p:cNvSpPr>
            <a:spLocks noGrp="1"/>
          </p:cNvSpPr>
          <p:nvPr>
            <p:ph type="dt" sz="half" idx="10"/>
          </p:nvPr>
        </p:nvSpPr>
        <p:spPr/>
        <p:txBody>
          <a:bodyPr/>
          <a:lstStyle/>
          <a:p>
            <a:fld id="{F8B3F170-A31D-4FF2-9BDB-C3D8C01B6711}" type="datetimeFigureOut">
              <a:rPr lang="fr-FR" smtClean="0"/>
              <a:t>10/12/2020</a:t>
            </a:fld>
            <a:endParaRPr lang="fr-FR"/>
          </a:p>
        </p:txBody>
      </p:sp>
      <p:sp>
        <p:nvSpPr>
          <p:cNvPr id="5" name="Espace réservé du pied de page 4">
            <a:extLst>
              <a:ext uri="{FF2B5EF4-FFF2-40B4-BE49-F238E27FC236}">
                <a16:creationId xmlns:a16="http://schemas.microsoft.com/office/drawing/2014/main" id="{78D4ED2F-8DD4-42AB-987B-57A5BD3B0E1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81F492D-6EEC-4E8F-B04C-8B926FE60AF8}"/>
              </a:ext>
            </a:extLst>
          </p:cNvPr>
          <p:cNvSpPr>
            <a:spLocks noGrp="1"/>
          </p:cNvSpPr>
          <p:nvPr>
            <p:ph type="sldNum" sz="quarter" idx="12"/>
          </p:nvPr>
        </p:nvSpPr>
        <p:spPr/>
        <p:txBody>
          <a:bodyPr/>
          <a:lstStyle/>
          <a:p>
            <a:fld id="{4FC8662D-F733-4771-8076-911066E20D98}" type="slidenum">
              <a:rPr lang="fr-FR" smtClean="0"/>
              <a:t>‹N°›</a:t>
            </a:fld>
            <a:endParaRPr lang="fr-FR"/>
          </a:p>
        </p:txBody>
      </p:sp>
    </p:spTree>
    <p:extLst>
      <p:ext uri="{BB962C8B-B14F-4D97-AF65-F5344CB8AC3E}">
        <p14:creationId xmlns:p14="http://schemas.microsoft.com/office/powerpoint/2010/main" val="140935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CEB19-0C37-4535-8BA6-520BFB5136F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ADCBE8B-3142-4B50-BDA2-4BC874DCF97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931AFE-A535-476E-86ED-030B843F6B83}"/>
              </a:ext>
            </a:extLst>
          </p:cNvPr>
          <p:cNvSpPr>
            <a:spLocks noGrp="1"/>
          </p:cNvSpPr>
          <p:nvPr>
            <p:ph type="dt" sz="half" idx="10"/>
          </p:nvPr>
        </p:nvSpPr>
        <p:spPr/>
        <p:txBody>
          <a:bodyPr/>
          <a:lstStyle/>
          <a:p>
            <a:fld id="{F8B3F170-A31D-4FF2-9BDB-C3D8C01B6711}" type="datetimeFigureOut">
              <a:rPr lang="fr-FR" smtClean="0"/>
              <a:t>10/12/2020</a:t>
            </a:fld>
            <a:endParaRPr lang="fr-FR"/>
          </a:p>
        </p:txBody>
      </p:sp>
      <p:sp>
        <p:nvSpPr>
          <p:cNvPr id="5" name="Espace réservé du pied de page 4">
            <a:extLst>
              <a:ext uri="{FF2B5EF4-FFF2-40B4-BE49-F238E27FC236}">
                <a16:creationId xmlns:a16="http://schemas.microsoft.com/office/drawing/2014/main" id="{6517F73B-1F94-4564-A60A-15A2ECB7DA9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89C6850-415E-4740-A6C5-CECFC99F6473}"/>
              </a:ext>
            </a:extLst>
          </p:cNvPr>
          <p:cNvSpPr>
            <a:spLocks noGrp="1"/>
          </p:cNvSpPr>
          <p:nvPr>
            <p:ph type="sldNum" sz="quarter" idx="12"/>
          </p:nvPr>
        </p:nvSpPr>
        <p:spPr/>
        <p:txBody>
          <a:bodyPr/>
          <a:lstStyle/>
          <a:p>
            <a:fld id="{4FC8662D-F733-4771-8076-911066E20D98}" type="slidenum">
              <a:rPr lang="fr-FR" smtClean="0"/>
              <a:t>‹N°›</a:t>
            </a:fld>
            <a:endParaRPr lang="fr-FR"/>
          </a:p>
        </p:txBody>
      </p:sp>
    </p:spTree>
    <p:extLst>
      <p:ext uri="{BB962C8B-B14F-4D97-AF65-F5344CB8AC3E}">
        <p14:creationId xmlns:p14="http://schemas.microsoft.com/office/powerpoint/2010/main" val="3510833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D345B6-E2D6-43A2-8635-DB8DDB51D36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C9D769C-8366-4CB9-A966-C0FF0AAF91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F293629-86D1-49D5-9804-D8A5C3400C26}"/>
              </a:ext>
            </a:extLst>
          </p:cNvPr>
          <p:cNvSpPr>
            <a:spLocks noGrp="1"/>
          </p:cNvSpPr>
          <p:nvPr>
            <p:ph type="dt" sz="half" idx="10"/>
          </p:nvPr>
        </p:nvSpPr>
        <p:spPr/>
        <p:txBody>
          <a:bodyPr/>
          <a:lstStyle/>
          <a:p>
            <a:fld id="{F8B3F170-A31D-4FF2-9BDB-C3D8C01B6711}" type="datetimeFigureOut">
              <a:rPr lang="fr-FR" smtClean="0"/>
              <a:t>10/12/2020</a:t>
            </a:fld>
            <a:endParaRPr lang="fr-FR"/>
          </a:p>
        </p:txBody>
      </p:sp>
      <p:sp>
        <p:nvSpPr>
          <p:cNvPr id="5" name="Espace réservé du pied de page 4">
            <a:extLst>
              <a:ext uri="{FF2B5EF4-FFF2-40B4-BE49-F238E27FC236}">
                <a16:creationId xmlns:a16="http://schemas.microsoft.com/office/drawing/2014/main" id="{84CDF931-CB05-4245-99EE-02821351AB8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A3CF30E-4859-4461-B5DC-6EC5D0027C35}"/>
              </a:ext>
            </a:extLst>
          </p:cNvPr>
          <p:cNvSpPr>
            <a:spLocks noGrp="1"/>
          </p:cNvSpPr>
          <p:nvPr>
            <p:ph type="sldNum" sz="quarter" idx="12"/>
          </p:nvPr>
        </p:nvSpPr>
        <p:spPr/>
        <p:txBody>
          <a:bodyPr/>
          <a:lstStyle/>
          <a:p>
            <a:fld id="{4FC8662D-F733-4771-8076-911066E20D98}" type="slidenum">
              <a:rPr lang="fr-FR" smtClean="0"/>
              <a:t>‹N°›</a:t>
            </a:fld>
            <a:endParaRPr lang="fr-FR"/>
          </a:p>
        </p:txBody>
      </p:sp>
    </p:spTree>
    <p:extLst>
      <p:ext uri="{BB962C8B-B14F-4D97-AF65-F5344CB8AC3E}">
        <p14:creationId xmlns:p14="http://schemas.microsoft.com/office/powerpoint/2010/main" val="4274237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4F2CDC-330E-462E-9032-F3AE323D41B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8F343CE-02AF-4CD6-9099-7C17415C6CB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D39170B-FAB9-42B1-BB6C-E028DFD78A4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6AEC23A-37DB-44DF-B953-E093ADBCABF5}"/>
              </a:ext>
            </a:extLst>
          </p:cNvPr>
          <p:cNvSpPr>
            <a:spLocks noGrp="1"/>
          </p:cNvSpPr>
          <p:nvPr>
            <p:ph type="dt" sz="half" idx="10"/>
          </p:nvPr>
        </p:nvSpPr>
        <p:spPr/>
        <p:txBody>
          <a:bodyPr/>
          <a:lstStyle/>
          <a:p>
            <a:fld id="{F8B3F170-A31D-4FF2-9BDB-C3D8C01B6711}" type="datetimeFigureOut">
              <a:rPr lang="fr-FR" smtClean="0"/>
              <a:t>10/12/2020</a:t>
            </a:fld>
            <a:endParaRPr lang="fr-FR"/>
          </a:p>
        </p:txBody>
      </p:sp>
      <p:sp>
        <p:nvSpPr>
          <p:cNvPr id="6" name="Espace réservé du pied de page 5">
            <a:extLst>
              <a:ext uri="{FF2B5EF4-FFF2-40B4-BE49-F238E27FC236}">
                <a16:creationId xmlns:a16="http://schemas.microsoft.com/office/drawing/2014/main" id="{55C48E14-A487-4993-9E7C-42D8FD01373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CDB9CF5-A44B-4D8F-A419-0942B5FC6E75}"/>
              </a:ext>
            </a:extLst>
          </p:cNvPr>
          <p:cNvSpPr>
            <a:spLocks noGrp="1"/>
          </p:cNvSpPr>
          <p:nvPr>
            <p:ph type="sldNum" sz="quarter" idx="12"/>
          </p:nvPr>
        </p:nvSpPr>
        <p:spPr/>
        <p:txBody>
          <a:bodyPr/>
          <a:lstStyle/>
          <a:p>
            <a:fld id="{4FC8662D-F733-4771-8076-911066E20D98}" type="slidenum">
              <a:rPr lang="fr-FR" smtClean="0"/>
              <a:t>‹N°›</a:t>
            </a:fld>
            <a:endParaRPr lang="fr-FR"/>
          </a:p>
        </p:txBody>
      </p:sp>
    </p:spTree>
    <p:extLst>
      <p:ext uri="{BB962C8B-B14F-4D97-AF65-F5344CB8AC3E}">
        <p14:creationId xmlns:p14="http://schemas.microsoft.com/office/powerpoint/2010/main" val="120443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3FED4C-1855-4A1F-913E-79BE2A48C7C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9415EA9-1106-4717-8D20-03A5282FF4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A0A3859-821A-4CD8-9CC0-A278E472D9B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7D3FDE4-7C74-4D7F-AF5A-8E1FB785FE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5CA5C7A-C5CD-4CF4-A1F7-BB0BCA5662B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B01AEA9-54F1-4292-A467-3D2F629D791B}"/>
              </a:ext>
            </a:extLst>
          </p:cNvPr>
          <p:cNvSpPr>
            <a:spLocks noGrp="1"/>
          </p:cNvSpPr>
          <p:nvPr>
            <p:ph type="dt" sz="half" idx="10"/>
          </p:nvPr>
        </p:nvSpPr>
        <p:spPr/>
        <p:txBody>
          <a:bodyPr/>
          <a:lstStyle/>
          <a:p>
            <a:fld id="{F8B3F170-A31D-4FF2-9BDB-C3D8C01B6711}" type="datetimeFigureOut">
              <a:rPr lang="fr-FR" smtClean="0"/>
              <a:t>10/12/2020</a:t>
            </a:fld>
            <a:endParaRPr lang="fr-FR"/>
          </a:p>
        </p:txBody>
      </p:sp>
      <p:sp>
        <p:nvSpPr>
          <p:cNvPr id="8" name="Espace réservé du pied de page 7">
            <a:extLst>
              <a:ext uri="{FF2B5EF4-FFF2-40B4-BE49-F238E27FC236}">
                <a16:creationId xmlns:a16="http://schemas.microsoft.com/office/drawing/2014/main" id="{412F5663-1407-4A67-908E-E6F5D897BB0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487EBB2-3CC6-4728-B15D-9A473CD6522F}"/>
              </a:ext>
            </a:extLst>
          </p:cNvPr>
          <p:cNvSpPr>
            <a:spLocks noGrp="1"/>
          </p:cNvSpPr>
          <p:nvPr>
            <p:ph type="sldNum" sz="quarter" idx="12"/>
          </p:nvPr>
        </p:nvSpPr>
        <p:spPr/>
        <p:txBody>
          <a:bodyPr/>
          <a:lstStyle/>
          <a:p>
            <a:fld id="{4FC8662D-F733-4771-8076-911066E20D98}" type="slidenum">
              <a:rPr lang="fr-FR" smtClean="0"/>
              <a:t>‹N°›</a:t>
            </a:fld>
            <a:endParaRPr lang="fr-FR"/>
          </a:p>
        </p:txBody>
      </p:sp>
    </p:spTree>
    <p:extLst>
      <p:ext uri="{BB962C8B-B14F-4D97-AF65-F5344CB8AC3E}">
        <p14:creationId xmlns:p14="http://schemas.microsoft.com/office/powerpoint/2010/main" val="3232617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CD1508-D66B-4FA0-B3DF-F39C474E0C3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923EC44-927F-4FFF-95E5-233EB43DCAB3}"/>
              </a:ext>
            </a:extLst>
          </p:cNvPr>
          <p:cNvSpPr>
            <a:spLocks noGrp="1"/>
          </p:cNvSpPr>
          <p:nvPr>
            <p:ph type="dt" sz="half" idx="10"/>
          </p:nvPr>
        </p:nvSpPr>
        <p:spPr/>
        <p:txBody>
          <a:bodyPr/>
          <a:lstStyle/>
          <a:p>
            <a:fld id="{F8B3F170-A31D-4FF2-9BDB-C3D8C01B6711}" type="datetimeFigureOut">
              <a:rPr lang="fr-FR" smtClean="0"/>
              <a:t>10/12/2020</a:t>
            </a:fld>
            <a:endParaRPr lang="fr-FR"/>
          </a:p>
        </p:txBody>
      </p:sp>
      <p:sp>
        <p:nvSpPr>
          <p:cNvPr id="4" name="Espace réservé du pied de page 3">
            <a:extLst>
              <a:ext uri="{FF2B5EF4-FFF2-40B4-BE49-F238E27FC236}">
                <a16:creationId xmlns:a16="http://schemas.microsoft.com/office/drawing/2014/main" id="{5930B089-25C5-4D8E-A8C4-71CC3F09810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A81AE28-DFBB-45A8-9B95-D6CF9CB313CC}"/>
              </a:ext>
            </a:extLst>
          </p:cNvPr>
          <p:cNvSpPr>
            <a:spLocks noGrp="1"/>
          </p:cNvSpPr>
          <p:nvPr>
            <p:ph type="sldNum" sz="quarter" idx="12"/>
          </p:nvPr>
        </p:nvSpPr>
        <p:spPr/>
        <p:txBody>
          <a:bodyPr/>
          <a:lstStyle/>
          <a:p>
            <a:fld id="{4FC8662D-F733-4771-8076-911066E20D98}" type="slidenum">
              <a:rPr lang="fr-FR" smtClean="0"/>
              <a:t>‹N°›</a:t>
            </a:fld>
            <a:endParaRPr lang="fr-FR"/>
          </a:p>
        </p:txBody>
      </p:sp>
    </p:spTree>
    <p:extLst>
      <p:ext uri="{BB962C8B-B14F-4D97-AF65-F5344CB8AC3E}">
        <p14:creationId xmlns:p14="http://schemas.microsoft.com/office/powerpoint/2010/main" val="75127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855A87D-6B37-440D-914F-4B0B0F6EEE5A}"/>
              </a:ext>
            </a:extLst>
          </p:cNvPr>
          <p:cNvSpPr>
            <a:spLocks noGrp="1"/>
          </p:cNvSpPr>
          <p:nvPr>
            <p:ph type="dt" sz="half" idx="10"/>
          </p:nvPr>
        </p:nvSpPr>
        <p:spPr/>
        <p:txBody>
          <a:bodyPr/>
          <a:lstStyle/>
          <a:p>
            <a:fld id="{F8B3F170-A31D-4FF2-9BDB-C3D8C01B6711}" type="datetimeFigureOut">
              <a:rPr lang="fr-FR" smtClean="0"/>
              <a:t>10/12/2020</a:t>
            </a:fld>
            <a:endParaRPr lang="fr-FR"/>
          </a:p>
        </p:txBody>
      </p:sp>
      <p:sp>
        <p:nvSpPr>
          <p:cNvPr id="3" name="Espace réservé du pied de page 2">
            <a:extLst>
              <a:ext uri="{FF2B5EF4-FFF2-40B4-BE49-F238E27FC236}">
                <a16:creationId xmlns:a16="http://schemas.microsoft.com/office/drawing/2014/main" id="{1C9B3405-4462-415F-A7F3-6C1E39CC077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A6DDB44-13AF-4C6C-954A-0291FA3633DD}"/>
              </a:ext>
            </a:extLst>
          </p:cNvPr>
          <p:cNvSpPr>
            <a:spLocks noGrp="1"/>
          </p:cNvSpPr>
          <p:nvPr>
            <p:ph type="sldNum" sz="quarter" idx="12"/>
          </p:nvPr>
        </p:nvSpPr>
        <p:spPr/>
        <p:txBody>
          <a:bodyPr/>
          <a:lstStyle/>
          <a:p>
            <a:fld id="{4FC8662D-F733-4771-8076-911066E20D98}" type="slidenum">
              <a:rPr lang="fr-FR" smtClean="0"/>
              <a:t>‹N°›</a:t>
            </a:fld>
            <a:endParaRPr lang="fr-FR"/>
          </a:p>
        </p:txBody>
      </p:sp>
    </p:spTree>
    <p:extLst>
      <p:ext uri="{BB962C8B-B14F-4D97-AF65-F5344CB8AC3E}">
        <p14:creationId xmlns:p14="http://schemas.microsoft.com/office/powerpoint/2010/main" val="3108957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64BA62-A93A-4E99-A336-8AB7B147FFD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C06A97F-FF7F-4521-992B-FB39A4E74A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600657B-D106-40F3-8508-89E04275DB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DD92968-DAC6-49CC-8005-C985EDABF626}"/>
              </a:ext>
            </a:extLst>
          </p:cNvPr>
          <p:cNvSpPr>
            <a:spLocks noGrp="1"/>
          </p:cNvSpPr>
          <p:nvPr>
            <p:ph type="dt" sz="half" idx="10"/>
          </p:nvPr>
        </p:nvSpPr>
        <p:spPr/>
        <p:txBody>
          <a:bodyPr/>
          <a:lstStyle/>
          <a:p>
            <a:fld id="{F8B3F170-A31D-4FF2-9BDB-C3D8C01B6711}" type="datetimeFigureOut">
              <a:rPr lang="fr-FR" smtClean="0"/>
              <a:t>10/12/2020</a:t>
            </a:fld>
            <a:endParaRPr lang="fr-FR"/>
          </a:p>
        </p:txBody>
      </p:sp>
      <p:sp>
        <p:nvSpPr>
          <p:cNvPr id="6" name="Espace réservé du pied de page 5">
            <a:extLst>
              <a:ext uri="{FF2B5EF4-FFF2-40B4-BE49-F238E27FC236}">
                <a16:creationId xmlns:a16="http://schemas.microsoft.com/office/drawing/2014/main" id="{4D7CADEE-8CAC-4ABF-9D04-F9354E64B27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8F64E25-4521-4612-A0C6-6A18BE44164B}"/>
              </a:ext>
            </a:extLst>
          </p:cNvPr>
          <p:cNvSpPr>
            <a:spLocks noGrp="1"/>
          </p:cNvSpPr>
          <p:nvPr>
            <p:ph type="sldNum" sz="quarter" idx="12"/>
          </p:nvPr>
        </p:nvSpPr>
        <p:spPr/>
        <p:txBody>
          <a:bodyPr/>
          <a:lstStyle/>
          <a:p>
            <a:fld id="{4FC8662D-F733-4771-8076-911066E20D98}" type="slidenum">
              <a:rPr lang="fr-FR" smtClean="0"/>
              <a:t>‹N°›</a:t>
            </a:fld>
            <a:endParaRPr lang="fr-FR"/>
          </a:p>
        </p:txBody>
      </p:sp>
    </p:spTree>
    <p:extLst>
      <p:ext uri="{BB962C8B-B14F-4D97-AF65-F5344CB8AC3E}">
        <p14:creationId xmlns:p14="http://schemas.microsoft.com/office/powerpoint/2010/main" val="404224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6BF692-4380-45DB-83D9-E9CF717CD1E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FCE6C36-52F4-483B-8F02-232F97856B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243CBB5-E126-402C-91C4-8386AC476B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5356C01-AF5D-405C-9448-C2E8E83099B0}"/>
              </a:ext>
            </a:extLst>
          </p:cNvPr>
          <p:cNvSpPr>
            <a:spLocks noGrp="1"/>
          </p:cNvSpPr>
          <p:nvPr>
            <p:ph type="dt" sz="half" idx="10"/>
          </p:nvPr>
        </p:nvSpPr>
        <p:spPr/>
        <p:txBody>
          <a:bodyPr/>
          <a:lstStyle/>
          <a:p>
            <a:fld id="{F8B3F170-A31D-4FF2-9BDB-C3D8C01B6711}" type="datetimeFigureOut">
              <a:rPr lang="fr-FR" smtClean="0"/>
              <a:t>10/12/2020</a:t>
            </a:fld>
            <a:endParaRPr lang="fr-FR"/>
          </a:p>
        </p:txBody>
      </p:sp>
      <p:sp>
        <p:nvSpPr>
          <p:cNvPr id="6" name="Espace réservé du pied de page 5">
            <a:extLst>
              <a:ext uri="{FF2B5EF4-FFF2-40B4-BE49-F238E27FC236}">
                <a16:creationId xmlns:a16="http://schemas.microsoft.com/office/drawing/2014/main" id="{36923C8F-A00F-4074-9A25-4DEBAA45661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4D39DB8-9774-401E-A7F1-D379FBD85474}"/>
              </a:ext>
            </a:extLst>
          </p:cNvPr>
          <p:cNvSpPr>
            <a:spLocks noGrp="1"/>
          </p:cNvSpPr>
          <p:nvPr>
            <p:ph type="sldNum" sz="quarter" idx="12"/>
          </p:nvPr>
        </p:nvSpPr>
        <p:spPr/>
        <p:txBody>
          <a:bodyPr/>
          <a:lstStyle/>
          <a:p>
            <a:fld id="{4FC8662D-F733-4771-8076-911066E20D98}" type="slidenum">
              <a:rPr lang="fr-FR" smtClean="0"/>
              <a:t>‹N°›</a:t>
            </a:fld>
            <a:endParaRPr lang="fr-FR"/>
          </a:p>
        </p:txBody>
      </p:sp>
    </p:spTree>
    <p:extLst>
      <p:ext uri="{BB962C8B-B14F-4D97-AF65-F5344CB8AC3E}">
        <p14:creationId xmlns:p14="http://schemas.microsoft.com/office/powerpoint/2010/main" val="2240661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0D4223C-3133-4D80-AA22-CF3DB10CEC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8C8221B-3C69-4894-BB64-BC7B0C9995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166DBA4-3409-4AAB-8445-5F250B5288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B3F170-A31D-4FF2-9BDB-C3D8C01B6711}" type="datetimeFigureOut">
              <a:rPr lang="fr-FR" smtClean="0"/>
              <a:t>10/12/2020</a:t>
            </a:fld>
            <a:endParaRPr lang="fr-FR"/>
          </a:p>
        </p:txBody>
      </p:sp>
      <p:sp>
        <p:nvSpPr>
          <p:cNvPr id="5" name="Espace réservé du pied de page 4">
            <a:extLst>
              <a:ext uri="{FF2B5EF4-FFF2-40B4-BE49-F238E27FC236}">
                <a16:creationId xmlns:a16="http://schemas.microsoft.com/office/drawing/2014/main" id="{201A4153-909F-4855-8C51-0696606CB8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C04AD6A-E583-47AC-9BA9-929EDE6396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C8662D-F733-4771-8076-911066E20D98}" type="slidenum">
              <a:rPr lang="fr-FR" smtClean="0"/>
              <a:t>‹N°›</a:t>
            </a:fld>
            <a:endParaRPr lang="fr-FR"/>
          </a:p>
        </p:txBody>
      </p:sp>
    </p:spTree>
    <p:extLst>
      <p:ext uri="{BB962C8B-B14F-4D97-AF65-F5344CB8AC3E}">
        <p14:creationId xmlns:p14="http://schemas.microsoft.com/office/powerpoint/2010/main" val="1043007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61000">
              <a:srgbClr val="94C276"/>
            </a:gs>
            <a:gs pos="34000">
              <a:srgbClr val="C6DEB6"/>
            </a:gs>
            <a:gs pos="15000">
              <a:schemeClr val="accent6">
                <a:lumMod val="0"/>
                <a:lumOff val="100000"/>
              </a:schemeClr>
            </a:gs>
            <a:gs pos="87000">
              <a:schemeClr val="accent6">
                <a:lumMod val="100000"/>
              </a:schemeClr>
            </a:gs>
          </a:gsLst>
          <a:lin ang="0" scaled="1"/>
          <a:tileRect/>
        </a:gradFill>
        <a:effectLst/>
      </p:bgPr>
    </p:bg>
    <p:spTree>
      <p:nvGrpSpPr>
        <p:cNvPr id="1" name=""/>
        <p:cNvGrpSpPr/>
        <p:nvPr/>
      </p:nvGrpSpPr>
      <p:grpSpPr>
        <a:xfrm>
          <a:off x="0" y="0"/>
          <a:ext cx="0" cy="0"/>
          <a:chOff x="0" y="0"/>
          <a:chExt cx="0" cy="0"/>
        </a:xfrm>
      </p:grpSpPr>
      <p:sp>
        <p:nvSpPr>
          <p:cNvPr id="4" name="Rectangle : en biseau 3">
            <a:extLst>
              <a:ext uri="{FF2B5EF4-FFF2-40B4-BE49-F238E27FC236}">
                <a16:creationId xmlns:a16="http://schemas.microsoft.com/office/drawing/2014/main" id="{DD96AB18-D06E-4378-A544-8CBCE5133425}"/>
              </a:ext>
            </a:extLst>
          </p:cNvPr>
          <p:cNvSpPr/>
          <p:nvPr/>
        </p:nvSpPr>
        <p:spPr>
          <a:xfrm>
            <a:off x="-1092200" y="-990600"/>
            <a:ext cx="13284200" cy="7848600"/>
          </a:xfrm>
          <a:prstGeom prst="bevel">
            <a:avLst/>
          </a:prstGeom>
          <a:gradFill>
            <a:gsLst>
              <a:gs pos="65000">
                <a:srgbClr val="92D050"/>
              </a:gs>
              <a:gs pos="37000">
                <a:srgbClr val="C6DEB6"/>
              </a:gs>
              <a:gs pos="53000">
                <a:srgbClr val="A2D470"/>
              </a:gs>
              <a:gs pos="18000">
                <a:schemeClr val="accent6">
                  <a:lumMod val="0"/>
                  <a:lumOff val="100000"/>
                </a:schemeClr>
              </a:gs>
              <a:gs pos="83000">
                <a:schemeClr val="accent6">
                  <a:lumMod val="100000"/>
                </a:schemeClr>
              </a:gs>
            </a:gsLst>
            <a:lin ang="0" scaled="1"/>
          </a:gra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BCD4CFF3-9FD6-4671-BD6E-CBD4B09D5158}"/>
              </a:ext>
            </a:extLst>
          </p:cNvPr>
          <p:cNvSpPr>
            <a:spLocks noGrp="1"/>
          </p:cNvSpPr>
          <p:nvPr>
            <p:ph type="ctrTitle"/>
          </p:nvPr>
        </p:nvSpPr>
        <p:spPr>
          <a:xfrm>
            <a:off x="1412729" y="2235200"/>
            <a:ext cx="9144000" cy="2387600"/>
          </a:xfrm>
          <a:ln>
            <a:noFill/>
          </a:ln>
          <a:effectLst>
            <a:outerShdw blurRad="50800" dist="38100" algn="l" rotWithShape="0">
              <a:prstClr val="black">
                <a:alpha val="61000"/>
              </a:prstClr>
            </a:outerShdw>
            <a:softEdge rad="660400"/>
          </a:effectLst>
          <a:scene3d>
            <a:camera prst="orthographicFront"/>
            <a:lightRig rig="threePt" dir="t"/>
          </a:scene3d>
          <a:sp3d extrusionH="76200">
            <a:contourClr>
              <a:schemeClr val="bg2"/>
            </a:contourClr>
          </a:sp3d>
        </p:spPr>
        <p:txBody>
          <a:bodyPr>
            <a:noAutofit/>
            <a:sp3d extrusionH="69850" contourW="12700">
              <a:bevelT w="38100" h="38100"/>
              <a:bevelB w="38100" h="38100"/>
              <a:extrusionClr>
                <a:schemeClr val="accent6">
                  <a:lumMod val="60000"/>
                  <a:lumOff val="40000"/>
                </a:schemeClr>
              </a:extrusionClr>
              <a:contourClr>
                <a:schemeClr val="accent6">
                  <a:lumMod val="75000"/>
                </a:schemeClr>
              </a:contourClr>
            </a:sp3d>
          </a:bodyPr>
          <a:lstStyle/>
          <a:p>
            <a:r>
              <a:rPr lang="fr-FR" b="1" dirty="0">
                <a:ln w="12700" cap="sq" cmpd="thickThin">
                  <a:solidFill>
                    <a:schemeClr val="accent6">
                      <a:lumMod val="75000"/>
                    </a:schemeClr>
                  </a:solidFill>
                  <a:bevel/>
                </a:ln>
                <a:latin typeface="Arial Black" panose="020B0A04020102020204" pitchFamily="34" charset="0"/>
              </a:rPr>
              <a:t>Développement durable et Développement web</a:t>
            </a:r>
          </a:p>
        </p:txBody>
      </p:sp>
      <p:pic>
        <p:nvPicPr>
          <p:cNvPr id="5" name="Image 4">
            <a:extLst>
              <a:ext uri="{FF2B5EF4-FFF2-40B4-BE49-F238E27FC236}">
                <a16:creationId xmlns:a16="http://schemas.microsoft.com/office/drawing/2014/main" id="{0128C100-595E-4583-A806-A195C46AD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12729" cy="1600199"/>
          </a:xfrm>
          <a:prstGeom prst="rect">
            <a:avLst/>
          </a:prstGeom>
        </p:spPr>
      </p:pic>
    </p:spTree>
    <p:extLst>
      <p:ext uri="{BB962C8B-B14F-4D97-AF65-F5344CB8AC3E}">
        <p14:creationId xmlns:p14="http://schemas.microsoft.com/office/powerpoint/2010/main" val="4225330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61000">
              <a:srgbClr val="94C276"/>
            </a:gs>
            <a:gs pos="34000">
              <a:srgbClr val="C6DEB6"/>
            </a:gs>
            <a:gs pos="15000">
              <a:schemeClr val="accent6">
                <a:lumMod val="0"/>
                <a:lumOff val="100000"/>
              </a:schemeClr>
            </a:gs>
            <a:gs pos="87000">
              <a:schemeClr val="accent6">
                <a:lumMod val="100000"/>
              </a:schemeClr>
            </a:gs>
          </a:gsLst>
          <a:lin ang="0" scaled="1"/>
          <a:tileRect/>
        </a:gradFill>
        <a:effectLst/>
      </p:bgPr>
    </p:bg>
    <p:spTree>
      <p:nvGrpSpPr>
        <p:cNvPr id="1" name=""/>
        <p:cNvGrpSpPr/>
        <p:nvPr/>
      </p:nvGrpSpPr>
      <p:grpSpPr>
        <a:xfrm>
          <a:off x="0" y="0"/>
          <a:ext cx="0" cy="0"/>
          <a:chOff x="0" y="0"/>
          <a:chExt cx="0" cy="0"/>
        </a:xfrm>
      </p:grpSpPr>
      <p:sp>
        <p:nvSpPr>
          <p:cNvPr id="6" name="Rectangle : en biseau 5">
            <a:extLst>
              <a:ext uri="{FF2B5EF4-FFF2-40B4-BE49-F238E27FC236}">
                <a16:creationId xmlns:a16="http://schemas.microsoft.com/office/drawing/2014/main" id="{6645E470-24E8-4F00-8814-CBCD846E24A6}"/>
              </a:ext>
            </a:extLst>
          </p:cNvPr>
          <p:cNvSpPr/>
          <p:nvPr/>
        </p:nvSpPr>
        <p:spPr>
          <a:xfrm>
            <a:off x="-977900" y="-990600"/>
            <a:ext cx="13169900" cy="7848600"/>
          </a:xfrm>
          <a:prstGeom prst="bevel">
            <a:avLst/>
          </a:prstGeom>
          <a:gradFill>
            <a:gsLst>
              <a:gs pos="39000">
                <a:srgbClr val="92D050"/>
              </a:gs>
              <a:gs pos="17000">
                <a:srgbClr val="C6DEB6"/>
              </a:gs>
              <a:gs pos="0">
                <a:schemeClr val="accent6">
                  <a:lumMod val="0"/>
                  <a:lumOff val="100000"/>
                </a:schemeClr>
              </a:gs>
              <a:gs pos="77000">
                <a:schemeClr val="accent6">
                  <a:lumMod val="100000"/>
                </a:schemeClr>
              </a:gs>
            </a:gsLst>
            <a:lin ang="0" scaled="1"/>
          </a:gra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52DB6A0D-2EA2-4BF5-A4B4-C9E6F0F66C0C}"/>
              </a:ext>
            </a:extLst>
          </p:cNvPr>
          <p:cNvSpPr txBox="1"/>
          <p:nvPr/>
        </p:nvSpPr>
        <p:spPr>
          <a:xfrm>
            <a:off x="0" y="403998"/>
            <a:ext cx="12192000"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3000" b="1" u="sng" dirty="0">
                <a:latin typeface="Calibri" panose="020F0502020204030204"/>
              </a:rPr>
              <a:t>Qu’est-ce que L’informatique écologique ?</a:t>
            </a:r>
            <a:endParaRPr kumimoji="0" lang="fr-FR" sz="3000" b="1" i="0" u="sng" strike="noStrike" kern="1200" cap="none" spc="0" normalizeH="0" baseline="0" noProof="0" dirty="0">
              <a:ln>
                <a:noFill/>
              </a:ln>
              <a:effectLst/>
              <a:uLnTx/>
              <a:uFillTx/>
              <a:latin typeface="Calibri" panose="020F0502020204030204"/>
            </a:endParaRPr>
          </a:p>
        </p:txBody>
      </p:sp>
      <p:sp>
        <p:nvSpPr>
          <p:cNvPr id="2" name="ZoneTexte 1">
            <a:extLst>
              <a:ext uri="{FF2B5EF4-FFF2-40B4-BE49-F238E27FC236}">
                <a16:creationId xmlns:a16="http://schemas.microsoft.com/office/drawing/2014/main" id="{00808D90-61AC-4B96-8038-6CD405D47031}"/>
              </a:ext>
            </a:extLst>
          </p:cNvPr>
          <p:cNvSpPr txBox="1"/>
          <p:nvPr/>
        </p:nvSpPr>
        <p:spPr>
          <a:xfrm>
            <a:off x="1843834" y="1142715"/>
            <a:ext cx="8504332" cy="2492990"/>
          </a:xfrm>
          <a:prstGeom prst="rect">
            <a:avLst/>
          </a:prstGeom>
          <a:noFill/>
        </p:spPr>
        <p:txBody>
          <a:bodyPr wrap="square" rtlCol="0">
            <a:spAutoFit/>
          </a:bodyPr>
          <a:lstStyle/>
          <a:p>
            <a:br>
              <a:rPr lang="fr-FR" sz="2000" dirty="0"/>
            </a:br>
            <a:r>
              <a:rPr lang="fr-FR" sz="2000" dirty="0"/>
              <a:t>L’informatique écologique est l’ensemble des moyens, des techniques et des comportements permettant de diminuer notre empreinte sur notre planète. Elle couvre donc le matériel, l’infrastructure, le développement de programme et le comportement des utilisateurs. Mais aussi, elle prend en considération la vie complète de l’outil depuis sa conception jusqu’à son recyclage ou sa destruction.</a:t>
            </a:r>
          </a:p>
          <a:p>
            <a:br>
              <a:rPr lang="fr-FR" dirty="0"/>
            </a:br>
            <a:endParaRPr lang="fr-FR" dirty="0"/>
          </a:p>
        </p:txBody>
      </p:sp>
      <p:sp>
        <p:nvSpPr>
          <p:cNvPr id="3" name="ZoneTexte 2">
            <a:extLst>
              <a:ext uri="{FF2B5EF4-FFF2-40B4-BE49-F238E27FC236}">
                <a16:creationId xmlns:a16="http://schemas.microsoft.com/office/drawing/2014/main" id="{0843B794-BCAD-4798-BF29-6F690AA3B7DA}"/>
              </a:ext>
            </a:extLst>
          </p:cNvPr>
          <p:cNvSpPr txBox="1"/>
          <p:nvPr/>
        </p:nvSpPr>
        <p:spPr>
          <a:xfrm>
            <a:off x="2277964" y="4468790"/>
            <a:ext cx="7339822" cy="707886"/>
          </a:xfrm>
          <a:prstGeom prst="rect">
            <a:avLst/>
          </a:prstGeom>
          <a:noFill/>
        </p:spPr>
        <p:txBody>
          <a:bodyPr wrap="square" rtlCol="0">
            <a:spAutoFit/>
            <a:scene3d>
              <a:camera prst="orthographicFront"/>
              <a:lightRig rig="threePt" dir="t"/>
            </a:scene3d>
            <a:sp3d extrusionH="57150" contourW="12700">
              <a:bevelT w="38100" h="38100"/>
              <a:bevelB w="38100" h="38100"/>
              <a:contourClr>
                <a:schemeClr val="accent6">
                  <a:lumMod val="75000"/>
                </a:schemeClr>
              </a:contourClr>
            </a:sp3d>
          </a:bodyPr>
          <a:lstStyle/>
          <a:p>
            <a:pPr algn="ctr"/>
            <a:r>
              <a:rPr lang="fr-FR" sz="2000" b="1" dirty="0">
                <a:solidFill>
                  <a:schemeClr val="accent2">
                    <a:lumMod val="75000"/>
                  </a:schemeClr>
                </a:solidFill>
              </a:rPr>
              <a:t>Pour réduire la consommation d’énergie dans le développement d’un site internet:</a:t>
            </a:r>
            <a:endParaRPr lang="fr-FR" sz="2000" dirty="0">
              <a:solidFill>
                <a:schemeClr val="accent2">
                  <a:lumMod val="75000"/>
                </a:schemeClr>
              </a:solidFill>
            </a:endParaRPr>
          </a:p>
        </p:txBody>
      </p:sp>
    </p:spTree>
    <p:extLst>
      <p:ext uri="{BB962C8B-B14F-4D97-AF65-F5344CB8AC3E}">
        <p14:creationId xmlns:p14="http://schemas.microsoft.com/office/powerpoint/2010/main" val="2860526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rgbClr val="94C276"/>
            </a:gs>
            <a:gs pos="22000">
              <a:srgbClr val="C6DEB6"/>
            </a:gs>
            <a:gs pos="0">
              <a:schemeClr val="accent6">
                <a:lumMod val="0"/>
                <a:lumOff val="100000"/>
              </a:schemeClr>
            </a:gs>
            <a:gs pos="87000">
              <a:schemeClr val="accent6">
                <a:lumMod val="100000"/>
              </a:schemeClr>
            </a:gs>
          </a:gsLst>
          <a:lin ang="0" scaled="1"/>
          <a:tileRect/>
        </a:gradFill>
        <a:effectLst/>
      </p:bgPr>
    </p:bg>
    <p:spTree>
      <p:nvGrpSpPr>
        <p:cNvPr id="1" name=""/>
        <p:cNvGrpSpPr/>
        <p:nvPr/>
      </p:nvGrpSpPr>
      <p:grpSpPr>
        <a:xfrm>
          <a:off x="0" y="0"/>
          <a:ext cx="0" cy="0"/>
          <a:chOff x="0" y="0"/>
          <a:chExt cx="0" cy="0"/>
        </a:xfrm>
      </p:grpSpPr>
      <p:sp>
        <p:nvSpPr>
          <p:cNvPr id="6" name="Rectangle : en biseau 5">
            <a:extLst>
              <a:ext uri="{FF2B5EF4-FFF2-40B4-BE49-F238E27FC236}">
                <a16:creationId xmlns:a16="http://schemas.microsoft.com/office/drawing/2014/main" id="{859A3B72-5BA6-4F55-8CD8-9FF8E47AEACD}"/>
              </a:ext>
            </a:extLst>
          </p:cNvPr>
          <p:cNvSpPr/>
          <p:nvPr/>
        </p:nvSpPr>
        <p:spPr>
          <a:xfrm>
            <a:off x="-977900" y="-990600"/>
            <a:ext cx="13169900" cy="7848600"/>
          </a:xfrm>
          <a:prstGeom prst="bevel">
            <a:avLst/>
          </a:prstGeom>
          <a:gradFill>
            <a:gsLst>
              <a:gs pos="39000">
                <a:srgbClr val="92D050"/>
              </a:gs>
              <a:gs pos="17000">
                <a:srgbClr val="C6DEB6"/>
              </a:gs>
              <a:gs pos="0">
                <a:schemeClr val="accent6">
                  <a:lumMod val="0"/>
                  <a:lumOff val="100000"/>
                </a:schemeClr>
              </a:gs>
              <a:gs pos="77000">
                <a:schemeClr val="accent6">
                  <a:lumMod val="100000"/>
                </a:schemeClr>
              </a:gs>
            </a:gsLst>
            <a:lin ang="0" scaled="1"/>
          </a:gra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B7E9DC37-6F85-4AF4-8051-2E20DE7FE687}"/>
              </a:ext>
            </a:extLst>
          </p:cNvPr>
          <p:cNvSpPr txBox="1"/>
          <p:nvPr/>
        </p:nvSpPr>
        <p:spPr>
          <a:xfrm>
            <a:off x="2609850" y="441932"/>
            <a:ext cx="6972298" cy="461665"/>
          </a:xfrm>
          <a:prstGeom prst="rect">
            <a:avLst/>
          </a:prstGeom>
          <a:noFill/>
        </p:spPr>
        <p:txBody>
          <a:bodyPr wrap="square" rtlCol="0">
            <a:spAutoFit/>
          </a:bodyPr>
          <a:lstStyle/>
          <a:p>
            <a:pPr algn="ctr"/>
            <a:r>
              <a:rPr lang="fr-FR" sz="2400" b="1" u="sng" dirty="0"/>
              <a:t>Utiliser les caches navigateurs:</a:t>
            </a:r>
            <a:endParaRPr lang="fr-FR" sz="2400" dirty="0"/>
          </a:p>
        </p:txBody>
      </p:sp>
      <p:sp>
        <p:nvSpPr>
          <p:cNvPr id="4" name="ZoneTexte 3">
            <a:extLst>
              <a:ext uri="{FF2B5EF4-FFF2-40B4-BE49-F238E27FC236}">
                <a16:creationId xmlns:a16="http://schemas.microsoft.com/office/drawing/2014/main" id="{4D6009FE-6DD8-44FC-88BD-50F86AF2C27B}"/>
              </a:ext>
            </a:extLst>
          </p:cNvPr>
          <p:cNvSpPr txBox="1"/>
          <p:nvPr/>
        </p:nvSpPr>
        <p:spPr>
          <a:xfrm>
            <a:off x="1371600" y="1105265"/>
            <a:ext cx="9131299" cy="4339650"/>
          </a:xfrm>
          <a:prstGeom prst="rect">
            <a:avLst/>
          </a:prstGeom>
          <a:noFill/>
        </p:spPr>
        <p:txBody>
          <a:bodyPr wrap="square" rtlCol="0">
            <a:spAutoFit/>
          </a:bodyPr>
          <a:lstStyle/>
          <a:p>
            <a:r>
              <a:rPr lang="fr-FR" sz="2000" dirty="0"/>
              <a:t>Un site web moderne pèse plusieurs Mo, voire dizaine de Mo pour les plus gourmands.</a:t>
            </a:r>
          </a:p>
          <a:p>
            <a:r>
              <a:rPr lang="fr-FR" sz="2000" dirty="0"/>
              <a:t>En utilisant les caches mis à notre disposition , on évite le transfert de nombreux fichiers durant la navigation.</a:t>
            </a:r>
          </a:p>
          <a:p>
            <a:r>
              <a:rPr lang="fr-FR" sz="2000" dirty="0"/>
              <a:t>Le cache navigateur consiste à utiliser le stockage des fichiers sur le navigateur Web</a:t>
            </a:r>
          </a:p>
          <a:p>
            <a:r>
              <a:rPr lang="fr-FR" sz="2000" dirty="0"/>
              <a:t>du client via les entêtes HTTP «Cache-Control» et «Expires».</a:t>
            </a:r>
          </a:p>
          <a:p>
            <a:r>
              <a:rPr lang="fr-FR" sz="2000" dirty="0"/>
              <a:t>Il est géré par le navigateur lui-même et évite le chargement systématiquement des ressources statiques: CSS , JS, images, etc.</a:t>
            </a:r>
          </a:p>
          <a:p>
            <a:r>
              <a:rPr lang="fr-FR" sz="2000" dirty="0"/>
              <a:t>Le stockage navigateur qui consiste à utiliser un espace mis à disposition par le navigateur pour vous permettre de stocker des données (</a:t>
            </a:r>
            <a:r>
              <a:rPr lang="fr-FR" sz="2000" dirty="0" err="1"/>
              <a:t>SessionStorage</a:t>
            </a:r>
            <a:r>
              <a:rPr lang="fr-FR" sz="2000" dirty="0"/>
              <a:t> ou </a:t>
            </a:r>
            <a:r>
              <a:rPr lang="fr-FR" sz="2000" dirty="0" err="1"/>
              <a:t>LocalStorage</a:t>
            </a:r>
            <a:r>
              <a:rPr lang="fr-FR" sz="2000" dirty="0"/>
              <a:t>). Par exemple, plutôt que de changer X fois une liste déroulante, chargez là une fois et stockez là côté client, vous éviterez des requêtes sur le serveur.</a:t>
            </a:r>
          </a:p>
          <a:p>
            <a:br>
              <a:rPr lang="fr-FR" dirty="0"/>
            </a:br>
            <a:endParaRPr lang="fr-FR" dirty="0"/>
          </a:p>
        </p:txBody>
      </p:sp>
    </p:spTree>
    <p:extLst>
      <p:ext uri="{BB962C8B-B14F-4D97-AF65-F5344CB8AC3E}">
        <p14:creationId xmlns:p14="http://schemas.microsoft.com/office/powerpoint/2010/main" val="3285722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rgbClr val="94C276"/>
            </a:gs>
            <a:gs pos="22000">
              <a:srgbClr val="C6DEB6"/>
            </a:gs>
            <a:gs pos="0">
              <a:schemeClr val="accent6">
                <a:lumMod val="0"/>
                <a:lumOff val="100000"/>
              </a:schemeClr>
            </a:gs>
            <a:gs pos="87000">
              <a:schemeClr val="accent6">
                <a:lumMod val="100000"/>
              </a:schemeClr>
            </a:gs>
          </a:gsLst>
          <a:lin ang="0" scaled="1"/>
          <a:tileRect/>
        </a:gradFill>
        <a:effectLst/>
      </p:bgPr>
    </p:bg>
    <p:spTree>
      <p:nvGrpSpPr>
        <p:cNvPr id="1" name=""/>
        <p:cNvGrpSpPr/>
        <p:nvPr/>
      </p:nvGrpSpPr>
      <p:grpSpPr>
        <a:xfrm>
          <a:off x="0" y="0"/>
          <a:ext cx="0" cy="0"/>
          <a:chOff x="0" y="0"/>
          <a:chExt cx="0" cy="0"/>
        </a:xfrm>
      </p:grpSpPr>
      <p:sp>
        <p:nvSpPr>
          <p:cNvPr id="7" name="Rectangle : en biseau 6">
            <a:extLst>
              <a:ext uri="{FF2B5EF4-FFF2-40B4-BE49-F238E27FC236}">
                <a16:creationId xmlns:a16="http://schemas.microsoft.com/office/drawing/2014/main" id="{C423C4FB-9811-443B-A996-5C85BD697062}"/>
              </a:ext>
            </a:extLst>
          </p:cNvPr>
          <p:cNvSpPr/>
          <p:nvPr/>
        </p:nvSpPr>
        <p:spPr>
          <a:xfrm>
            <a:off x="-977900" y="-990600"/>
            <a:ext cx="13169900" cy="7848600"/>
          </a:xfrm>
          <a:prstGeom prst="bevel">
            <a:avLst/>
          </a:prstGeom>
          <a:gradFill>
            <a:gsLst>
              <a:gs pos="39000">
                <a:srgbClr val="92D050"/>
              </a:gs>
              <a:gs pos="17000">
                <a:srgbClr val="C6DEB6"/>
              </a:gs>
              <a:gs pos="0">
                <a:schemeClr val="accent6">
                  <a:lumMod val="0"/>
                  <a:lumOff val="100000"/>
                </a:schemeClr>
              </a:gs>
              <a:gs pos="77000">
                <a:schemeClr val="accent6">
                  <a:lumMod val="100000"/>
                </a:schemeClr>
              </a:gs>
            </a:gsLst>
            <a:lin ang="0" scaled="1"/>
          </a:gra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B7E9DC37-6F85-4AF4-8051-2E20DE7FE687}"/>
              </a:ext>
            </a:extLst>
          </p:cNvPr>
          <p:cNvSpPr txBox="1"/>
          <p:nvPr/>
        </p:nvSpPr>
        <p:spPr>
          <a:xfrm>
            <a:off x="4114022" y="361879"/>
            <a:ext cx="3963954" cy="461665"/>
          </a:xfrm>
          <a:prstGeom prst="rect">
            <a:avLst/>
          </a:prstGeom>
          <a:noFill/>
        </p:spPr>
        <p:txBody>
          <a:bodyPr wrap="square" rtlCol="0">
            <a:spAutoFit/>
          </a:bodyPr>
          <a:lstStyle/>
          <a:p>
            <a:pPr algn="ctr"/>
            <a:r>
              <a:rPr lang="fr-FR" sz="2400" b="1" u="sng" dirty="0"/>
              <a:t>Utilisez les caches applicatifs:</a:t>
            </a:r>
            <a:endParaRPr lang="fr-FR" sz="2400" dirty="0"/>
          </a:p>
        </p:txBody>
      </p:sp>
      <p:sp>
        <p:nvSpPr>
          <p:cNvPr id="4" name="ZoneTexte 3">
            <a:extLst>
              <a:ext uri="{FF2B5EF4-FFF2-40B4-BE49-F238E27FC236}">
                <a16:creationId xmlns:a16="http://schemas.microsoft.com/office/drawing/2014/main" id="{4D6009FE-6DD8-44FC-88BD-50F86AF2C27B}"/>
              </a:ext>
            </a:extLst>
          </p:cNvPr>
          <p:cNvSpPr txBox="1"/>
          <p:nvPr/>
        </p:nvSpPr>
        <p:spPr>
          <a:xfrm>
            <a:off x="2763870" y="1042042"/>
            <a:ext cx="6664258" cy="1631216"/>
          </a:xfrm>
          <a:prstGeom prst="rect">
            <a:avLst/>
          </a:prstGeom>
          <a:noFill/>
        </p:spPr>
        <p:txBody>
          <a:bodyPr wrap="square" rtlCol="0">
            <a:spAutoFit/>
          </a:bodyPr>
          <a:lstStyle/>
          <a:p>
            <a:r>
              <a:rPr lang="fr-FR" sz="2000" dirty="0"/>
              <a:t>Dans la lignée de la bonne pratique précédente, il est impératif de mettre en place des caches côté serveur. Ainsi, on évite de nombreux traitements inutiles : appels à la base de données, calculs de données, génération de pages, gestion de données référentielles, </a:t>
            </a:r>
            <a:r>
              <a:rPr lang="fr-FR" sz="2000" dirty="0" err="1"/>
              <a:t>etc</a:t>
            </a:r>
            <a:endParaRPr lang="fr-FR" sz="2000" dirty="0"/>
          </a:p>
        </p:txBody>
      </p:sp>
      <p:sp>
        <p:nvSpPr>
          <p:cNvPr id="2" name="ZoneTexte 1">
            <a:extLst>
              <a:ext uri="{FF2B5EF4-FFF2-40B4-BE49-F238E27FC236}">
                <a16:creationId xmlns:a16="http://schemas.microsoft.com/office/drawing/2014/main" id="{849363AD-7A64-4746-A916-F5F7D19D43B4}"/>
              </a:ext>
            </a:extLst>
          </p:cNvPr>
          <p:cNvSpPr txBox="1"/>
          <p:nvPr/>
        </p:nvSpPr>
        <p:spPr>
          <a:xfrm>
            <a:off x="4001723" y="2933700"/>
            <a:ext cx="3859761" cy="461665"/>
          </a:xfrm>
          <a:prstGeom prst="rect">
            <a:avLst/>
          </a:prstGeom>
          <a:noFill/>
        </p:spPr>
        <p:txBody>
          <a:bodyPr wrap="square" rtlCol="0">
            <a:spAutoFit/>
          </a:bodyPr>
          <a:lstStyle/>
          <a:p>
            <a:pPr algn="ctr"/>
            <a:r>
              <a:rPr lang="fr-FR" sz="2400" b="1" u="sng" dirty="0"/>
              <a:t>Utiliser les caches serveurs:</a:t>
            </a:r>
            <a:endParaRPr lang="fr-FR" sz="2400" dirty="0"/>
          </a:p>
        </p:txBody>
      </p:sp>
      <p:sp>
        <p:nvSpPr>
          <p:cNvPr id="5" name="ZoneTexte 4">
            <a:extLst>
              <a:ext uri="{FF2B5EF4-FFF2-40B4-BE49-F238E27FC236}">
                <a16:creationId xmlns:a16="http://schemas.microsoft.com/office/drawing/2014/main" id="{1507ED3F-963B-46F5-930B-52E1CAF7D41A}"/>
              </a:ext>
            </a:extLst>
          </p:cNvPr>
          <p:cNvSpPr txBox="1"/>
          <p:nvPr/>
        </p:nvSpPr>
        <p:spPr>
          <a:xfrm>
            <a:off x="2763870" y="3654014"/>
            <a:ext cx="6664259" cy="1631216"/>
          </a:xfrm>
          <a:prstGeom prst="rect">
            <a:avLst/>
          </a:prstGeom>
          <a:noFill/>
        </p:spPr>
        <p:txBody>
          <a:bodyPr wrap="square" rtlCol="0">
            <a:spAutoFit/>
          </a:bodyPr>
          <a:lstStyle/>
          <a:p>
            <a:r>
              <a:rPr lang="fr-FR" sz="2000" dirty="0"/>
              <a:t>Dernier niveau de cache: le stockage des pages côté serveur Web. Les serveurs modernes permettent de stocker les pages statiques sans faire appel au backend qui génère la page HTML: </a:t>
            </a:r>
            <a:r>
              <a:rPr lang="fr-FR" sz="2000" dirty="0" err="1"/>
              <a:t>Varnish</a:t>
            </a:r>
            <a:r>
              <a:rPr lang="fr-FR" sz="2000" dirty="0"/>
              <a:t> , Nginx, Apache proposent de mettre en cache des pages statiques afin d'éviter leur génération systématique</a:t>
            </a:r>
          </a:p>
        </p:txBody>
      </p:sp>
    </p:spTree>
    <p:extLst>
      <p:ext uri="{BB962C8B-B14F-4D97-AF65-F5344CB8AC3E}">
        <p14:creationId xmlns:p14="http://schemas.microsoft.com/office/powerpoint/2010/main" val="1899119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rgbClr val="94C276"/>
            </a:gs>
            <a:gs pos="22000">
              <a:srgbClr val="C6DEB6"/>
            </a:gs>
            <a:gs pos="0">
              <a:schemeClr val="accent6">
                <a:lumMod val="0"/>
                <a:lumOff val="100000"/>
              </a:schemeClr>
            </a:gs>
            <a:gs pos="87000">
              <a:schemeClr val="accent6">
                <a:lumMod val="100000"/>
              </a:schemeClr>
            </a:gs>
          </a:gsLst>
          <a:lin ang="0" scaled="1"/>
          <a:tileRect/>
        </a:gradFill>
        <a:effectLst/>
      </p:bgPr>
    </p:bg>
    <p:spTree>
      <p:nvGrpSpPr>
        <p:cNvPr id="1" name=""/>
        <p:cNvGrpSpPr/>
        <p:nvPr/>
      </p:nvGrpSpPr>
      <p:grpSpPr>
        <a:xfrm>
          <a:off x="0" y="0"/>
          <a:ext cx="0" cy="0"/>
          <a:chOff x="0" y="0"/>
          <a:chExt cx="0" cy="0"/>
        </a:xfrm>
      </p:grpSpPr>
      <p:sp>
        <p:nvSpPr>
          <p:cNvPr id="5" name="Rectangle : en biseau 4">
            <a:extLst>
              <a:ext uri="{FF2B5EF4-FFF2-40B4-BE49-F238E27FC236}">
                <a16:creationId xmlns:a16="http://schemas.microsoft.com/office/drawing/2014/main" id="{0A5041C1-6C07-4A5B-BA21-AA986DA8A0DD}"/>
              </a:ext>
            </a:extLst>
          </p:cNvPr>
          <p:cNvSpPr/>
          <p:nvPr/>
        </p:nvSpPr>
        <p:spPr>
          <a:xfrm>
            <a:off x="-977900" y="-990600"/>
            <a:ext cx="13169900" cy="7848600"/>
          </a:xfrm>
          <a:prstGeom prst="bevel">
            <a:avLst/>
          </a:prstGeom>
          <a:gradFill>
            <a:gsLst>
              <a:gs pos="39000">
                <a:srgbClr val="92D050"/>
              </a:gs>
              <a:gs pos="17000">
                <a:srgbClr val="C6DEB6"/>
              </a:gs>
              <a:gs pos="0">
                <a:schemeClr val="accent6">
                  <a:lumMod val="0"/>
                  <a:lumOff val="100000"/>
                </a:schemeClr>
              </a:gs>
              <a:gs pos="77000">
                <a:schemeClr val="accent6">
                  <a:lumMod val="100000"/>
                </a:schemeClr>
              </a:gs>
            </a:gsLst>
            <a:lin ang="0" scaled="1"/>
          </a:gra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B7E9DC37-6F85-4AF4-8051-2E20DE7FE687}"/>
              </a:ext>
            </a:extLst>
          </p:cNvPr>
          <p:cNvSpPr txBox="1"/>
          <p:nvPr/>
        </p:nvSpPr>
        <p:spPr>
          <a:xfrm>
            <a:off x="3555009" y="1147664"/>
            <a:ext cx="4547332" cy="461665"/>
          </a:xfrm>
          <a:prstGeom prst="rect">
            <a:avLst/>
          </a:prstGeom>
          <a:noFill/>
        </p:spPr>
        <p:txBody>
          <a:bodyPr wrap="square" rtlCol="0">
            <a:spAutoFit/>
          </a:bodyPr>
          <a:lstStyle/>
          <a:p>
            <a:pPr algn="ctr"/>
            <a:r>
              <a:rPr lang="fr-FR" sz="2400" b="1" u="sng" dirty="0"/>
              <a:t>Limiter le nombre de requêtes:</a:t>
            </a:r>
            <a:endParaRPr lang="fr-FR" sz="2400" dirty="0"/>
          </a:p>
        </p:txBody>
      </p:sp>
      <p:sp>
        <p:nvSpPr>
          <p:cNvPr id="6" name="ZoneTexte 5">
            <a:extLst>
              <a:ext uri="{FF2B5EF4-FFF2-40B4-BE49-F238E27FC236}">
                <a16:creationId xmlns:a16="http://schemas.microsoft.com/office/drawing/2014/main" id="{9CAF8B48-16DB-430D-BBE5-7B64AE07D30D}"/>
              </a:ext>
            </a:extLst>
          </p:cNvPr>
          <p:cNvSpPr txBox="1"/>
          <p:nvPr/>
        </p:nvSpPr>
        <p:spPr>
          <a:xfrm>
            <a:off x="2561253" y="1986240"/>
            <a:ext cx="7069494" cy="3724096"/>
          </a:xfrm>
          <a:prstGeom prst="rect">
            <a:avLst/>
          </a:prstGeom>
          <a:noFill/>
        </p:spPr>
        <p:txBody>
          <a:bodyPr wrap="square" rtlCol="0">
            <a:spAutoFit/>
          </a:bodyPr>
          <a:lstStyle/>
          <a:p>
            <a:r>
              <a:rPr lang="fr-FR" sz="2000" dirty="0"/>
              <a:t>La bonne requête, c'est celle qui ne part pas. Les caches permettent de les réduire lors de la navigation, mais le chargement initial des pages n'échappe pas à cette règle. Il faut donc:</a:t>
            </a:r>
          </a:p>
          <a:p>
            <a:r>
              <a:rPr lang="fr-FR" sz="2000" dirty="0"/>
              <a:t>-Concaténer et </a:t>
            </a:r>
            <a:r>
              <a:rPr lang="fr-FR" sz="2000" dirty="0" err="1"/>
              <a:t>minifer</a:t>
            </a:r>
            <a:r>
              <a:rPr lang="fr-FR" sz="2000" dirty="0"/>
              <a:t> vos assets (JS et CSS)</a:t>
            </a:r>
          </a:p>
          <a:p>
            <a:r>
              <a:rPr lang="fr-FR" sz="2000" dirty="0"/>
              <a:t>-Selon les cas, supprimez complètement vos fichiers JS et CSS et incluez directement le code JS et CSS en tant qu'</a:t>
            </a:r>
            <a:r>
              <a:rPr lang="fr-FR" sz="2000" dirty="0" err="1"/>
              <a:t>inline</a:t>
            </a:r>
            <a:r>
              <a:rPr lang="fr-FR" sz="2000" dirty="0"/>
              <a:t> dans le code HTML(avec la compression GZIP active),</a:t>
            </a:r>
          </a:p>
          <a:p>
            <a:r>
              <a:rPr lang="fr-FR" sz="2000" dirty="0"/>
              <a:t>-Utiliser des </a:t>
            </a:r>
            <a:r>
              <a:rPr lang="fr-FR" sz="2000" dirty="0" err="1"/>
              <a:t>sprites</a:t>
            </a:r>
            <a:r>
              <a:rPr lang="fr-FR" sz="2000" dirty="0"/>
              <a:t> pour vos icônes. Le mieux étant d'utiliser des polices d'icônes incluant uniquement des icônes utilisées).</a:t>
            </a:r>
          </a:p>
          <a:p>
            <a:br>
              <a:rPr lang="fr-FR" dirty="0"/>
            </a:br>
            <a:endParaRPr lang="fr-FR" dirty="0"/>
          </a:p>
        </p:txBody>
      </p:sp>
    </p:spTree>
    <p:extLst>
      <p:ext uri="{BB962C8B-B14F-4D97-AF65-F5344CB8AC3E}">
        <p14:creationId xmlns:p14="http://schemas.microsoft.com/office/powerpoint/2010/main" val="3276904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rgbClr val="94C276"/>
            </a:gs>
            <a:gs pos="22000">
              <a:srgbClr val="C6DEB6"/>
            </a:gs>
            <a:gs pos="0">
              <a:schemeClr val="accent6">
                <a:lumMod val="0"/>
                <a:lumOff val="100000"/>
              </a:schemeClr>
            </a:gs>
            <a:gs pos="87000">
              <a:schemeClr val="accent6">
                <a:lumMod val="100000"/>
              </a:schemeClr>
            </a:gs>
          </a:gsLst>
          <a:lin ang="0" scaled="1"/>
          <a:tileRect/>
        </a:gradFill>
        <a:effectLst/>
      </p:bgPr>
    </p:bg>
    <p:spTree>
      <p:nvGrpSpPr>
        <p:cNvPr id="1" name=""/>
        <p:cNvGrpSpPr/>
        <p:nvPr/>
      </p:nvGrpSpPr>
      <p:grpSpPr>
        <a:xfrm>
          <a:off x="0" y="0"/>
          <a:ext cx="0" cy="0"/>
          <a:chOff x="0" y="0"/>
          <a:chExt cx="0" cy="0"/>
        </a:xfrm>
      </p:grpSpPr>
      <p:sp>
        <p:nvSpPr>
          <p:cNvPr id="9" name="Rectangle : en biseau 8">
            <a:extLst>
              <a:ext uri="{FF2B5EF4-FFF2-40B4-BE49-F238E27FC236}">
                <a16:creationId xmlns:a16="http://schemas.microsoft.com/office/drawing/2014/main" id="{550E9C2C-47FD-43C8-B417-B358AA9E0103}"/>
              </a:ext>
            </a:extLst>
          </p:cNvPr>
          <p:cNvSpPr/>
          <p:nvPr/>
        </p:nvSpPr>
        <p:spPr>
          <a:xfrm>
            <a:off x="-977900" y="-990600"/>
            <a:ext cx="13169900" cy="7848600"/>
          </a:xfrm>
          <a:prstGeom prst="bevel">
            <a:avLst/>
          </a:prstGeom>
          <a:gradFill>
            <a:gsLst>
              <a:gs pos="39000">
                <a:srgbClr val="92D050"/>
              </a:gs>
              <a:gs pos="17000">
                <a:srgbClr val="C6DEB6"/>
              </a:gs>
              <a:gs pos="0">
                <a:schemeClr val="accent6">
                  <a:lumMod val="0"/>
                  <a:lumOff val="100000"/>
                </a:schemeClr>
              </a:gs>
              <a:gs pos="77000">
                <a:schemeClr val="accent6">
                  <a:lumMod val="100000"/>
                </a:schemeClr>
              </a:gs>
            </a:gsLst>
            <a:lin ang="0" scaled="1"/>
          </a:gra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B7E9DC37-6F85-4AF4-8051-2E20DE7FE687}"/>
              </a:ext>
            </a:extLst>
          </p:cNvPr>
          <p:cNvSpPr txBox="1"/>
          <p:nvPr/>
        </p:nvSpPr>
        <p:spPr>
          <a:xfrm>
            <a:off x="3818555" y="682224"/>
            <a:ext cx="4554892" cy="461665"/>
          </a:xfrm>
          <a:prstGeom prst="rect">
            <a:avLst/>
          </a:prstGeom>
          <a:noFill/>
        </p:spPr>
        <p:txBody>
          <a:bodyPr wrap="square" rtlCol="0">
            <a:spAutoFit/>
          </a:bodyPr>
          <a:lstStyle/>
          <a:p>
            <a:pPr algn="ctr"/>
            <a:r>
              <a:rPr lang="fr-FR" sz="2400" b="1" u="sng" dirty="0"/>
              <a:t>Activer la compression GZIP :</a:t>
            </a:r>
            <a:endParaRPr lang="fr-FR" sz="2400" dirty="0"/>
          </a:p>
        </p:txBody>
      </p:sp>
      <p:sp>
        <p:nvSpPr>
          <p:cNvPr id="6" name="ZoneTexte 5">
            <a:extLst>
              <a:ext uri="{FF2B5EF4-FFF2-40B4-BE49-F238E27FC236}">
                <a16:creationId xmlns:a16="http://schemas.microsoft.com/office/drawing/2014/main" id="{9CAF8B48-16DB-430D-BBE5-7B64AE07D30D}"/>
              </a:ext>
            </a:extLst>
          </p:cNvPr>
          <p:cNvSpPr txBox="1"/>
          <p:nvPr/>
        </p:nvSpPr>
        <p:spPr>
          <a:xfrm>
            <a:off x="1889449" y="1329587"/>
            <a:ext cx="8219754" cy="1015663"/>
          </a:xfrm>
          <a:prstGeom prst="rect">
            <a:avLst/>
          </a:prstGeom>
          <a:noFill/>
        </p:spPr>
        <p:txBody>
          <a:bodyPr wrap="square" rtlCol="0">
            <a:spAutoFit/>
          </a:bodyPr>
          <a:lstStyle/>
          <a:p>
            <a:r>
              <a:rPr lang="fr-FR" sz="2000" dirty="0"/>
              <a:t>Autre bonne pratique pour réduire la bande passante nécessaire au chargement de votre site: activer la compression GZIP sur votre serveur Web.</a:t>
            </a:r>
            <a:br>
              <a:rPr lang="fr-FR" sz="2000" dirty="0"/>
            </a:br>
            <a:endParaRPr lang="fr-FR" sz="2000" dirty="0"/>
          </a:p>
        </p:txBody>
      </p:sp>
      <p:sp>
        <p:nvSpPr>
          <p:cNvPr id="2" name="ZoneTexte 1">
            <a:extLst>
              <a:ext uri="{FF2B5EF4-FFF2-40B4-BE49-F238E27FC236}">
                <a16:creationId xmlns:a16="http://schemas.microsoft.com/office/drawing/2014/main" id="{C8B34FA3-C2AC-4462-8AE6-0E3E68E8402E}"/>
              </a:ext>
            </a:extLst>
          </p:cNvPr>
          <p:cNvSpPr txBox="1"/>
          <p:nvPr/>
        </p:nvSpPr>
        <p:spPr>
          <a:xfrm>
            <a:off x="3310813" y="2954607"/>
            <a:ext cx="5570375" cy="830997"/>
          </a:xfrm>
          <a:prstGeom prst="rect">
            <a:avLst/>
          </a:prstGeom>
          <a:noFill/>
        </p:spPr>
        <p:txBody>
          <a:bodyPr wrap="square" rtlCol="0">
            <a:spAutoFit/>
          </a:bodyPr>
          <a:lstStyle/>
          <a:p>
            <a:pPr algn="ctr"/>
            <a:r>
              <a:rPr lang="fr-FR" sz="2400" b="1" u="sng" dirty="0"/>
              <a:t>Redimensionner et compresser les images:</a:t>
            </a:r>
            <a:endParaRPr lang="fr-FR" sz="2400" dirty="0"/>
          </a:p>
        </p:txBody>
      </p:sp>
      <p:sp>
        <p:nvSpPr>
          <p:cNvPr id="7" name="ZoneTexte 6">
            <a:extLst>
              <a:ext uri="{FF2B5EF4-FFF2-40B4-BE49-F238E27FC236}">
                <a16:creationId xmlns:a16="http://schemas.microsoft.com/office/drawing/2014/main" id="{BF0FB886-D54F-489C-8219-161A24DE2F60}"/>
              </a:ext>
            </a:extLst>
          </p:cNvPr>
          <p:cNvSpPr txBox="1"/>
          <p:nvPr/>
        </p:nvSpPr>
        <p:spPr>
          <a:xfrm>
            <a:off x="1889449" y="4057254"/>
            <a:ext cx="8413102" cy="1631216"/>
          </a:xfrm>
          <a:prstGeom prst="rect">
            <a:avLst/>
          </a:prstGeom>
          <a:noFill/>
        </p:spPr>
        <p:txBody>
          <a:bodyPr wrap="square" rtlCol="0">
            <a:spAutoFit/>
          </a:bodyPr>
          <a:lstStyle/>
          <a:p>
            <a:r>
              <a:rPr lang="fr-FR" sz="2000" dirty="0"/>
              <a:t>Les images sont des ressources très consommatrices de bande passante. Une page HTML initiale à 20Ko peut augmenter à plusieurs Mo dû au chargement d'images donc le travail précédent sera inutile.</a:t>
            </a:r>
          </a:p>
          <a:p>
            <a:br>
              <a:rPr lang="fr-FR" sz="2000" dirty="0"/>
            </a:br>
            <a:endParaRPr lang="fr-FR" sz="2000" dirty="0"/>
          </a:p>
        </p:txBody>
      </p:sp>
    </p:spTree>
    <p:extLst>
      <p:ext uri="{BB962C8B-B14F-4D97-AF65-F5344CB8AC3E}">
        <p14:creationId xmlns:p14="http://schemas.microsoft.com/office/powerpoint/2010/main" val="2188726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rgbClr val="94C276"/>
            </a:gs>
            <a:gs pos="22000">
              <a:srgbClr val="C6DEB6"/>
            </a:gs>
            <a:gs pos="0">
              <a:schemeClr val="accent6">
                <a:lumMod val="0"/>
                <a:lumOff val="100000"/>
              </a:schemeClr>
            </a:gs>
            <a:gs pos="87000">
              <a:schemeClr val="accent6">
                <a:lumMod val="100000"/>
              </a:schemeClr>
            </a:gs>
          </a:gsLst>
          <a:lin ang="0" scaled="1"/>
          <a:tileRect/>
        </a:gradFill>
        <a:effectLst/>
      </p:bgPr>
    </p:bg>
    <p:spTree>
      <p:nvGrpSpPr>
        <p:cNvPr id="1" name=""/>
        <p:cNvGrpSpPr/>
        <p:nvPr/>
      </p:nvGrpSpPr>
      <p:grpSpPr>
        <a:xfrm>
          <a:off x="0" y="0"/>
          <a:ext cx="0" cy="0"/>
          <a:chOff x="0" y="0"/>
          <a:chExt cx="0" cy="0"/>
        </a:xfrm>
      </p:grpSpPr>
      <p:sp>
        <p:nvSpPr>
          <p:cNvPr id="8" name="Rectangle : en biseau 7">
            <a:extLst>
              <a:ext uri="{FF2B5EF4-FFF2-40B4-BE49-F238E27FC236}">
                <a16:creationId xmlns:a16="http://schemas.microsoft.com/office/drawing/2014/main" id="{55EE319E-BB94-42F9-A739-D0E428CFFDE3}"/>
              </a:ext>
            </a:extLst>
          </p:cNvPr>
          <p:cNvSpPr/>
          <p:nvPr/>
        </p:nvSpPr>
        <p:spPr>
          <a:xfrm>
            <a:off x="-977900" y="-990600"/>
            <a:ext cx="13169900" cy="7848600"/>
          </a:xfrm>
          <a:prstGeom prst="bevel">
            <a:avLst/>
          </a:prstGeom>
          <a:gradFill>
            <a:gsLst>
              <a:gs pos="39000">
                <a:srgbClr val="92D050"/>
              </a:gs>
              <a:gs pos="17000">
                <a:srgbClr val="C6DEB6"/>
              </a:gs>
              <a:gs pos="0">
                <a:schemeClr val="accent6">
                  <a:lumMod val="0"/>
                  <a:lumOff val="100000"/>
                </a:schemeClr>
              </a:gs>
              <a:gs pos="77000">
                <a:schemeClr val="accent6">
                  <a:lumMod val="100000"/>
                </a:schemeClr>
              </a:gs>
            </a:gsLst>
            <a:lin ang="0" scaled="1"/>
          </a:gra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B7E9DC37-6F85-4AF4-8051-2E20DE7FE687}"/>
              </a:ext>
            </a:extLst>
          </p:cNvPr>
          <p:cNvSpPr txBox="1"/>
          <p:nvPr/>
        </p:nvSpPr>
        <p:spPr>
          <a:xfrm>
            <a:off x="3508309" y="398332"/>
            <a:ext cx="5175380" cy="461665"/>
          </a:xfrm>
          <a:prstGeom prst="rect">
            <a:avLst/>
          </a:prstGeom>
          <a:noFill/>
        </p:spPr>
        <p:txBody>
          <a:bodyPr wrap="square" rtlCol="0">
            <a:spAutoFit/>
          </a:bodyPr>
          <a:lstStyle/>
          <a:p>
            <a:pPr algn="ctr"/>
            <a:r>
              <a:rPr lang="fr-FR" sz="2400" b="1" u="sng" dirty="0"/>
              <a:t>Chargez les images en </a:t>
            </a:r>
            <a:r>
              <a:rPr lang="fr-FR" sz="2400" b="1" u="sng" dirty="0" err="1"/>
              <a:t>lazy-loading</a:t>
            </a:r>
            <a:r>
              <a:rPr lang="fr-FR" sz="2400" b="1" u="sng" dirty="0"/>
              <a:t>:</a:t>
            </a:r>
            <a:endParaRPr lang="fr-FR" sz="2400" dirty="0"/>
          </a:p>
        </p:txBody>
      </p:sp>
      <p:sp>
        <p:nvSpPr>
          <p:cNvPr id="6" name="ZoneTexte 5">
            <a:extLst>
              <a:ext uri="{FF2B5EF4-FFF2-40B4-BE49-F238E27FC236}">
                <a16:creationId xmlns:a16="http://schemas.microsoft.com/office/drawing/2014/main" id="{9CAF8B48-16DB-430D-BBE5-7B64AE07D30D}"/>
              </a:ext>
            </a:extLst>
          </p:cNvPr>
          <p:cNvSpPr txBox="1"/>
          <p:nvPr/>
        </p:nvSpPr>
        <p:spPr>
          <a:xfrm>
            <a:off x="2179086" y="1273632"/>
            <a:ext cx="7833826" cy="4955203"/>
          </a:xfrm>
          <a:prstGeom prst="rect">
            <a:avLst/>
          </a:prstGeom>
          <a:noFill/>
        </p:spPr>
        <p:txBody>
          <a:bodyPr wrap="square" rtlCol="0">
            <a:spAutoFit/>
          </a:bodyPr>
          <a:lstStyle/>
          <a:p>
            <a:r>
              <a:rPr lang="fr-FR" sz="2000" dirty="0"/>
              <a:t>Le </a:t>
            </a:r>
            <a:r>
              <a:rPr lang="fr-FR" sz="2000" dirty="0" err="1"/>
              <a:t>lazy-loading</a:t>
            </a:r>
            <a:r>
              <a:rPr lang="fr-FR" sz="2000" dirty="0"/>
              <a:t> des images est une technique qui consiste à charger les images uniquement quand vous en avez besoin, c'est-à-dire que vous scrollez votre page dessus.</a:t>
            </a:r>
          </a:p>
          <a:p>
            <a:r>
              <a:rPr lang="fr-FR" sz="2000" dirty="0"/>
              <a:t>Ainsi, les images non affichées sur votre navigateur ne sont pas chargées à l'initialisation de la page, mais uniquement quand elles deviennent visibles (en fait, un tout petit peu avant).</a:t>
            </a:r>
          </a:p>
          <a:p>
            <a:r>
              <a:rPr lang="fr-FR" sz="2000" dirty="0"/>
              <a:t>Cette technique simple à mettre en place est intéressante sur tous les périphériques</a:t>
            </a:r>
          </a:p>
          <a:p>
            <a:r>
              <a:rPr lang="fr-FR" sz="2000" dirty="0"/>
              <a:t>d'accès, mais particulièrement sur smartphone pour 2 raisons:</a:t>
            </a:r>
          </a:p>
          <a:p>
            <a:r>
              <a:rPr lang="fr-FR" sz="2000" dirty="0"/>
              <a:t>-la bande passante en 3G ou 4G est plus faible: votre site se chargera donc plus rapidement si les images invisibles ne sont pas chargées.</a:t>
            </a:r>
          </a:p>
          <a:p>
            <a:r>
              <a:rPr lang="fr-FR" sz="2000" dirty="0"/>
              <a:t>-la surface du site affichée est plus petite sur un smartphone (le </a:t>
            </a:r>
            <a:r>
              <a:rPr lang="fr-FR" sz="2000" dirty="0" err="1"/>
              <a:t>viewport</a:t>
            </a:r>
            <a:r>
              <a:rPr lang="fr-FR" sz="2000" dirty="0"/>
              <a:t> qui désigne la surface visible dans votre navigateur) : donc potentiellement vous devrez charger moins d'image)</a:t>
            </a:r>
          </a:p>
          <a:p>
            <a:br>
              <a:rPr lang="fr-FR" dirty="0"/>
            </a:br>
            <a:endParaRPr lang="fr-FR" dirty="0"/>
          </a:p>
        </p:txBody>
      </p:sp>
      <p:sp>
        <p:nvSpPr>
          <p:cNvPr id="7" name="ZoneTexte 6">
            <a:extLst>
              <a:ext uri="{FF2B5EF4-FFF2-40B4-BE49-F238E27FC236}">
                <a16:creationId xmlns:a16="http://schemas.microsoft.com/office/drawing/2014/main" id="{BF0FB886-D54F-489C-8219-161A24DE2F60}"/>
              </a:ext>
            </a:extLst>
          </p:cNvPr>
          <p:cNvSpPr txBox="1"/>
          <p:nvPr/>
        </p:nvSpPr>
        <p:spPr>
          <a:xfrm>
            <a:off x="357673" y="3429000"/>
            <a:ext cx="11476653" cy="646331"/>
          </a:xfrm>
          <a:prstGeom prst="rect">
            <a:avLst/>
          </a:prstGeom>
          <a:noFill/>
        </p:spPr>
        <p:txBody>
          <a:bodyPr wrap="square" rtlCol="0">
            <a:spAutoFit/>
          </a:bodyPr>
          <a:lstStyle/>
          <a:p>
            <a:br>
              <a:rPr lang="fr-FR" dirty="0"/>
            </a:br>
            <a:endParaRPr lang="fr-FR" dirty="0"/>
          </a:p>
        </p:txBody>
      </p:sp>
    </p:spTree>
    <p:extLst>
      <p:ext uri="{BB962C8B-B14F-4D97-AF65-F5344CB8AC3E}">
        <p14:creationId xmlns:p14="http://schemas.microsoft.com/office/powerpoint/2010/main" val="1822375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rgbClr val="94C276"/>
            </a:gs>
            <a:gs pos="22000">
              <a:srgbClr val="C6DEB6"/>
            </a:gs>
            <a:gs pos="0">
              <a:schemeClr val="accent6">
                <a:lumMod val="0"/>
                <a:lumOff val="100000"/>
              </a:schemeClr>
            </a:gs>
            <a:gs pos="87000">
              <a:schemeClr val="accent6">
                <a:lumMod val="100000"/>
              </a:schemeClr>
            </a:gs>
          </a:gsLst>
          <a:lin ang="0" scaled="1"/>
          <a:tileRect/>
        </a:gradFill>
        <a:effectLst/>
      </p:bgPr>
    </p:bg>
    <p:spTree>
      <p:nvGrpSpPr>
        <p:cNvPr id="1" name=""/>
        <p:cNvGrpSpPr/>
        <p:nvPr/>
      </p:nvGrpSpPr>
      <p:grpSpPr>
        <a:xfrm>
          <a:off x="0" y="0"/>
          <a:ext cx="0" cy="0"/>
          <a:chOff x="0" y="0"/>
          <a:chExt cx="0" cy="0"/>
        </a:xfrm>
      </p:grpSpPr>
      <p:sp>
        <p:nvSpPr>
          <p:cNvPr id="7" name="Rectangle : en biseau 6">
            <a:extLst>
              <a:ext uri="{FF2B5EF4-FFF2-40B4-BE49-F238E27FC236}">
                <a16:creationId xmlns:a16="http://schemas.microsoft.com/office/drawing/2014/main" id="{1CBC89B9-4C76-49C3-BA1B-0ECED8A45004}"/>
              </a:ext>
            </a:extLst>
          </p:cNvPr>
          <p:cNvSpPr/>
          <p:nvPr/>
        </p:nvSpPr>
        <p:spPr>
          <a:xfrm>
            <a:off x="-977900" y="-990600"/>
            <a:ext cx="13169900" cy="7848600"/>
          </a:xfrm>
          <a:prstGeom prst="bevel">
            <a:avLst/>
          </a:prstGeom>
          <a:gradFill>
            <a:gsLst>
              <a:gs pos="39000">
                <a:srgbClr val="92D050"/>
              </a:gs>
              <a:gs pos="17000">
                <a:srgbClr val="C6DEB6"/>
              </a:gs>
              <a:gs pos="0">
                <a:schemeClr val="accent6">
                  <a:lumMod val="0"/>
                  <a:lumOff val="100000"/>
                </a:schemeClr>
              </a:gs>
              <a:gs pos="77000">
                <a:schemeClr val="accent6">
                  <a:lumMod val="100000"/>
                </a:schemeClr>
              </a:gs>
            </a:gsLst>
            <a:lin ang="0" scaled="1"/>
          </a:gra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B7E9DC37-6F85-4AF4-8051-2E20DE7FE687}"/>
              </a:ext>
            </a:extLst>
          </p:cNvPr>
          <p:cNvSpPr txBox="1"/>
          <p:nvPr/>
        </p:nvSpPr>
        <p:spPr>
          <a:xfrm>
            <a:off x="3460099" y="77934"/>
            <a:ext cx="5271796" cy="461665"/>
          </a:xfrm>
          <a:prstGeom prst="rect">
            <a:avLst/>
          </a:prstGeom>
          <a:noFill/>
        </p:spPr>
        <p:txBody>
          <a:bodyPr wrap="square" rtlCol="0">
            <a:spAutoFit/>
          </a:bodyPr>
          <a:lstStyle/>
          <a:p>
            <a:pPr algn="ctr"/>
            <a:r>
              <a:rPr lang="fr-FR" sz="2400" b="1" u="sng" dirty="0"/>
              <a:t>Utiliser des images responsives :</a:t>
            </a:r>
            <a:endParaRPr lang="fr-FR" sz="2400" dirty="0"/>
          </a:p>
        </p:txBody>
      </p:sp>
      <p:sp>
        <p:nvSpPr>
          <p:cNvPr id="4" name="ZoneTexte 3">
            <a:extLst>
              <a:ext uri="{FF2B5EF4-FFF2-40B4-BE49-F238E27FC236}">
                <a16:creationId xmlns:a16="http://schemas.microsoft.com/office/drawing/2014/main" id="{C6D2AAD8-EA11-4642-8D6F-8ED9E7BD86E0}"/>
              </a:ext>
            </a:extLst>
          </p:cNvPr>
          <p:cNvSpPr txBox="1"/>
          <p:nvPr/>
        </p:nvSpPr>
        <p:spPr>
          <a:xfrm>
            <a:off x="1479547" y="770432"/>
            <a:ext cx="9232900" cy="2554545"/>
          </a:xfrm>
          <a:prstGeom prst="rect">
            <a:avLst/>
          </a:prstGeom>
          <a:noFill/>
        </p:spPr>
        <p:txBody>
          <a:bodyPr wrap="square" rtlCol="0">
            <a:spAutoFit/>
          </a:bodyPr>
          <a:lstStyle/>
          <a:p>
            <a:r>
              <a:rPr lang="fr-FR" sz="2000" dirty="0"/>
              <a:t>La configuration des images responsives permet de laisser aux navigateurs le choix des images à charger selon différents critères:</a:t>
            </a:r>
          </a:p>
          <a:p>
            <a:r>
              <a:rPr lang="fr-FR" sz="2000" dirty="0"/>
              <a:t>la taille de l'écran , la densité de pixels (pour les écrans HD ou 4K par exemple), la surface réelle utilisée par l'image lors de son affichage.</a:t>
            </a:r>
          </a:p>
          <a:p>
            <a:r>
              <a:rPr lang="fr-FR" sz="2000" dirty="0"/>
              <a:t>Cette technique ajuste les images chargées, et donc la quantité de données transférées, au besoin: vous n'avez pas besoin d'une image de plusieurs Mo sur un mobile.</a:t>
            </a:r>
          </a:p>
          <a:p>
            <a:br>
              <a:rPr lang="fr-FR" sz="2000" dirty="0"/>
            </a:br>
            <a:endParaRPr lang="fr-FR" sz="2000" dirty="0"/>
          </a:p>
        </p:txBody>
      </p:sp>
      <p:sp>
        <p:nvSpPr>
          <p:cNvPr id="5" name="ZoneTexte 4">
            <a:extLst>
              <a:ext uri="{FF2B5EF4-FFF2-40B4-BE49-F238E27FC236}">
                <a16:creationId xmlns:a16="http://schemas.microsoft.com/office/drawing/2014/main" id="{32AE4E8F-89BA-49B8-B70B-0E9C89B29C58}"/>
              </a:ext>
            </a:extLst>
          </p:cNvPr>
          <p:cNvSpPr txBox="1"/>
          <p:nvPr/>
        </p:nvSpPr>
        <p:spPr>
          <a:xfrm>
            <a:off x="2736977" y="3071359"/>
            <a:ext cx="6718039" cy="461665"/>
          </a:xfrm>
          <a:prstGeom prst="rect">
            <a:avLst/>
          </a:prstGeom>
          <a:noFill/>
        </p:spPr>
        <p:txBody>
          <a:bodyPr wrap="square" rtlCol="0">
            <a:spAutoFit/>
          </a:bodyPr>
          <a:lstStyle/>
          <a:p>
            <a:pPr algn="ctr"/>
            <a:r>
              <a:rPr lang="fr-FR" sz="2400" b="1" u="sng" dirty="0"/>
              <a:t>-Eviter les </a:t>
            </a:r>
            <a:r>
              <a:rPr lang="fr-FR" sz="2400" b="1" u="sng" dirty="0" err="1"/>
              <a:t>sliders</a:t>
            </a:r>
            <a:r>
              <a:rPr lang="fr-FR" sz="2400" b="1" u="sng" dirty="0"/>
              <a:t> d'images:</a:t>
            </a:r>
            <a:endParaRPr lang="fr-FR" sz="2400" dirty="0"/>
          </a:p>
        </p:txBody>
      </p:sp>
      <p:sp>
        <p:nvSpPr>
          <p:cNvPr id="8" name="ZoneTexte 7">
            <a:extLst>
              <a:ext uri="{FF2B5EF4-FFF2-40B4-BE49-F238E27FC236}">
                <a16:creationId xmlns:a16="http://schemas.microsoft.com/office/drawing/2014/main" id="{3671028D-B1C0-43A3-93E7-BD132A413EFF}"/>
              </a:ext>
            </a:extLst>
          </p:cNvPr>
          <p:cNvSpPr txBox="1"/>
          <p:nvPr/>
        </p:nvSpPr>
        <p:spPr>
          <a:xfrm>
            <a:off x="2736976" y="3762570"/>
            <a:ext cx="6718039" cy="1323439"/>
          </a:xfrm>
          <a:prstGeom prst="rect">
            <a:avLst/>
          </a:prstGeom>
          <a:noFill/>
        </p:spPr>
        <p:txBody>
          <a:bodyPr wrap="square" rtlCol="0">
            <a:spAutoFit/>
          </a:bodyPr>
          <a:lstStyle/>
          <a:p>
            <a:r>
              <a:rPr lang="fr-FR" sz="2000" dirty="0"/>
              <a:t>On a souvent tendance à mettre un </a:t>
            </a:r>
            <a:r>
              <a:rPr lang="fr-FR" sz="2000" dirty="0" err="1"/>
              <a:t>slider</a:t>
            </a:r>
            <a:r>
              <a:rPr lang="fr-FR" sz="2000" dirty="0"/>
              <a:t> d'images en début de site afin de donner un côté dynamique. Écologiquement et ergonomiquement parlant, c'est une erreur ( Les images autres que la première étant rarement vues par les utilisateurs).</a:t>
            </a:r>
          </a:p>
        </p:txBody>
      </p:sp>
    </p:spTree>
    <p:extLst>
      <p:ext uri="{BB962C8B-B14F-4D97-AF65-F5344CB8AC3E}">
        <p14:creationId xmlns:p14="http://schemas.microsoft.com/office/powerpoint/2010/main" val="1257237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rgbClr val="94C276"/>
            </a:gs>
            <a:gs pos="22000">
              <a:srgbClr val="C6DEB6"/>
            </a:gs>
            <a:gs pos="0">
              <a:schemeClr val="accent6">
                <a:lumMod val="0"/>
                <a:lumOff val="100000"/>
              </a:schemeClr>
            </a:gs>
            <a:gs pos="87000">
              <a:schemeClr val="accent6">
                <a:lumMod val="100000"/>
              </a:schemeClr>
            </a:gs>
          </a:gsLst>
          <a:lin ang="0" scaled="1"/>
          <a:tileRect/>
        </a:gradFill>
        <a:effectLst/>
      </p:bgPr>
    </p:bg>
    <p:spTree>
      <p:nvGrpSpPr>
        <p:cNvPr id="1" name=""/>
        <p:cNvGrpSpPr/>
        <p:nvPr/>
      </p:nvGrpSpPr>
      <p:grpSpPr>
        <a:xfrm>
          <a:off x="0" y="0"/>
          <a:ext cx="0" cy="0"/>
          <a:chOff x="0" y="0"/>
          <a:chExt cx="0" cy="0"/>
        </a:xfrm>
      </p:grpSpPr>
      <p:sp>
        <p:nvSpPr>
          <p:cNvPr id="5" name="Rectangle : en biseau 4">
            <a:extLst>
              <a:ext uri="{FF2B5EF4-FFF2-40B4-BE49-F238E27FC236}">
                <a16:creationId xmlns:a16="http://schemas.microsoft.com/office/drawing/2014/main" id="{1A2DD2A4-CFF9-4DE4-8A41-FFE718B51C4B}"/>
              </a:ext>
            </a:extLst>
          </p:cNvPr>
          <p:cNvSpPr/>
          <p:nvPr/>
        </p:nvSpPr>
        <p:spPr>
          <a:xfrm>
            <a:off x="-977900" y="-990600"/>
            <a:ext cx="13169900" cy="7848600"/>
          </a:xfrm>
          <a:prstGeom prst="bevel">
            <a:avLst/>
          </a:prstGeom>
          <a:gradFill>
            <a:gsLst>
              <a:gs pos="39000">
                <a:srgbClr val="92D050"/>
              </a:gs>
              <a:gs pos="17000">
                <a:srgbClr val="C6DEB6"/>
              </a:gs>
              <a:gs pos="0">
                <a:schemeClr val="accent6">
                  <a:lumMod val="0"/>
                  <a:lumOff val="100000"/>
                </a:schemeClr>
              </a:gs>
              <a:gs pos="77000">
                <a:schemeClr val="accent6">
                  <a:lumMod val="100000"/>
                </a:schemeClr>
              </a:gs>
            </a:gsLst>
            <a:lin ang="0" scaled="1"/>
          </a:gra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B7E9DC37-6F85-4AF4-8051-2E20DE7FE687}"/>
              </a:ext>
            </a:extLst>
          </p:cNvPr>
          <p:cNvSpPr txBox="1"/>
          <p:nvPr/>
        </p:nvSpPr>
        <p:spPr>
          <a:xfrm>
            <a:off x="4523791" y="1283831"/>
            <a:ext cx="3144416" cy="461665"/>
          </a:xfrm>
          <a:prstGeom prst="rect">
            <a:avLst/>
          </a:prstGeom>
          <a:noFill/>
        </p:spPr>
        <p:txBody>
          <a:bodyPr wrap="square" rtlCol="0">
            <a:spAutoFit/>
          </a:bodyPr>
          <a:lstStyle/>
          <a:p>
            <a:pPr algn="ctr"/>
            <a:r>
              <a:rPr lang="fr-FR" sz="2400" b="1" u="sng" dirty="0"/>
              <a:t>Supprimer les vidéos:</a:t>
            </a:r>
            <a:endParaRPr lang="fr-FR" sz="2400" dirty="0"/>
          </a:p>
        </p:txBody>
      </p:sp>
      <p:sp>
        <p:nvSpPr>
          <p:cNvPr id="2" name="ZoneTexte 1">
            <a:extLst>
              <a:ext uri="{FF2B5EF4-FFF2-40B4-BE49-F238E27FC236}">
                <a16:creationId xmlns:a16="http://schemas.microsoft.com/office/drawing/2014/main" id="{9AB3C59C-8320-4A99-9290-0779019AB1BC}"/>
              </a:ext>
            </a:extLst>
          </p:cNvPr>
          <p:cNvSpPr txBox="1"/>
          <p:nvPr/>
        </p:nvSpPr>
        <p:spPr>
          <a:xfrm>
            <a:off x="1849535" y="2540000"/>
            <a:ext cx="8492929" cy="2246769"/>
          </a:xfrm>
          <a:prstGeom prst="rect">
            <a:avLst/>
          </a:prstGeom>
          <a:noFill/>
        </p:spPr>
        <p:txBody>
          <a:bodyPr wrap="square" rtlCol="0">
            <a:spAutoFit/>
          </a:bodyPr>
          <a:lstStyle/>
          <a:p>
            <a:r>
              <a:rPr lang="fr-FR" sz="2000" dirty="0"/>
              <a:t>Les flux vidéos représentent quasiment 60% du trafic mondial sur Internet. Rien qu’à lui seul, Netflix c’est 15%… </a:t>
            </a:r>
          </a:p>
          <a:p>
            <a:r>
              <a:rPr lang="fr-FR" sz="2000" dirty="0"/>
              <a:t>Les vidéos n’ont aucun intérêt dans la plupart des cas, autre que celui de voir quelque chose qui bouge à l’écran. Supprimez-les et, si elles sont vraiment utiles, désactiver l’</a:t>
            </a:r>
            <a:r>
              <a:rPr lang="fr-FR" sz="2000" dirty="0" err="1"/>
              <a:t>autoplay</a:t>
            </a:r>
            <a:r>
              <a:rPr lang="fr-FR" sz="2000" dirty="0"/>
              <a:t>.</a:t>
            </a:r>
          </a:p>
          <a:p>
            <a:br>
              <a:rPr lang="fr-FR" sz="2000" dirty="0"/>
            </a:br>
            <a:endParaRPr lang="fr-FR" sz="2000" dirty="0"/>
          </a:p>
        </p:txBody>
      </p:sp>
    </p:spTree>
    <p:extLst>
      <p:ext uri="{BB962C8B-B14F-4D97-AF65-F5344CB8AC3E}">
        <p14:creationId xmlns:p14="http://schemas.microsoft.com/office/powerpoint/2010/main" val="205831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rgbClr val="94C276"/>
            </a:gs>
            <a:gs pos="22000">
              <a:srgbClr val="C6DEB6"/>
            </a:gs>
            <a:gs pos="0">
              <a:schemeClr val="accent6">
                <a:lumMod val="0"/>
                <a:lumOff val="100000"/>
              </a:schemeClr>
            </a:gs>
            <a:gs pos="87000">
              <a:schemeClr val="accent6">
                <a:lumMod val="100000"/>
              </a:schemeClr>
            </a:gs>
          </a:gsLst>
          <a:lin ang="0" scaled="1"/>
          <a:tileRect/>
        </a:gradFill>
        <a:effectLst/>
      </p:bgPr>
    </p:bg>
    <p:spTree>
      <p:nvGrpSpPr>
        <p:cNvPr id="1" name=""/>
        <p:cNvGrpSpPr/>
        <p:nvPr/>
      </p:nvGrpSpPr>
      <p:grpSpPr>
        <a:xfrm>
          <a:off x="0" y="0"/>
          <a:ext cx="0" cy="0"/>
          <a:chOff x="0" y="0"/>
          <a:chExt cx="0" cy="0"/>
        </a:xfrm>
      </p:grpSpPr>
      <p:sp>
        <p:nvSpPr>
          <p:cNvPr id="7" name="Rectangle : en biseau 6">
            <a:extLst>
              <a:ext uri="{FF2B5EF4-FFF2-40B4-BE49-F238E27FC236}">
                <a16:creationId xmlns:a16="http://schemas.microsoft.com/office/drawing/2014/main" id="{BE9FF10F-F87C-4537-B859-532F7097F505}"/>
              </a:ext>
            </a:extLst>
          </p:cNvPr>
          <p:cNvSpPr/>
          <p:nvPr/>
        </p:nvSpPr>
        <p:spPr>
          <a:xfrm>
            <a:off x="-977900" y="-990600"/>
            <a:ext cx="13169900" cy="7848600"/>
          </a:xfrm>
          <a:prstGeom prst="bevel">
            <a:avLst/>
          </a:prstGeom>
          <a:gradFill>
            <a:gsLst>
              <a:gs pos="39000">
                <a:srgbClr val="92D050"/>
              </a:gs>
              <a:gs pos="17000">
                <a:srgbClr val="C6DEB6"/>
              </a:gs>
              <a:gs pos="0">
                <a:schemeClr val="accent6">
                  <a:lumMod val="0"/>
                  <a:lumOff val="100000"/>
                </a:schemeClr>
              </a:gs>
              <a:gs pos="77000">
                <a:schemeClr val="accent6">
                  <a:lumMod val="100000"/>
                </a:schemeClr>
              </a:gs>
            </a:gsLst>
            <a:lin ang="0" scaled="1"/>
          </a:gra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B7E9DC37-6F85-4AF4-8051-2E20DE7FE687}"/>
              </a:ext>
            </a:extLst>
          </p:cNvPr>
          <p:cNvSpPr txBox="1"/>
          <p:nvPr/>
        </p:nvSpPr>
        <p:spPr>
          <a:xfrm>
            <a:off x="3359928" y="1486746"/>
            <a:ext cx="5472144" cy="461665"/>
          </a:xfrm>
          <a:prstGeom prst="rect">
            <a:avLst/>
          </a:prstGeom>
          <a:noFill/>
        </p:spPr>
        <p:txBody>
          <a:bodyPr wrap="square" rtlCol="0">
            <a:spAutoFit/>
          </a:bodyPr>
          <a:lstStyle/>
          <a:p>
            <a:pPr algn="ctr"/>
            <a:r>
              <a:rPr lang="fr-FR" sz="2400" b="1" u="sng" dirty="0"/>
              <a:t>Evitez de stocker des données inutiles:</a:t>
            </a:r>
            <a:endParaRPr lang="fr-FR" sz="2400" dirty="0"/>
          </a:p>
        </p:txBody>
      </p:sp>
      <p:sp>
        <p:nvSpPr>
          <p:cNvPr id="5" name="ZoneTexte 4">
            <a:extLst>
              <a:ext uri="{FF2B5EF4-FFF2-40B4-BE49-F238E27FC236}">
                <a16:creationId xmlns:a16="http://schemas.microsoft.com/office/drawing/2014/main" id="{0386B436-659E-4828-8A51-94697A76F15C}"/>
              </a:ext>
            </a:extLst>
          </p:cNvPr>
          <p:cNvSpPr txBox="1"/>
          <p:nvPr/>
        </p:nvSpPr>
        <p:spPr>
          <a:xfrm>
            <a:off x="1492250" y="2467934"/>
            <a:ext cx="8750299" cy="3108543"/>
          </a:xfrm>
          <a:prstGeom prst="rect">
            <a:avLst/>
          </a:prstGeom>
          <a:noFill/>
        </p:spPr>
        <p:txBody>
          <a:bodyPr wrap="square" rtlCol="0">
            <a:spAutoFit/>
          </a:bodyPr>
          <a:lstStyle/>
          <a:p>
            <a:r>
              <a:rPr lang="fr-FR" sz="2000" dirty="0"/>
              <a:t>Les serveurs informatiques hébergent un nombre incalculable de données inutiles (pensez à votre boite mail).</a:t>
            </a:r>
          </a:p>
          <a:p>
            <a:r>
              <a:rPr lang="fr-FR" sz="2000" dirty="0"/>
              <a:t>Les bases de données : c'est pareil. Nous récoltons généralement bien plus de données que nécessaires au strict fonctionnement de l'application.</a:t>
            </a:r>
          </a:p>
          <a:p>
            <a:r>
              <a:rPr lang="fr-FR" sz="2000" dirty="0"/>
              <a:t>Soyez donc raisonné sur les données collectées, et notamment sur les logs et traces applicatives qui grossissent sans cesse. Non seulement, la planète vous remerciera mais vous ferez également un pas vers la conformité RGPD (qui implique de justifier l'usage de données personnelles des utilisateurs).</a:t>
            </a:r>
          </a:p>
          <a:p>
            <a:br>
              <a:rPr lang="fr-FR" dirty="0"/>
            </a:br>
            <a:endParaRPr lang="fr-FR" dirty="0"/>
          </a:p>
        </p:txBody>
      </p:sp>
    </p:spTree>
    <p:extLst>
      <p:ext uri="{BB962C8B-B14F-4D97-AF65-F5344CB8AC3E}">
        <p14:creationId xmlns:p14="http://schemas.microsoft.com/office/powerpoint/2010/main" val="1414282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rgbClr val="94C276"/>
            </a:gs>
            <a:gs pos="22000">
              <a:srgbClr val="C6DEB6"/>
            </a:gs>
            <a:gs pos="0">
              <a:schemeClr val="accent6">
                <a:lumMod val="0"/>
                <a:lumOff val="100000"/>
              </a:schemeClr>
            </a:gs>
            <a:gs pos="87000">
              <a:schemeClr val="accent6">
                <a:lumMod val="100000"/>
              </a:schemeClr>
            </a:gs>
          </a:gsLst>
          <a:lin ang="0" scaled="1"/>
          <a:tileRect/>
        </a:gradFill>
        <a:effectLst/>
      </p:bgPr>
    </p:bg>
    <p:spTree>
      <p:nvGrpSpPr>
        <p:cNvPr id="1" name=""/>
        <p:cNvGrpSpPr/>
        <p:nvPr/>
      </p:nvGrpSpPr>
      <p:grpSpPr>
        <a:xfrm>
          <a:off x="0" y="0"/>
          <a:ext cx="0" cy="0"/>
          <a:chOff x="0" y="0"/>
          <a:chExt cx="0" cy="0"/>
        </a:xfrm>
      </p:grpSpPr>
      <p:sp>
        <p:nvSpPr>
          <p:cNvPr id="11" name="Rectangle : en biseau 10">
            <a:extLst>
              <a:ext uri="{FF2B5EF4-FFF2-40B4-BE49-F238E27FC236}">
                <a16:creationId xmlns:a16="http://schemas.microsoft.com/office/drawing/2014/main" id="{18E0B255-2154-47E2-92CE-EC6116D0F24A}"/>
              </a:ext>
            </a:extLst>
          </p:cNvPr>
          <p:cNvSpPr/>
          <p:nvPr/>
        </p:nvSpPr>
        <p:spPr>
          <a:xfrm>
            <a:off x="-977900" y="-990600"/>
            <a:ext cx="13169900" cy="7848600"/>
          </a:xfrm>
          <a:prstGeom prst="bevel">
            <a:avLst/>
          </a:prstGeom>
          <a:gradFill>
            <a:gsLst>
              <a:gs pos="39000">
                <a:srgbClr val="92D050"/>
              </a:gs>
              <a:gs pos="17000">
                <a:srgbClr val="C6DEB6"/>
              </a:gs>
              <a:gs pos="0">
                <a:schemeClr val="accent6">
                  <a:lumMod val="0"/>
                  <a:lumOff val="100000"/>
                </a:schemeClr>
              </a:gs>
              <a:gs pos="77000">
                <a:schemeClr val="accent6">
                  <a:lumMod val="100000"/>
                </a:schemeClr>
              </a:gs>
            </a:gsLst>
            <a:lin ang="0" scaled="1"/>
          </a:gra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B7E9DC37-6F85-4AF4-8051-2E20DE7FE687}"/>
              </a:ext>
            </a:extLst>
          </p:cNvPr>
          <p:cNvSpPr txBox="1"/>
          <p:nvPr/>
        </p:nvSpPr>
        <p:spPr>
          <a:xfrm>
            <a:off x="2403022" y="545292"/>
            <a:ext cx="6408056" cy="461665"/>
          </a:xfrm>
          <a:prstGeom prst="rect">
            <a:avLst/>
          </a:prstGeom>
          <a:noFill/>
        </p:spPr>
        <p:txBody>
          <a:bodyPr wrap="square" rtlCol="0">
            <a:spAutoFit/>
          </a:bodyPr>
          <a:lstStyle/>
          <a:p>
            <a:pPr algn="ctr"/>
            <a:r>
              <a:rPr lang="fr-FR" sz="2400" b="1" u="sng" dirty="0"/>
              <a:t>Évitez les rechargements de page complets:</a:t>
            </a:r>
            <a:endParaRPr lang="fr-FR" sz="2400" dirty="0"/>
          </a:p>
        </p:txBody>
      </p:sp>
      <p:sp>
        <p:nvSpPr>
          <p:cNvPr id="4" name="ZoneTexte 3">
            <a:extLst>
              <a:ext uri="{FF2B5EF4-FFF2-40B4-BE49-F238E27FC236}">
                <a16:creationId xmlns:a16="http://schemas.microsoft.com/office/drawing/2014/main" id="{C6D2AAD8-EA11-4642-8D6F-8ED9E7BD86E0}"/>
              </a:ext>
            </a:extLst>
          </p:cNvPr>
          <p:cNvSpPr txBox="1"/>
          <p:nvPr/>
        </p:nvSpPr>
        <p:spPr>
          <a:xfrm>
            <a:off x="1573763" y="1176762"/>
            <a:ext cx="9044474" cy="1938992"/>
          </a:xfrm>
          <a:prstGeom prst="rect">
            <a:avLst/>
          </a:prstGeom>
          <a:noFill/>
        </p:spPr>
        <p:txBody>
          <a:bodyPr wrap="square" rtlCol="0">
            <a:spAutoFit/>
          </a:bodyPr>
          <a:lstStyle/>
          <a:p>
            <a:r>
              <a:rPr lang="fr-FR" sz="2000" dirty="0"/>
              <a:t>Vous avez mis en place un </a:t>
            </a:r>
            <a:r>
              <a:rPr lang="fr-FR" sz="2000" dirty="0" err="1"/>
              <a:t>reload</a:t>
            </a:r>
            <a:r>
              <a:rPr lang="fr-FR" sz="2000" dirty="0"/>
              <a:t> automatique de votre page toutes les 60 secondes ? D’une part, c’est insupportable pour les utilisateurs… D’autre part, c'est inutilement consommateur de ressources. Quand c’est nécessaire, privilégiez les requêtes AJAX ne chargeant que ce qui est utile ou les </a:t>
            </a:r>
            <a:r>
              <a:rPr lang="fr-FR" sz="2000" dirty="0" err="1"/>
              <a:t>websocket</a:t>
            </a:r>
            <a:r>
              <a:rPr lang="fr-FR" sz="2000" dirty="0"/>
              <a:t> si vous avez besoin de temps réel. Sur cette dernière solution, je cherche de l’information concernant la consommation de ressources, contactez-moi si vous en avez !</a:t>
            </a:r>
          </a:p>
        </p:txBody>
      </p:sp>
      <p:sp>
        <p:nvSpPr>
          <p:cNvPr id="2" name="ZoneTexte 1">
            <a:extLst>
              <a:ext uri="{FF2B5EF4-FFF2-40B4-BE49-F238E27FC236}">
                <a16:creationId xmlns:a16="http://schemas.microsoft.com/office/drawing/2014/main" id="{9AB3C59C-8320-4A99-9290-0779019AB1BC}"/>
              </a:ext>
            </a:extLst>
          </p:cNvPr>
          <p:cNvSpPr txBox="1"/>
          <p:nvPr/>
        </p:nvSpPr>
        <p:spPr>
          <a:xfrm>
            <a:off x="261257" y="1063690"/>
            <a:ext cx="11719249" cy="646331"/>
          </a:xfrm>
          <a:prstGeom prst="rect">
            <a:avLst/>
          </a:prstGeom>
          <a:noFill/>
        </p:spPr>
        <p:txBody>
          <a:bodyPr wrap="square" rtlCol="0">
            <a:spAutoFit/>
          </a:bodyPr>
          <a:lstStyle/>
          <a:p>
            <a:br>
              <a:rPr lang="fr-FR" dirty="0"/>
            </a:br>
            <a:endParaRPr lang="fr-FR" dirty="0"/>
          </a:p>
        </p:txBody>
      </p:sp>
      <p:sp>
        <p:nvSpPr>
          <p:cNvPr id="5" name="ZoneTexte 4">
            <a:extLst>
              <a:ext uri="{FF2B5EF4-FFF2-40B4-BE49-F238E27FC236}">
                <a16:creationId xmlns:a16="http://schemas.microsoft.com/office/drawing/2014/main" id="{0386B436-659E-4828-8A51-94697A76F15C}"/>
              </a:ext>
            </a:extLst>
          </p:cNvPr>
          <p:cNvSpPr txBox="1"/>
          <p:nvPr/>
        </p:nvSpPr>
        <p:spPr>
          <a:xfrm>
            <a:off x="261257" y="1063690"/>
            <a:ext cx="11669486" cy="646331"/>
          </a:xfrm>
          <a:prstGeom prst="rect">
            <a:avLst/>
          </a:prstGeom>
          <a:noFill/>
        </p:spPr>
        <p:txBody>
          <a:bodyPr wrap="square" rtlCol="0">
            <a:spAutoFit/>
          </a:bodyPr>
          <a:lstStyle/>
          <a:p>
            <a:br>
              <a:rPr lang="fr-FR" dirty="0"/>
            </a:br>
            <a:endParaRPr lang="fr-FR" dirty="0"/>
          </a:p>
        </p:txBody>
      </p:sp>
      <p:sp>
        <p:nvSpPr>
          <p:cNvPr id="8" name="ZoneTexte 7">
            <a:extLst>
              <a:ext uri="{FF2B5EF4-FFF2-40B4-BE49-F238E27FC236}">
                <a16:creationId xmlns:a16="http://schemas.microsoft.com/office/drawing/2014/main" id="{20336E5E-2248-439D-A410-8BC02EC6CED2}"/>
              </a:ext>
            </a:extLst>
          </p:cNvPr>
          <p:cNvSpPr txBox="1"/>
          <p:nvPr/>
        </p:nvSpPr>
        <p:spPr>
          <a:xfrm>
            <a:off x="1845387" y="3297738"/>
            <a:ext cx="8550988" cy="461665"/>
          </a:xfrm>
          <a:prstGeom prst="rect">
            <a:avLst/>
          </a:prstGeom>
          <a:noFill/>
        </p:spPr>
        <p:txBody>
          <a:bodyPr wrap="square" rtlCol="0">
            <a:spAutoFit/>
          </a:bodyPr>
          <a:lstStyle/>
          <a:p>
            <a:pPr algn="ctr"/>
            <a:r>
              <a:rPr lang="fr-FR" sz="2400" b="1" u="sng" dirty="0"/>
              <a:t>Soyez sobre sur les tâches programmées : AJAX, CRON…</a:t>
            </a:r>
            <a:endParaRPr lang="fr-FR" sz="2400" dirty="0"/>
          </a:p>
        </p:txBody>
      </p:sp>
      <p:sp>
        <p:nvSpPr>
          <p:cNvPr id="9" name="ZoneTexte 8">
            <a:extLst>
              <a:ext uri="{FF2B5EF4-FFF2-40B4-BE49-F238E27FC236}">
                <a16:creationId xmlns:a16="http://schemas.microsoft.com/office/drawing/2014/main" id="{5AE1A815-708A-4F50-A7E5-7066148247A2}"/>
              </a:ext>
            </a:extLst>
          </p:cNvPr>
          <p:cNvSpPr txBox="1"/>
          <p:nvPr/>
        </p:nvSpPr>
        <p:spPr>
          <a:xfrm>
            <a:off x="1573763" y="3929208"/>
            <a:ext cx="9044474" cy="2185214"/>
          </a:xfrm>
          <a:prstGeom prst="rect">
            <a:avLst/>
          </a:prstGeom>
          <a:noFill/>
        </p:spPr>
        <p:txBody>
          <a:bodyPr wrap="square" rtlCol="0">
            <a:spAutoFit/>
          </a:bodyPr>
          <a:lstStyle/>
          <a:p>
            <a:r>
              <a:rPr lang="fr-FR" sz="2000" dirty="0"/>
              <a:t>Que ce soit pour les requêtes AJAX ou pour les CRON, il ne sert à rien de prévoir un rafraîchissement des données toutes les 10 secondes si l’information ne se met à jour que 2 fois par jour. Peut-être qu’un délai de 30 minutes est suffisant. Toutes les tâches programmées récurrentes doivent être minutieusement dimensionnées afin d’éviter des consommations inutilement excessives.</a:t>
            </a:r>
          </a:p>
          <a:p>
            <a:br>
              <a:rPr lang="fr-FR" dirty="0"/>
            </a:br>
            <a:endParaRPr lang="fr-FR" dirty="0"/>
          </a:p>
        </p:txBody>
      </p:sp>
    </p:spTree>
    <p:extLst>
      <p:ext uri="{BB962C8B-B14F-4D97-AF65-F5344CB8AC3E}">
        <p14:creationId xmlns:p14="http://schemas.microsoft.com/office/powerpoint/2010/main" val="22979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61000">
              <a:srgbClr val="94C276"/>
            </a:gs>
            <a:gs pos="34000">
              <a:srgbClr val="C6DEB6"/>
            </a:gs>
            <a:gs pos="15000">
              <a:schemeClr val="accent6">
                <a:lumMod val="0"/>
                <a:lumOff val="100000"/>
              </a:schemeClr>
            </a:gs>
            <a:gs pos="87000">
              <a:schemeClr val="accent6">
                <a:lumMod val="100000"/>
              </a:schemeClr>
            </a:gs>
          </a:gsLst>
          <a:lin ang="0" scaled="1"/>
          <a:tileRect/>
        </a:gradFill>
        <a:effectLst/>
      </p:bgPr>
    </p:bg>
    <p:spTree>
      <p:nvGrpSpPr>
        <p:cNvPr id="1" name=""/>
        <p:cNvGrpSpPr/>
        <p:nvPr/>
      </p:nvGrpSpPr>
      <p:grpSpPr>
        <a:xfrm>
          <a:off x="0" y="0"/>
          <a:ext cx="0" cy="0"/>
          <a:chOff x="0" y="0"/>
          <a:chExt cx="0" cy="0"/>
        </a:xfrm>
      </p:grpSpPr>
      <p:sp>
        <p:nvSpPr>
          <p:cNvPr id="5" name="Rectangle : en biseau 4">
            <a:extLst>
              <a:ext uri="{FF2B5EF4-FFF2-40B4-BE49-F238E27FC236}">
                <a16:creationId xmlns:a16="http://schemas.microsoft.com/office/drawing/2014/main" id="{A4BD7EC9-EC28-495E-AACA-BF8013E54844}"/>
              </a:ext>
            </a:extLst>
          </p:cNvPr>
          <p:cNvSpPr/>
          <p:nvPr/>
        </p:nvSpPr>
        <p:spPr>
          <a:xfrm>
            <a:off x="-977900" y="-990600"/>
            <a:ext cx="13169900" cy="7848600"/>
          </a:xfrm>
          <a:prstGeom prst="bevel">
            <a:avLst/>
          </a:prstGeom>
          <a:gradFill>
            <a:gsLst>
              <a:gs pos="39000">
                <a:srgbClr val="92D050"/>
              </a:gs>
              <a:gs pos="17000">
                <a:srgbClr val="C6DEB6"/>
              </a:gs>
              <a:gs pos="0">
                <a:schemeClr val="accent6">
                  <a:lumMod val="0"/>
                  <a:lumOff val="100000"/>
                </a:schemeClr>
              </a:gs>
              <a:gs pos="77000">
                <a:schemeClr val="accent6">
                  <a:lumMod val="100000"/>
                </a:schemeClr>
              </a:gs>
            </a:gsLst>
            <a:lin ang="0" scaled="1"/>
          </a:gra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EA076B11-A1D1-41A1-9AF2-A3FABE407EB1}"/>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1" y="80537"/>
            <a:ext cx="6985263" cy="6777463"/>
          </a:xfrm>
          <a:prstGeom prst="rect">
            <a:avLst/>
          </a:prstGeom>
          <a:noFill/>
          <a:ln>
            <a:noFill/>
          </a:ln>
        </p:spPr>
      </p:pic>
      <p:sp>
        <p:nvSpPr>
          <p:cNvPr id="7" name="ZoneTexte 6">
            <a:extLst>
              <a:ext uri="{FF2B5EF4-FFF2-40B4-BE49-F238E27FC236}">
                <a16:creationId xmlns:a16="http://schemas.microsoft.com/office/drawing/2014/main" id="{BDAA9E4D-5C63-47D4-8E1B-6C7046F64DBF}"/>
              </a:ext>
            </a:extLst>
          </p:cNvPr>
          <p:cNvSpPr txBox="1"/>
          <p:nvPr/>
        </p:nvSpPr>
        <p:spPr>
          <a:xfrm>
            <a:off x="0" y="0"/>
            <a:ext cx="12192000" cy="553998"/>
          </a:xfrm>
          <a:prstGeom prst="rect">
            <a:avLst/>
          </a:prstGeom>
          <a:noFill/>
        </p:spPr>
        <p:txBody>
          <a:bodyPr wrap="square" rtlCol="0">
            <a:spAutoFit/>
            <a:scene3d>
              <a:camera prst="orthographicFront"/>
              <a:lightRig rig="threePt" dir="t"/>
            </a:scene3d>
            <a:sp3d extrusionH="63500" contourW="12700">
              <a:bevelT w="38100" h="38100"/>
              <a:bevelB w="38100" h="38100"/>
              <a:extrusionClr>
                <a:srgbClr val="C00000"/>
              </a:extrusionClr>
              <a:contourClr>
                <a:schemeClr val="accent2">
                  <a:lumMod val="50000"/>
                </a:schemeClr>
              </a:contourClr>
            </a:sp3d>
          </a:bodyPr>
          <a:lstStyle/>
          <a:p>
            <a:pPr algn="ctr"/>
            <a:r>
              <a:rPr lang="fr-FR" sz="3000" u="sng" dirty="0">
                <a:solidFill>
                  <a:srgbClr val="FF0000"/>
                </a:solidFill>
              </a:rPr>
              <a:t>Introduction :</a:t>
            </a:r>
          </a:p>
        </p:txBody>
      </p:sp>
      <p:sp>
        <p:nvSpPr>
          <p:cNvPr id="2" name="ZoneTexte 1">
            <a:extLst>
              <a:ext uri="{FF2B5EF4-FFF2-40B4-BE49-F238E27FC236}">
                <a16:creationId xmlns:a16="http://schemas.microsoft.com/office/drawing/2014/main" id="{3486E741-9C27-4CBE-882C-770378B5667A}"/>
              </a:ext>
            </a:extLst>
          </p:cNvPr>
          <p:cNvSpPr txBox="1"/>
          <p:nvPr/>
        </p:nvSpPr>
        <p:spPr>
          <a:xfrm>
            <a:off x="5882602" y="1121790"/>
            <a:ext cx="6207967" cy="2800767"/>
          </a:xfrm>
          <a:prstGeom prst="rect">
            <a:avLst/>
          </a:prstGeom>
          <a:noFill/>
        </p:spPr>
        <p:txBody>
          <a:bodyPr wrap="square" rtlCol="0">
            <a:spAutoFit/>
          </a:bodyPr>
          <a:lstStyle/>
          <a:p>
            <a:r>
              <a:rPr lang="fr-FR" dirty="0"/>
              <a:t> </a:t>
            </a:r>
            <a:r>
              <a:rPr lang="fr-FR" sz="2000" dirty="0"/>
              <a:t>Le développement durable par définition est un développement qui répond aux besoins présents sans compromettre les générations futures de répondre aux leurs.  </a:t>
            </a:r>
          </a:p>
          <a:p>
            <a:r>
              <a:rPr lang="fr-FR" sz="2000" dirty="0"/>
              <a:t>Pour le développement web on peut parler de site durable. Un site est dit durable s’il il l’est dans les 2 sens du terme suivant: temps et écologiquement. </a:t>
            </a:r>
          </a:p>
          <a:p>
            <a:br>
              <a:rPr lang="fr-FR" dirty="0"/>
            </a:br>
            <a:endParaRPr lang="fr-FR" dirty="0"/>
          </a:p>
        </p:txBody>
      </p:sp>
    </p:spTree>
    <p:extLst>
      <p:ext uri="{BB962C8B-B14F-4D97-AF65-F5344CB8AC3E}">
        <p14:creationId xmlns:p14="http://schemas.microsoft.com/office/powerpoint/2010/main" val="2544161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rgbClr val="94C276"/>
            </a:gs>
            <a:gs pos="22000">
              <a:srgbClr val="C6DEB6"/>
            </a:gs>
            <a:gs pos="0">
              <a:schemeClr val="accent6">
                <a:lumMod val="0"/>
                <a:lumOff val="100000"/>
              </a:schemeClr>
            </a:gs>
            <a:gs pos="87000">
              <a:schemeClr val="accent6">
                <a:lumMod val="100000"/>
              </a:schemeClr>
            </a:gs>
          </a:gsLst>
          <a:lin ang="0" scaled="1"/>
          <a:tileRect/>
        </a:gradFill>
        <a:effectLst/>
      </p:bgPr>
    </p:bg>
    <p:spTree>
      <p:nvGrpSpPr>
        <p:cNvPr id="1" name=""/>
        <p:cNvGrpSpPr/>
        <p:nvPr/>
      </p:nvGrpSpPr>
      <p:grpSpPr>
        <a:xfrm>
          <a:off x="0" y="0"/>
          <a:ext cx="0" cy="0"/>
          <a:chOff x="0" y="0"/>
          <a:chExt cx="0" cy="0"/>
        </a:xfrm>
      </p:grpSpPr>
      <p:sp>
        <p:nvSpPr>
          <p:cNvPr id="6" name="Rectangle : en biseau 5">
            <a:extLst>
              <a:ext uri="{FF2B5EF4-FFF2-40B4-BE49-F238E27FC236}">
                <a16:creationId xmlns:a16="http://schemas.microsoft.com/office/drawing/2014/main" id="{8E0D3568-A72F-4B5D-A26F-69B526507E2A}"/>
              </a:ext>
            </a:extLst>
          </p:cNvPr>
          <p:cNvSpPr/>
          <p:nvPr/>
        </p:nvSpPr>
        <p:spPr>
          <a:xfrm>
            <a:off x="-977900" y="-990600"/>
            <a:ext cx="13169900" cy="7848600"/>
          </a:xfrm>
          <a:prstGeom prst="bevel">
            <a:avLst/>
          </a:prstGeom>
          <a:gradFill>
            <a:gsLst>
              <a:gs pos="39000">
                <a:srgbClr val="92D050"/>
              </a:gs>
              <a:gs pos="17000">
                <a:srgbClr val="C6DEB6"/>
              </a:gs>
              <a:gs pos="0">
                <a:schemeClr val="accent6">
                  <a:lumMod val="0"/>
                  <a:lumOff val="100000"/>
                </a:schemeClr>
              </a:gs>
              <a:gs pos="77000">
                <a:schemeClr val="accent6">
                  <a:lumMod val="100000"/>
                </a:schemeClr>
              </a:gs>
            </a:gsLst>
            <a:lin ang="0" scaled="1"/>
          </a:gra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B7E9DC37-6F85-4AF4-8051-2E20DE7FE687}"/>
              </a:ext>
            </a:extLst>
          </p:cNvPr>
          <p:cNvSpPr txBox="1"/>
          <p:nvPr/>
        </p:nvSpPr>
        <p:spPr>
          <a:xfrm>
            <a:off x="3287160" y="1101981"/>
            <a:ext cx="5617677" cy="461665"/>
          </a:xfrm>
          <a:prstGeom prst="rect">
            <a:avLst/>
          </a:prstGeom>
          <a:noFill/>
        </p:spPr>
        <p:txBody>
          <a:bodyPr wrap="square" rtlCol="0">
            <a:spAutoFit/>
          </a:bodyPr>
          <a:lstStyle/>
          <a:p>
            <a:pPr algn="ctr"/>
            <a:r>
              <a:rPr lang="fr-FR" sz="2400" b="1" u="sng" dirty="0"/>
              <a:t>L'impact de l'informatique sur la société :</a:t>
            </a:r>
            <a:endParaRPr lang="fr-FR" sz="2400" dirty="0"/>
          </a:p>
        </p:txBody>
      </p:sp>
      <p:sp>
        <p:nvSpPr>
          <p:cNvPr id="4" name="ZoneTexte 3">
            <a:extLst>
              <a:ext uri="{FF2B5EF4-FFF2-40B4-BE49-F238E27FC236}">
                <a16:creationId xmlns:a16="http://schemas.microsoft.com/office/drawing/2014/main" id="{C6D2AAD8-EA11-4642-8D6F-8ED9E7BD86E0}"/>
              </a:ext>
            </a:extLst>
          </p:cNvPr>
          <p:cNvSpPr txBox="1"/>
          <p:nvPr/>
        </p:nvSpPr>
        <p:spPr>
          <a:xfrm>
            <a:off x="2824064" y="2551837"/>
            <a:ext cx="6543870" cy="1877437"/>
          </a:xfrm>
          <a:prstGeom prst="rect">
            <a:avLst/>
          </a:prstGeom>
          <a:noFill/>
        </p:spPr>
        <p:txBody>
          <a:bodyPr wrap="square" rtlCol="0">
            <a:spAutoFit/>
          </a:bodyPr>
          <a:lstStyle/>
          <a:p>
            <a:r>
              <a:rPr lang="fr-FR" sz="2000" dirty="0"/>
              <a:t>On peut confirmer qu'à force de travailler avec l'informatique et des dérivés, on arrive à</a:t>
            </a:r>
          </a:p>
          <a:p>
            <a:r>
              <a:rPr lang="fr-FR" sz="2000" dirty="0"/>
              <a:t>conclure qu'elle permet d'augmenter la productivité de beaucoup d'entreprises.</a:t>
            </a:r>
          </a:p>
          <a:p>
            <a:br>
              <a:rPr lang="fr-FR" dirty="0"/>
            </a:br>
            <a:endParaRPr lang="fr-FR" dirty="0"/>
          </a:p>
        </p:txBody>
      </p:sp>
    </p:spTree>
    <p:extLst>
      <p:ext uri="{BB962C8B-B14F-4D97-AF65-F5344CB8AC3E}">
        <p14:creationId xmlns:p14="http://schemas.microsoft.com/office/powerpoint/2010/main" val="4222765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rgbClr val="94C276"/>
            </a:gs>
            <a:gs pos="22000">
              <a:srgbClr val="C6DEB6"/>
            </a:gs>
            <a:gs pos="0">
              <a:schemeClr val="accent6">
                <a:lumMod val="0"/>
                <a:lumOff val="100000"/>
              </a:schemeClr>
            </a:gs>
            <a:gs pos="87000">
              <a:schemeClr val="accent6">
                <a:lumMod val="100000"/>
              </a:schemeClr>
            </a:gs>
          </a:gsLst>
          <a:lin ang="0" scaled="1"/>
          <a:tileRect/>
        </a:gradFill>
        <a:effectLst/>
      </p:bgPr>
    </p:bg>
    <p:spTree>
      <p:nvGrpSpPr>
        <p:cNvPr id="1" name=""/>
        <p:cNvGrpSpPr/>
        <p:nvPr/>
      </p:nvGrpSpPr>
      <p:grpSpPr>
        <a:xfrm>
          <a:off x="0" y="0"/>
          <a:ext cx="0" cy="0"/>
          <a:chOff x="0" y="0"/>
          <a:chExt cx="0" cy="0"/>
        </a:xfrm>
      </p:grpSpPr>
      <p:sp>
        <p:nvSpPr>
          <p:cNvPr id="5" name="Rectangle : en biseau 4">
            <a:extLst>
              <a:ext uri="{FF2B5EF4-FFF2-40B4-BE49-F238E27FC236}">
                <a16:creationId xmlns:a16="http://schemas.microsoft.com/office/drawing/2014/main" id="{6157AE35-1871-4E63-8171-70CA338BF07C}"/>
              </a:ext>
            </a:extLst>
          </p:cNvPr>
          <p:cNvSpPr/>
          <p:nvPr/>
        </p:nvSpPr>
        <p:spPr>
          <a:xfrm>
            <a:off x="-1016000" y="-990600"/>
            <a:ext cx="13208000" cy="7848600"/>
          </a:xfrm>
          <a:prstGeom prst="bevel">
            <a:avLst/>
          </a:prstGeom>
          <a:gradFill>
            <a:gsLst>
              <a:gs pos="39000">
                <a:srgbClr val="92D050"/>
              </a:gs>
              <a:gs pos="17000">
                <a:srgbClr val="C6DEB6"/>
              </a:gs>
              <a:gs pos="0">
                <a:schemeClr val="accent6">
                  <a:lumMod val="0"/>
                  <a:lumOff val="100000"/>
                </a:schemeClr>
              </a:gs>
              <a:gs pos="77000">
                <a:schemeClr val="accent6">
                  <a:lumMod val="100000"/>
                </a:schemeClr>
              </a:gs>
            </a:gsLst>
            <a:lin ang="0" scaled="1"/>
          </a:gra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B7E9DC37-6F85-4AF4-8051-2E20DE7FE687}"/>
              </a:ext>
            </a:extLst>
          </p:cNvPr>
          <p:cNvSpPr txBox="1"/>
          <p:nvPr/>
        </p:nvSpPr>
        <p:spPr>
          <a:xfrm>
            <a:off x="2639252" y="1535593"/>
            <a:ext cx="6086181" cy="461665"/>
          </a:xfrm>
          <a:prstGeom prst="rect">
            <a:avLst/>
          </a:prstGeom>
          <a:noFill/>
        </p:spPr>
        <p:txBody>
          <a:bodyPr wrap="square" rtlCol="0">
            <a:spAutoFit/>
          </a:bodyPr>
          <a:lstStyle/>
          <a:p>
            <a:pPr algn="ctr"/>
            <a:r>
              <a:rPr lang="fr-FR" sz="2400" b="1" u="sng" dirty="0"/>
              <a:t>L'impact de l'informatique sur la société :</a:t>
            </a:r>
            <a:endParaRPr lang="fr-FR" sz="2400" dirty="0"/>
          </a:p>
        </p:txBody>
      </p:sp>
      <p:sp>
        <p:nvSpPr>
          <p:cNvPr id="4" name="ZoneTexte 3">
            <a:extLst>
              <a:ext uri="{FF2B5EF4-FFF2-40B4-BE49-F238E27FC236}">
                <a16:creationId xmlns:a16="http://schemas.microsoft.com/office/drawing/2014/main" id="{C6D2AAD8-EA11-4642-8D6F-8ED9E7BD86E0}"/>
              </a:ext>
            </a:extLst>
          </p:cNvPr>
          <p:cNvSpPr txBox="1"/>
          <p:nvPr/>
        </p:nvSpPr>
        <p:spPr>
          <a:xfrm>
            <a:off x="2639252" y="2490281"/>
            <a:ext cx="6180494" cy="1877437"/>
          </a:xfrm>
          <a:prstGeom prst="rect">
            <a:avLst/>
          </a:prstGeom>
          <a:noFill/>
        </p:spPr>
        <p:txBody>
          <a:bodyPr wrap="square" rtlCol="0">
            <a:spAutoFit/>
          </a:bodyPr>
          <a:lstStyle/>
          <a:p>
            <a:pPr algn="ctr"/>
            <a:r>
              <a:rPr lang="fr-FR" sz="2000" dirty="0"/>
              <a:t>On peut confirmer qu'à force de travailler avec l'informatique et des dérivés, on arrive à</a:t>
            </a:r>
          </a:p>
          <a:p>
            <a:pPr algn="ctr"/>
            <a:r>
              <a:rPr lang="fr-FR" sz="2000" dirty="0"/>
              <a:t>conclure qu'elle permet d'augmenter la productivité de beaucoup d'entreprises.</a:t>
            </a:r>
          </a:p>
          <a:p>
            <a:br>
              <a:rPr lang="fr-FR" dirty="0"/>
            </a:br>
            <a:endParaRPr lang="fr-FR" dirty="0"/>
          </a:p>
        </p:txBody>
      </p:sp>
    </p:spTree>
    <p:extLst>
      <p:ext uri="{BB962C8B-B14F-4D97-AF65-F5344CB8AC3E}">
        <p14:creationId xmlns:p14="http://schemas.microsoft.com/office/powerpoint/2010/main" val="3836136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61000">
              <a:srgbClr val="94C276"/>
            </a:gs>
            <a:gs pos="34000">
              <a:srgbClr val="C6DEB6"/>
            </a:gs>
            <a:gs pos="15000">
              <a:schemeClr val="accent6">
                <a:lumMod val="0"/>
                <a:lumOff val="100000"/>
              </a:schemeClr>
            </a:gs>
            <a:gs pos="87000">
              <a:schemeClr val="accent6">
                <a:lumMod val="100000"/>
              </a:schemeClr>
            </a:gs>
          </a:gsLst>
          <a:lin ang="0" scaled="1"/>
          <a:tileRect/>
        </a:gradFill>
        <a:effectLst/>
      </p:bgPr>
    </p:bg>
    <p:spTree>
      <p:nvGrpSpPr>
        <p:cNvPr id="1" name=""/>
        <p:cNvGrpSpPr/>
        <p:nvPr/>
      </p:nvGrpSpPr>
      <p:grpSpPr>
        <a:xfrm>
          <a:off x="0" y="0"/>
          <a:ext cx="0" cy="0"/>
          <a:chOff x="0" y="0"/>
          <a:chExt cx="0" cy="0"/>
        </a:xfrm>
      </p:grpSpPr>
      <p:sp>
        <p:nvSpPr>
          <p:cNvPr id="7" name="Rectangle : en biseau 6">
            <a:extLst>
              <a:ext uri="{FF2B5EF4-FFF2-40B4-BE49-F238E27FC236}">
                <a16:creationId xmlns:a16="http://schemas.microsoft.com/office/drawing/2014/main" id="{57EFE315-20A7-49C7-97EF-CD65747305DF}"/>
              </a:ext>
            </a:extLst>
          </p:cNvPr>
          <p:cNvSpPr/>
          <p:nvPr/>
        </p:nvSpPr>
        <p:spPr>
          <a:xfrm>
            <a:off x="-977900" y="-990600"/>
            <a:ext cx="13169900" cy="7848600"/>
          </a:xfrm>
          <a:prstGeom prst="bevel">
            <a:avLst/>
          </a:prstGeom>
          <a:gradFill>
            <a:gsLst>
              <a:gs pos="39000">
                <a:srgbClr val="92D050"/>
              </a:gs>
              <a:gs pos="17000">
                <a:srgbClr val="C6DEB6"/>
              </a:gs>
              <a:gs pos="0">
                <a:schemeClr val="accent6">
                  <a:lumMod val="0"/>
                  <a:lumOff val="100000"/>
                </a:schemeClr>
              </a:gs>
              <a:gs pos="77000">
                <a:schemeClr val="accent6">
                  <a:lumMod val="100000"/>
                </a:schemeClr>
              </a:gs>
            </a:gsLst>
            <a:lin ang="0" scaled="1"/>
          </a:gra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C2DAF7DE-A273-447B-8372-9ADDEF4D6C44}"/>
              </a:ext>
            </a:extLst>
          </p:cNvPr>
          <p:cNvSpPr txBox="1"/>
          <p:nvPr/>
        </p:nvSpPr>
        <p:spPr>
          <a:xfrm>
            <a:off x="1143453" y="2159621"/>
            <a:ext cx="9905093" cy="3170099"/>
          </a:xfrm>
          <a:prstGeom prst="rect">
            <a:avLst/>
          </a:prstGeom>
          <a:noFill/>
        </p:spPr>
        <p:txBody>
          <a:bodyPr wrap="square" rtlCol="0">
            <a:spAutoFit/>
          </a:bodyPr>
          <a:lstStyle/>
          <a:p>
            <a:r>
              <a:rPr lang="fr-FR" sz="2000" dirty="0"/>
              <a:t>La ligne de conduite à adopter quand on développe un site internet ou une application éco-responsable est de limiter le transfert de ressources entre le client et les serveurs.</a:t>
            </a:r>
          </a:p>
          <a:p>
            <a:endParaRPr lang="fr-FR" sz="2000" dirty="0"/>
          </a:p>
          <a:p>
            <a:endParaRPr lang="fr-FR" sz="2000" dirty="0"/>
          </a:p>
          <a:p>
            <a:r>
              <a:rPr lang="fr-FR" sz="2000" dirty="0"/>
              <a:t>La bonne nouvelle, c'est que ces recommandations sont non seulement utiles dans le cadre de l'écoconception numérique, mais jouent également un rôle majeur dans les performances du site web, dans l'expérience utilisateur, dans le SEO (optimisation du moteur de recherche) et dans le coût global de votre projet.</a:t>
            </a:r>
          </a:p>
          <a:p>
            <a:br>
              <a:rPr lang="fr-FR" sz="2000" dirty="0"/>
            </a:br>
            <a:endParaRPr lang="fr-FR" sz="2000" dirty="0"/>
          </a:p>
        </p:txBody>
      </p:sp>
      <p:sp>
        <p:nvSpPr>
          <p:cNvPr id="6" name="ZoneTexte 5">
            <a:extLst>
              <a:ext uri="{FF2B5EF4-FFF2-40B4-BE49-F238E27FC236}">
                <a16:creationId xmlns:a16="http://schemas.microsoft.com/office/drawing/2014/main" id="{7970D9F4-DC1C-436C-BF81-392C10CE23C1}"/>
              </a:ext>
            </a:extLst>
          </p:cNvPr>
          <p:cNvSpPr txBox="1"/>
          <p:nvPr/>
        </p:nvSpPr>
        <p:spPr>
          <a:xfrm>
            <a:off x="2333250" y="-1810697"/>
            <a:ext cx="6698186" cy="6832640"/>
          </a:xfrm>
          <a:prstGeom prst="rect">
            <a:avLst/>
          </a:prstGeom>
          <a:noFill/>
        </p:spPr>
        <p:txBody>
          <a:bodyPr wrap="square" rtlCol="0">
            <a:spAutoFit/>
            <a:scene3d>
              <a:camera prst="orthographicFront"/>
              <a:lightRig rig="threePt" dir="t"/>
            </a:scene3d>
            <a:sp3d contourW="12700">
              <a:bevelT w="38100" h="38100"/>
              <a:bevelB w="38100" h="38100"/>
              <a:contourClr>
                <a:srgbClr val="C00000"/>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3000" b="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3600" dirty="0">
              <a:solidFill>
                <a:srgbClr val="FF0000"/>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3600" b="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3600" dirty="0">
              <a:solidFill>
                <a:srgbClr val="FF0000"/>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3000" b="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3000" b="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3000" b="0" i="0" u="none" strike="noStrike" kern="1200" cap="none" spc="0" normalizeH="0" baseline="0" noProof="0" dirty="0">
                <a:ln>
                  <a:noFill/>
                </a:ln>
                <a:solidFill>
                  <a:srgbClr val="FF0000"/>
                </a:solidFill>
                <a:effectLst/>
                <a:uLnTx/>
                <a:uFillTx/>
                <a:latin typeface="Calibri" panose="020F0502020204030204"/>
                <a:ea typeface="+mn-ea"/>
                <a:cs typeface="+mn-cs"/>
              </a:rPr>
              <a:t>3) Conclusion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3000" b="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3000" dirty="0">
              <a:solidFill>
                <a:srgbClr val="FF0000"/>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3000" b="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3000" b="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3000" b="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3000" b="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30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1933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61000">
              <a:srgbClr val="94C276"/>
            </a:gs>
            <a:gs pos="34000">
              <a:srgbClr val="C6DEB6"/>
            </a:gs>
            <a:gs pos="15000">
              <a:schemeClr val="accent6">
                <a:lumMod val="0"/>
                <a:lumOff val="100000"/>
              </a:schemeClr>
            </a:gs>
            <a:gs pos="87000">
              <a:schemeClr val="accent6">
                <a:lumMod val="100000"/>
              </a:schemeClr>
            </a:gs>
          </a:gsLst>
          <a:lin ang="0" scaled="1"/>
          <a:tileRect/>
        </a:gradFill>
        <a:effectLst/>
      </p:bgPr>
    </p:bg>
    <p:spTree>
      <p:nvGrpSpPr>
        <p:cNvPr id="1" name=""/>
        <p:cNvGrpSpPr/>
        <p:nvPr/>
      </p:nvGrpSpPr>
      <p:grpSpPr>
        <a:xfrm>
          <a:off x="0" y="0"/>
          <a:ext cx="0" cy="0"/>
          <a:chOff x="0" y="0"/>
          <a:chExt cx="0" cy="0"/>
        </a:xfrm>
      </p:grpSpPr>
      <p:sp>
        <p:nvSpPr>
          <p:cNvPr id="6" name="Rectangle : en biseau 5">
            <a:extLst>
              <a:ext uri="{FF2B5EF4-FFF2-40B4-BE49-F238E27FC236}">
                <a16:creationId xmlns:a16="http://schemas.microsoft.com/office/drawing/2014/main" id="{300FC9F0-8AA3-42AF-96B5-78461CE2B210}"/>
              </a:ext>
            </a:extLst>
          </p:cNvPr>
          <p:cNvSpPr/>
          <p:nvPr/>
        </p:nvSpPr>
        <p:spPr>
          <a:xfrm>
            <a:off x="-977900" y="-990600"/>
            <a:ext cx="13169900" cy="7848600"/>
          </a:xfrm>
          <a:prstGeom prst="bevel">
            <a:avLst/>
          </a:prstGeom>
          <a:gradFill>
            <a:gsLst>
              <a:gs pos="39000">
                <a:srgbClr val="92D050"/>
              </a:gs>
              <a:gs pos="17000">
                <a:srgbClr val="C6DEB6"/>
              </a:gs>
              <a:gs pos="0">
                <a:schemeClr val="accent6">
                  <a:lumMod val="0"/>
                  <a:lumOff val="100000"/>
                </a:schemeClr>
              </a:gs>
              <a:gs pos="77000">
                <a:schemeClr val="accent6">
                  <a:lumMod val="100000"/>
                </a:schemeClr>
              </a:gs>
            </a:gsLst>
            <a:lin ang="0" scaled="1"/>
          </a:gra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52DB6A0D-2EA2-4BF5-A4B4-C9E6F0F66C0C}"/>
              </a:ext>
            </a:extLst>
          </p:cNvPr>
          <p:cNvSpPr txBox="1"/>
          <p:nvPr/>
        </p:nvSpPr>
        <p:spPr>
          <a:xfrm>
            <a:off x="0" y="0"/>
            <a:ext cx="12192000" cy="7109639"/>
          </a:xfrm>
          <a:prstGeom prst="rect">
            <a:avLst/>
          </a:prstGeom>
          <a:noFill/>
        </p:spPr>
        <p:txBody>
          <a:bodyPr wrap="square" rtlCol="0">
            <a:spAutoFit/>
            <a:scene3d>
              <a:camera prst="orthographicFront"/>
              <a:lightRig rig="threePt" dir="t"/>
            </a:scene3d>
            <a:sp3d extrusionH="57150" contourW="12700">
              <a:bevelT w="38100" h="38100"/>
              <a:bevelB w="38100" h="38100"/>
              <a:extrusionClr>
                <a:srgbClr val="FF0000"/>
              </a:extrusionClr>
              <a:contourClr>
                <a:srgbClr val="C00000"/>
              </a:contourClr>
            </a:sp3d>
          </a:bodyPr>
          <a:lstStyle/>
          <a:p>
            <a:pPr algn="ctr"/>
            <a:endParaRPr lang="fr-FR" sz="3000" dirty="0">
              <a:solidFill>
                <a:srgbClr val="FF0000"/>
              </a:solidFill>
            </a:endParaRPr>
          </a:p>
          <a:p>
            <a:pPr algn="ctr"/>
            <a:r>
              <a:rPr lang="fr-FR" sz="3600" dirty="0">
                <a:solidFill>
                  <a:srgbClr val="FF0000"/>
                </a:solidFill>
              </a:rPr>
              <a:t>Sommaire :</a:t>
            </a:r>
          </a:p>
          <a:p>
            <a:pPr algn="ctr"/>
            <a:endParaRPr lang="fr-FR" sz="3000" dirty="0">
              <a:solidFill>
                <a:srgbClr val="FF0000"/>
              </a:solidFill>
            </a:endParaRPr>
          </a:p>
          <a:p>
            <a:pPr algn="ctr"/>
            <a:endParaRPr lang="fr-FR" sz="3000" dirty="0">
              <a:solidFill>
                <a:srgbClr val="FF0000"/>
              </a:solidFill>
            </a:endParaRPr>
          </a:p>
          <a:p>
            <a:pPr algn="ctr"/>
            <a:endParaRPr lang="fr-FR" sz="3000" dirty="0">
              <a:solidFill>
                <a:srgbClr val="FF0000"/>
              </a:solidFill>
            </a:endParaRPr>
          </a:p>
          <a:p>
            <a:pPr marL="514350" indent="-514350" algn="ctr">
              <a:buAutoNum type="arabicParenR"/>
            </a:pPr>
            <a:r>
              <a:rPr lang="fr-FR" sz="3000" dirty="0">
                <a:solidFill>
                  <a:srgbClr val="FF0000"/>
                </a:solidFill>
              </a:rPr>
              <a:t>Impact négatif de l’informatique sur l’environnement.</a:t>
            </a:r>
          </a:p>
          <a:p>
            <a:pPr algn="ctr"/>
            <a:endParaRPr lang="fr-FR" sz="3000" dirty="0">
              <a:solidFill>
                <a:srgbClr val="FF0000"/>
              </a:solidFill>
            </a:endParaRPr>
          </a:p>
          <a:p>
            <a:pPr algn="ctr"/>
            <a:r>
              <a:rPr lang="fr-FR" sz="3000" dirty="0">
                <a:solidFill>
                  <a:srgbClr val="FF0000"/>
                </a:solidFill>
              </a:rPr>
              <a:t>2) Comment en tant que web développeur peut on contribuer au développement durable.</a:t>
            </a:r>
          </a:p>
          <a:p>
            <a:pPr algn="ctr"/>
            <a:endParaRPr lang="fr-FR" sz="3000" dirty="0">
              <a:solidFill>
                <a:srgbClr val="FF0000"/>
              </a:solidFill>
            </a:endParaRPr>
          </a:p>
          <a:p>
            <a:pPr algn="ctr"/>
            <a:r>
              <a:rPr lang="fr-FR" sz="3000" dirty="0">
                <a:solidFill>
                  <a:srgbClr val="FF0000"/>
                </a:solidFill>
              </a:rPr>
              <a:t>3) Conclusion</a:t>
            </a:r>
          </a:p>
          <a:p>
            <a:pPr algn="ctr"/>
            <a:endParaRPr lang="fr-FR" sz="3000" dirty="0">
              <a:solidFill>
                <a:srgbClr val="FF0000"/>
              </a:solidFill>
            </a:endParaRPr>
          </a:p>
          <a:p>
            <a:pPr algn="ctr"/>
            <a:endParaRPr lang="fr-FR" sz="3000" dirty="0">
              <a:solidFill>
                <a:srgbClr val="FF0000"/>
              </a:solidFill>
            </a:endParaRPr>
          </a:p>
          <a:p>
            <a:pPr algn="ctr"/>
            <a:endParaRPr lang="fr-FR" sz="3000" dirty="0">
              <a:solidFill>
                <a:srgbClr val="FF0000"/>
              </a:solidFill>
            </a:endParaRPr>
          </a:p>
          <a:p>
            <a:pPr algn="ctr"/>
            <a:endParaRPr lang="fr-FR" sz="3000" dirty="0">
              <a:solidFill>
                <a:srgbClr val="FF0000"/>
              </a:solidFill>
            </a:endParaRPr>
          </a:p>
        </p:txBody>
      </p:sp>
    </p:spTree>
    <p:extLst>
      <p:ext uri="{BB962C8B-B14F-4D97-AF65-F5344CB8AC3E}">
        <p14:creationId xmlns:p14="http://schemas.microsoft.com/office/powerpoint/2010/main" val="1632182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61000">
              <a:srgbClr val="94C276"/>
            </a:gs>
            <a:gs pos="34000">
              <a:srgbClr val="C6DEB6"/>
            </a:gs>
            <a:gs pos="15000">
              <a:schemeClr val="accent6">
                <a:lumMod val="0"/>
                <a:lumOff val="100000"/>
              </a:schemeClr>
            </a:gs>
            <a:gs pos="87000">
              <a:schemeClr val="accent6">
                <a:lumMod val="100000"/>
              </a:schemeClr>
            </a:gs>
          </a:gsLst>
          <a:lin ang="0" scaled="1"/>
          <a:tileRect/>
        </a:gradFill>
        <a:effectLst/>
      </p:bgPr>
    </p:bg>
    <p:spTree>
      <p:nvGrpSpPr>
        <p:cNvPr id="1" name=""/>
        <p:cNvGrpSpPr/>
        <p:nvPr/>
      </p:nvGrpSpPr>
      <p:grpSpPr>
        <a:xfrm>
          <a:off x="0" y="0"/>
          <a:ext cx="0" cy="0"/>
          <a:chOff x="0" y="0"/>
          <a:chExt cx="0" cy="0"/>
        </a:xfrm>
      </p:grpSpPr>
      <p:sp>
        <p:nvSpPr>
          <p:cNvPr id="5" name="Rectangle : en biseau 4">
            <a:extLst>
              <a:ext uri="{FF2B5EF4-FFF2-40B4-BE49-F238E27FC236}">
                <a16:creationId xmlns:a16="http://schemas.microsoft.com/office/drawing/2014/main" id="{5AF153D5-613E-4D64-AD9C-C9CE413DCA98}"/>
              </a:ext>
            </a:extLst>
          </p:cNvPr>
          <p:cNvSpPr/>
          <p:nvPr/>
        </p:nvSpPr>
        <p:spPr>
          <a:xfrm>
            <a:off x="-977900" y="-990600"/>
            <a:ext cx="13169900" cy="7848600"/>
          </a:xfrm>
          <a:prstGeom prst="bevel">
            <a:avLst/>
          </a:prstGeom>
          <a:gradFill>
            <a:gsLst>
              <a:gs pos="39000">
                <a:srgbClr val="92D050"/>
              </a:gs>
              <a:gs pos="17000">
                <a:srgbClr val="C6DEB6"/>
              </a:gs>
              <a:gs pos="0">
                <a:schemeClr val="accent6">
                  <a:lumMod val="0"/>
                  <a:lumOff val="100000"/>
                </a:schemeClr>
              </a:gs>
              <a:gs pos="77000">
                <a:schemeClr val="accent6">
                  <a:lumMod val="100000"/>
                </a:schemeClr>
              </a:gs>
            </a:gsLst>
            <a:lin ang="0" scaled="1"/>
          </a:gra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52DB6A0D-2EA2-4BF5-A4B4-C9E6F0F66C0C}"/>
              </a:ext>
            </a:extLst>
          </p:cNvPr>
          <p:cNvSpPr txBox="1"/>
          <p:nvPr/>
        </p:nvSpPr>
        <p:spPr>
          <a:xfrm>
            <a:off x="0" y="0"/>
            <a:ext cx="12192000" cy="6832640"/>
          </a:xfrm>
          <a:prstGeom prst="rect">
            <a:avLst/>
          </a:prstGeom>
          <a:noFill/>
        </p:spPr>
        <p:txBody>
          <a:bodyPr wrap="square" rtlCol="0">
            <a:spAutoFit/>
            <a:scene3d>
              <a:camera prst="orthographicFront"/>
              <a:lightRig rig="threePt" dir="t"/>
            </a:scene3d>
            <a:sp3d extrusionH="57150" contourW="12700">
              <a:bevelT w="38100" h="38100"/>
              <a:bevelB w="38100" h="38100"/>
              <a:contourClr>
                <a:srgbClr val="C00000"/>
              </a:contourClr>
            </a:sp3d>
          </a:bodyPr>
          <a:lstStyle/>
          <a:p>
            <a:pPr algn="ctr"/>
            <a:endParaRPr lang="fr-FR" sz="3000" dirty="0">
              <a:solidFill>
                <a:srgbClr val="FF0000"/>
              </a:solidFill>
            </a:endParaRPr>
          </a:p>
          <a:p>
            <a:pPr algn="ctr"/>
            <a:endParaRPr lang="fr-FR" sz="3600" dirty="0">
              <a:solidFill>
                <a:srgbClr val="FF0000"/>
              </a:solidFill>
            </a:endParaRPr>
          </a:p>
          <a:p>
            <a:pPr algn="ctr"/>
            <a:endParaRPr lang="fr-FR" sz="3600" dirty="0">
              <a:solidFill>
                <a:srgbClr val="FF0000"/>
              </a:solidFill>
            </a:endParaRPr>
          </a:p>
          <a:p>
            <a:pPr algn="ctr"/>
            <a:endParaRPr lang="fr-FR" sz="3600" dirty="0">
              <a:solidFill>
                <a:srgbClr val="FF0000"/>
              </a:solidFill>
            </a:endParaRPr>
          </a:p>
          <a:p>
            <a:pPr algn="ctr"/>
            <a:endParaRPr lang="fr-FR" sz="3000" dirty="0">
              <a:solidFill>
                <a:srgbClr val="FF0000"/>
              </a:solidFill>
            </a:endParaRPr>
          </a:p>
          <a:p>
            <a:pPr algn="ctr"/>
            <a:endParaRPr lang="fr-FR" sz="3000" dirty="0">
              <a:solidFill>
                <a:srgbClr val="FF0000"/>
              </a:solidFill>
            </a:endParaRPr>
          </a:p>
          <a:p>
            <a:pPr marL="514350" indent="-514350" algn="ctr">
              <a:buAutoNum type="arabicParenR"/>
            </a:pPr>
            <a:r>
              <a:rPr lang="fr-FR" sz="3000" dirty="0">
                <a:solidFill>
                  <a:srgbClr val="FF0000"/>
                </a:solidFill>
              </a:rPr>
              <a:t>Impact négatif de l’informatique sur l’environnement.</a:t>
            </a:r>
          </a:p>
          <a:p>
            <a:pPr algn="ctr"/>
            <a:endParaRPr lang="fr-FR" sz="3000" dirty="0">
              <a:solidFill>
                <a:srgbClr val="FF0000"/>
              </a:solidFill>
            </a:endParaRPr>
          </a:p>
          <a:p>
            <a:pPr algn="ctr"/>
            <a:endParaRPr lang="fr-FR" sz="3000" dirty="0">
              <a:solidFill>
                <a:srgbClr val="FF0000"/>
              </a:solidFill>
            </a:endParaRPr>
          </a:p>
          <a:p>
            <a:pPr algn="ctr"/>
            <a:endParaRPr lang="fr-FR" sz="3000" dirty="0">
              <a:solidFill>
                <a:srgbClr val="FF0000"/>
              </a:solidFill>
            </a:endParaRPr>
          </a:p>
          <a:p>
            <a:pPr algn="ctr"/>
            <a:endParaRPr lang="fr-FR" sz="3000" dirty="0">
              <a:solidFill>
                <a:srgbClr val="FF0000"/>
              </a:solidFill>
            </a:endParaRPr>
          </a:p>
          <a:p>
            <a:pPr algn="ctr"/>
            <a:endParaRPr lang="fr-FR" sz="3000" dirty="0">
              <a:solidFill>
                <a:srgbClr val="FF0000"/>
              </a:solidFill>
            </a:endParaRPr>
          </a:p>
          <a:p>
            <a:pPr algn="ctr"/>
            <a:endParaRPr lang="fr-FR" sz="3000" dirty="0">
              <a:solidFill>
                <a:srgbClr val="FF0000"/>
              </a:solidFill>
            </a:endParaRPr>
          </a:p>
          <a:p>
            <a:pPr algn="ctr"/>
            <a:endParaRPr lang="fr-FR" sz="3000" dirty="0">
              <a:solidFill>
                <a:srgbClr val="FF0000"/>
              </a:solidFill>
            </a:endParaRPr>
          </a:p>
        </p:txBody>
      </p:sp>
    </p:spTree>
    <p:extLst>
      <p:ext uri="{BB962C8B-B14F-4D97-AF65-F5344CB8AC3E}">
        <p14:creationId xmlns:p14="http://schemas.microsoft.com/office/powerpoint/2010/main" val="807734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rgbClr val="94C276"/>
            </a:gs>
            <a:gs pos="22000">
              <a:srgbClr val="C6DEB6"/>
            </a:gs>
            <a:gs pos="0">
              <a:schemeClr val="accent6">
                <a:lumMod val="0"/>
                <a:lumOff val="100000"/>
              </a:schemeClr>
            </a:gs>
            <a:gs pos="87000">
              <a:schemeClr val="accent6">
                <a:lumMod val="100000"/>
              </a:schemeClr>
            </a:gs>
          </a:gsLst>
          <a:lin ang="0" scaled="1"/>
          <a:tileRect/>
        </a:gradFill>
        <a:effectLst/>
      </p:bgPr>
    </p:bg>
    <p:spTree>
      <p:nvGrpSpPr>
        <p:cNvPr id="1" name=""/>
        <p:cNvGrpSpPr/>
        <p:nvPr/>
      </p:nvGrpSpPr>
      <p:grpSpPr>
        <a:xfrm>
          <a:off x="0" y="0"/>
          <a:ext cx="0" cy="0"/>
          <a:chOff x="0" y="0"/>
          <a:chExt cx="0" cy="0"/>
        </a:xfrm>
      </p:grpSpPr>
      <p:sp>
        <p:nvSpPr>
          <p:cNvPr id="7" name="Rectangle : en biseau 6">
            <a:extLst>
              <a:ext uri="{FF2B5EF4-FFF2-40B4-BE49-F238E27FC236}">
                <a16:creationId xmlns:a16="http://schemas.microsoft.com/office/drawing/2014/main" id="{9B75E095-FE91-4534-8877-1F760973486F}"/>
              </a:ext>
            </a:extLst>
          </p:cNvPr>
          <p:cNvSpPr/>
          <p:nvPr/>
        </p:nvSpPr>
        <p:spPr>
          <a:xfrm>
            <a:off x="-977900" y="-990600"/>
            <a:ext cx="13169900" cy="7848600"/>
          </a:xfrm>
          <a:prstGeom prst="bevel">
            <a:avLst/>
          </a:prstGeom>
          <a:gradFill>
            <a:gsLst>
              <a:gs pos="39000">
                <a:srgbClr val="92D050"/>
              </a:gs>
              <a:gs pos="17000">
                <a:srgbClr val="C6DEB6"/>
              </a:gs>
              <a:gs pos="0">
                <a:schemeClr val="accent6">
                  <a:lumMod val="0"/>
                  <a:lumOff val="100000"/>
                </a:schemeClr>
              </a:gs>
              <a:gs pos="77000">
                <a:schemeClr val="accent6">
                  <a:lumMod val="100000"/>
                </a:schemeClr>
              </a:gs>
            </a:gsLst>
            <a:lin ang="0" scaled="1"/>
          </a:gra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a:extLst>
              <a:ext uri="{FF2B5EF4-FFF2-40B4-BE49-F238E27FC236}">
                <a16:creationId xmlns:a16="http://schemas.microsoft.com/office/drawing/2014/main" id="{EF33CD77-2BD9-4FB4-B7BC-FC5DEB22D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9900" y="264704"/>
            <a:ext cx="4987806" cy="6352146"/>
          </a:xfrm>
          <a:prstGeom prst="rect">
            <a:avLst/>
          </a:prstGeom>
        </p:spPr>
      </p:pic>
      <p:sp>
        <p:nvSpPr>
          <p:cNvPr id="5" name="ZoneTexte 4">
            <a:extLst>
              <a:ext uri="{FF2B5EF4-FFF2-40B4-BE49-F238E27FC236}">
                <a16:creationId xmlns:a16="http://schemas.microsoft.com/office/drawing/2014/main" id="{B819A29E-4A7B-4A44-AB94-8D6D9FF9FAB5}"/>
              </a:ext>
            </a:extLst>
          </p:cNvPr>
          <p:cNvSpPr txBox="1"/>
          <p:nvPr/>
        </p:nvSpPr>
        <p:spPr>
          <a:xfrm>
            <a:off x="2294228" y="1141155"/>
            <a:ext cx="3801772" cy="2554545"/>
          </a:xfrm>
          <a:prstGeom prst="rect">
            <a:avLst/>
          </a:prstGeom>
          <a:noFill/>
        </p:spPr>
        <p:txBody>
          <a:bodyPr wrap="square" rtlCol="0">
            <a:spAutoFit/>
          </a:bodyPr>
          <a:lstStyle/>
          <a:p>
            <a:r>
              <a:rPr lang="fr-FR" sz="2000" dirty="0"/>
              <a:t>De prime abord lorsque l’on pense informatique et/ou développeur web on ne pense pas exactement à un métier non durable, du moins pas un domaine polluant, hors comme on peut le voir internet à tout de même un impact, et pas qu’un petit, sur l’environnement</a:t>
            </a:r>
          </a:p>
        </p:txBody>
      </p:sp>
    </p:spTree>
    <p:extLst>
      <p:ext uri="{BB962C8B-B14F-4D97-AF65-F5344CB8AC3E}">
        <p14:creationId xmlns:p14="http://schemas.microsoft.com/office/powerpoint/2010/main" val="2361630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rgbClr val="94C276"/>
            </a:gs>
            <a:gs pos="22000">
              <a:srgbClr val="C6DEB6"/>
            </a:gs>
            <a:gs pos="0">
              <a:schemeClr val="accent6">
                <a:lumMod val="0"/>
                <a:lumOff val="100000"/>
              </a:schemeClr>
            </a:gs>
            <a:gs pos="87000">
              <a:schemeClr val="accent6">
                <a:lumMod val="100000"/>
              </a:schemeClr>
            </a:gs>
          </a:gsLst>
          <a:lin ang="0" scaled="1"/>
          <a:tileRect/>
        </a:gradFill>
        <a:effectLst/>
      </p:bgPr>
    </p:bg>
    <p:spTree>
      <p:nvGrpSpPr>
        <p:cNvPr id="1" name=""/>
        <p:cNvGrpSpPr/>
        <p:nvPr/>
      </p:nvGrpSpPr>
      <p:grpSpPr>
        <a:xfrm>
          <a:off x="0" y="0"/>
          <a:ext cx="0" cy="0"/>
          <a:chOff x="0" y="0"/>
          <a:chExt cx="0" cy="0"/>
        </a:xfrm>
      </p:grpSpPr>
      <p:sp>
        <p:nvSpPr>
          <p:cNvPr id="7" name="Rectangle : en biseau 6">
            <a:extLst>
              <a:ext uri="{FF2B5EF4-FFF2-40B4-BE49-F238E27FC236}">
                <a16:creationId xmlns:a16="http://schemas.microsoft.com/office/drawing/2014/main" id="{57202AA5-10C3-49F2-8C62-5CC3739102B3}"/>
              </a:ext>
            </a:extLst>
          </p:cNvPr>
          <p:cNvSpPr/>
          <p:nvPr/>
        </p:nvSpPr>
        <p:spPr>
          <a:xfrm>
            <a:off x="-977900" y="-990600"/>
            <a:ext cx="13169900" cy="7848600"/>
          </a:xfrm>
          <a:prstGeom prst="bevel">
            <a:avLst/>
          </a:prstGeom>
          <a:gradFill>
            <a:gsLst>
              <a:gs pos="39000">
                <a:srgbClr val="92D050"/>
              </a:gs>
              <a:gs pos="17000">
                <a:srgbClr val="C6DEB6"/>
              </a:gs>
              <a:gs pos="0">
                <a:schemeClr val="accent6">
                  <a:lumMod val="0"/>
                  <a:lumOff val="100000"/>
                </a:schemeClr>
              </a:gs>
              <a:gs pos="77000">
                <a:schemeClr val="accent6">
                  <a:lumMod val="100000"/>
                </a:schemeClr>
              </a:gs>
            </a:gsLst>
            <a:lin ang="0" scaled="1"/>
          </a:gra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B819A29E-4A7B-4A44-AB94-8D6D9FF9FAB5}"/>
              </a:ext>
            </a:extLst>
          </p:cNvPr>
          <p:cNvSpPr txBox="1"/>
          <p:nvPr/>
        </p:nvSpPr>
        <p:spPr>
          <a:xfrm>
            <a:off x="2265888" y="1256074"/>
            <a:ext cx="3830112" cy="2554545"/>
          </a:xfrm>
          <a:prstGeom prst="rect">
            <a:avLst/>
          </a:prstGeom>
          <a:noFill/>
        </p:spPr>
        <p:txBody>
          <a:bodyPr wrap="square" rtlCol="0">
            <a:spAutoFit/>
          </a:bodyPr>
          <a:lstStyle/>
          <a:p>
            <a:r>
              <a:rPr lang="fr-FR" sz="2000" dirty="0"/>
              <a:t>Au niveau mondial, internet représente 4 % des émissions de gaz à effet de serre (contre 2 % pour le transport aérien et 8 % pour les véhicules individuels) et surtout cette part est en croissance de 10 % par an. A titre de représentation:</a:t>
            </a:r>
          </a:p>
        </p:txBody>
      </p:sp>
      <p:pic>
        <p:nvPicPr>
          <p:cNvPr id="1026" name="Picture 2" descr="https://lh3.googleusercontent.com/bj6NKx3s9P3H5lsQR-hOBMzFjjsXRXNp7ZSQyKNDki7f-d850hsZa4cYO0tEN1FlBSeaewuCwHVQeIb0aPPwyym4sANP_ZOwu6t7WTk2jQ57YeWXW-nzgDiEsE7cWSKRoQ">
            <a:extLst>
              <a:ext uri="{FF2B5EF4-FFF2-40B4-BE49-F238E27FC236}">
                <a16:creationId xmlns:a16="http://schemas.microsoft.com/office/drawing/2014/main" id="{B458B052-90D4-423F-8535-6028C7D09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60973"/>
            <a:ext cx="5253364" cy="6132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487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rgbClr val="94C276"/>
            </a:gs>
            <a:gs pos="22000">
              <a:srgbClr val="C6DEB6"/>
            </a:gs>
            <a:gs pos="0">
              <a:schemeClr val="accent6">
                <a:lumMod val="0"/>
                <a:lumOff val="100000"/>
              </a:schemeClr>
            </a:gs>
            <a:gs pos="87000">
              <a:schemeClr val="accent6">
                <a:lumMod val="100000"/>
              </a:schemeClr>
            </a:gs>
          </a:gsLst>
          <a:lin ang="0" scaled="1"/>
          <a:tileRect/>
        </a:gradFill>
        <a:effectLst/>
      </p:bgPr>
    </p:bg>
    <p:spTree>
      <p:nvGrpSpPr>
        <p:cNvPr id="1" name=""/>
        <p:cNvGrpSpPr/>
        <p:nvPr/>
      </p:nvGrpSpPr>
      <p:grpSpPr>
        <a:xfrm>
          <a:off x="0" y="0"/>
          <a:ext cx="0" cy="0"/>
          <a:chOff x="0" y="0"/>
          <a:chExt cx="0" cy="0"/>
        </a:xfrm>
      </p:grpSpPr>
      <p:sp>
        <p:nvSpPr>
          <p:cNvPr id="5" name="Rectangle : en biseau 4">
            <a:extLst>
              <a:ext uri="{FF2B5EF4-FFF2-40B4-BE49-F238E27FC236}">
                <a16:creationId xmlns:a16="http://schemas.microsoft.com/office/drawing/2014/main" id="{610A2950-703A-42DB-AA70-859A46F13A02}"/>
              </a:ext>
            </a:extLst>
          </p:cNvPr>
          <p:cNvSpPr/>
          <p:nvPr/>
        </p:nvSpPr>
        <p:spPr>
          <a:xfrm>
            <a:off x="-977900" y="-990600"/>
            <a:ext cx="13169900" cy="7848600"/>
          </a:xfrm>
          <a:prstGeom prst="bevel">
            <a:avLst/>
          </a:prstGeom>
          <a:gradFill>
            <a:gsLst>
              <a:gs pos="39000">
                <a:srgbClr val="92D050"/>
              </a:gs>
              <a:gs pos="17000">
                <a:srgbClr val="C6DEB6"/>
              </a:gs>
              <a:gs pos="0">
                <a:schemeClr val="accent6">
                  <a:lumMod val="0"/>
                  <a:lumOff val="100000"/>
                </a:schemeClr>
              </a:gs>
              <a:gs pos="77000">
                <a:schemeClr val="accent6">
                  <a:lumMod val="100000"/>
                </a:schemeClr>
              </a:gs>
            </a:gsLst>
            <a:lin ang="0" scaled="1"/>
          </a:gra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50" name="Picture 2" descr="https://lh5.googleusercontent.com/u_uoUQUB8EwXjlpBj3LWRXXseMLIZ_GJooLVDRrpdvuyV23dviXmb4djI4zJ1n3fGTcrZjATNknay3dQbZOCcJSTRReDi6HFywCWcbJRAna9MV7NTNMD-1m_mDm832rHng">
            <a:extLst>
              <a:ext uri="{FF2B5EF4-FFF2-40B4-BE49-F238E27FC236}">
                <a16:creationId xmlns:a16="http://schemas.microsoft.com/office/drawing/2014/main" id="{8FC61736-B4D9-47FC-BF89-244E5A36E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727" y="2541018"/>
            <a:ext cx="7858545" cy="3713584"/>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629B1DA2-721F-4F65-82D1-CD01B4F4C774}"/>
              </a:ext>
            </a:extLst>
          </p:cNvPr>
          <p:cNvSpPr txBox="1"/>
          <p:nvPr/>
        </p:nvSpPr>
        <p:spPr>
          <a:xfrm>
            <a:off x="2166727" y="457200"/>
            <a:ext cx="7858544" cy="1938992"/>
          </a:xfrm>
          <a:prstGeom prst="rect">
            <a:avLst/>
          </a:prstGeom>
          <a:noFill/>
        </p:spPr>
        <p:txBody>
          <a:bodyPr wrap="square" rtlCol="0">
            <a:spAutoFit/>
          </a:bodyPr>
          <a:lstStyle/>
          <a:p>
            <a:r>
              <a:rPr lang="fr-FR" sz="2000" dirty="0"/>
              <a:t>Quand on parle de gâchis d’énergie ou de pollution informatique, la première réponse ou idée que les personnes ont en générale est que les centre de données sont les principaux acteurs de cette pollution, hors comme démontré ci contre on peut voir que les utilisateurs sont actuellement les premiers acteurs de ce dernier. D’où l’importance du développement durable dans le développement web.</a:t>
            </a:r>
          </a:p>
        </p:txBody>
      </p:sp>
    </p:spTree>
    <p:extLst>
      <p:ext uri="{BB962C8B-B14F-4D97-AF65-F5344CB8AC3E}">
        <p14:creationId xmlns:p14="http://schemas.microsoft.com/office/powerpoint/2010/main" val="60211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rgbClr val="94C276"/>
            </a:gs>
            <a:gs pos="22000">
              <a:srgbClr val="C6DEB6"/>
            </a:gs>
            <a:gs pos="0">
              <a:schemeClr val="accent6">
                <a:lumMod val="0"/>
                <a:lumOff val="100000"/>
              </a:schemeClr>
            </a:gs>
            <a:gs pos="87000">
              <a:schemeClr val="accent6">
                <a:lumMod val="100000"/>
              </a:schemeClr>
            </a:gs>
          </a:gsLst>
          <a:lin ang="0" scaled="1"/>
          <a:tileRect/>
        </a:gradFill>
        <a:effectLst/>
      </p:bgPr>
    </p:bg>
    <p:spTree>
      <p:nvGrpSpPr>
        <p:cNvPr id="1" name=""/>
        <p:cNvGrpSpPr/>
        <p:nvPr/>
      </p:nvGrpSpPr>
      <p:grpSpPr>
        <a:xfrm>
          <a:off x="0" y="0"/>
          <a:ext cx="0" cy="0"/>
          <a:chOff x="0" y="0"/>
          <a:chExt cx="0" cy="0"/>
        </a:xfrm>
      </p:grpSpPr>
      <p:sp>
        <p:nvSpPr>
          <p:cNvPr id="5" name="Rectangle : en biseau 4">
            <a:extLst>
              <a:ext uri="{FF2B5EF4-FFF2-40B4-BE49-F238E27FC236}">
                <a16:creationId xmlns:a16="http://schemas.microsoft.com/office/drawing/2014/main" id="{8E010B97-13F5-44DE-99C8-9CD0E7E19ED8}"/>
              </a:ext>
            </a:extLst>
          </p:cNvPr>
          <p:cNvSpPr/>
          <p:nvPr/>
        </p:nvSpPr>
        <p:spPr>
          <a:xfrm>
            <a:off x="-977900" y="-990600"/>
            <a:ext cx="13169900" cy="7848600"/>
          </a:xfrm>
          <a:prstGeom prst="bevel">
            <a:avLst/>
          </a:prstGeom>
          <a:gradFill>
            <a:gsLst>
              <a:gs pos="39000">
                <a:srgbClr val="92D050"/>
              </a:gs>
              <a:gs pos="17000">
                <a:srgbClr val="C6DEB6"/>
              </a:gs>
              <a:gs pos="0">
                <a:schemeClr val="accent6">
                  <a:lumMod val="0"/>
                  <a:lumOff val="100000"/>
                </a:schemeClr>
              </a:gs>
              <a:gs pos="77000">
                <a:schemeClr val="accent6">
                  <a:lumMod val="100000"/>
                </a:schemeClr>
              </a:gs>
            </a:gsLst>
            <a:lin ang="0" scaled="1"/>
          </a:gra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 en biseau 3">
            <a:extLst>
              <a:ext uri="{FF2B5EF4-FFF2-40B4-BE49-F238E27FC236}">
                <a16:creationId xmlns:a16="http://schemas.microsoft.com/office/drawing/2014/main" id="{5C73ED3B-8FF5-4783-A9A4-23C663E0E459}"/>
              </a:ext>
            </a:extLst>
          </p:cNvPr>
          <p:cNvSpPr/>
          <p:nvPr/>
        </p:nvSpPr>
        <p:spPr>
          <a:xfrm>
            <a:off x="-827314" y="-1003300"/>
            <a:ext cx="13019314" cy="7861300"/>
          </a:xfrm>
          <a:prstGeom prst="bevel">
            <a:avLst/>
          </a:prstGeom>
          <a:gradFill>
            <a:gsLst>
              <a:gs pos="39000">
                <a:srgbClr val="92D050"/>
              </a:gs>
              <a:gs pos="17000">
                <a:srgbClr val="C6DEB6"/>
              </a:gs>
              <a:gs pos="0">
                <a:schemeClr val="accent6">
                  <a:lumMod val="0"/>
                  <a:lumOff val="100000"/>
                </a:schemeClr>
              </a:gs>
              <a:gs pos="77000">
                <a:schemeClr val="accent6">
                  <a:lumMod val="100000"/>
                </a:schemeClr>
              </a:gs>
            </a:gsLst>
            <a:lin ang="0" scaled="1"/>
          </a:gra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74" name="Picture 2" descr="https://lh3.googleusercontent.com/X6gX9LDmqQ9qa8rpfupyTeL51IMsqD-VX6dfbdfFgCVKnZ3IRxAj_VMi1YjgLhq2Q2f9ABpNHD3ct66IoXe8MMg_Va5s_9rlfgW9JYarIrpF9hwS8TKIsn-UHOZWe4YHHQ">
            <a:extLst>
              <a:ext uri="{FF2B5EF4-FFF2-40B4-BE49-F238E27FC236}">
                <a16:creationId xmlns:a16="http://schemas.microsoft.com/office/drawing/2014/main" id="{08ED106C-6A9C-49CB-9AF5-5D2A2D6998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031" y="2870833"/>
            <a:ext cx="6501937" cy="3780991"/>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705E122D-35E9-43A7-8086-B37BC4A4D50A}"/>
              </a:ext>
            </a:extLst>
          </p:cNvPr>
          <p:cNvSpPr txBox="1"/>
          <p:nvPr/>
        </p:nvSpPr>
        <p:spPr>
          <a:xfrm>
            <a:off x="1193800" y="206176"/>
            <a:ext cx="9804400" cy="3108543"/>
          </a:xfrm>
          <a:prstGeom prst="rect">
            <a:avLst/>
          </a:prstGeom>
          <a:noFill/>
        </p:spPr>
        <p:txBody>
          <a:bodyPr wrap="square" rtlCol="0">
            <a:spAutoFit/>
          </a:bodyPr>
          <a:lstStyle/>
          <a:p>
            <a:r>
              <a:rPr lang="fr-FR" sz="2000" dirty="0"/>
              <a:t>Un mauvais code est fait de beaucoup de lignes et de fonctions inutiles. Il demandera au processeur plus de calculs pour parvenir à un même résultat. L’ordinateur prendra plus de temps pour fonctionner et, donc, consomme plus d’énergie</a:t>
            </a:r>
          </a:p>
          <a:p>
            <a:br>
              <a:rPr lang="fr-FR" sz="2000" dirty="0"/>
            </a:br>
            <a:r>
              <a:rPr lang="fr-FR" sz="2000" dirty="0"/>
              <a:t>Un constat partagé par Philippe </a:t>
            </a:r>
            <a:r>
              <a:rPr lang="fr-FR" sz="2000" dirty="0" err="1"/>
              <a:t>Derouette</a:t>
            </a:r>
            <a:r>
              <a:rPr lang="fr-FR" sz="2000" dirty="0"/>
              <a:t> qui travaille sur les questions de green IT pour le groupe Banque Populaire et Caisse d’Epargne. « Quand on propose du e-commerce, on impacte la machine de son internaute. Si l’on pompe toutes les ressources de son ordinateur, ça va ramer. Le client ne sera pas satisfait ». Le risque : le voir partir chez son concurrent.</a:t>
            </a:r>
          </a:p>
          <a:p>
            <a:br>
              <a:rPr lang="fr-FR" dirty="0"/>
            </a:br>
            <a:endParaRPr lang="fr-FR" dirty="0"/>
          </a:p>
        </p:txBody>
      </p:sp>
    </p:spTree>
    <p:extLst>
      <p:ext uri="{BB962C8B-B14F-4D97-AF65-F5344CB8AC3E}">
        <p14:creationId xmlns:p14="http://schemas.microsoft.com/office/powerpoint/2010/main" val="386850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61000">
              <a:srgbClr val="94C276"/>
            </a:gs>
            <a:gs pos="34000">
              <a:srgbClr val="C6DEB6"/>
            </a:gs>
            <a:gs pos="15000">
              <a:schemeClr val="accent6">
                <a:lumMod val="0"/>
                <a:lumOff val="100000"/>
              </a:schemeClr>
            </a:gs>
            <a:gs pos="87000">
              <a:schemeClr val="accent6">
                <a:lumMod val="100000"/>
              </a:schemeClr>
            </a:gs>
          </a:gsLst>
          <a:lin ang="0" scaled="1"/>
          <a:tileRect/>
        </a:gradFill>
        <a:effectLst/>
      </p:bgPr>
    </p:bg>
    <p:spTree>
      <p:nvGrpSpPr>
        <p:cNvPr id="1" name=""/>
        <p:cNvGrpSpPr/>
        <p:nvPr/>
      </p:nvGrpSpPr>
      <p:grpSpPr>
        <a:xfrm>
          <a:off x="0" y="0"/>
          <a:ext cx="0" cy="0"/>
          <a:chOff x="0" y="0"/>
          <a:chExt cx="0" cy="0"/>
        </a:xfrm>
      </p:grpSpPr>
      <p:sp>
        <p:nvSpPr>
          <p:cNvPr id="5" name="Rectangle : en biseau 4">
            <a:extLst>
              <a:ext uri="{FF2B5EF4-FFF2-40B4-BE49-F238E27FC236}">
                <a16:creationId xmlns:a16="http://schemas.microsoft.com/office/drawing/2014/main" id="{17F614C0-C89B-4831-BCC1-F9592E54A5F3}"/>
              </a:ext>
            </a:extLst>
          </p:cNvPr>
          <p:cNvSpPr/>
          <p:nvPr/>
        </p:nvSpPr>
        <p:spPr>
          <a:xfrm>
            <a:off x="-977900" y="-990600"/>
            <a:ext cx="13169900" cy="7848600"/>
          </a:xfrm>
          <a:prstGeom prst="bevel">
            <a:avLst/>
          </a:prstGeom>
          <a:gradFill>
            <a:gsLst>
              <a:gs pos="39000">
                <a:srgbClr val="92D050"/>
              </a:gs>
              <a:gs pos="17000">
                <a:srgbClr val="C6DEB6"/>
              </a:gs>
              <a:gs pos="0">
                <a:schemeClr val="accent6">
                  <a:lumMod val="0"/>
                  <a:lumOff val="100000"/>
                </a:schemeClr>
              </a:gs>
              <a:gs pos="77000">
                <a:schemeClr val="accent6">
                  <a:lumMod val="100000"/>
                </a:schemeClr>
              </a:gs>
            </a:gsLst>
            <a:lin ang="0" scaled="1"/>
          </a:gra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52DB6A0D-2EA2-4BF5-A4B4-C9E6F0F66C0C}"/>
              </a:ext>
            </a:extLst>
          </p:cNvPr>
          <p:cNvSpPr txBox="1"/>
          <p:nvPr/>
        </p:nvSpPr>
        <p:spPr>
          <a:xfrm>
            <a:off x="0" y="0"/>
            <a:ext cx="12192000" cy="6555641"/>
          </a:xfrm>
          <a:prstGeom prst="rect">
            <a:avLst/>
          </a:prstGeom>
          <a:noFill/>
        </p:spPr>
        <p:txBody>
          <a:bodyPr wrap="square" rtlCol="0">
            <a:spAutoFit/>
            <a:scene3d>
              <a:camera prst="orthographicFront"/>
              <a:lightRig rig="threePt" dir="t"/>
            </a:scene3d>
            <a:sp3d extrusionH="57150" contourW="12700">
              <a:bevelT w="38100" h="38100"/>
              <a:bevelB w="38100" h="38100"/>
              <a:contourClr>
                <a:srgbClr val="C00000"/>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3000" b="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3000" b="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3000" dirty="0">
              <a:solidFill>
                <a:srgbClr val="FF0000"/>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3000" b="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3000" dirty="0">
              <a:solidFill>
                <a:srgbClr val="FF0000"/>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3000" b="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3000" b="0" i="0" u="none" strike="noStrike" kern="1200" cap="none" spc="0" normalizeH="0" baseline="0" noProof="0" dirty="0">
                <a:ln>
                  <a:noFill/>
                </a:ln>
                <a:solidFill>
                  <a:srgbClr val="FF0000"/>
                </a:solidFill>
                <a:effectLst/>
                <a:uLnTx/>
                <a:uFillTx/>
                <a:latin typeface="Calibri" panose="020F0502020204030204"/>
                <a:ea typeface="+mn-ea"/>
                <a:cs typeface="+mn-cs"/>
              </a:rPr>
              <a:t>2) Comment en tant que web développeur peut on contribuer au développement durable.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3000" b="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3000" b="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3000" b="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3000" b="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3000" b="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30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746085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216</TotalTime>
  <Words>1691</Words>
  <Application>Microsoft Office PowerPoint</Application>
  <PresentationFormat>Grand écran</PresentationFormat>
  <Paragraphs>130</Paragraphs>
  <Slides>22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Arial</vt:lpstr>
      <vt:lpstr>Arial Black</vt:lpstr>
      <vt:lpstr>Calibri</vt:lpstr>
      <vt:lpstr>Calibri Light</vt:lpstr>
      <vt:lpstr>Thème Office</vt:lpstr>
      <vt:lpstr>Développement durable et Développement web</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Développement durable et Développement web</dc:title>
  <dc:creator>Zer0 Alexander</dc:creator>
  <cp:lastModifiedBy>Zer0 Alexander</cp:lastModifiedBy>
  <cp:revision>29</cp:revision>
  <dcterms:created xsi:type="dcterms:W3CDTF">2020-12-08T13:12:54Z</dcterms:created>
  <dcterms:modified xsi:type="dcterms:W3CDTF">2020-12-10T14:17:21Z</dcterms:modified>
</cp:coreProperties>
</file>