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7" r:id="rId11"/>
    <p:sldId id="268" r:id="rId12"/>
    <p:sldId id="263" r:id="rId13"/>
    <p:sldId id="264" r:id="rId14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3C1C04-7DCF-45F9-B834-6187A57D663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2984FD-16FC-4FA3-BECF-74697652F4B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04048D-FC86-4DDA-BF3D-CADAFFE997B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20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818B57-F90A-48BA-9088-1763DA849BB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7B7451-6B91-4481-AC71-C3AAB90BB64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ED7FD1-6679-400F-95E4-DBBEBCA5929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E619D4-68AD-4EB3-9763-3E446D34A3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AD50E2F-BA82-422C-861A-528CF5F5CA7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F1D8090-404B-4DA9-B51D-47F6393577D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D44307-F28F-4BF5-A503-6DBF933F594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D3C29-25A0-4A81-AF47-479A39FE71A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FC62C3-1475-4BF3-91AD-033E95DED4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30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w="9525" cap="rnd">
              <a:solidFill>
                <a:srgbClr val="BFBFBF"/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w="9525" cap="rnd">
              <a:solidFill>
                <a:srgbClr val="D9D9D9"/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720" y="-8640"/>
            <a:ext cx="12190680" cy="6867000"/>
            <a:chOff x="720" y="-8640"/>
            <a:chExt cx="12190680" cy="686700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w="9525" cap="rnd">
              <a:solidFill>
                <a:srgbClr val="BFBFBF"/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w="9525" cap="rnd">
              <a:solidFill>
                <a:srgbClr val="D9D9D9"/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ru-RU" sz="1800" b="0" strike="noStrike" spc="-1">
                <a:solidFill>
                  <a:srgbClr val="000000"/>
                </a:solidFill>
                <a:latin typeface="XO Orie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Для правки текста заглавия щёлкните мышью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185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Седьмой уровень структуры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185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Седьмой уровень структуры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080" cy="185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XO Oriel"/>
              </a:rPr>
              <a:t>Седьмой уровень структуры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7" name="PlaceHolder 6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7AC62DC-5A8A-4070-B496-17885C2E147F}" type="slidenum">
              <a:rPr lang="en-US" sz="900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ru-RU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7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.econf.rae.ru/pdf/2014/03/3245.pdf" TargetMode="External"/><Relationship Id="rId3" Type="http://schemas.openxmlformats.org/officeDocument/2006/relationships/hyperlink" Target="https://ru.wikipedia.org/wiki/&#1052;&#1080;&#1085;&#1080;&#1084;&#1072;&#1082;&#1089;" TargetMode="External"/><Relationship Id="rId7" Type="http://schemas.openxmlformats.org/officeDocument/2006/relationships/hyperlink" Target="https://python-scripts.com/pyqt5" TargetMode="External"/><Relationship Id="rId2" Type="http://schemas.openxmlformats.org/officeDocument/2006/relationships/hyperlink" Target="https://habr.com/ru/companies/productstar/articles/523044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python-3.ru/category/pyqt" TargetMode="External"/><Relationship Id="rId5" Type="http://schemas.openxmlformats.org/officeDocument/2006/relationships/hyperlink" Target="https://ru.stackoverflow.com/" TargetMode="External"/><Relationship Id="rId4" Type="http://schemas.openxmlformats.org/officeDocument/2006/relationships/hyperlink" Target="https://doc.qt.io/qtforpython-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068920" y="2221560"/>
            <a:ext cx="7766280" cy="164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5400" b="0" strike="noStrike" spc="-1">
                <a:solidFill>
                  <a:schemeClr val="accent1"/>
                </a:solidFill>
                <a:latin typeface="Trebuchet MS"/>
              </a:rPr>
              <a:t>Приложение-игра «Длинные нарды»</a:t>
            </a:r>
            <a:endParaRPr lang="ru-RU" sz="54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425120" y="5094720"/>
            <a:ext cx="7766280" cy="1096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chemeClr val="dk1"/>
                </a:solidFill>
                <a:latin typeface="Trebuchet MS (Заголовки)"/>
              </a:rPr>
              <a:t>Автор работы: </a:t>
            </a:r>
            <a:endParaRPr lang="ru-RU" sz="2000" b="0" strike="noStrike" spc="-1">
              <a:solidFill>
                <a:srgbClr val="000000"/>
              </a:solidFill>
              <a:latin typeface="XO Orie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chemeClr val="dk1"/>
                </a:solidFill>
                <a:latin typeface="Trebuchet MS (Заголовки)"/>
              </a:rPr>
              <a:t>ученик 10 «К» класса Макаров Артём</a:t>
            </a:r>
            <a:endParaRPr lang="ru-RU" sz="2000" b="0" strike="noStrike" spc="-1">
              <a:solidFill>
                <a:srgbClr val="000000"/>
              </a:solidFill>
              <a:latin typeface="XO Orie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chemeClr val="dk1"/>
                </a:solidFill>
                <a:latin typeface="Trebuchet MS (Заголовки)"/>
              </a:rPr>
              <a:t>Руководитель: Вязовов С.М., </a:t>
            </a:r>
            <a:r>
              <a:rPr sz="2000"/>
              <a:t/>
            </a:r>
            <a:br>
              <a:rPr sz="2000"/>
            </a:br>
            <a:r>
              <a:rPr lang="ru-RU" sz="2000" b="0" strike="noStrike" spc="-1">
                <a:solidFill>
                  <a:schemeClr val="dk1"/>
                </a:solidFill>
                <a:latin typeface="Trebuchet MS (Заголовки)"/>
              </a:rPr>
              <a:t>заведующий кафедрой информатики, учитель информатики</a:t>
            </a:r>
            <a:endParaRPr lang="ru-RU" sz="2000" b="0" strike="noStrike" spc="-1">
              <a:solidFill>
                <a:srgbClr val="000000"/>
              </a:solidFill>
              <a:latin typeface="XO Orie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XO Orie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7" name="Прямоугольник 3"/>
          <p:cNvSpPr/>
          <p:nvPr/>
        </p:nvSpPr>
        <p:spPr>
          <a:xfrm>
            <a:off x="-106920" y="0"/>
            <a:ext cx="122979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ru-RU" sz="2000" b="0" strike="noStrike" spc="-1">
                <a:solidFill>
                  <a:schemeClr val="dk1"/>
                </a:solidFill>
                <a:latin typeface="Trebuchet MS (Заголовки)"/>
              </a:rPr>
              <a:t>Муниципальное автономное общеобразовательное учреждение</a:t>
            </a:r>
            <a:endParaRPr lang="ru-RU" sz="2000" b="0" strike="noStrike" spc="-1">
              <a:solidFill>
                <a:srgbClr val="000000"/>
              </a:solidFill>
              <a:latin typeface="XO Oriel"/>
            </a:endParaRPr>
          </a:p>
          <a:p>
            <a:pPr algn="ctr" defTabSz="457200">
              <a:lnSpc>
                <a:spcPct val="100000"/>
              </a:lnSpc>
            </a:pPr>
            <a:r>
              <a:rPr lang="ru-RU" sz="2000" b="0" strike="noStrike" spc="-1">
                <a:solidFill>
                  <a:schemeClr val="dk1"/>
                </a:solidFill>
                <a:latin typeface="Trebuchet MS (Заголовки)"/>
              </a:rPr>
              <a:t>«Лицей №14 имени Заслуженного учителя Российской Федерации А.М. Кузьмина»</a:t>
            </a:r>
            <a:endParaRPr lang="ru-RU" sz="2000" b="0" strike="noStrike" spc="-1">
              <a:solidFill>
                <a:srgbClr val="000000"/>
              </a:solidFill>
              <a:latin typeface="XO Ori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5357" y="79460"/>
            <a:ext cx="829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  <a:tabLst>
                <a:tab pos="0" algn="l"/>
              </a:tabLst>
            </a:pPr>
            <a:r>
              <a:rPr lang="ru-RU" sz="2400" spc="-1" dirty="0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Бот, реализованный через дерево принятия решений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6" y="541125"/>
            <a:ext cx="4605029" cy="47499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48" y="541125"/>
            <a:ext cx="4477314" cy="35645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48" y="4180887"/>
            <a:ext cx="4338220" cy="25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590" y="20464"/>
            <a:ext cx="9691958" cy="926794"/>
          </a:xfrm>
        </p:spPr>
        <p:txBody>
          <a:bodyPr/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ru-RU" sz="3200" spc="-1" dirty="0" smtClean="0">
                <a:solidFill>
                  <a:schemeClr val="accent1"/>
                </a:solidFill>
                <a:latin typeface="Trebuchet MS"/>
              </a:rPr>
              <a:t>Про алгоритм </a:t>
            </a:r>
            <a:r>
              <a:rPr lang="en-US" sz="3200" spc="-1" dirty="0" err="1">
                <a:solidFill>
                  <a:schemeClr val="accent1"/>
                </a:solidFill>
                <a:latin typeface="Trebuchet MS"/>
              </a:rPr>
              <a:t>minmax</a:t>
            </a:r>
            <a:r>
              <a:rPr lang="en-US" sz="3200" spc="-1" dirty="0">
                <a:solidFill>
                  <a:schemeClr val="accent1"/>
                </a:solidFill>
                <a:latin typeface="Trebuchet MS"/>
              </a:rPr>
              <a:t> </a:t>
            </a:r>
            <a:r>
              <a:rPr lang="ru-RU" sz="3200" spc="-1" dirty="0">
                <a:solidFill>
                  <a:schemeClr val="accent1"/>
                </a:solidFill>
                <a:latin typeface="Trebuchet MS"/>
              </a:rPr>
              <a:t>с альфа-бета отсечением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63589" y="780797"/>
            <a:ext cx="87686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0" i="0" dirty="0" smtClean="0">
                <a:effectLst/>
                <a:latin typeface="+mj-lt"/>
              </a:rPr>
              <a:t>Алгоритм </a:t>
            </a:r>
            <a:r>
              <a:rPr lang="ru-RU" sz="1500" b="1" i="0" dirty="0" err="1" smtClean="0">
                <a:effectLst/>
                <a:latin typeface="+mj-lt"/>
              </a:rPr>
              <a:t>Minimax</a:t>
            </a:r>
            <a:r>
              <a:rPr lang="ru-RU" sz="1500" b="1" i="0" dirty="0" smtClean="0">
                <a:effectLst/>
                <a:latin typeface="+mj-lt"/>
              </a:rPr>
              <a:t> с альфа-бета отсечением</a:t>
            </a:r>
            <a:r>
              <a:rPr lang="ru-RU" sz="1500" b="0" i="0" dirty="0" smtClean="0">
                <a:effectLst/>
                <a:latin typeface="+mj-lt"/>
              </a:rPr>
              <a:t> — это способ принимать оптимальные решения в играх с двумя противниками (например, нарды, шахматы, крестики-нолики). Он помогает выбрать ход, который максимизирует ваш выигрыш, учитывая, что противник будет минимизировать его.</a:t>
            </a:r>
            <a:endParaRPr lang="ru-RU" sz="1500" dirty="0">
              <a:latin typeface="+mj-lt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63589" y="1790753"/>
            <a:ext cx="876868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0" dirty="0" smtClean="0">
                <a:effectLst/>
                <a:latin typeface="+mj-lt"/>
              </a:rPr>
              <a:t>1) Базовый </a:t>
            </a:r>
            <a:r>
              <a:rPr lang="ru-RU" sz="1400" b="1" i="0" dirty="0" err="1" smtClean="0">
                <a:effectLst/>
                <a:latin typeface="+mj-lt"/>
              </a:rPr>
              <a:t>Minimax</a:t>
            </a:r>
            <a:r>
              <a:rPr lang="ru-RU" sz="1400" dirty="0">
                <a:latin typeface="+mj-lt"/>
              </a:rPr>
              <a:t> </a:t>
            </a:r>
          </a:p>
          <a:p>
            <a:r>
              <a:rPr lang="ru-RU" sz="1400" b="1" i="0" dirty="0" smtClean="0">
                <a:effectLst/>
                <a:latin typeface="+mj-lt"/>
              </a:rPr>
              <a:t>Цель:</a:t>
            </a:r>
            <a:r>
              <a:rPr lang="ru-RU" sz="1400" b="0" i="0" dirty="0" smtClean="0">
                <a:effectLst/>
                <a:latin typeface="+mj-lt"/>
              </a:rPr>
              <a:t> Найти путь к листу дерева (конечной позиции) с максимальной оценкой, предполагая, что противник играет оптимально.</a:t>
            </a:r>
          </a:p>
          <a:p>
            <a:r>
              <a:rPr lang="ru-RU" sz="1400" b="1" i="0" dirty="0" smtClean="0">
                <a:effectLst/>
                <a:latin typeface="+mj-lt"/>
              </a:rPr>
              <a:t>Проблема:</a:t>
            </a:r>
            <a:r>
              <a:rPr lang="ru-RU" sz="1400" b="0" i="0" dirty="0" smtClean="0">
                <a:effectLst/>
                <a:latin typeface="+mj-lt"/>
              </a:rPr>
              <a:t> В сложных играх дерево огромное, и перебирать все варианты слишком долго.</a:t>
            </a:r>
          </a:p>
          <a:p>
            <a:r>
              <a:rPr lang="ru-RU" sz="1400" b="1" dirty="0"/>
              <a:t>2)</a:t>
            </a:r>
            <a:r>
              <a:rPr lang="ru-RU" sz="1400" dirty="0"/>
              <a:t> </a:t>
            </a:r>
            <a:r>
              <a:rPr lang="ru-RU" sz="1400" b="1" dirty="0"/>
              <a:t>Альфа-бета отсечение</a:t>
            </a:r>
            <a:endParaRPr lang="ru-RU" sz="1400" dirty="0"/>
          </a:p>
          <a:p>
            <a:r>
              <a:rPr lang="ru-RU" sz="1400" dirty="0"/>
              <a:t>Это оптимизация </a:t>
            </a:r>
            <a:r>
              <a:rPr lang="ru-RU" sz="1400" dirty="0" err="1"/>
              <a:t>Minimax</a:t>
            </a:r>
            <a:r>
              <a:rPr lang="ru-RU" sz="1400" dirty="0"/>
              <a:t>, которая «отрезает» ветви дерева, которые точно не повлияют на итоговое решение.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Альфа (α)</a:t>
            </a:r>
            <a:r>
              <a:rPr lang="ru-RU" sz="1400" dirty="0"/>
              <a:t> — лучшая оценка для </a:t>
            </a:r>
            <a:r>
              <a:rPr lang="ru-RU" sz="1400" dirty="0" err="1"/>
              <a:t>максимизирующего</a:t>
            </a:r>
            <a:r>
              <a:rPr lang="ru-RU" sz="1400" dirty="0"/>
              <a:t> игрока на текущем уровне</a:t>
            </a:r>
            <a:r>
              <a:rPr lang="en-US" sz="1400" dirty="0"/>
              <a:t>(</a:t>
            </a:r>
            <a:r>
              <a:rPr lang="ru-RU" sz="1400" dirty="0"/>
              <a:t>изначально -∞).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Бета (β)</a:t>
            </a:r>
            <a:r>
              <a:rPr lang="ru-RU" sz="1400" dirty="0"/>
              <a:t> — лучшая оценка для </a:t>
            </a:r>
            <a:r>
              <a:rPr lang="ru-RU" sz="1400" dirty="0" err="1"/>
              <a:t>минимизирующего</a:t>
            </a:r>
            <a:r>
              <a:rPr lang="ru-RU" sz="1400" dirty="0"/>
              <a:t> игрока</a:t>
            </a:r>
            <a:r>
              <a:rPr lang="en-US" sz="1400" dirty="0" smtClean="0"/>
              <a:t> (</a:t>
            </a:r>
            <a:r>
              <a:rPr lang="ru-RU" sz="1400" dirty="0" smtClean="0"/>
              <a:t>изначально +∞).</a:t>
            </a:r>
            <a:endParaRPr lang="ru-RU" sz="1400" dirty="0"/>
          </a:p>
          <a:p>
            <a:r>
              <a:rPr lang="ru-RU" sz="1400" b="1" dirty="0"/>
              <a:t>Как это работает: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Вы идете вглубь дерева и считаете оценку для текущего узла.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Если натыкаетесь на ситуацию, где: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b="1" dirty="0"/>
              <a:t>Для вашего хода (максимизация):</a:t>
            </a:r>
            <a:r>
              <a:rPr lang="ru-RU" sz="1400" dirty="0"/>
              <a:t> текущая оценка ≥ β → дальше можно не смотреть (ветка отсекается).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b="1" dirty="0"/>
              <a:t>Для хода противника (минимизация):</a:t>
            </a:r>
            <a:r>
              <a:rPr lang="ru-RU" sz="1400" dirty="0"/>
              <a:t> текущая оценка ≤ α → ветка тоже отсекается.</a:t>
            </a:r>
          </a:p>
          <a:p>
            <a:r>
              <a:rPr lang="en-US" sz="1400" b="1" dirty="0"/>
              <a:t>3) </a:t>
            </a:r>
            <a:r>
              <a:rPr lang="ru-RU" sz="1400" b="1" dirty="0"/>
              <a:t>Плюсы альфа-бета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Не меняет результат — решение такое же, как у обычного </a:t>
            </a:r>
            <a:r>
              <a:rPr lang="ru-RU" sz="1400" b="1" dirty="0" err="1"/>
              <a:t>Minimax</a:t>
            </a:r>
            <a:r>
              <a:rPr lang="ru-RU" sz="1400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Ускоряет поиск — иногда в разы (особенно если проверять лучшие ходы первыми).</a:t>
            </a:r>
          </a:p>
          <a:p>
            <a:endParaRPr lang="ru-RU" sz="1400" b="0" i="0" dirty="0">
              <a:effectLst/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63589" y="5688449"/>
            <a:ext cx="10090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latin typeface="+mj-lt"/>
              </a:rPr>
              <a:t>4) Аналогия из жизни:</a:t>
            </a:r>
            <a:endParaRPr lang="ru-RU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 </a:t>
            </a:r>
            <a:r>
              <a:rPr lang="ru-RU" sz="1400" b="1" dirty="0" smtClean="0">
                <a:latin typeface="+mj-lt"/>
              </a:rPr>
              <a:t>α — ваша минимальная цена («не меньше 100 рублей»).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 smtClean="0">
                <a:latin typeface="+mj-lt"/>
              </a:rPr>
              <a:t> β</a:t>
            </a:r>
            <a:r>
              <a:rPr lang="ru-RU" sz="1400" b="1" dirty="0">
                <a:latin typeface="+mj-lt"/>
              </a:rPr>
              <a:t> — максимальная цена продавца («не больше 200 рублей»).</a:t>
            </a:r>
            <a:br>
              <a:rPr lang="ru-RU" sz="1400" b="1" dirty="0">
                <a:latin typeface="+mj-lt"/>
              </a:rPr>
            </a:br>
            <a:r>
              <a:rPr lang="ru-RU" sz="1400" b="1" dirty="0">
                <a:latin typeface="+mj-lt"/>
              </a:rPr>
              <a:t>Если продавец предлагает товар за 150 рублей, а вы уже нашли вариант за 120 рублей, дальнейший торг бессмыслен — вы отсекаете переговоры.</a:t>
            </a:r>
          </a:p>
        </p:txBody>
      </p:sp>
    </p:spTree>
    <p:extLst>
      <p:ext uri="{BB962C8B-B14F-4D97-AF65-F5344CB8AC3E}">
        <p14:creationId xmlns:p14="http://schemas.microsoft.com/office/powerpoint/2010/main" val="14784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0" strike="noStrike" spc="-1" dirty="0" smtClean="0">
                <a:solidFill>
                  <a:schemeClr val="accent1"/>
                </a:solidFill>
                <a:latin typeface="Trebuchet MS"/>
              </a:rPr>
              <a:t>Заключение</a:t>
            </a:r>
            <a:endParaRPr lang="ru-RU" sz="3600" b="0" strike="noStrike" spc="-1" dirty="0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Подробно изучен модуль </a:t>
            </a:r>
            <a:r>
              <a:rPr lang="en-US" sz="1800" b="0" strike="noStrike" spc="-1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PyQt5</a:t>
            </a:r>
            <a:endParaRPr lang="ru-RU" sz="1800" b="0" strike="noStrike" spc="-1" dirty="0" smtClean="0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Изучено и реализовано устройство дерева принятия решений на основе алгоритма </a:t>
            </a:r>
            <a:r>
              <a:rPr lang="en-US" sz="1800" b="0" strike="noStrike" spc="-1" dirty="0" err="1" smtClean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minmax</a:t>
            </a:r>
            <a:r>
              <a:rPr lang="en-US" sz="1800" b="0" strike="noStrike" spc="-1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(</a:t>
            </a:r>
            <a:r>
              <a:rPr lang="ru-RU" sz="1800" b="0" strike="noStrike" spc="-1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минимизация ходов соперника и максимизация своих ходов)</a:t>
            </a:r>
            <a:endParaRPr lang="ru-RU" sz="1800" b="0" strike="noStrike" spc="-1" dirty="0" smtClean="0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Разработан </a:t>
            </a:r>
            <a:r>
              <a:rPr lang="en-US" sz="1800" b="0" strike="noStrike" spc="-1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UI </a:t>
            </a:r>
            <a:r>
              <a:rPr lang="ru-RU" sz="1800" b="0" strike="noStrike" spc="-1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приложения</a:t>
            </a:r>
            <a:endParaRPr lang="ru-RU" sz="1800" b="0" strike="noStrike" spc="-1" dirty="0" smtClean="0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Разработаны два режима игры: «человек против человека» и «человек против бота»</a:t>
            </a:r>
            <a:endParaRPr lang="ru-RU" sz="1800" b="0" strike="noStrike" spc="-1" dirty="0" smtClean="0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800" b="0" strike="noStrike" spc="-1" dirty="0" smtClean="0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800" b="0" strike="noStrike" spc="-1" dirty="0" smtClean="0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В итоге была создана: приложение игра с режимами игры «человек против человека» и «человек против бота» с понятным аккуратным графическим интерфейсом</a:t>
            </a:r>
            <a:endParaRPr lang="ru-RU" sz="1800" b="0" strike="noStrike" spc="-1" dirty="0" smtClean="0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800" b="0" strike="noStrike" spc="-1" dirty="0" smtClean="0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XO Ori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0" strike="noStrike" spc="-1">
                <a:solidFill>
                  <a:schemeClr val="accent1"/>
                </a:solidFill>
                <a:latin typeface="Trebuchet MS"/>
              </a:rPr>
              <a:t>Список использованных источников</a:t>
            </a:r>
            <a:endParaRPr lang="ru-RU" sz="36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333" lnSpcReduction="10000"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https</a:t>
            </a:r>
            <a:r>
              <a:rPr lang="ru-RU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://</a:t>
            </a:r>
            <a:r>
              <a:rPr lang="en-US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habr</a:t>
            </a:r>
            <a:r>
              <a:rPr lang="ru-RU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.</a:t>
            </a:r>
            <a:r>
              <a:rPr lang="en-US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com</a:t>
            </a:r>
            <a:r>
              <a:rPr lang="ru-RU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/</a:t>
            </a:r>
            <a:r>
              <a:rPr lang="en-US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ru</a:t>
            </a:r>
            <a:r>
              <a:rPr lang="ru-RU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/</a:t>
            </a:r>
            <a:r>
              <a:rPr lang="en-US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companies</a:t>
            </a:r>
            <a:r>
              <a:rPr lang="ru-RU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/</a:t>
            </a:r>
            <a:r>
              <a:rPr lang="en-US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productstar</a:t>
            </a:r>
            <a:r>
              <a:rPr lang="ru-RU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/</a:t>
            </a:r>
            <a:r>
              <a:rPr lang="en-US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articles</a:t>
            </a:r>
            <a:r>
              <a:rPr lang="ru-RU" sz="2200" b="0" u="sng" strike="noStrike" spc="-1">
                <a:solidFill>
                  <a:schemeClr val="dk1"/>
                </a:solidFill>
                <a:uFillTx/>
                <a:latin typeface="Trebuchet MS"/>
                <a:hlinkClick r:id="rId2"/>
              </a:rPr>
              <a:t>/523044/</a:t>
            </a:r>
            <a:endParaRPr lang="ru-RU" sz="2200" b="0" strike="noStrike" spc="-1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200" b="0" u="sng" strike="noStrike" spc="-1">
                <a:solidFill>
                  <a:schemeClr val="dk1"/>
                </a:solidFill>
                <a:uFillTx/>
                <a:latin typeface="Trebuchet MS"/>
                <a:hlinkClick r:id="rId3"/>
              </a:rPr>
              <a:t>https://ru.wikipedia.org/wiki/%D0%9C%D0%B8%D0%BD%D0%B8%D0%BC%D0%B0%D0%BA%D1%81</a:t>
            </a:r>
            <a:endParaRPr lang="ru-RU" sz="2200" b="0" strike="noStrike" spc="-1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200" b="0" strike="noStrike" spc="-1">
                <a:solidFill>
                  <a:schemeClr val="dk1"/>
                </a:solidFill>
                <a:latin typeface="Trebuchet MS"/>
              </a:rPr>
              <a:t>https://habr.com/ru/companies/otus/articles/785512/</a:t>
            </a:r>
            <a:endParaRPr lang="ru-RU" sz="2200" b="0" strike="noStrike" spc="-1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200" b="0" u="sng" strike="noStrike" spc="-1">
                <a:solidFill>
                  <a:schemeClr val="dk1"/>
                </a:solidFill>
                <a:uFillTx/>
                <a:latin typeface="Trebuchet MS"/>
                <a:hlinkClick r:id="rId4"/>
              </a:rPr>
              <a:t>https://doc.qt.io/qtforpython-5/</a:t>
            </a:r>
            <a:endParaRPr lang="ru-RU" sz="2200" b="0" strike="noStrike" spc="-1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200" b="0" u="sng" strike="noStrike" spc="-1">
                <a:solidFill>
                  <a:schemeClr val="dk1"/>
                </a:solidFill>
                <a:uFillTx/>
                <a:latin typeface="Trebuchet MS"/>
                <a:hlinkClick r:id="rId5"/>
              </a:rPr>
              <a:t>https://ru.stackoverflow.com/</a:t>
            </a:r>
            <a:endParaRPr lang="ru-RU" sz="2200" b="0" strike="noStrike" spc="-1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200" b="0" u="sng" strike="noStrike" spc="-1">
                <a:solidFill>
                  <a:schemeClr val="dk1"/>
                </a:solidFill>
                <a:uFillTx/>
                <a:latin typeface="Trebuchet MS"/>
                <a:hlinkClick r:id="rId6"/>
              </a:rPr>
              <a:t>http://python-3.ru/category/pyqt</a:t>
            </a:r>
            <a:endParaRPr lang="ru-RU" sz="2200" b="0" strike="noStrike" spc="-1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200" b="0" u="sng" strike="noStrike" spc="-1">
                <a:solidFill>
                  <a:schemeClr val="dk1"/>
                </a:solidFill>
                <a:uFillTx/>
                <a:latin typeface="Trebuchet MS"/>
                <a:hlinkClick r:id="rId7"/>
              </a:rPr>
              <a:t>https://python-scripts.com/pyqt5</a:t>
            </a:r>
            <a:endParaRPr lang="ru-RU" sz="2200" b="0" strike="noStrike" spc="-1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200" b="0" u="sng" strike="noStrike" spc="-1">
                <a:solidFill>
                  <a:schemeClr val="dk1"/>
                </a:solidFill>
                <a:uFillTx/>
                <a:latin typeface="Trebuchet MS"/>
                <a:hlinkClick r:id="rId8"/>
              </a:rPr>
              <a:t>https://s.econf.rae.ru/pdf/2014/03/3245.pdf</a:t>
            </a:r>
            <a:endParaRPr lang="ru-RU" sz="2200" b="0" strike="noStrike" spc="-1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XO Ori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0" strike="noStrike" spc="-1">
                <a:solidFill>
                  <a:schemeClr val="accent1"/>
                </a:solidFill>
                <a:latin typeface="Trebuchet MS"/>
              </a:rPr>
              <a:t>Актуальность проекта</a:t>
            </a:r>
            <a:r>
              <a:rPr sz="3600"/>
              <a:t/>
            </a:r>
            <a:br>
              <a:rPr sz="3600"/>
            </a:br>
            <a:endParaRPr lang="ru-RU" sz="36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algn="just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200" b="0" strike="noStrike" spc="-1">
                <a:solidFill>
                  <a:srgbClr val="272525"/>
                </a:solidFill>
                <a:latin typeface="Trebuchet MS (Основной текст)"/>
                <a:ea typeface="Inter"/>
              </a:rPr>
              <a:t>Нарды – игра с многовековой историей. Она остается популярной благодаря простым правилам.</a:t>
            </a:r>
            <a:r>
              <a:rPr lang="ru-RU" sz="2200" b="0" strike="noStrike" spc="-1">
                <a:solidFill>
                  <a:srgbClr val="272525"/>
                </a:solidFill>
                <a:latin typeface="Trebuchet MS (Основной текст)"/>
                <a:ea typeface="Inter"/>
              </a:rPr>
              <a:t> Однако, у людей не всегда есть друг рядом, с которым можно поиграть, или место, где поиграть. </a:t>
            </a:r>
            <a:endParaRPr lang="ru-RU" sz="2200" b="0" strike="noStrike" spc="-1">
              <a:solidFill>
                <a:srgbClr val="000000"/>
              </a:solidFill>
              <a:latin typeface="XO Oriel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200" b="0" strike="noStrike" spc="-1">
                <a:solidFill>
                  <a:srgbClr val="272525"/>
                </a:solidFill>
                <a:latin typeface="Trebuchet MS (Основной текст)"/>
                <a:ea typeface="Inter"/>
              </a:rPr>
              <a:t>Моё п</a:t>
            </a:r>
            <a:r>
              <a:rPr lang="en-US" sz="2200" b="0" strike="noStrike" spc="-1">
                <a:solidFill>
                  <a:srgbClr val="272525"/>
                </a:solidFill>
                <a:latin typeface="Trebuchet MS (Основной текст)"/>
                <a:ea typeface="Inter"/>
              </a:rPr>
              <a:t>риложение решает проблему поиска партнера</a:t>
            </a:r>
            <a:r>
              <a:rPr lang="ru-RU" sz="2200" b="0" strike="noStrike" spc="-1">
                <a:solidFill>
                  <a:srgbClr val="272525"/>
                </a:solidFill>
                <a:latin typeface="Trebuchet MS (Основной текст)"/>
                <a:ea typeface="Inter"/>
              </a:rPr>
              <a:t> и отсутствие места, где поиграть</a:t>
            </a:r>
            <a:r>
              <a:rPr lang="en-US" sz="2200" b="0" strike="noStrike" spc="-1">
                <a:solidFill>
                  <a:srgbClr val="272525"/>
                </a:solidFill>
                <a:latin typeface="Trebuchet MS (Основной текст)"/>
                <a:ea typeface="Inter"/>
              </a:rPr>
              <a:t>. Играть можно в любое время и в любом месте.</a:t>
            </a:r>
            <a:endParaRPr lang="ru-RU" sz="2200" b="0" strike="noStrike" spc="-1">
              <a:solidFill>
                <a:srgbClr val="000000"/>
              </a:solidFill>
              <a:latin typeface="XO Oriel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2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 (Основной текст)"/>
                <a:ea typeface="Inter"/>
              </a:rPr>
              <a:t>На данный момент реализованы два режима игры: «человек против человека» и «человек против бота»</a:t>
            </a:r>
            <a:endParaRPr lang="ru-RU" sz="2200" b="0" strike="noStrike" spc="-1">
              <a:solidFill>
                <a:srgbClr val="000000"/>
              </a:solidFill>
              <a:latin typeface="XO Orie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200" b="0" strike="noStrike" spc="-1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200" b="0" strike="noStrike" spc="-1">
              <a:solidFill>
                <a:srgbClr val="000000"/>
              </a:solidFill>
              <a:latin typeface="XO Ori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7160" y="25704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0" strike="noStrike" spc="-1">
                <a:solidFill>
                  <a:schemeClr val="accent1"/>
                </a:solidFill>
                <a:latin typeface="Trebuchet MS"/>
              </a:rPr>
              <a:t>Цель и задачи</a:t>
            </a:r>
            <a:endParaRPr lang="ru-RU" sz="3600" b="0" strike="noStrike" spc="-1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7160" y="1188720"/>
            <a:ext cx="8596080" cy="443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200" b="1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Цель</a:t>
            </a:r>
            <a:r>
              <a:rPr lang="ru-RU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: Разработать приложение-игру «Длинные нарды</a:t>
            </a:r>
            <a:endParaRPr lang="ru-RU" sz="2200" b="0" strike="noStrike" spc="-1" dirty="0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ru-RU" sz="2200" b="1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Задачи:</a:t>
            </a:r>
            <a:endParaRPr lang="ru-RU" sz="22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Определить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набор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инструментов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для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разработки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игры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и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нейросети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.</a:t>
            </a:r>
            <a:endParaRPr lang="ru-RU" sz="22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Изучить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необходимые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модули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выбранного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языка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программирования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.</a:t>
            </a:r>
            <a:endParaRPr lang="ru-RU" sz="22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Создать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графический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интерфейс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и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реализовать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игровой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процесс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.</a:t>
            </a:r>
            <a:endParaRPr lang="ru-RU" sz="22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Разработать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нейронную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сеть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на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основе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дерева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принятия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решений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.</a:t>
            </a:r>
            <a:endParaRPr lang="ru-RU" sz="22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Проверить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работоспособность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и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исправить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найденные</a:t>
            </a:r>
            <a:r>
              <a:rPr lang="en-US" sz="2200" b="0" strike="noStrike" spc="-1" dirty="0">
                <a:solidFill>
                  <a:srgbClr val="272525"/>
                </a:solidFill>
                <a:latin typeface="Trebuchet MS (Основной текст)"/>
                <a:ea typeface="Inter"/>
              </a:rPr>
              <a:t> </a:t>
            </a:r>
            <a:r>
              <a:rPr lang="en-US" sz="2200" b="0" strike="noStrike" spc="-1" dirty="0" err="1">
                <a:solidFill>
                  <a:srgbClr val="272525"/>
                </a:solidFill>
                <a:latin typeface="Trebuchet MS (Основной текст)"/>
                <a:ea typeface="Inter"/>
              </a:rPr>
              <a:t>ошибки</a:t>
            </a:r>
            <a:r>
              <a:rPr lang="en-US" sz="2200" b="0" strike="noStrike" spc="-1" dirty="0" smtClean="0">
                <a:solidFill>
                  <a:srgbClr val="272525"/>
                </a:solidFill>
                <a:latin typeface="Trebuchet MS (Основной текст)"/>
                <a:ea typeface="Inter"/>
              </a:rPr>
              <a:t>.</a:t>
            </a:r>
            <a:endParaRPr lang="ru-RU" sz="2200" spc="-1" dirty="0">
              <a:solidFill>
                <a:srgbClr val="272525"/>
              </a:solidFill>
              <a:latin typeface="Trebuchet MS (Основной текст)"/>
              <a:ea typeface="Inter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XO Ori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3581" y="215546"/>
            <a:ext cx="9136080" cy="132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333"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100" b="0" strike="noStrike" spc="-1" dirty="0">
                <a:solidFill>
                  <a:schemeClr val="accent1"/>
                </a:solidFill>
                <a:latin typeface="Trebuchet MS"/>
              </a:rPr>
              <a:t>Ход работы: создание версии, содержащей режим игры «Человек против человека» и простой </a:t>
            </a:r>
            <a:r>
              <a:rPr lang="en-US" sz="3100" b="0" strike="noStrike" spc="-1" dirty="0">
                <a:solidFill>
                  <a:schemeClr val="accent1"/>
                </a:solidFill>
                <a:latin typeface="Trebuchet MS"/>
              </a:rPr>
              <a:t>UI</a:t>
            </a:r>
            <a:endParaRPr lang="ru-RU" sz="3100" b="0" strike="noStrike" spc="-1" dirty="0">
              <a:solidFill>
                <a:srgbClr val="000000"/>
              </a:solidFill>
              <a:latin typeface="XO Oriel"/>
            </a:endParaRPr>
          </a:p>
        </p:txBody>
      </p:sp>
      <p:pic>
        <p:nvPicPr>
          <p:cNvPr id="73" name="Рисунок 4"/>
          <p:cNvPicPr/>
          <p:nvPr/>
        </p:nvPicPr>
        <p:blipFill>
          <a:blip r:embed="rId2"/>
          <a:stretch/>
        </p:blipFill>
        <p:spPr>
          <a:xfrm>
            <a:off x="579960" y="1986480"/>
            <a:ext cx="8556120" cy="437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59597" y="288979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3100" spc="-1" dirty="0" err="1">
                <a:solidFill>
                  <a:schemeClr val="accent1"/>
                </a:solidFill>
                <a:latin typeface="Trebuchet MS"/>
              </a:rPr>
              <a:t>Реализованный</a:t>
            </a:r>
            <a:r>
              <a:rPr lang="en-US" sz="3100" spc="-1" dirty="0">
                <a:solidFill>
                  <a:schemeClr val="accent1"/>
                </a:solidFill>
                <a:latin typeface="Trebuchet MS"/>
              </a:rPr>
              <a:t> </a:t>
            </a:r>
            <a:r>
              <a:rPr lang="en-US" sz="3100" spc="-1" dirty="0" err="1">
                <a:solidFill>
                  <a:schemeClr val="accent1"/>
                </a:solidFill>
                <a:latin typeface="Trebuchet MS"/>
              </a:rPr>
              <a:t>функционал</a:t>
            </a:r>
            <a:r>
              <a:rPr lang="en-US" sz="3100" spc="-1" dirty="0">
                <a:solidFill>
                  <a:schemeClr val="accent1"/>
                </a:solidFill>
                <a:latin typeface="Trebuchet MS"/>
              </a:rPr>
              <a:t> в </a:t>
            </a:r>
            <a:r>
              <a:rPr lang="en-US" sz="3100" spc="-1" dirty="0" err="1">
                <a:solidFill>
                  <a:schemeClr val="accent1"/>
                </a:solidFill>
                <a:latin typeface="Trebuchet MS"/>
              </a:rPr>
              <a:t>данной</a:t>
            </a:r>
            <a:r>
              <a:rPr lang="en-US" sz="3100" spc="-1" dirty="0">
                <a:solidFill>
                  <a:schemeClr val="accent1"/>
                </a:solidFill>
                <a:latin typeface="Trebuchet MS"/>
              </a:rPr>
              <a:t> </a:t>
            </a:r>
            <a:r>
              <a:rPr lang="en-US" sz="3100" spc="-1" dirty="0" err="1">
                <a:solidFill>
                  <a:schemeClr val="accent1"/>
                </a:solidFill>
                <a:latin typeface="Trebuchet MS"/>
              </a:rPr>
              <a:t>версии</a:t>
            </a:r>
            <a:endParaRPr lang="ru-RU" sz="3100" spc="-1" dirty="0">
              <a:solidFill>
                <a:schemeClr val="accent1"/>
              </a:solidFill>
              <a:latin typeface="Trebuchet MS"/>
            </a:endParaRPr>
          </a:p>
        </p:txBody>
      </p:sp>
      <p:sp>
        <p:nvSpPr>
          <p:cNvPr id="75" name="Text 7"/>
          <p:cNvSpPr/>
          <p:nvPr/>
        </p:nvSpPr>
        <p:spPr>
          <a:xfrm>
            <a:off x="540000" y="2123639"/>
            <a:ext cx="12721680" cy="36024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2900" indent="-342900">
              <a:lnSpc>
                <a:spcPts val="1701"/>
              </a:lnSpc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Разработан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UI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игры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включая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игровое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поле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кубики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и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элементы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Montserrat"/>
                <a:ea typeface="Montserrat"/>
              </a:rPr>
              <a:t>управления</a:t>
            </a: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2900" indent="-342900">
              <a:lnSpc>
                <a:spcPts val="1701"/>
              </a:lnSpc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2900" indent="-342900">
              <a:lnSpc>
                <a:spcPts val="1701"/>
              </a:lnSpc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Реализованы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правила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игры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которые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определяют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ход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игры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и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условия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Montserrat"/>
                <a:ea typeface="Montserrat"/>
              </a:rPr>
              <a:t>победы</a:t>
            </a: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2900" indent="-342900">
              <a:lnSpc>
                <a:spcPts val="1701"/>
              </a:lnSpc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2900" indent="-342900">
              <a:lnSpc>
                <a:spcPts val="1701"/>
              </a:lnSpc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Пользователь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может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выбрать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язык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интерфейса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игры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русский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или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английский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Montserrat"/>
                <a:ea typeface="Montserrat"/>
              </a:rPr>
              <a:t>)</a:t>
            </a: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2900" indent="-342900">
              <a:lnSpc>
                <a:spcPts val="1701"/>
              </a:lnSpc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2900" indent="-342900">
              <a:lnSpc>
                <a:spcPts val="1701"/>
              </a:lnSpc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Пользователь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может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выбрать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цвет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кубиков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для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Montserrat"/>
                <a:ea typeface="Montserrat"/>
              </a:rPr>
              <a:t>игры</a:t>
            </a: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2900" indent="-342900">
              <a:lnSpc>
                <a:spcPts val="1701"/>
              </a:lnSpc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2900" indent="-342900">
              <a:lnSpc>
                <a:spcPts val="1701"/>
              </a:lnSpc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Реализована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система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вывода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сообщений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об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ошибках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на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Montserrat"/>
                <a:ea typeface="Montserrat"/>
              </a:rPr>
              <a:t>экран</a:t>
            </a: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2900" indent="-342900">
              <a:lnSpc>
                <a:spcPts val="1701"/>
              </a:lnSpc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2900" indent="-342900">
              <a:lnSpc>
                <a:spcPts val="1701"/>
              </a:lnSpc>
              <a:spcBef>
                <a:spcPts val="1134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Приложение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поддерживает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выбор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из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двух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режимов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игры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:</a:t>
            </a: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spcBef>
                <a:spcPts val="1134"/>
              </a:spcBef>
              <a:buClr>
                <a:schemeClr val="accent1"/>
              </a:buClr>
              <a:buSzPct val="80000"/>
              <a:tabLst>
                <a:tab pos="0" algn="l"/>
              </a:tabLst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Montserrat"/>
                <a:ea typeface="Montserrat"/>
              </a:rPr>
              <a:t>   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"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Человек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против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человека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" и "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Человек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против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Montserrat"/>
                <a:ea typeface="Montserrat"/>
              </a:rPr>
              <a:t>компьютера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Montserrat"/>
                <a:ea typeface="Montserrat"/>
              </a:rPr>
              <a:t>“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Montserrat"/>
                <a:ea typeface="Montserrat"/>
              </a:rPr>
              <a:t>, </a:t>
            </a:r>
          </a:p>
          <a:p>
            <a:pPr>
              <a:lnSpc>
                <a:spcPts val="1701"/>
              </a:lnSpc>
              <a:spcBef>
                <a:spcPts val="1134"/>
              </a:spcBef>
              <a:buClr>
                <a:schemeClr val="accent1"/>
              </a:buClr>
              <a:buSzPct val="80000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Montserrat"/>
                <a:ea typeface="Montserrat"/>
              </a:rPr>
              <a:t>	 </a:t>
            </a:r>
            <a:r>
              <a:rPr lang="ru-RU" sz="2000" spc="-1" dirty="0" smtClean="0">
                <a:solidFill>
                  <a:srgbClr val="000000"/>
                </a:solidFill>
                <a:latin typeface="Montserrat"/>
                <a:ea typeface="Montserrat"/>
              </a:rPr>
              <a:t>    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Montserrat"/>
                <a:ea typeface="Montserrat"/>
              </a:rPr>
              <a:t>но реализован только </a:t>
            </a:r>
            <a:r>
              <a:rPr lang="en-US" sz="2000" spc="-1" dirty="0">
                <a:solidFill>
                  <a:srgbClr val="000000"/>
                </a:solidFill>
                <a:latin typeface="Montserrat"/>
                <a:ea typeface="Montserrat"/>
              </a:rPr>
              <a:t>"</a:t>
            </a:r>
            <a:r>
              <a:rPr lang="en-US" sz="2000" spc="-1" dirty="0" err="1">
                <a:solidFill>
                  <a:srgbClr val="000000"/>
                </a:solidFill>
                <a:latin typeface="Montserrat"/>
                <a:ea typeface="Montserrat"/>
              </a:rPr>
              <a:t>Человек</a:t>
            </a:r>
            <a:r>
              <a:rPr lang="en-US" sz="2000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Montserrat"/>
                <a:ea typeface="Montserrat"/>
              </a:rPr>
              <a:t>против</a:t>
            </a:r>
            <a:r>
              <a:rPr lang="en-US" sz="2000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Montserrat"/>
                <a:ea typeface="Montserrat"/>
              </a:rPr>
              <a:t>человека</a:t>
            </a:r>
            <a:r>
              <a:rPr lang="en-US" sz="2000" spc="-1" dirty="0">
                <a:solidFill>
                  <a:srgbClr val="000000"/>
                </a:solidFill>
                <a:latin typeface="Montserrat"/>
                <a:ea typeface="Montserrat"/>
              </a:rPr>
              <a:t>"</a:t>
            </a: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2900" indent="-342900">
              <a:lnSpc>
                <a:spcPts val="1701"/>
              </a:lnSpc>
              <a:spcBef>
                <a:spcPts val="1134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  <a:p>
            <a:pPr marL="342900" indent="-342900">
              <a:lnSpc>
                <a:spcPts val="1701"/>
              </a:lnSpc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Функциональный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режим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игры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где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два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игрока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могут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играть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друг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против</a:t>
            </a:r>
            <a:r>
              <a:rPr lang="en-US" sz="20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Montserrat"/>
                <a:ea typeface="Montserrat"/>
              </a:rPr>
              <a:t>друга</a:t>
            </a:r>
            <a:endParaRPr lang="ru-RU" sz="2000" b="0" strike="noStrike" spc="-1" dirty="0">
              <a:solidFill>
                <a:srgbClr val="000000"/>
              </a:solidFill>
              <a:latin typeface="XO Ori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5920" y="-250864"/>
            <a:ext cx="8596080" cy="1320120"/>
          </a:xfrm>
        </p:spPr>
        <p:txBody>
          <a:bodyPr/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3600" spc="-1" dirty="0">
                <a:solidFill>
                  <a:schemeClr val="accent1"/>
                </a:solidFill>
                <a:latin typeface="Trebuchet MS"/>
              </a:rPr>
              <a:t>UI </a:t>
            </a:r>
            <a:r>
              <a:rPr lang="ru-RU" sz="3600" spc="-1" dirty="0" smtClean="0">
                <a:solidFill>
                  <a:schemeClr val="accent1"/>
                </a:solidFill>
                <a:latin typeface="Trebuchet MS"/>
              </a:rPr>
              <a:t>данной </a:t>
            </a:r>
            <a:r>
              <a:rPr lang="ru-RU" sz="3600" spc="-1" dirty="0">
                <a:solidFill>
                  <a:schemeClr val="accent1"/>
                </a:solidFill>
                <a:latin typeface="Trebuchet MS"/>
              </a:rPr>
              <a:t>версии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20891" y="762093"/>
            <a:ext cx="2832600" cy="3115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7500" y="393895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rcRect l="1836"/>
          <a:stretch>
            <a:fillRect/>
          </a:stretch>
        </p:blipFill>
        <p:spPr bwMode="auto">
          <a:xfrm>
            <a:off x="4404277" y="758176"/>
            <a:ext cx="2726498" cy="10795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7736" y="195046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 из игры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rcRect l="725" t="969"/>
          <a:stretch>
            <a:fillRect/>
          </a:stretch>
        </p:blipFill>
        <p:spPr bwMode="auto">
          <a:xfrm>
            <a:off x="4442650" y="2404973"/>
            <a:ext cx="4606054" cy="34373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4359" y="592822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7406839" y="751950"/>
            <a:ext cx="2149362" cy="11133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11167" y="1950465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 режима игры</a:t>
            </a:r>
            <a:endParaRPr lang="ru-RU" dirty="0"/>
          </a:p>
        </p:txBody>
      </p:sp>
      <p:pic>
        <p:nvPicPr>
          <p:cNvPr id="14" name="Рисунок 13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1448294" y="4369749"/>
            <a:ext cx="2236472" cy="17906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17946" y="628330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 цвета кубиков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4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0391" y="190325"/>
            <a:ext cx="9018412" cy="214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100" b="0" strike="noStrike" spc="-1" dirty="0">
                <a:solidFill>
                  <a:schemeClr val="accent1"/>
                </a:solidFill>
                <a:latin typeface="Trebuchet MS"/>
              </a:rPr>
              <a:t>Ход работы: создание текущей версии, содержащей функционал предыдущей версии и режима игры «Человек против бота» и доработанный </a:t>
            </a:r>
            <a:r>
              <a:rPr lang="en-US" sz="3100" b="0" strike="noStrike" spc="-1" dirty="0">
                <a:solidFill>
                  <a:schemeClr val="accent1"/>
                </a:solidFill>
                <a:latin typeface="Trebuchet MS"/>
              </a:rPr>
              <a:t>UI</a:t>
            </a:r>
            <a:endParaRPr lang="ru-RU" sz="3100" b="0" strike="noStrike" spc="-1" dirty="0">
              <a:solidFill>
                <a:srgbClr val="000000"/>
              </a:solidFill>
              <a:latin typeface="XO Oriel"/>
            </a:endParaRPr>
          </a:p>
        </p:txBody>
      </p:sp>
      <p:pic>
        <p:nvPicPr>
          <p:cNvPr id="77" name="Рисунок 4"/>
          <p:cNvPicPr/>
          <p:nvPr/>
        </p:nvPicPr>
        <p:blipFill>
          <a:blip r:embed="rId2"/>
          <a:stretch/>
        </p:blipFill>
        <p:spPr>
          <a:xfrm>
            <a:off x="513720" y="2198160"/>
            <a:ext cx="8289720" cy="424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54714" y="103453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3100" spc="-1" dirty="0" err="1" smtClean="0">
                <a:solidFill>
                  <a:schemeClr val="accent1"/>
                </a:solidFill>
                <a:latin typeface="Trebuchet MS"/>
              </a:rPr>
              <a:t>Реализованный</a:t>
            </a:r>
            <a:r>
              <a:rPr lang="ru-RU" sz="3100" spc="-1" dirty="0" smtClean="0">
                <a:solidFill>
                  <a:schemeClr val="accent1"/>
                </a:solidFill>
                <a:latin typeface="Trebuchet MS"/>
              </a:rPr>
              <a:t> и доработанный</a:t>
            </a:r>
            <a:r>
              <a:rPr lang="en-US" sz="3100" spc="-1" dirty="0" smtClean="0">
                <a:solidFill>
                  <a:schemeClr val="accent1"/>
                </a:solidFill>
                <a:latin typeface="Trebuchet MS"/>
              </a:rPr>
              <a:t> </a:t>
            </a:r>
            <a:r>
              <a:rPr lang="en-US" sz="3100" spc="-1" dirty="0" err="1">
                <a:solidFill>
                  <a:schemeClr val="accent1"/>
                </a:solidFill>
                <a:latin typeface="Trebuchet MS"/>
              </a:rPr>
              <a:t>функционал</a:t>
            </a:r>
            <a:r>
              <a:rPr lang="en-US" sz="3100" spc="-1" dirty="0">
                <a:solidFill>
                  <a:schemeClr val="accent1"/>
                </a:solidFill>
                <a:latin typeface="Trebuchet MS"/>
              </a:rPr>
              <a:t> в </a:t>
            </a:r>
            <a:r>
              <a:rPr lang="en-US" sz="3100" spc="-1" dirty="0" err="1">
                <a:solidFill>
                  <a:schemeClr val="accent1"/>
                </a:solidFill>
                <a:latin typeface="Trebuchet MS"/>
              </a:rPr>
              <a:t>данной</a:t>
            </a:r>
            <a:r>
              <a:rPr lang="en-US" sz="3100" spc="-1" dirty="0">
                <a:solidFill>
                  <a:schemeClr val="accent1"/>
                </a:solidFill>
                <a:latin typeface="Trebuchet MS"/>
              </a:rPr>
              <a:t> </a:t>
            </a:r>
            <a:r>
              <a:rPr lang="en-US" sz="3100" spc="-1" dirty="0" err="1">
                <a:solidFill>
                  <a:schemeClr val="accent1"/>
                </a:solidFill>
                <a:latin typeface="Trebuchet MS"/>
              </a:rPr>
              <a:t>версии</a:t>
            </a:r>
            <a:endParaRPr lang="ru-RU" sz="3100" spc="-1" dirty="0">
              <a:solidFill>
                <a:schemeClr val="accent1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41650" y="1973988"/>
            <a:ext cx="803737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1417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Montserrat"/>
                <a:ea typeface="Montserrat"/>
                <a:cs typeface="+mn-cs"/>
              </a:rPr>
              <a:t>Весь функционал версии 1.0 («человек против человека</a:t>
            </a:r>
            <a:r>
              <a:rPr lang="ru-RU" sz="2000" spc="-1" dirty="0" smtClean="0">
                <a:solidFill>
                  <a:srgbClr val="000000"/>
                </a:solidFill>
                <a:latin typeface="Montserrat"/>
                <a:ea typeface="Montserrat"/>
                <a:cs typeface="+mn-cs"/>
              </a:rPr>
              <a:t>») остался в данной версии, но был немного улучшен</a:t>
            </a:r>
          </a:p>
          <a:p>
            <a:pPr marL="342900" indent="-342900">
              <a:lnSpc>
                <a:spcPct val="150000"/>
              </a:lnSpc>
              <a:spcBef>
                <a:spcPts val="1417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r>
              <a:rPr lang="en-US" sz="2000" spc="-1" dirty="0" err="1">
                <a:solidFill>
                  <a:srgbClr val="000000"/>
                </a:solidFill>
                <a:latin typeface="Montserrat"/>
                <a:ea typeface="Montserrat"/>
              </a:rPr>
              <a:t>Функциональный</a:t>
            </a:r>
            <a:r>
              <a:rPr lang="en-US" sz="2000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Montserrat"/>
                <a:ea typeface="Montserrat"/>
              </a:rPr>
              <a:t>режим</a:t>
            </a:r>
            <a:r>
              <a:rPr lang="en-US" sz="2000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Montserrat"/>
                <a:ea typeface="Montserrat"/>
              </a:rPr>
              <a:t>игры</a:t>
            </a:r>
            <a:r>
              <a:rPr lang="en-US" sz="2000" spc="-1" dirty="0" smtClean="0">
                <a:solidFill>
                  <a:srgbClr val="000000"/>
                </a:solidFill>
                <a:latin typeface="Montserrat"/>
                <a:ea typeface="Montserrat"/>
              </a:rPr>
              <a:t>,</a:t>
            </a:r>
            <a:r>
              <a:rPr lang="ru-RU" sz="2000" spc="-1" dirty="0" smtClean="0">
                <a:solidFill>
                  <a:srgbClr val="000000"/>
                </a:solidFill>
                <a:latin typeface="Montserrat"/>
                <a:ea typeface="Montserrat"/>
              </a:rPr>
              <a:t> где игрок играет против бота</a:t>
            </a:r>
          </a:p>
          <a:p>
            <a:pPr marL="342900" indent="-342900">
              <a:lnSpc>
                <a:spcPct val="150000"/>
              </a:lnSpc>
              <a:spcBef>
                <a:spcPts val="1417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r>
              <a:rPr lang="ru-RU" sz="2000" spc="-1" dirty="0" smtClean="0">
                <a:solidFill>
                  <a:srgbClr val="000000"/>
                </a:solidFill>
                <a:latin typeface="Montserrat"/>
                <a:ea typeface="Montserrat"/>
              </a:rPr>
              <a:t> Доработан </a:t>
            </a:r>
            <a:r>
              <a:rPr lang="en-US" sz="2000" spc="-1" dirty="0" smtClean="0">
                <a:solidFill>
                  <a:srgbClr val="000000"/>
                </a:solidFill>
                <a:latin typeface="Montserrat"/>
                <a:ea typeface="Montserrat"/>
              </a:rPr>
              <a:t>UI</a:t>
            </a:r>
            <a:r>
              <a:rPr lang="ru-RU" sz="2000" spc="-1" dirty="0" smtClean="0">
                <a:solidFill>
                  <a:srgbClr val="000000"/>
                </a:solidFill>
                <a:latin typeface="Montserrat"/>
                <a:ea typeface="Montserrat"/>
              </a:rPr>
              <a:t>, добавлена возможность выбора сложности бота,                 при выборе режима игры против него</a:t>
            </a:r>
          </a:p>
          <a:p>
            <a:pPr>
              <a:lnSpc>
                <a:spcPct val="150000"/>
              </a:lnSpc>
              <a:spcBef>
                <a:spcPts val="1417"/>
              </a:spcBef>
              <a:buClr>
                <a:schemeClr val="accent1"/>
              </a:buClr>
              <a:buSzPct val="80000"/>
              <a:tabLst>
                <a:tab pos="0" algn="l"/>
              </a:tabLst>
            </a:pPr>
            <a:endParaRPr lang="ru-RU" sz="2000" spc="-1" dirty="0" smtClean="0">
              <a:solidFill>
                <a:srgbClr val="000000"/>
              </a:solidFill>
              <a:latin typeface="Montserrat"/>
              <a:ea typeface="Montserrat"/>
            </a:endParaRPr>
          </a:p>
          <a:p>
            <a:pPr marL="342900" indent="-342900">
              <a:lnSpc>
                <a:spcPct val="150000"/>
              </a:lnSpc>
              <a:spcBef>
                <a:spcPts val="1417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endParaRPr lang="ru-RU" sz="2000" spc="-1" dirty="0" smtClean="0">
              <a:solidFill>
                <a:srgbClr val="000000"/>
              </a:solidFill>
              <a:latin typeface="Montserrat"/>
              <a:ea typeface="Montserrat"/>
            </a:endParaRPr>
          </a:p>
          <a:p>
            <a:pPr marL="342900" indent="-342900">
              <a:lnSpc>
                <a:spcPct val="150000"/>
              </a:lnSpc>
              <a:spcBef>
                <a:spcPts val="1417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endParaRPr lang="ru-RU" sz="2000" spc="-1" dirty="0" smtClean="0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50000"/>
              </a:lnSpc>
              <a:spcBef>
                <a:spcPts val="1417"/>
              </a:spcBef>
              <a:buClr>
                <a:schemeClr val="accent1"/>
              </a:buClr>
              <a:buSzPct val="80000"/>
              <a:tabLst>
                <a:tab pos="0" algn="l"/>
              </a:tabLst>
            </a:pPr>
            <a:endParaRPr lang="en-US" sz="2000" spc="-1" dirty="0" smtClean="0">
              <a:solidFill>
                <a:srgbClr val="000000"/>
              </a:solidFill>
              <a:latin typeface="Montserrat"/>
              <a:ea typeface="Montserrat"/>
              <a:cs typeface="+mn-cs"/>
            </a:endParaRPr>
          </a:p>
          <a:p>
            <a:pPr marL="342900" indent="-342900">
              <a:lnSpc>
                <a:spcPct val="150000"/>
              </a:lnSpc>
              <a:spcBef>
                <a:spcPts val="1417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endParaRPr lang="en-US" sz="2000" spc="-1" dirty="0" smtClean="0">
              <a:solidFill>
                <a:srgbClr val="000000"/>
              </a:solidFill>
              <a:latin typeface="Montserrat"/>
              <a:ea typeface="Montserrat"/>
              <a:cs typeface="+mn-cs"/>
            </a:endParaRPr>
          </a:p>
          <a:p>
            <a:pPr marL="342900" indent="-342900">
              <a:lnSpc>
                <a:spcPct val="150000"/>
              </a:lnSpc>
              <a:spcBef>
                <a:spcPts val="1417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0" algn="l"/>
              </a:tabLst>
            </a:pPr>
            <a:endParaRPr lang="ru-RU" sz="2000" spc="-1" dirty="0">
              <a:solidFill>
                <a:srgbClr val="000000"/>
              </a:solidFill>
              <a:latin typeface="Montserrat"/>
              <a:ea typeface="Montserra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520310" y="0"/>
            <a:ext cx="3930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0"/>
              </a:spcBef>
              <a:tabLst>
                <a:tab pos="0" algn="l"/>
              </a:tabLst>
            </a:pPr>
            <a:r>
              <a:rPr lang="en-US" sz="3600" spc="-1" dirty="0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UI </a:t>
            </a:r>
            <a:r>
              <a:rPr lang="ru-RU" sz="3600" spc="-1" dirty="0" smtClean="0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данной </a:t>
            </a:r>
            <a:r>
              <a:rPr lang="ru-RU" sz="3600" spc="-1" dirty="0">
                <a:solidFill>
                  <a:schemeClr val="accent1"/>
                </a:solidFill>
                <a:latin typeface="Trebuchet MS"/>
                <a:ea typeface="+mj-ea"/>
                <a:cs typeface="+mj-cs"/>
              </a:rPr>
              <a:t>версии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74" y="646331"/>
            <a:ext cx="2761836" cy="3128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9701" y="388219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54" y="738664"/>
            <a:ext cx="2362200" cy="933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34164" y="1672114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 из игры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86" y="2133779"/>
            <a:ext cx="4241718" cy="3182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84978" y="5316697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pic>
        <p:nvPicPr>
          <p:cNvPr id="13" name="Рисунок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00" y="646331"/>
            <a:ext cx="2149703" cy="10404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7598" y="1764447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 режима игры</a:t>
            </a:r>
            <a:endParaRPr lang="ru-RU" dirty="0"/>
          </a:p>
        </p:txBody>
      </p:sp>
      <p:pic>
        <p:nvPicPr>
          <p:cNvPr id="15" name="Рисунок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15" y="4358193"/>
            <a:ext cx="2216950" cy="15419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80209" y="6078971"/>
            <a:ext cx="247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 цвета кубиков</a:t>
            </a:r>
            <a:endParaRPr lang="ru-RU" dirty="0"/>
          </a:p>
        </p:txBody>
      </p:sp>
      <p:pic>
        <p:nvPicPr>
          <p:cNvPr id="17" name="Рисунок 1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74" y="4358938"/>
            <a:ext cx="2121735" cy="14901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8474" y="6027927"/>
            <a:ext cx="235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 сложности при игре с ботом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1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511</Words>
  <Application>Microsoft Office PowerPoint</Application>
  <PresentationFormat>Широкоэкранный</PresentationFormat>
  <Paragraphs>96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5" baseType="lpstr">
      <vt:lpstr>Arial</vt:lpstr>
      <vt:lpstr>Inter</vt:lpstr>
      <vt:lpstr>Montserrat</vt:lpstr>
      <vt:lpstr>Symbol</vt:lpstr>
      <vt:lpstr>Times New Roman</vt:lpstr>
      <vt:lpstr>Trebuchet MS</vt:lpstr>
      <vt:lpstr>Trebuchet MS (Заголовки)</vt:lpstr>
      <vt:lpstr>Trebuchet MS (Основной текст)</vt:lpstr>
      <vt:lpstr>Wingdings</vt:lpstr>
      <vt:lpstr>Wingdings 3</vt:lpstr>
      <vt:lpstr>XO Oriel</vt:lpstr>
      <vt:lpstr>Аспект</vt:lpstr>
      <vt:lpstr>Приложение-игра «Длинные нарды»</vt:lpstr>
      <vt:lpstr>Актуальность проекта </vt:lpstr>
      <vt:lpstr>Цель и задачи</vt:lpstr>
      <vt:lpstr>Ход работы: создание версии, содержащей режим игры «Человек против человека» и простой UI</vt:lpstr>
      <vt:lpstr>Реализованный функционал в данной версии</vt:lpstr>
      <vt:lpstr>UI данной версии</vt:lpstr>
      <vt:lpstr>Ход работы: создание текущей версии, содержащей функционал предыдущей версии и режима игры «Человек против бота» и доработанный UI</vt:lpstr>
      <vt:lpstr>Реализованный и доработанный функционал в данной версии</vt:lpstr>
      <vt:lpstr>Презентация PowerPoint</vt:lpstr>
      <vt:lpstr>Презентация PowerPoint</vt:lpstr>
      <vt:lpstr>Про алгоритм minmax с альфа-бета отсечением</vt:lpstr>
      <vt:lpstr>Заключение</vt:lpstr>
      <vt:lpstr>Список использованных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Приложение-игра «Длинные нарды»</dc:title>
  <dc:subject/>
  <dc:creator>User</dc:creator>
  <dc:description/>
  <cp:lastModifiedBy>Артём Макаров</cp:lastModifiedBy>
  <cp:revision>49</cp:revision>
  <dcterms:created xsi:type="dcterms:W3CDTF">2025-04-05T06:57:37Z</dcterms:created>
  <dcterms:modified xsi:type="dcterms:W3CDTF">2025-04-13T09:17:54Z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