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3C1C04-7DCF-45F9-B834-6187A57D66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2984FD-16FC-4FA3-BECF-74697652F4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04048D-FC86-4DDA-BF3D-CADAFFE997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52" lnSpcReduction="2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818B57-F90A-48BA-9088-1763DA849B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7B7451-6B91-4481-AC71-C3AAB90BB6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ED7FD1-6679-400F-95E4-DBBEBCA592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E619D4-68AD-4EB3-9763-3E446D34A3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D50E2F-BA82-422C-861A-528CF5F5CA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080" cy="612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1D8090-404B-4DA9-B51D-47F6393577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D44307-F28F-4BF5-A503-6DBF933F59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7D3C29-25A0-4A81-AF47-479A39FE71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FC62C3-1475-4BF3-91AD-033E95DED4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0" y="-8640"/>
            <a:ext cx="12191400" cy="6867000"/>
            <a:chOff x="0" y="-8640"/>
            <a:chExt cx="12191400" cy="6867000"/>
          </a:xfrm>
        </p:grpSpPr>
        <p:cxnSp>
          <p:nvCxnSpPr>
            <p:cNvPr id="1" name="Straight Connector 19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10" name="Isosceles Triangle 28"/>
            <p:cNvSpPr/>
            <p:nvPr/>
          </p:nvSpPr>
          <p:spPr>
            <a:xfrm>
              <a:off x="0" y="4013280"/>
              <a:ext cx="447840" cy="2844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</p:grpSp>
      <p:grpSp>
        <p:nvGrpSpPr>
          <p:cNvPr id="11" name="Group 6"/>
          <p:cNvGrpSpPr/>
          <p:nvPr/>
        </p:nvGrpSpPr>
        <p:grpSpPr>
          <a:xfrm>
            <a:off x="720" y="-8640"/>
            <a:ext cx="12190680" cy="6867000"/>
            <a:chOff x="720" y="-8640"/>
            <a:chExt cx="12190680" cy="6867000"/>
          </a:xfrm>
        </p:grpSpPr>
        <p:cxnSp>
          <p:nvCxnSpPr>
            <p:cNvPr id="12" name="Straight Connector 31"/>
            <p:cNvCxnSpPr/>
            <p:nvPr/>
          </p:nvCxnSpPr>
          <p:spPr>
            <a:xfrm>
              <a:off x="9370800" y="0"/>
              <a:ext cx="1220040" cy="6858720"/>
            </a:xfrm>
            <a:prstGeom prst="straightConnector1">
              <a:avLst/>
            </a:prstGeom>
            <a:ln cap="rnd" w="9525">
              <a:solidFill>
                <a:srgbClr val="bfbfbf"/>
              </a:solidFill>
              <a:round/>
            </a:ln>
          </p:spPr>
        </p:cxnSp>
        <p:cxnSp>
          <p:nvCxnSpPr>
            <p:cNvPr id="13" name="Straight Connector 20"/>
            <p:cNvCxnSpPr/>
            <p:nvPr/>
          </p:nvCxnSpPr>
          <p:spPr>
            <a:xfrm flipH="1">
              <a:off x="7425000" y="3681360"/>
              <a:ext cx="4764240" cy="3177360"/>
            </a:xfrm>
            <a:prstGeom prst="straightConnector1">
              <a:avLst/>
            </a:prstGeom>
            <a:ln cap="rnd" w="9525">
              <a:solidFill>
                <a:srgbClr val="d9d9d9"/>
              </a:solidFill>
              <a:round/>
            </a:ln>
          </p:spPr>
        </p:cxnSp>
        <p:sp>
          <p:nvSpPr>
            <p:cNvPr id="14" name="Rectangle 23"/>
            <p:cNvSpPr/>
            <p:nvPr/>
          </p:nvSpPr>
          <p:spPr>
            <a:xfrm>
              <a:off x="9181440" y="-8640"/>
              <a:ext cx="3006720" cy="6865920"/>
            </a:xfrm>
            <a:custGeom>
              <a:avLst/>
              <a:gdLst>
                <a:gd name="textAreaLeft" fmla="*/ 0 w 3006720"/>
                <a:gd name="textAreaRight" fmla="*/ 3007440 w 3006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15" name="Rectangle 25"/>
            <p:cNvSpPr/>
            <p:nvPr/>
          </p:nvSpPr>
          <p:spPr>
            <a:xfrm>
              <a:off x="9603360" y="-8640"/>
              <a:ext cx="2587680" cy="6865920"/>
            </a:xfrm>
            <a:custGeom>
              <a:avLst/>
              <a:gdLst>
                <a:gd name="textAreaLeft" fmla="*/ 0 w 2587680"/>
                <a:gd name="textAreaRight" fmla="*/ 2588400 w 258768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16" name="Isosceles Triangle 26"/>
            <p:cNvSpPr/>
            <p:nvPr/>
          </p:nvSpPr>
          <p:spPr>
            <a:xfrm>
              <a:off x="8932320" y="3048120"/>
              <a:ext cx="3259080" cy="380916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9334440" y="-8640"/>
              <a:ext cx="2853720" cy="6865920"/>
            </a:xfrm>
            <a:custGeom>
              <a:avLst/>
              <a:gdLst>
                <a:gd name="textAreaLeft" fmla="*/ 0 w 2853720"/>
                <a:gd name="textAreaRight" fmla="*/ 2854440 w 28537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18" name="Rectangle 28"/>
            <p:cNvSpPr/>
            <p:nvPr/>
          </p:nvSpPr>
          <p:spPr>
            <a:xfrm>
              <a:off x="10898640" y="-8640"/>
              <a:ext cx="1289520" cy="6865920"/>
            </a:xfrm>
            <a:custGeom>
              <a:avLst/>
              <a:gdLst>
                <a:gd name="textAreaLeft" fmla="*/ 0 w 1289520"/>
                <a:gd name="textAreaRight" fmla="*/ 1290240 w 128952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19" name="Rectangle 29"/>
            <p:cNvSpPr/>
            <p:nvPr/>
          </p:nvSpPr>
          <p:spPr>
            <a:xfrm>
              <a:off x="10938960" y="-8640"/>
              <a:ext cx="1249200" cy="6865920"/>
            </a:xfrm>
            <a:custGeom>
              <a:avLst/>
              <a:gdLst>
                <a:gd name="textAreaLeft" fmla="*/ 0 w 1249200"/>
                <a:gd name="textAreaRight" fmla="*/ 1249920 w 1249200"/>
                <a:gd name="textAreaTop" fmla="*/ 0 h 6865920"/>
                <a:gd name="textAreaBottom" fmla="*/ 6866640 h 6865920"/>
              </a:gdLst>
              <a:ah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20" name="Isosceles Triangle 30"/>
            <p:cNvSpPr/>
            <p:nvPr/>
          </p:nvSpPr>
          <p:spPr>
            <a:xfrm>
              <a:off x="10371600" y="3589920"/>
              <a:ext cx="1816560" cy="326736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21" name="Isosceles Triangle 18"/>
            <p:cNvSpPr/>
            <p:nvPr/>
          </p:nvSpPr>
          <p:spPr>
            <a:xfrm rot="10800000">
              <a:off x="720" y="720"/>
              <a:ext cx="842040" cy="56653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360" cy="185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360" cy="185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080" cy="185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XO Orie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6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825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7AC62DC-5A8A-4070-B496-17885C2E147F}" type="slidenum">
              <a:rPr b="0" lang="en-US" sz="900" spc="-1" strike="noStrike">
                <a:solidFill>
                  <a:schemeClr val="accent1"/>
                </a:solidFill>
                <a:latin typeface="Trebuchet MS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7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111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habr.com/ru/companies/productstar/articles/523044/" TargetMode="External"/><Relationship Id="rId2" Type="http://schemas.openxmlformats.org/officeDocument/2006/relationships/hyperlink" Target="https://habr.com/ru/companies/productstar/articles/523044/" TargetMode="External"/><Relationship Id="rId3" Type="http://schemas.openxmlformats.org/officeDocument/2006/relationships/hyperlink" Target="https://habr.com/ru/companies/productstar/articles/523044/" TargetMode="External"/><Relationship Id="rId4" Type="http://schemas.openxmlformats.org/officeDocument/2006/relationships/hyperlink" Target="https://habr.com/ru/companies/productstar/articles/523044/" TargetMode="External"/><Relationship Id="rId5" Type="http://schemas.openxmlformats.org/officeDocument/2006/relationships/hyperlink" Target="https://habr.com/ru/companies/productstar/articles/523044/" TargetMode="External"/><Relationship Id="rId6" Type="http://schemas.openxmlformats.org/officeDocument/2006/relationships/hyperlink" Target="https://habr.com/ru/companies/productstar/articles/523044/" TargetMode="External"/><Relationship Id="rId7" Type="http://schemas.openxmlformats.org/officeDocument/2006/relationships/hyperlink" Target="https://habr.com/ru/companies/productstar/articles/523044/" TargetMode="External"/><Relationship Id="rId8" Type="http://schemas.openxmlformats.org/officeDocument/2006/relationships/hyperlink" Target="https://habr.com/ru/companies/productstar/articles/523044/" TargetMode="External"/><Relationship Id="rId9" Type="http://schemas.openxmlformats.org/officeDocument/2006/relationships/hyperlink" Target="https://habr.com/ru/companies/productstar/articles/523044/" TargetMode="External"/><Relationship Id="rId10" Type="http://schemas.openxmlformats.org/officeDocument/2006/relationships/hyperlink" Target="https://habr.com/ru/companies/productstar/articles/523044/" TargetMode="External"/><Relationship Id="rId11" Type="http://schemas.openxmlformats.org/officeDocument/2006/relationships/hyperlink" Target="https://habr.com/ru/companies/productstar/articles/523044/" TargetMode="External"/><Relationship Id="rId12" Type="http://schemas.openxmlformats.org/officeDocument/2006/relationships/hyperlink" Target="https://habr.com/ru/companies/productstar/articles/523044/" TargetMode="External"/><Relationship Id="rId13" Type="http://schemas.openxmlformats.org/officeDocument/2006/relationships/hyperlink" Target="https://habr.com/ru/companies/productstar/articles/523044/" TargetMode="External"/><Relationship Id="rId14" Type="http://schemas.openxmlformats.org/officeDocument/2006/relationships/hyperlink" Target="https://habr.com/ru/companies/productstar/articles/523044/" TargetMode="External"/><Relationship Id="rId15" Type="http://schemas.openxmlformats.org/officeDocument/2006/relationships/hyperlink" Target="https://ru.wikipedia.org/wiki/&#1052;&#1080;&#1085;&#1080;&#1084;&#1072;&#1082;&#1089;" TargetMode="External"/><Relationship Id="rId16" Type="http://schemas.openxmlformats.org/officeDocument/2006/relationships/hyperlink" Target="https://doc.qt.io/qtforpython-5/" TargetMode="External"/><Relationship Id="rId17" Type="http://schemas.openxmlformats.org/officeDocument/2006/relationships/hyperlink" Target="https://ru.stackoverflow.com/" TargetMode="External"/><Relationship Id="rId18" Type="http://schemas.openxmlformats.org/officeDocument/2006/relationships/hyperlink" Target="http://python-3.ru/category/pyqt" TargetMode="External"/><Relationship Id="rId19" Type="http://schemas.openxmlformats.org/officeDocument/2006/relationships/hyperlink" Target="https://python-scripts.com/pyqt5" TargetMode="External"/><Relationship Id="rId20" Type="http://schemas.openxmlformats.org/officeDocument/2006/relationships/hyperlink" Target="https://s.econf.rae.ru/pdf/2014/03/3245.pdf" TargetMode="External"/><Relationship Id="rId2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068920" y="2221560"/>
            <a:ext cx="7766280" cy="164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5400" spc="-1" strike="noStrike">
                <a:solidFill>
                  <a:schemeClr val="accent1"/>
                </a:solidFill>
                <a:latin typeface="Trebuchet MS"/>
              </a:rPr>
              <a:t>Приложение-игра «Длинные нарды»</a:t>
            </a:r>
            <a:endParaRPr b="0" lang="ru-RU" sz="54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4425120" y="5094720"/>
            <a:ext cx="7766280" cy="109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rebuchet MS (Заголовки)"/>
              </a:rPr>
              <a:t>Автор работы: </a:t>
            </a: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rebuchet MS (Заголовки)"/>
              </a:rPr>
              <a:t>ученик 10 «К» класса Макаров Артём</a:t>
            </a: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rebuchet MS (Заголовки)"/>
              </a:rPr>
              <a:t>Руководитель: Вязовов С.М., </a:t>
            </a:r>
            <a:br>
              <a:rPr sz="2000"/>
            </a:br>
            <a:r>
              <a:rPr b="0" lang="ru-RU" sz="2000" spc="-1" strike="noStrike">
                <a:solidFill>
                  <a:schemeClr val="dk1"/>
                </a:solidFill>
                <a:latin typeface="Trebuchet MS (Заголовки)"/>
              </a:rPr>
              <a:t>заведующий кафедрой информатики, учитель информатики</a:t>
            </a: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7" name="Прямоугольник 3"/>
          <p:cNvSpPr/>
          <p:nvPr/>
        </p:nvSpPr>
        <p:spPr>
          <a:xfrm>
            <a:off x="-106920" y="0"/>
            <a:ext cx="122979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ru-RU" sz="2000" spc="-1" strike="noStrike">
                <a:solidFill>
                  <a:schemeClr val="dk1"/>
                </a:solidFill>
                <a:latin typeface="Trebuchet MS (Заголовки)"/>
              </a:rPr>
              <a:t>Муниципальное автономное общеобразовательное учреждение</a:t>
            </a: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  <a:p>
            <a:pPr algn="ctr" defTabSz="457200">
              <a:lnSpc>
                <a:spcPct val="100000"/>
              </a:lnSpc>
            </a:pPr>
            <a:r>
              <a:rPr b="0" lang="ru-RU" sz="2000" spc="-1" strike="noStrike">
                <a:solidFill>
                  <a:schemeClr val="dk1"/>
                </a:solidFill>
                <a:latin typeface="Trebuchet MS (Заголовки)"/>
              </a:rPr>
              <a:t>«Лицей №14 имени Заслуженного учителя Российской Федерации А.М. Кузьмина»</a:t>
            </a: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chemeClr val="accent1"/>
                </a:solidFill>
                <a:latin typeface="Trebuchet MS"/>
              </a:rPr>
              <a:t>Актуальность проекта</a:t>
            </a:r>
            <a:br>
              <a:rPr sz="3600"/>
            </a:br>
            <a:endParaRPr b="0" lang="ru-RU" sz="36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algn="just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>
                <a:solidFill>
                  <a:srgbClr val="272525"/>
                </a:solidFill>
                <a:latin typeface="Trebuchet MS (Основной текст)"/>
                <a:ea typeface="Inter"/>
              </a:rPr>
              <a:t>Нарды – игра с многовековой историей. Она остается популярной благодаря простым правилам.</a:t>
            </a:r>
            <a:r>
              <a:rPr b="0" lang="ru-RU" sz="2200" spc="-1" strike="noStrike">
                <a:solidFill>
                  <a:srgbClr val="272525"/>
                </a:solidFill>
                <a:latin typeface="Trebuchet MS (Основной текст)"/>
                <a:ea typeface="Inter"/>
              </a:rPr>
              <a:t> Однако, у людей не всегда есть друг рядом, с которым можно поиграть, или место, где поиграть. 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marL="343080" indent="-343080" algn="just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2200" spc="-1" strike="noStrike">
                <a:solidFill>
                  <a:srgbClr val="272525"/>
                </a:solidFill>
                <a:latin typeface="Trebuchet MS (Основной текст)"/>
                <a:ea typeface="Inter"/>
              </a:rPr>
              <a:t>Моё п</a:t>
            </a:r>
            <a:r>
              <a:rPr b="0" lang="en-US" sz="2200" spc="-1" strike="noStrike">
                <a:solidFill>
                  <a:srgbClr val="272525"/>
                </a:solidFill>
                <a:latin typeface="Trebuchet MS (Основной текст)"/>
                <a:ea typeface="Inter"/>
              </a:rPr>
              <a:t>риложение решает проблему поиска партнера</a:t>
            </a:r>
            <a:r>
              <a:rPr b="0" lang="ru-RU" sz="2200" spc="-1" strike="noStrike">
                <a:solidFill>
                  <a:srgbClr val="272525"/>
                </a:solidFill>
                <a:latin typeface="Trebuchet MS (Основной текст)"/>
                <a:ea typeface="Inter"/>
              </a:rPr>
              <a:t> и отсутствие места, где поиграть</a:t>
            </a:r>
            <a:r>
              <a:rPr b="0" lang="en-US" sz="2200" spc="-1" strike="noStrike">
                <a:solidFill>
                  <a:srgbClr val="272525"/>
                </a:solidFill>
                <a:latin typeface="Trebuchet MS (Основной текст)"/>
                <a:ea typeface="Inter"/>
              </a:rPr>
              <a:t>. Играть можно в любое время и в любом месте.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marL="343080" indent="-343080" algn="just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 (Основной текст)"/>
                <a:ea typeface="Inter"/>
              </a:rPr>
              <a:t>На данный момент реализованы два режима игры: «человек против человека» и «человек против бота»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indent="0" algn="just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7160" y="25704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chemeClr val="accent1"/>
                </a:solidFill>
                <a:latin typeface="Trebuchet MS"/>
              </a:rPr>
              <a:t>Цель и задачи</a:t>
            </a:r>
            <a:endParaRPr b="0" lang="ru-RU" sz="36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7160" y="1188720"/>
            <a:ext cx="8596080" cy="443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1" lang="ru-RU" sz="2200" spc="-1" strike="noStrike">
                <a:solidFill>
                  <a:srgbClr val="272525"/>
                </a:solidFill>
                <a:latin typeface="Trebuchet MS (Основной текст)"/>
                <a:ea typeface="Inter"/>
              </a:rPr>
              <a:t>Цель</a:t>
            </a:r>
            <a:r>
              <a:rPr b="0" lang="ru-RU" sz="2200" spc="-1" strike="noStrike">
                <a:solidFill>
                  <a:srgbClr val="272525"/>
                </a:solidFill>
                <a:latin typeface="Trebuchet MS (Основной текст)"/>
                <a:ea typeface="Inter"/>
              </a:rPr>
              <a:t>: Разработать приложение-игру «Длинные нарды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1" lang="ru-RU" sz="2200" spc="-1" strike="noStrike">
                <a:solidFill>
                  <a:srgbClr val="272525"/>
                </a:solidFill>
                <a:latin typeface="Trebuchet MS (Основной текст)"/>
                <a:ea typeface="Inter"/>
              </a:rPr>
              <a:t>Задачи: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rgbClr val="272525"/>
                </a:solidFill>
                <a:latin typeface="Trebuchet MS (Основной текст)"/>
                <a:ea typeface="Inter"/>
              </a:rPr>
              <a:t>Определить набор инструментов для разработки игры и нейросети.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rgbClr val="272525"/>
                </a:solidFill>
                <a:latin typeface="Trebuchet MS (Основной текст)"/>
                <a:ea typeface="Inter"/>
              </a:rPr>
              <a:t>Изучить необходимые модули выбранного языка программирования.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rgbClr val="272525"/>
                </a:solidFill>
                <a:latin typeface="Trebuchet MS (Основной текст)"/>
                <a:ea typeface="Inter"/>
              </a:rPr>
              <a:t>Создать графический интерфейс и реализовать игровой процесс.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rgbClr val="272525"/>
                </a:solidFill>
                <a:latin typeface="Trebuchet MS (Основной текст)"/>
                <a:ea typeface="Inter"/>
              </a:rPr>
              <a:t>Разработать нейронную сеть на основе дерева принятия решений.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0"/>
              </a:tabLst>
            </a:pPr>
            <a:r>
              <a:rPr b="0" lang="en-US" sz="2200" spc="-1" strike="noStrike">
                <a:solidFill>
                  <a:srgbClr val="272525"/>
                </a:solidFill>
                <a:latin typeface="Trebuchet MS (Основной текст)"/>
                <a:ea typeface="Inter"/>
              </a:rPr>
              <a:t>Проверить работоспособность и исправить найденные ошибки.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313200"/>
            <a:ext cx="9955080" cy="132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 lnSpcReduction="10000"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100" spc="-1" strike="noStrike">
                <a:solidFill>
                  <a:schemeClr val="accent1"/>
                </a:solidFill>
                <a:latin typeface="Trebuchet MS"/>
              </a:rPr>
              <a:t>Ход работы: создание версии, содержащей режим игры «Человек против человека» и простой </a:t>
            </a:r>
            <a:r>
              <a:rPr b="0" lang="en-US" sz="3100" spc="-1" strike="noStrike">
                <a:solidFill>
                  <a:schemeClr val="accent1"/>
                </a:solidFill>
                <a:latin typeface="Trebuchet MS"/>
              </a:rPr>
              <a:t>UI</a:t>
            </a:r>
            <a:endParaRPr b="0" lang="ru-RU" sz="3100" spc="-1" strike="noStrike">
              <a:solidFill>
                <a:srgbClr val="000000"/>
              </a:solidFill>
              <a:latin typeface="XO Oriel"/>
            </a:endParaRPr>
          </a:p>
        </p:txBody>
      </p:sp>
      <p:pic>
        <p:nvPicPr>
          <p:cNvPr id="73" name="Рисунок 4" descr=""/>
          <p:cNvPicPr/>
          <p:nvPr/>
        </p:nvPicPr>
        <p:blipFill>
          <a:blip r:embed="rId1"/>
          <a:stretch/>
        </p:blipFill>
        <p:spPr>
          <a:xfrm>
            <a:off x="579960" y="1986480"/>
            <a:ext cx="8556120" cy="437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Реализованный функционал в данной версии</a:t>
            </a: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75" name="Text 7"/>
          <p:cNvSpPr/>
          <p:nvPr/>
        </p:nvSpPr>
        <p:spPr>
          <a:xfrm>
            <a:off x="540000" y="2123640"/>
            <a:ext cx="12721680" cy="21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1701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Разработан UI игры, включая игровое поле, кубики и элементы управления.</a:t>
            </a: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  <a:p>
            <a:pPr>
              <a:lnSpc>
                <a:spcPts val="1701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  <a:p>
            <a:pPr>
              <a:lnSpc>
                <a:spcPts val="1701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Реализованы правила игры, которые определяют ход игры и условия победы.</a:t>
            </a: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  <a:p>
            <a:pPr>
              <a:lnSpc>
                <a:spcPts val="1701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  <a:p>
            <a:pPr>
              <a:lnSpc>
                <a:spcPts val="1701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Пользователь может выбрать язык интерфейса игры (русский или английский).</a:t>
            </a: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  <a:p>
            <a:pPr>
              <a:lnSpc>
                <a:spcPts val="1701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  <a:p>
            <a:pPr>
              <a:lnSpc>
                <a:spcPts val="1701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Пользователь может выбрать цвет кубиков для игры.</a:t>
            </a: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  <a:p>
            <a:pPr>
              <a:lnSpc>
                <a:spcPts val="1701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  <a:p>
            <a:pPr>
              <a:lnSpc>
                <a:spcPts val="1701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Реализована система вывода сообщений об ошибках на экран.</a:t>
            </a: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  <a:p>
            <a:pPr>
              <a:lnSpc>
                <a:spcPts val="1701"/>
              </a:lnSpc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  <a:p>
            <a:pPr>
              <a:lnSpc>
                <a:spcPts val="1701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Приложение поддерживает выбор из двух режимов игры:</a:t>
            </a: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  <a:p>
            <a:pPr>
              <a:lnSpc>
                <a:spcPts val="1701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"Человек против человека" и "Человек против компьютера".</a:t>
            </a: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  <a:p>
            <a:pPr>
              <a:lnSpc>
                <a:spcPts val="1701"/>
              </a:lnSpc>
              <a:spcBef>
                <a:spcPts val="1134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  <a:p>
            <a:pPr>
              <a:lnSpc>
                <a:spcPts val="1701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Montserrat"/>
                <a:ea typeface="Montserrat"/>
              </a:rPr>
              <a:t>Функциональный режим игры, где два игрока могут играть друг против друга.</a:t>
            </a:r>
            <a:endParaRPr b="0" lang="ru-RU" sz="2000" spc="-1" strike="noStrike">
              <a:solidFill>
                <a:srgbClr val="000000"/>
              </a:solidFill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83040" y="208080"/>
            <a:ext cx="9615600" cy="214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100" spc="-1" strike="noStrike">
                <a:solidFill>
                  <a:schemeClr val="accent1"/>
                </a:solidFill>
                <a:latin typeface="Trebuchet MS"/>
              </a:rPr>
              <a:t>Ход работы: создание текущей версии, содержащей функционал предыдущей версии и режима игры «Человек против бота» и доработанный </a:t>
            </a:r>
            <a:r>
              <a:rPr b="0" lang="en-US" sz="3100" spc="-1" strike="noStrike">
                <a:solidFill>
                  <a:schemeClr val="accent1"/>
                </a:solidFill>
                <a:latin typeface="Trebuchet MS"/>
              </a:rPr>
              <a:t>UI</a:t>
            </a:r>
            <a:endParaRPr b="0" lang="ru-RU" sz="3100" spc="-1" strike="noStrike">
              <a:solidFill>
                <a:srgbClr val="000000"/>
              </a:solidFill>
              <a:latin typeface="XO Oriel"/>
            </a:endParaRPr>
          </a:p>
        </p:txBody>
      </p:sp>
      <p:pic>
        <p:nvPicPr>
          <p:cNvPr id="77" name="Рисунок 4" descr=""/>
          <p:cNvPicPr/>
          <p:nvPr/>
        </p:nvPicPr>
        <p:blipFill>
          <a:blip r:embed="rId1"/>
          <a:stretch/>
        </p:blipFill>
        <p:spPr>
          <a:xfrm>
            <a:off x="513720" y="2198160"/>
            <a:ext cx="8289720" cy="424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chemeClr val="accent1"/>
                </a:solidFill>
                <a:latin typeface="Trebuchet MS"/>
              </a:rPr>
              <a:t>Заключение</a:t>
            </a:r>
            <a:endParaRPr b="0" lang="ru-RU" sz="36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111" lnSpcReduction="10000"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Подробно изучен модуль </a:t>
            </a: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PyQt5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Изучено и реализовано устройство дерева принятия решений на основе алгоритма </a:t>
            </a: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minmax(</a:t>
            </a:r>
            <a:r>
              <a:rPr b="0" lang="ru-RU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минимизация ходов соперника и максимизация своих ходов)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Разработан </a:t>
            </a:r>
            <a:r>
              <a:rPr b="0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UI </a:t>
            </a:r>
            <a:r>
              <a:rPr b="0" lang="ru-RU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приложения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Разработаны два режима игры: «человек против человека» и «человек против бота»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В итоге была создана: приложение игра с режимами игры «человек против человека» и «человек против бота» с понятным аккуратным графическим интерфейсом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080" cy="132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600" spc="-1" strike="noStrike">
                <a:solidFill>
                  <a:schemeClr val="accent1"/>
                </a:solidFill>
                <a:latin typeface="Trebuchet MS"/>
              </a:rPr>
              <a:t>Список использованных источников</a:t>
            </a:r>
            <a:endParaRPr b="0" lang="ru-RU" sz="3600" spc="-1" strike="noStrike">
              <a:solidFill>
                <a:srgbClr val="000000"/>
              </a:solidFill>
              <a:latin typeface="XO Orie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6080" cy="388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333" lnSpcReduction="10000"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 u="sng">
                <a:solidFill>
                  <a:schemeClr val="dk1"/>
                </a:solidFill>
                <a:uFillTx/>
                <a:latin typeface="Trebuchet MS"/>
                <a:hlinkClick r:id="rId1"/>
              </a:rPr>
              <a:t>https</a:t>
            </a:r>
            <a:r>
              <a:rPr b="0" lang="ru-RU" sz="2200" spc="-1" strike="noStrike" u="sng">
                <a:solidFill>
                  <a:schemeClr val="dk1"/>
                </a:solidFill>
                <a:uFillTx/>
                <a:latin typeface="Trebuchet MS"/>
                <a:hlinkClick r:id="rId2"/>
              </a:rPr>
              <a:t>://</a:t>
            </a:r>
            <a:r>
              <a:rPr b="0" lang="en-US" sz="2200" spc="-1" strike="noStrike" u="sng">
                <a:solidFill>
                  <a:schemeClr val="dk1"/>
                </a:solidFill>
                <a:uFillTx/>
                <a:latin typeface="Trebuchet MS"/>
                <a:hlinkClick r:id="rId3"/>
              </a:rPr>
              <a:t>habr</a:t>
            </a:r>
            <a:r>
              <a:rPr b="0" lang="ru-RU" sz="2200" spc="-1" strike="noStrike" u="sng">
                <a:solidFill>
                  <a:schemeClr val="dk1"/>
                </a:solidFill>
                <a:uFillTx/>
                <a:latin typeface="Trebuchet MS"/>
                <a:hlinkClick r:id="rId4"/>
              </a:rPr>
              <a:t>.</a:t>
            </a:r>
            <a:r>
              <a:rPr b="0" lang="en-US" sz="2200" spc="-1" strike="noStrike" u="sng">
                <a:solidFill>
                  <a:schemeClr val="dk1"/>
                </a:solidFill>
                <a:uFillTx/>
                <a:latin typeface="Trebuchet MS"/>
                <a:hlinkClick r:id="rId5"/>
              </a:rPr>
              <a:t>com</a:t>
            </a:r>
            <a:r>
              <a:rPr b="0" lang="ru-RU" sz="2200" spc="-1" strike="noStrike" u="sng">
                <a:solidFill>
                  <a:schemeClr val="dk1"/>
                </a:solidFill>
                <a:uFillTx/>
                <a:latin typeface="Trebuchet MS"/>
                <a:hlinkClick r:id="rId6"/>
              </a:rPr>
              <a:t>/</a:t>
            </a:r>
            <a:r>
              <a:rPr b="0" lang="en-US" sz="2200" spc="-1" strike="noStrike" u="sng">
                <a:solidFill>
                  <a:schemeClr val="dk1"/>
                </a:solidFill>
                <a:uFillTx/>
                <a:latin typeface="Trebuchet MS"/>
                <a:hlinkClick r:id="rId7"/>
              </a:rPr>
              <a:t>ru</a:t>
            </a:r>
            <a:r>
              <a:rPr b="0" lang="ru-RU" sz="2200" spc="-1" strike="noStrike" u="sng">
                <a:solidFill>
                  <a:schemeClr val="dk1"/>
                </a:solidFill>
                <a:uFillTx/>
                <a:latin typeface="Trebuchet MS"/>
                <a:hlinkClick r:id="rId8"/>
              </a:rPr>
              <a:t>/</a:t>
            </a:r>
            <a:r>
              <a:rPr b="0" lang="en-US" sz="2200" spc="-1" strike="noStrike" u="sng">
                <a:solidFill>
                  <a:schemeClr val="dk1"/>
                </a:solidFill>
                <a:uFillTx/>
                <a:latin typeface="Trebuchet MS"/>
                <a:hlinkClick r:id="rId9"/>
              </a:rPr>
              <a:t>companies</a:t>
            </a:r>
            <a:r>
              <a:rPr b="0" lang="ru-RU" sz="2200" spc="-1" strike="noStrike" u="sng">
                <a:solidFill>
                  <a:schemeClr val="dk1"/>
                </a:solidFill>
                <a:uFillTx/>
                <a:latin typeface="Trebuchet MS"/>
                <a:hlinkClick r:id="rId10"/>
              </a:rPr>
              <a:t>/</a:t>
            </a:r>
            <a:r>
              <a:rPr b="0" lang="en-US" sz="2200" spc="-1" strike="noStrike" u="sng">
                <a:solidFill>
                  <a:schemeClr val="dk1"/>
                </a:solidFill>
                <a:uFillTx/>
                <a:latin typeface="Trebuchet MS"/>
                <a:hlinkClick r:id="rId11"/>
              </a:rPr>
              <a:t>productstar</a:t>
            </a:r>
            <a:r>
              <a:rPr b="0" lang="ru-RU" sz="2200" spc="-1" strike="noStrike" u="sng">
                <a:solidFill>
                  <a:schemeClr val="dk1"/>
                </a:solidFill>
                <a:uFillTx/>
                <a:latin typeface="Trebuchet MS"/>
                <a:hlinkClick r:id="rId12"/>
              </a:rPr>
              <a:t>/</a:t>
            </a:r>
            <a:r>
              <a:rPr b="0" lang="en-US" sz="2200" spc="-1" strike="noStrike" u="sng">
                <a:solidFill>
                  <a:schemeClr val="dk1"/>
                </a:solidFill>
                <a:uFillTx/>
                <a:latin typeface="Trebuchet MS"/>
                <a:hlinkClick r:id="rId13"/>
              </a:rPr>
              <a:t>articles</a:t>
            </a:r>
            <a:r>
              <a:rPr b="0" lang="ru-RU" sz="2200" spc="-1" strike="noStrike" u="sng">
                <a:solidFill>
                  <a:schemeClr val="dk1"/>
                </a:solidFill>
                <a:uFillTx/>
                <a:latin typeface="Trebuchet MS"/>
                <a:hlinkClick r:id="rId14"/>
              </a:rPr>
              <a:t>/523044/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2200" spc="-1" strike="noStrike" u="sng">
                <a:solidFill>
                  <a:schemeClr val="dk1"/>
                </a:solidFill>
                <a:uFillTx/>
                <a:latin typeface="Trebuchet MS"/>
                <a:hlinkClick r:id="rId15"/>
              </a:rPr>
              <a:t>https://ru.wikipedia.org/wiki/%D0%9C%D0%B8%D0%BD%D0%B8%D0%BC%D0%B0%D0%BA%D1%81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2200" spc="-1" strike="noStrike">
                <a:solidFill>
                  <a:schemeClr val="dk1"/>
                </a:solidFill>
                <a:latin typeface="Trebuchet MS"/>
              </a:rPr>
              <a:t>https://habr.com/ru/companies/otus/articles/785512/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2200" spc="-1" strike="noStrike" u="sng">
                <a:solidFill>
                  <a:schemeClr val="dk1"/>
                </a:solidFill>
                <a:uFillTx/>
                <a:latin typeface="Trebuchet MS"/>
                <a:hlinkClick r:id="rId16"/>
              </a:rPr>
              <a:t>https://doc.qt.io/qtforpython-5/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ru-RU" sz="2200" spc="-1" strike="noStrike" u="sng">
                <a:solidFill>
                  <a:schemeClr val="dk1"/>
                </a:solidFill>
                <a:uFillTx/>
                <a:latin typeface="Trebuchet MS"/>
                <a:hlinkClick r:id="rId17"/>
              </a:rPr>
              <a:t>https://ru.stackoverflow.com/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 u="sng">
                <a:solidFill>
                  <a:schemeClr val="dk1"/>
                </a:solidFill>
                <a:uFillTx/>
                <a:latin typeface="Trebuchet MS"/>
                <a:hlinkClick r:id="rId18"/>
              </a:rPr>
              <a:t>http://python-3.ru/category/pyqt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 u="sng">
                <a:solidFill>
                  <a:schemeClr val="dk1"/>
                </a:solidFill>
                <a:uFillTx/>
                <a:latin typeface="Trebuchet MS"/>
                <a:hlinkClick r:id="rId19"/>
              </a:rPr>
              <a:t>https://python-scripts.com/pyqt5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2200" spc="-1" strike="noStrike" u="sng">
                <a:solidFill>
                  <a:schemeClr val="dk1"/>
                </a:solidFill>
                <a:uFillTx/>
                <a:latin typeface="Trebuchet MS"/>
                <a:hlinkClick r:id="rId20"/>
              </a:rPr>
              <a:t>https://s.econf.rae.ru/pdf/2014/03/3245.pdf</a:t>
            </a:r>
            <a:endParaRPr b="0" lang="ru-RU" sz="2200" spc="-1" strike="noStrike">
              <a:solidFill>
                <a:srgbClr val="000000"/>
              </a:solidFill>
              <a:latin typeface="XO Orie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Аспект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Application>Редактор_презентаций/2.8.0.0$Linux_X86_64 LibreOffice_project/</Application>
  <AppVersion>15.0000</AppVersion>
  <Words>323</Words>
  <Paragraphs>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2025-04-05T06:57:37Z</dcterms:created>
  <dc:creator>User</dc:creator>
  <dc:description/>
  <dc:language>ru-RU</dc:language>
  <cp:lastModifiedBy/>
  <dcterms:modified xsi:type="dcterms:W3CDTF">2025-04-12T10:18:33Z</dcterms:modified>
  <cp:revision>16</cp:revision>
  <dc:subject/>
  <dc:title>Приложение-игра «Длинные нарды»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7</vt:i4>
  </property>
</Properties>
</file>