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08"/>
  </p:normalViewPr>
  <p:slideViewPr>
    <p:cSldViewPr snapToGrid="0">
      <p:cViewPr>
        <p:scale>
          <a:sx n="134" d="100"/>
          <a:sy n="134" d="100"/>
        </p:scale>
        <p:origin x="2840" y="-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F0B0-1890-FD47-B8C0-0E8DD99AB1EB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8BB67-182C-0741-A4B8-8D984A0552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30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8BB67-182C-0741-A4B8-8D984A05524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288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6" indent="0" algn="ctr">
              <a:buNone/>
              <a:defRPr sz="1499"/>
            </a:lvl2pPr>
            <a:lvl3pPr marL="685771" indent="0" algn="ctr">
              <a:buNone/>
              <a:defRPr sz="1351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8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61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326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629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07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71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71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074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6" indent="0">
              <a:buNone/>
              <a:defRPr sz="1499" b="1"/>
            </a:lvl2pPr>
            <a:lvl3pPr marL="685771" indent="0">
              <a:buNone/>
              <a:defRPr sz="1351" b="1"/>
            </a:lvl3pPr>
            <a:lvl4pPr marL="1028657" indent="0">
              <a:buNone/>
              <a:defRPr sz="1200" b="1"/>
            </a:lvl4pPr>
            <a:lvl5pPr marL="1371543" indent="0">
              <a:buNone/>
              <a:defRPr sz="1200" b="1"/>
            </a:lvl5pPr>
            <a:lvl6pPr marL="1714428" indent="0">
              <a:buNone/>
              <a:defRPr sz="1200" b="1"/>
            </a:lvl6pPr>
            <a:lvl7pPr marL="2057314" indent="0">
              <a:buNone/>
              <a:defRPr sz="1200" b="1"/>
            </a:lvl7pPr>
            <a:lvl8pPr marL="2400200" indent="0">
              <a:buNone/>
              <a:defRPr sz="1200" b="1"/>
            </a:lvl8pPr>
            <a:lvl9pPr marL="27430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5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5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47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137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86" indent="0">
              <a:buNone/>
              <a:defRPr sz="2100"/>
            </a:lvl2pPr>
            <a:lvl3pPr marL="685771" indent="0">
              <a:buNone/>
              <a:defRPr sz="1800"/>
            </a:lvl3pPr>
            <a:lvl4pPr marL="1028657" indent="0">
              <a:buNone/>
              <a:defRPr sz="1499"/>
            </a:lvl4pPr>
            <a:lvl5pPr marL="1371543" indent="0">
              <a:buNone/>
              <a:defRPr sz="1499"/>
            </a:lvl5pPr>
            <a:lvl6pPr marL="1714428" indent="0">
              <a:buNone/>
              <a:defRPr sz="1499"/>
            </a:lvl6pPr>
            <a:lvl7pPr marL="2057314" indent="0">
              <a:buNone/>
              <a:defRPr sz="1499"/>
            </a:lvl7pPr>
            <a:lvl8pPr marL="2400200" indent="0">
              <a:buNone/>
              <a:defRPr sz="1499"/>
            </a:lvl8pPr>
            <a:lvl9pPr marL="2743085" indent="0">
              <a:buNone/>
              <a:defRPr sz="1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86" indent="0">
              <a:buNone/>
              <a:defRPr sz="1050"/>
            </a:lvl2pPr>
            <a:lvl3pPr marL="685771" indent="0">
              <a:buNone/>
              <a:defRPr sz="900"/>
            </a:lvl3pPr>
            <a:lvl4pPr marL="1028657" indent="0">
              <a:buNone/>
              <a:defRPr sz="750"/>
            </a:lvl4pPr>
            <a:lvl5pPr marL="1371543" indent="0">
              <a:buNone/>
              <a:defRPr sz="750"/>
            </a:lvl5pPr>
            <a:lvl6pPr marL="1714428" indent="0">
              <a:buNone/>
              <a:defRPr sz="750"/>
            </a:lvl6pPr>
            <a:lvl7pPr marL="2057314" indent="0">
              <a:buNone/>
              <a:defRPr sz="750"/>
            </a:lvl7pPr>
            <a:lvl8pPr marL="2400200" indent="0">
              <a:buNone/>
              <a:defRPr sz="750"/>
            </a:lvl8pPr>
            <a:lvl9pPr marL="27430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56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9BFC-3D75-E94F-A29D-2F1B9ADA1AF9}" type="datetimeFigureOut">
              <a:rPr lang="en-CN" smtClean="0"/>
              <a:t>2024/12/11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B5634-28F0-5140-A948-DF21453197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95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7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3" indent="-171443" algn="l" defTabSz="68577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9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4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0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6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1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7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3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8" indent="-171443" algn="l" defTabSz="685771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1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7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3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8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4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0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5" algn="l" defTabSz="68577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AE80AA-101D-C991-25B6-2DEBA8ED2DDF}"/>
              </a:ext>
            </a:extLst>
          </p:cNvPr>
          <p:cNvSpPr txBox="1"/>
          <p:nvPr/>
        </p:nvSpPr>
        <p:spPr>
          <a:xfrm>
            <a:off x="5818356" y="186798"/>
            <a:ext cx="1039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i="1" dirty="0"/>
              <a:t>Yunzhe Zheng</a:t>
            </a:r>
          </a:p>
        </p:txBody>
      </p:sp>
      <p:pic>
        <p:nvPicPr>
          <p:cNvPr id="1026" name="Picture 2" descr="Efficient Simulation of Clifford Circuits | PennyLane Demos">
            <a:extLst>
              <a:ext uri="{FF2B5EF4-FFF2-40B4-BE49-F238E27FC236}">
                <a16:creationId xmlns:a16="http://schemas.microsoft.com/office/drawing/2014/main" id="{DFB810C8-570B-8C0E-D516-3ADEFB55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639" y="784125"/>
            <a:ext cx="1473792" cy="133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A4EAC7-92C5-FE64-4BEA-9E7C8DED9571}"/>
              </a:ext>
            </a:extLst>
          </p:cNvPr>
          <p:cNvSpPr txBox="1"/>
          <p:nvPr/>
        </p:nvSpPr>
        <p:spPr>
          <a:xfrm>
            <a:off x="1467716" y="-7951"/>
            <a:ext cx="35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/>
              <a:t>Cheat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Sheet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for</a:t>
            </a:r>
            <a:r>
              <a:rPr lang="zh-CN" altLang="en-US" sz="1400" i="1" dirty="0"/>
              <a:t> </a:t>
            </a:r>
            <a:r>
              <a:rPr lang="en-US" altLang="zh-CN" sz="1400" b="1" i="1" dirty="0"/>
              <a:t>Magic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State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Distillation</a:t>
            </a:r>
            <a:r>
              <a:rPr lang="zh-CN" altLang="en-US" sz="1400" b="1" i="1" dirty="0"/>
              <a:t> </a:t>
            </a:r>
            <a:r>
              <a:rPr lang="en-US" altLang="zh-CN" sz="1400" b="1" i="1" dirty="0"/>
              <a:t>(MSD)</a:t>
            </a:r>
            <a:endParaRPr lang="en-CN" sz="1400" b="1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5389AB-C2D8-C5DF-E5F4-9BCBCCA30919}"/>
              </a:ext>
            </a:extLst>
          </p:cNvPr>
          <p:cNvGrpSpPr/>
          <p:nvPr/>
        </p:nvGrpSpPr>
        <p:grpSpPr>
          <a:xfrm>
            <a:off x="0" y="430063"/>
            <a:ext cx="5203669" cy="1005335"/>
            <a:chOff x="0" y="464533"/>
            <a:chExt cx="5203668" cy="1005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6B334C-8BE5-7E69-6399-469A22866E74}"/>
                </a:ext>
              </a:extLst>
            </p:cNvPr>
            <p:cNvSpPr txBox="1"/>
            <p:nvPr/>
          </p:nvSpPr>
          <p:spPr>
            <a:xfrm>
              <a:off x="0" y="464533"/>
              <a:ext cx="98527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Why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005CD-067B-D0CE-A152-84B5FD7B08CF}"/>
                </a:ext>
              </a:extLst>
            </p:cNvPr>
            <p:cNvSpPr txBox="1"/>
            <p:nvPr/>
          </p:nvSpPr>
          <p:spPr>
            <a:xfrm>
              <a:off x="0" y="699914"/>
              <a:ext cx="5203668" cy="769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1" b="1" i="1" dirty="0"/>
                <a:t>-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 Computing (QC)</a:t>
              </a:r>
              <a:r>
                <a:rPr lang="en-US" altLang="zh-CN" sz="1101" b="1" i="1" dirty="0"/>
                <a:t> </a:t>
              </a:r>
              <a:r>
                <a:rPr lang="en-US" altLang="zh-CN" sz="1101" i="1" dirty="0"/>
                <a:t>need</a:t>
              </a:r>
              <a:r>
                <a:rPr lang="en-US" altLang="zh-CN" sz="1101" b="1" i="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 Error Correction (QEC) </a:t>
              </a:r>
              <a:r>
                <a:rPr lang="en-US" altLang="zh-CN" sz="1101" i="1" dirty="0"/>
                <a:t>for noise robustness.</a:t>
              </a:r>
            </a:p>
            <a:p>
              <a:r>
                <a:rPr lang="en-US" altLang="zh-CN" sz="1101" b="1" i="1" dirty="0"/>
                <a:t>-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Clifford gates </a:t>
              </a:r>
              <a:r>
                <a:rPr lang="en-US" altLang="zh-CN" sz="1101" i="1" dirty="0"/>
                <a:t>are fault-tolerant in common QEC codes.</a:t>
              </a:r>
            </a:p>
            <a:p>
              <a:r>
                <a:rPr lang="en-US" altLang="zh-CN" sz="1101" b="1" i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is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necessary</a:t>
              </a:r>
              <a:r>
                <a:rPr lang="zh-CN" altLang="en-US" sz="1101" dirty="0"/>
                <a:t> </a:t>
              </a:r>
              <a:r>
                <a:rPr lang="en-US" altLang="zh-CN" sz="1101" dirty="0"/>
                <a:t>for</a:t>
              </a:r>
              <a:r>
                <a:rPr lang="zh-CN" altLang="en-US" sz="110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quantum</a:t>
              </a:r>
              <a:r>
                <a:rPr lang="zh-CN" altLang="en-US" sz="1101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advantage</a:t>
              </a:r>
              <a:r>
                <a:rPr lang="en-US" altLang="zh-CN" sz="1101" b="1" i="1" dirty="0"/>
                <a:t>.</a:t>
              </a:r>
            </a:p>
            <a:p>
              <a:r>
                <a:rPr lang="en-US" altLang="zh-CN" sz="1101" i="1" dirty="0"/>
                <a:t>-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MSD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is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needed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to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prepare</a:t>
              </a:r>
              <a:r>
                <a:rPr lang="zh-CN" altLang="en-US" sz="1101" i="1" dirty="0"/>
                <a:t> </a:t>
              </a:r>
              <a:r>
                <a:rPr lang="en-US" altLang="zh-CN" sz="1101" i="1" dirty="0"/>
                <a:t>high-fidelity</a:t>
              </a:r>
              <a:r>
                <a:rPr lang="zh-CN" altLang="en-US" sz="1101" i="1" dirty="0"/>
                <a:t> </a:t>
              </a:r>
              <a:r>
                <a:rPr lang="en-US" altLang="zh-CN" sz="1101" b="1" i="1" dirty="0">
                  <a:solidFill>
                    <a:schemeClr val="accent1"/>
                  </a:solidFill>
                </a:rPr>
                <a:t>non-Clifford</a:t>
              </a:r>
              <a:r>
                <a:rPr lang="zh-CN" altLang="en-US" sz="1101" b="1" i="1" dirty="0"/>
                <a:t> </a:t>
              </a:r>
              <a:r>
                <a:rPr lang="en-US" altLang="zh-CN" sz="1101" dirty="0"/>
                <a:t>resource.</a:t>
              </a:r>
              <a:r>
                <a:rPr lang="zh-CN" altLang="en-US" sz="1101" dirty="0"/>
                <a:t> </a:t>
              </a:r>
              <a:endParaRPr lang="en-CN" sz="1101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BCC94-0CD2-7AA4-B871-D5F5F70081B7}"/>
              </a:ext>
            </a:extLst>
          </p:cNvPr>
          <p:cNvGrpSpPr/>
          <p:nvPr/>
        </p:nvGrpSpPr>
        <p:grpSpPr>
          <a:xfrm>
            <a:off x="-1436" y="4361749"/>
            <a:ext cx="3391185" cy="863712"/>
            <a:chOff x="-1437" y="2962481"/>
            <a:chExt cx="3391186" cy="86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/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𝑍𝑋𝐼𝑋𝑍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101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endParaRPr lang="en-US" altLang="zh-CN" sz="110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E69FEF-EDD9-6F62-C6A1-D7DA6C7AB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3196084"/>
                  <a:ext cx="3391186" cy="630110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0756-1C36-1EDB-AA7D-AAE616B12847}"/>
                </a:ext>
              </a:extLst>
            </p:cNvPr>
            <p:cNvSpPr txBox="1"/>
            <p:nvPr/>
          </p:nvSpPr>
          <p:spPr>
            <a:xfrm>
              <a:off x="129914" y="2962481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[[5,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83A2A1-E2F9-E1C5-B322-D6D93072E0BA}"/>
              </a:ext>
            </a:extLst>
          </p:cNvPr>
          <p:cNvSpPr txBox="1"/>
          <p:nvPr/>
        </p:nvSpPr>
        <p:spPr>
          <a:xfrm>
            <a:off x="102789" y="7125482"/>
            <a:ext cx="1465466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47" b="1" i="1" dirty="0"/>
              <a:t>[[15,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1,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3]]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protocol</a:t>
            </a:r>
            <a:endParaRPr lang="en-CN" sz="1247" b="1" i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6B76F5-6643-B138-CD3A-D9D1A5FEC7AB}"/>
              </a:ext>
            </a:extLst>
          </p:cNvPr>
          <p:cNvGrpSpPr/>
          <p:nvPr/>
        </p:nvGrpSpPr>
        <p:grpSpPr>
          <a:xfrm>
            <a:off x="-17349" y="1421373"/>
            <a:ext cx="4721356" cy="1501813"/>
            <a:chOff x="-1437" y="1251364"/>
            <a:chExt cx="4721356" cy="15018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013F51-CC97-27C1-7807-6F36FB551A9B}"/>
                </a:ext>
              </a:extLst>
            </p:cNvPr>
            <p:cNvSpPr txBox="1"/>
            <p:nvPr/>
          </p:nvSpPr>
          <p:spPr>
            <a:xfrm>
              <a:off x="0" y="1251364"/>
              <a:ext cx="3151440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How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to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describe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MSD?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–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Stabilizer</a:t>
              </a:r>
              <a:r>
                <a:rPr lang="zh-CN" altLang="en-US" sz="1247" b="1" i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247" b="1" i="1" dirty="0">
                  <a:solidFill>
                    <a:schemeClr val="accent1"/>
                  </a:solidFill>
                </a:rPr>
                <a:t>Reduction</a:t>
              </a:r>
              <a:endParaRPr lang="en-CN" sz="1247" b="1" i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/>
                <p:nvPr/>
              </p:nvSpPr>
              <p:spPr>
                <a:xfrm>
                  <a:off x="-1437" y="1475007"/>
                  <a:ext cx="4721356" cy="12781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Almost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every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MSD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protocol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described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using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stabilizer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codes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dirty="0"/>
                    <a:t>Stabilizer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codes: </a:t>
                  </a:r>
                  <a:r>
                    <a:rPr lang="en-US" altLang="zh-CN" sz="1101" dirty="0"/>
                    <a:t>QEC codes described by stabilizers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101" dirty="0"/>
                    <a:t> </a:t>
                  </a:r>
                  <a:r>
                    <a:rPr lang="en-US" altLang="zh-CN" sz="1101" dirty="0" err="1"/>
                    <a:t>s.t.</a:t>
                  </a:r>
                  <a:endParaRPr lang="en-US" altLang="zh-CN" sz="1101" dirty="0"/>
                </a:p>
                <a:p>
                  <a:pPr lvl="1"/>
                  <a:r>
                    <a:rPr lang="en-US" altLang="zh-CN" sz="1101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r>
                    <a:rPr lang="en-US" altLang="zh-CN" sz="1101" dirty="0"/>
                    <a:t> for all stabilizers and “good” states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/>
                    <a:t>Stabilizer</a:t>
                  </a:r>
                  <a:r>
                    <a:rPr lang="zh-CN" altLang="en-US" sz="1101" b="1" i="1" dirty="0"/>
                    <a:t> </a:t>
                  </a:r>
                  <a:r>
                    <a:rPr lang="en-US" altLang="zh-CN" sz="1101" b="1" i="1" dirty="0"/>
                    <a:t>Reduction</a:t>
                  </a:r>
                  <a:r>
                    <a:rPr lang="en-US" altLang="zh-CN" sz="1101" dirty="0"/>
                    <a:t>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Take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a14:m>
                  <a:r>
                    <a:rPr lang="en-US" altLang="zh-CN" sz="1101" dirty="0"/>
                    <a:t>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2.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all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3.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Post-select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given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patterns.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4.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Decode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post-measurement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Technically,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just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apply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decoder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operation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and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measure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every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ancilla!</a:t>
                  </a:r>
                  <a:endParaRPr lang="en-CN" sz="1101" b="1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B6090-3042-09AD-0C9C-D1750F0DD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1475007"/>
                  <a:ext cx="4721356" cy="1278170"/>
                </a:xfrm>
                <a:prstGeom prst="rect">
                  <a:avLst/>
                </a:prstGeom>
                <a:blipFill>
                  <a:blip r:embed="rId5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4CFA1C-D3B8-21B1-C0D5-A405C65B6734}"/>
              </a:ext>
            </a:extLst>
          </p:cNvPr>
          <p:cNvGrpSpPr/>
          <p:nvPr/>
        </p:nvGrpSpPr>
        <p:grpSpPr>
          <a:xfrm>
            <a:off x="-29817" y="5627471"/>
            <a:ext cx="4945456" cy="1253866"/>
            <a:chOff x="-1437" y="5012565"/>
            <a:chExt cx="4945456" cy="12538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A9F6-B6F2-FBFB-09A3-B8B38A4D66F2}"/>
                </a:ext>
              </a:extLst>
            </p:cNvPr>
            <p:cNvSpPr txBox="1"/>
            <p:nvPr/>
          </p:nvSpPr>
          <p:spPr>
            <a:xfrm>
              <a:off x="128062" y="5012565"/>
              <a:ext cx="1383712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[[7,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1,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3]]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protocol</a:t>
              </a:r>
              <a:endParaRPr lang="en-CN" sz="1247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/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Stabilizer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generators: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𝑋𝑋𝐼𝐼𝑋𝑋𝐼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𝑋𝐼𝑋𝐼𝑋𝐼𝑋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𝑍𝑍𝑍𝑍𝐼𝐼𝐼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𝑍𝑍𝐼𝐼𝑍𝑍𝐼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𝑍𝐼𝑍𝐼𝑍𝐼𝑍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Logical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operators: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𝑋𝑋𝑋𝑋𝑋𝑋𝑋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10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𝑍𝑍𝑍𝑍𝑍𝑍𝑍</m:t>
                      </m:r>
                    </m:oMath>
                  </a14:m>
                  <a:endParaRPr lang="en-US" altLang="zh-CN" sz="110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Target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101" i="1">
                          <a:latin typeface="Cambria Math" panose="020405030504060302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US" altLang="zh-CN" sz="110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101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a14:m>
                  <a:endParaRPr lang="en-CN" sz="1101" b="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Linear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efficiency:</a:t>
                  </a:r>
                  <a:r>
                    <a:rPr lang="zh-CN" altLang="en-US" sz="110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1101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1101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CN" sz="1101" i="1" dirty="0"/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dirty="0"/>
                    <a:t>Tight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threshold: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14.148%</a:t>
                  </a:r>
                  <a:endParaRPr lang="en-CN" sz="110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43A39F-3356-4DA2-07AE-F1F87EEF8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7" y="5240701"/>
                  <a:ext cx="4945456" cy="1025730"/>
                </a:xfrm>
                <a:prstGeom prst="rect">
                  <a:avLst/>
                </a:prstGeom>
                <a:blipFill>
                  <a:blip r:embed="rId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8" name="Picture 67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E821501B-AF9A-4293-FCC7-9BEC8BE4945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688" t="13310"/>
          <a:stretch/>
        </p:blipFill>
        <p:spPr>
          <a:xfrm>
            <a:off x="4352690" y="2454721"/>
            <a:ext cx="2567941" cy="133596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945054F5-C82C-2697-FAA5-EBAC06D87656}"/>
              </a:ext>
            </a:extLst>
          </p:cNvPr>
          <p:cNvGrpSpPr/>
          <p:nvPr/>
        </p:nvGrpSpPr>
        <p:grpSpPr>
          <a:xfrm>
            <a:off x="0" y="2829226"/>
            <a:ext cx="3871073" cy="1344146"/>
            <a:chOff x="0" y="464533"/>
            <a:chExt cx="4318156" cy="134414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D71E49-C9E5-8066-426F-A6B692B3EDB4}"/>
                </a:ext>
              </a:extLst>
            </p:cNvPr>
            <p:cNvSpPr txBox="1"/>
            <p:nvPr/>
          </p:nvSpPr>
          <p:spPr>
            <a:xfrm>
              <a:off x="0" y="464533"/>
              <a:ext cx="1359668" cy="284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47" b="1" i="1" dirty="0"/>
                <a:t>Benchmark</a:t>
              </a:r>
              <a:r>
                <a:rPr lang="zh-CN" altLang="en-US" sz="1247" b="1" i="1" dirty="0"/>
                <a:t> </a:t>
              </a:r>
              <a:r>
                <a:rPr lang="en-US" altLang="zh-CN" sz="1247" b="1" i="1" dirty="0"/>
                <a:t>MSD</a:t>
              </a:r>
              <a:r>
                <a:rPr lang="zh-CN" altLang="en-US" sz="1247" b="1" i="1" dirty="0"/>
                <a:t>  </a:t>
              </a:r>
              <a:endParaRPr lang="en-CN" sz="1247" b="1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/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Target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state: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which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state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are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we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distilling?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sz="110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101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a14:m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T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gates?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Or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something</a:t>
                  </a:r>
                  <a:r>
                    <a:rPr lang="zh-CN" altLang="en-US" sz="110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1" dirty="0">
                      <a:solidFill>
                        <a:schemeClr val="tx1"/>
                      </a:solidFill>
                    </a:rPr>
                    <a:t>else?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efficiency: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fast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can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we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improve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fidelity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asymptotically?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/>
                    <a:t>Order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of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error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b="1" dirty="0"/>
                    <a:t>suppression</a:t>
                  </a:r>
                  <a:r>
                    <a:rPr lang="zh-CN" altLang="en-US" sz="1101" b="1" dirty="0"/>
                    <a:t> </a:t>
                  </a:r>
                  <a:r>
                    <a:rPr lang="en-US" altLang="zh-CN" sz="1101" dirty="0"/>
                    <a:t>and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b="1" dirty="0" err="1"/>
                    <a:t>prefactor</a:t>
                  </a:r>
                  <a:r>
                    <a:rPr lang="en-US" altLang="zh-CN" sz="1101" dirty="0"/>
                    <a:t>.</a:t>
                  </a:r>
                </a:p>
                <a:p>
                  <a:pPr marL="171443" indent="-171443">
                    <a:buFontTx/>
                    <a:buChar char="-"/>
                  </a:pP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Distillation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threshold:</a:t>
                  </a:r>
                  <a:r>
                    <a:rPr lang="zh-CN" altLang="en-US" sz="1101" b="1" i="1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1" dirty="0"/>
                    <a:t>How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good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the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input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states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should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be,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in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order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for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better</a:t>
                  </a:r>
                  <a:r>
                    <a:rPr lang="zh-CN" altLang="en-US" sz="1101" dirty="0"/>
                    <a:t> </a:t>
                  </a:r>
                  <a:r>
                    <a:rPr lang="en-US" altLang="zh-CN" sz="1101" dirty="0"/>
                    <a:t>output</a:t>
                  </a:r>
                  <a:r>
                    <a:rPr lang="en-US" altLang="zh-CN" sz="1101" b="1" i="1" dirty="0">
                      <a:solidFill>
                        <a:schemeClr val="accent1"/>
                      </a:solidFill>
                    </a:rPr>
                    <a:t>.</a:t>
                  </a:r>
                  <a:endParaRPr lang="en-US" altLang="zh-CN" sz="1101" b="1" i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32ED899-F556-7360-D495-49EA78827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699914"/>
                  <a:ext cx="4318155" cy="1108765"/>
                </a:xfrm>
                <a:prstGeom prst="rect">
                  <a:avLst/>
                </a:prstGeom>
                <a:blipFill>
                  <a:blip r:embed="rId8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0C60BC-F368-9B56-0909-523B9A64B3DE}"/>
              </a:ext>
            </a:extLst>
          </p:cNvPr>
          <p:cNvSpPr txBox="1"/>
          <p:nvPr/>
        </p:nvSpPr>
        <p:spPr>
          <a:xfrm>
            <a:off x="5707702" y="-7951"/>
            <a:ext cx="12129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/>
              <a:t>APHY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526</a:t>
            </a:r>
            <a:r>
              <a:rPr lang="zh-CN" altLang="en-US" sz="1100" b="1" i="1" dirty="0"/>
              <a:t> </a:t>
            </a:r>
            <a:r>
              <a:rPr lang="en-US" altLang="zh-CN" sz="1100" b="1" i="1" dirty="0"/>
              <a:t>Project</a:t>
            </a:r>
            <a:endParaRPr lang="en-CN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F50B91-D58E-9A81-A773-68940FA3C5CF}"/>
              </a:ext>
            </a:extLst>
          </p:cNvPr>
          <p:cNvSpPr txBox="1"/>
          <p:nvPr/>
        </p:nvSpPr>
        <p:spPr>
          <a:xfrm>
            <a:off x="5090552" y="2064204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/>
              <a:t>Figure</a:t>
            </a:r>
            <a:r>
              <a:rPr lang="zh-CN" altLang="en-US" sz="900" i="1" dirty="0"/>
              <a:t> </a:t>
            </a:r>
            <a:r>
              <a:rPr lang="en-US" altLang="zh-CN" sz="900" i="1" dirty="0"/>
              <a:t>from</a:t>
            </a:r>
            <a:r>
              <a:rPr lang="zh-CN" altLang="en-US" sz="900" i="1" dirty="0"/>
              <a:t> </a:t>
            </a:r>
            <a:r>
              <a:rPr lang="en-US" altLang="zh-CN" sz="900" i="1" dirty="0" err="1"/>
              <a:t>Pennylane</a:t>
            </a:r>
            <a:endParaRPr lang="en-CN" sz="900" i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E1F5868-0012-5292-7377-C8FFB18C19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1556" y="8466000"/>
            <a:ext cx="1440000" cy="1440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D2B7BC4-5591-8AC2-6B2F-F030D3D5BD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3669" y="5680557"/>
            <a:ext cx="1472845" cy="122101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CE5D65-4E3A-823F-16C3-10F50824EB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1556" y="8466000"/>
            <a:ext cx="1440000" cy="1440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E56E606-60A5-1EE7-2F01-25805F3247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0474" y="7016165"/>
            <a:ext cx="1472400" cy="122064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B922283-5194-295B-FFB9-DBB203207298}"/>
              </a:ext>
            </a:extLst>
          </p:cNvPr>
          <p:cNvSpPr txBox="1"/>
          <p:nvPr/>
        </p:nvSpPr>
        <p:spPr>
          <a:xfrm>
            <a:off x="108038" y="8419952"/>
            <a:ext cx="2436949" cy="28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1247" b="1" i="1" dirty="0"/>
              <a:t>Visualization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with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flow</a:t>
            </a:r>
            <a:r>
              <a:rPr lang="zh-CN" altLang="en-US" sz="1247" b="1" i="1" dirty="0"/>
              <a:t> </a:t>
            </a:r>
            <a:r>
              <a:rPr lang="en-US" altLang="zh-CN" sz="1247" b="1" i="1" dirty="0"/>
              <a:t>diagram </a:t>
            </a:r>
            <a:endParaRPr lang="en-CN" sz="1247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/>
              <p:nvPr/>
            </p:nvSpPr>
            <p:spPr>
              <a:xfrm>
                <a:off x="-29817" y="8716095"/>
                <a:ext cx="4180953" cy="939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Map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MSD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protocols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to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dynamic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systems.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See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ref</a:t>
                </a:r>
                <a:r>
                  <a:rPr lang="zh-CN" altLang="en-US" sz="1101" dirty="0"/>
                  <a:t> </a:t>
                </a:r>
                <a:r>
                  <a:rPr lang="en-US" altLang="zh-CN" sz="1101" dirty="0" err="1"/>
                  <a:t>arxiv</a:t>
                </a:r>
                <a:r>
                  <a:rPr lang="en-US" altLang="zh-CN" sz="1101" dirty="0"/>
                  <a:t>:</a:t>
                </a:r>
                <a:r>
                  <a:rPr lang="zh-CN" altLang="en-US" sz="1101" dirty="0"/>
                  <a:t> </a:t>
                </a:r>
                <a:r>
                  <a:rPr lang="en-US" altLang="zh-CN" sz="1000" dirty="0"/>
                  <a:t>2412.04402</a:t>
                </a: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Single-qubit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𝑥𝑋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𝑦𝑌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𝑧𝑍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Assume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homogenous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input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state: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10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  <a:p>
                <a:pPr marL="171443" indent="-171443">
                  <a:buFontTx/>
                  <a:buChar char="-"/>
                </a:pPr>
                <a:endParaRPr lang="en-US" altLang="zh-CN" sz="1101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3305B5-C011-3A1D-4F05-88013E60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17" y="8716095"/>
                <a:ext cx="4180953" cy="9398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/>
              <p:nvPr/>
            </p:nvSpPr>
            <p:spPr>
              <a:xfrm>
                <a:off x="35325" y="7361415"/>
                <a:ext cx="5019323" cy="769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quantum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Reed-Muller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code;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Smallest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QEC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codes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with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transversal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T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gate</a:t>
                </a:r>
              </a:p>
              <a:p>
                <a:pPr marL="171443" indent="-171443">
                  <a:buFontTx/>
                  <a:buChar char="-"/>
                </a:pPr>
                <a:r>
                  <a:rPr lang="en-US" altLang="zh-CN" sz="1101" dirty="0"/>
                  <a:t>Cubic</a:t>
                </a:r>
                <a:r>
                  <a:rPr lang="zh-CN" altLang="en-US" sz="1101" dirty="0"/>
                  <a:t> </a:t>
                </a:r>
                <a:r>
                  <a:rPr lang="en-US" altLang="zh-CN" sz="1101" dirty="0"/>
                  <a:t>efficiency:</a:t>
                </a:r>
                <a:r>
                  <a:rPr lang="zh-CN" altLang="en-US" sz="110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1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101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101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N" sz="1101" i="1" dirty="0"/>
              </a:p>
              <a:p>
                <a:pPr marL="171443" indent="-171443">
                  <a:buFontTx/>
                  <a:buChar char="-"/>
                </a:pPr>
                <a:r>
                  <a:rPr lang="en-CN" sz="1101" dirty="0"/>
                  <a:t>Hard to simulate with matrix method, but easily simulable using dynamic systems!</a:t>
                </a:r>
              </a:p>
              <a:p>
                <a:pPr marL="171443" indent="-171443">
                  <a:buFontTx/>
                  <a:buChar char="-"/>
                </a:pPr>
                <a:endParaRPr lang="en-CN" sz="110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E39484-4DDA-81AF-9130-EA0D41BB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5" y="7361415"/>
                <a:ext cx="5019323" cy="7699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153128B-0632-4826-3388-79A07A388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1317" y="4422240"/>
            <a:ext cx="1580478" cy="120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7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384</Words>
  <Application>Microsoft Macintosh PowerPoint</Application>
  <PresentationFormat>A4 Paper (210x297 mm)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8</cp:revision>
  <cp:lastPrinted>2024-12-11T21:07:02Z</cp:lastPrinted>
  <dcterms:created xsi:type="dcterms:W3CDTF">2024-11-18T15:52:47Z</dcterms:created>
  <dcterms:modified xsi:type="dcterms:W3CDTF">2024-12-11T21:07:03Z</dcterms:modified>
</cp:coreProperties>
</file>