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7"/>
    <p:restoredTop sz="94731"/>
  </p:normalViewPr>
  <p:slideViewPr>
    <p:cSldViewPr snapToGrid="0">
      <p:cViewPr>
        <p:scale>
          <a:sx n="161" d="100"/>
          <a:sy n="161" d="100"/>
        </p:scale>
        <p:origin x="3288" y="-2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1F0B0-1890-FD47-B8C0-0E8DD99AB1EB}" type="datetimeFigureOut">
              <a:rPr lang="en-CN" smtClean="0"/>
              <a:t>2024/11/18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8BB67-182C-0741-A4B8-8D984A0552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9030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8BB67-182C-0741-A4B8-8D984A05524A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2889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6" indent="0" algn="ctr">
              <a:buNone/>
              <a:defRPr sz="1499"/>
            </a:lvl2pPr>
            <a:lvl3pPr marL="685771" indent="0" algn="ctr">
              <a:buNone/>
              <a:defRPr sz="1351"/>
            </a:lvl3pPr>
            <a:lvl4pPr marL="1028657" indent="0" algn="ctr">
              <a:buNone/>
              <a:defRPr sz="1200"/>
            </a:lvl4pPr>
            <a:lvl5pPr marL="1371543" indent="0" algn="ctr">
              <a:buNone/>
              <a:defRPr sz="1200"/>
            </a:lvl5pPr>
            <a:lvl6pPr marL="1714428" indent="0" algn="ctr">
              <a:buNone/>
              <a:defRPr sz="1200"/>
            </a:lvl6pPr>
            <a:lvl7pPr marL="2057314" indent="0" algn="ctr">
              <a:buNone/>
              <a:defRPr sz="1200"/>
            </a:lvl7pPr>
            <a:lvl8pPr marL="2400200" indent="0" algn="ctr">
              <a:buNone/>
              <a:defRPr sz="1200"/>
            </a:lvl8pPr>
            <a:lvl9pPr marL="274308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561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326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6629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5075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5"/>
            <a:ext cx="5915025" cy="4120620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86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77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571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074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6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8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499" b="1"/>
            </a:lvl2pPr>
            <a:lvl3pPr marL="685771" indent="0">
              <a:buNone/>
              <a:defRPr sz="1351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8" indent="0">
              <a:buNone/>
              <a:defRPr sz="1200" b="1"/>
            </a:lvl6pPr>
            <a:lvl7pPr marL="2057314" indent="0">
              <a:buNone/>
              <a:defRPr sz="1200" b="1"/>
            </a:lvl7pPr>
            <a:lvl8pPr marL="2400200" indent="0">
              <a:buNone/>
              <a:defRPr sz="1200" b="1"/>
            </a:lvl8pPr>
            <a:lvl9pPr marL="274308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3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8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499" b="1"/>
            </a:lvl2pPr>
            <a:lvl3pPr marL="685771" indent="0">
              <a:buNone/>
              <a:defRPr sz="1351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8" indent="0">
              <a:buNone/>
              <a:defRPr sz="1200" b="1"/>
            </a:lvl6pPr>
            <a:lvl7pPr marL="2057314" indent="0">
              <a:buNone/>
              <a:defRPr sz="1200" b="1"/>
            </a:lvl7pPr>
            <a:lvl8pPr marL="2400200" indent="0">
              <a:buNone/>
              <a:defRPr sz="1200" b="1"/>
            </a:lvl8pPr>
            <a:lvl9pPr marL="274308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3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2024/11/18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6582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2024/11/18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352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2024/11/18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474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4"/>
            <a:ext cx="3471863" cy="7039681"/>
          </a:xfrm>
        </p:spPr>
        <p:txBody>
          <a:bodyPr/>
          <a:lstStyle>
            <a:lvl1pPr>
              <a:defRPr sz="2401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86" indent="0">
              <a:buNone/>
              <a:defRPr sz="1050"/>
            </a:lvl2pPr>
            <a:lvl3pPr marL="685771" indent="0">
              <a:buNone/>
              <a:defRPr sz="900"/>
            </a:lvl3pPr>
            <a:lvl4pPr marL="1028657" indent="0">
              <a:buNone/>
              <a:defRPr sz="750"/>
            </a:lvl4pPr>
            <a:lvl5pPr marL="1371543" indent="0">
              <a:buNone/>
              <a:defRPr sz="750"/>
            </a:lvl5pPr>
            <a:lvl6pPr marL="1714428" indent="0">
              <a:buNone/>
              <a:defRPr sz="750"/>
            </a:lvl6pPr>
            <a:lvl7pPr marL="2057314" indent="0">
              <a:buNone/>
              <a:defRPr sz="750"/>
            </a:lvl7pPr>
            <a:lvl8pPr marL="2400200" indent="0">
              <a:buNone/>
              <a:defRPr sz="750"/>
            </a:lvl8pPr>
            <a:lvl9pPr marL="274308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137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4"/>
            <a:ext cx="3471863" cy="703968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886" indent="0">
              <a:buNone/>
              <a:defRPr sz="2100"/>
            </a:lvl2pPr>
            <a:lvl3pPr marL="685771" indent="0">
              <a:buNone/>
              <a:defRPr sz="1800"/>
            </a:lvl3pPr>
            <a:lvl4pPr marL="1028657" indent="0">
              <a:buNone/>
              <a:defRPr sz="1499"/>
            </a:lvl4pPr>
            <a:lvl5pPr marL="1371543" indent="0">
              <a:buNone/>
              <a:defRPr sz="1499"/>
            </a:lvl5pPr>
            <a:lvl6pPr marL="1714428" indent="0">
              <a:buNone/>
              <a:defRPr sz="1499"/>
            </a:lvl6pPr>
            <a:lvl7pPr marL="2057314" indent="0">
              <a:buNone/>
              <a:defRPr sz="1499"/>
            </a:lvl7pPr>
            <a:lvl8pPr marL="2400200" indent="0">
              <a:buNone/>
              <a:defRPr sz="1499"/>
            </a:lvl8pPr>
            <a:lvl9pPr marL="2743085" indent="0">
              <a:buNone/>
              <a:defRPr sz="1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86" indent="0">
              <a:buNone/>
              <a:defRPr sz="1050"/>
            </a:lvl2pPr>
            <a:lvl3pPr marL="685771" indent="0">
              <a:buNone/>
              <a:defRPr sz="900"/>
            </a:lvl3pPr>
            <a:lvl4pPr marL="1028657" indent="0">
              <a:buNone/>
              <a:defRPr sz="750"/>
            </a:lvl4pPr>
            <a:lvl5pPr marL="1371543" indent="0">
              <a:buNone/>
              <a:defRPr sz="750"/>
            </a:lvl5pPr>
            <a:lvl6pPr marL="1714428" indent="0">
              <a:buNone/>
              <a:defRPr sz="750"/>
            </a:lvl6pPr>
            <a:lvl7pPr marL="2057314" indent="0">
              <a:buNone/>
              <a:defRPr sz="750"/>
            </a:lvl7pPr>
            <a:lvl8pPr marL="2400200" indent="0">
              <a:buNone/>
              <a:defRPr sz="750"/>
            </a:lvl8pPr>
            <a:lvl9pPr marL="274308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565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9BFC-3D75-E94F-A29D-2F1B9ADA1AF9}" type="datetimeFigureOut">
              <a:rPr lang="en-CN" smtClean="0"/>
              <a:t>2024/11/18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1958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77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3" indent="-171443" algn="l" defTabSz="68577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9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14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200100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2986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71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57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3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28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1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7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3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28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4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0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85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A4EAC7-92C5-FE64-4BEA-9E7C8DED9571}"/>
              </a:ext>
            </a:extLst>
          </p:cNvPr>
          <p:cNvSpPr txBox="1"/>
          <p:nvPr/>
        </p:nvSpPr>
        <p:spPr>
          <a:xfrm>
            <a:off x="1467716" y="-7951"/>
            <a:ext cx="3594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/>
              <a:t>Cheat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Sheet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for</a:t>
            </a:r>
            <a:r>
              <a:rPr lang="zh-CN" altLang="en-US" sz="1400" i="1" dirty="0"/>
              <a:t> </a:t>
            </a:r>
            <a:r>
              <a:rPr lang="en-US" altLang="zh-CN" sz="1400" b="1" i="1" dirty="0"/>
              <a:t>Magic</a:t>
            </a:r>
            <a:r>
              <a:rPr lang="zh-CN" altLang="en-US" sz="1400" b="1" i="1" dirty="0"/>
              <a:t> </a:t>
            </a:r>
            <a:r>
              <a:rPr lang="en-US" altLang="zh-CN" sz="1400" b="1" i="1" dirty="0"/>
              <a:t>State</a:t>
            </a:r>
            <a:r>
              <a:rPr lang="zh-CN" altLang="en-US" sz="1400" b="1" i="1" dirty="0"/>
              <a:t> </a:t>
            </a:r>
            <a:r>
              <a:rPr lang="en-US" altLang="zh-CN" sz="1400" b="1" i="1" dirty="0"/>
              <a:t>Distillation</a:t>
            </a:r>
            <a:r>
              <a:rPr lang="zh-CN" altLang="en-US" sz="1400" b="1" i="1" dirty="0"/>
              <a:t> </a:t>
            </a:r>
            <a:r>
              <a:rPr lang="en-US" altLang="zh-CN" sz="1400" b="1" i="1" dirty="0"/>
              <a:t>(MSD)</a:t>
            </a:r>
            <a:endParaRPr lang="en-CN" sz="1400" b="1" i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5389AB-C2D8-C5DF-E5F4-9BCBCCA30919}"/>
              </a:ext>
            </a:extLst>
          </p:cNvPr>
          <p:cNvGrpSpPr/>
          <p:nvPr/>
        </p:nvGrpSpPr>
        <p:grpSpPr>
          <a:xfrm>
            <a:off x="0" y="430063"/>
            <a:ext cx="3773790" cy="666525"/>
            <a:chOff x="0" y="464533"/>
            <a:chExt cx="3773789" cy="66652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6B334C-8BE5-7E69-6399-469A22866E74}"/>
                </a:ext>
              </a:extLst>
            </p:cNvPr>
            <p:cNvSpPr txBox="1"/>
            <p:nvPr/>
          </p:nvSpPr>
          <p:spPr>
            <a:xfrm>
              <a:off x="0" y="464533"/>
              <a:ext cx="985270" cy="284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47" b="1" i="1" dirty="0"/>
                <a:t>Why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MSD?</a:t>
              </a:r>
              <a:r>
                <a:rPr lang="zh-CN" altLang="en-US" sz="1247" b="1" i="1" dirty="0"/>
                <a:t>  </a:t>
              </a:r>
              <a:endParaRPr lang="en-CN" sz="1247" b="1" i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5005CD-067B-D0CE-A152-84B5FD7B08CF}"/>
                </a:ext>
              </a:extLst>
            </p:cNvPr>
            <p:cNvSpPr txBox="1"/>
            <p:nvPr/>
          </p:nvSpPr>
          <p:spPr>
            <a:xfrm>
              <a:off x="0" y="699914"/>
              <a:ext cx="3773789" cy="431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1" b="1" i="1" dirty="0">
                  <a:solidFill>
                    <a:schemeClr val="accent1"/>
                  </a:solidFill>
                </a:rPr>
                <a:t>-</a:t>
              </a:r>
              <a:r>
                <a:rPr lang="zh-CN" altLang="en-US" sz="1101" b="1" i="1" dirty="0">
                  <a:solidFill>
                    <a:schemeClr val="accent1"/>
                  </a:solidFill>
                </a:rPr>
                <a:t> </a:t>
              </a:r>
              <a:r>
                <a:rPr lang="en-US" altLang="zh-CN" sz="1101" b="1" i="1" dirty="0">
                  <a:solidFill>
                    <a:schemeClr val="accent1"/>
                  </a:solidFill>
                </a:rPr>
                <a:t>Non-Clifford</a:t>
              </a:r>
              <a:r>
                <a:rPr lang="zh-CN" altLang="en-US" sz="1101" b="1" i="1" dirty="0"/>
                <a:t> </a:t>
              </a:r>
              <a:r>
                <a:rPr lang="en-US" altLang="zh-CN" sz="1101" dirty="0"/>
                <a:t>resource</a:t>
              </a:r>
              <a:r>
                <a:rPr lang="zh-CN" altLang="en-US" sz="1101" dirty="0"/>
                <a:t> </a:t>
              </a:r>
              <a:r>
                <a:rPr lang="en-US" altLang="zh-CN" sz="1101" dirty="0"/>
                <a:t>is</a:t>
              </a:r>
              <a:r>
                <a:rPr lang="zh-CN" altLang="en-US" sz="1101" dirty="0"/>
                <a:t> </a:t>
              </a:r>
              <a:r>
                <a:rPr lang="en-US" altLang="zh-CN" sz="1101" dirty="0"/>
                <a:t>necessary</a:t>
              </a:r>
              <a:r>
                <a:rPr lang="zh-CN" altLang="en-US" sz="1101" dirty="0"/>
                <a:t> </a:t>
              </a:r>
              <a:r>
                <a:rPr lang="en-US" altLang="zh-CN" sz="1101" dirty="0"/>
                <a:t>for</a:t>
              </a:r>
              <a:r>
                <a:rPr lang="zh-CN" altLang="en-US" sz="1101" dirty="0"/>
                <a:t> </a:t>
              </a:r>
              <a:r>
                <a:rPr lang="en-US" altLang="zh-CN" sz="1101" b="1" i="1" dirty="0">
                  <a:solidFill>
                    <a:schemeClr val="accent1"/>
                  </a:solidFill>
                </a:rPr>
                <a:t>quantum</a:t>
              </a:r>
              <a:r>
                <a:rPr lang="zh-CN" altLang="en-US" sz="1101" b="1" i="1" dirty="0">
                  <a:solidFill>
                    <a:schemeClr val="accent1"/>
                  </a:solidFill>
                </a:rPr>
                <a:t> </a:t>
              </a:r>
              <a:r>
                <a:rPr lang="en-US" altLang="zh-CN" sz="1101" b="1" i="1" dirty="0">
                  <a:solidFill>
                    <a:schemeClr val="accent1"/>
                  </a:solidFill>
                </a:rPr>
                <a:t>advantage</a:t>
              </a:r>
              <a:r>
                <a:rPr lang="en-US" altLang="zh-CN" sz="1101" b="1" i="1" dirty="0"/>
                <a:t>.</a:t>
              </a:r>
            </a:p>
            <a:p>
              <a:r>
                <a:rPr lang="en-US" altLang="zh-CN" sz="1101" i="1" dirty="0"/>
                <a:t>-</a:t>
              </a:r>
              <a:r>
                <a:rPr lang="zh-CN" altLang="en-US" sz="1101" i="1" dirty="0"/>
                <a:t> </a:t>
              </a:r>
              <a:r>
                <a:rPr lang="en-US" altLang="zh-CN" sz="1101" i="1" dirty="0"/>
                <a:t>MSD</a:t>
              </a:r>
              <a:r>
                <a:rPr lang="zh-CN" altLang="en-US" sz="1101" i="1" dirty="0"/>
                <a:t> </a:t>
              </a:r>
              <a:r>
                <a:rPr lang="en-US" altLang="zh-CN" sz="1101" i="1" dirty="0"/>
                <a:t>is</a:t>
              </a:r>
              <a:r>
                <a:rPr lang="zh-CN" altLang="en-US" sz="1101" i="1" dirty="0"/>
                <a:t> </a:t>
              </a:r>
              <a:r>
                <a:rPr lang="en-US" altLang="zh-CN" sz="1101" i="1" dirty="0"/>
                <a:t>needed</a:t>
              </a:r>
              <a:r>
                <a:rPr lang="zh-CN" altLang="en-US" sz="1101" i="1" dirty="0"/>
                <a:t> </a:t>
              </a:r>
              <a:r>
                <a:rPr lang="en-US" altLang="zh-CN" sz="1101" i="1" dirty="0"/>
                <a:t>to</a:t>
              </a:r>
              <a:r>
                <a:rPr lang="zh-CN" altLang="en-US" sz="1101" i="1" dirty="0"/>
                <a:t> </a:t>
              </a:r>
              <a:r>
                <a:rPr lang="en-US" altLang="zh-CN" sz="1101" i="1" dirty="0"/>
                <a:t>prepare</a:t>
              </a:r>
              <a:r>
                <a:rPr lang="zh-CN" altLang="en-US" sz="1101" i="1" dirty="0"/>
                <a:t> </a:t>
              </a:r>
              <a:r>
                <a:rPr lang="en-US" altLang="zh-CN" sz="1101" i="1" dirty="0"/>
                <a:t>high-fidelity</a:t>
              </a:r>
              <a:r>
                <a:rPr lang="zh-CN" altLang="en-US" sz="1101" i="1" dirty="0"/>
                <a:t> </a:t>
              </a:r>
              <a:r>
                <a:rPr lang="en-US" altLang="zh-CN" sz="1101" b="1" i="1" dirty="0">
                  <a:solidFill>
                    <a:schemeClr val="accent1"/>
                  </a:solidFill>
                </a:rPr>
                <a:t>non-Clifford</a:t>
              </a:r>
              <a:r>
                <a:rPr lang="zh-CN" altLang="en-US" sz="1101" b="1" i="1" dirty="0"/>
                <a:t> </a:t>
              </a:r>
              <a:r>
                <a:rPr lang="en-US" altLang="zh-CN" sz="1101" dirty="0"/>
                <a:t>resource.</a:t>
              </a:r>
              <a:r>
                <a:rPr lang="zh-CN" altLang="en-US" sz="1101" dirty="0"/>
                <a:t> </a:t>
              </a:r>
              <a:endParaRPr lang="en-CN" sz="1101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ABCC94-0CD2-7AA4-B871-D5F5F70081B7}"/>
              </a:ext>
            </a:extLst>
          </p:cNvPr>
          <p:cNvGrpSpPr/>
          <p:nvPr/>
        </p:nvGrpSpPr>
        <p:grpSpPr>
          <a:xfrm>
            <a:off x="-1437" y="3816184"/>
            <a:ext cx="3391185" cy="863712"/>
            <a:chOff x="-1437" y="2962481"/>
            <a:chExt cx="3391186" cy="8637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0E69FEF-EDD9-6F62-C6A1-D7DA6C7AB46E}"/>
                    </a:ext>
                  </a:extLst>
                </p:cNvPr>
                <p:cNvSpPr txBox="1"/>
                <p:nvPr/>
              </p:nvSpPr>
              <p:spPr>
                <a:xfrm>
                  <a:off x="-1437" y="3196084"/>
                  <a:ext cx="3391186" cy="63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Stabilizer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generators:</a:t>
                  </a:r>
                  <a:r>
                    <a:rPr lang="zh-CN" altLang="en-US" sz="1101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𝑋𝑍𝑍𝑋𝐼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𝐼𝑋𝑍𝑍𝑋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𝑋𝐼𝑋𝑍𝑍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𝑍𝑋𝐼𝑋𝑍</m:t>
                      </m:r>
                    </m:oMath>
                  </a14:m>
                  <a:endParaRPr lang="en-US" altLang="zh-CN" sz="1101" dirty="0"/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Logical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operators:</a:t>
                  </a:r>
                  <a:r>
                    <a:rPr lang="zh-CN" altLang="en-US" sz="110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𝑋𝑋𝑋𝑋𝑋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𝑍𝑍𝑍𝑍𝑍</m:t>
                      </m:r>
                    </m:oMath>
                  </a14:m>
                  <a:endParaRPr lang="en-US" altLang="zh-CN" sz="1101" dirty="0"/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Target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state:</a:t>
                  </a:r>
                  <a:r>
                    <a:rPr lang="zh-CN" altLang="en-US" sz="1101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110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1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110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101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110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101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altLang="zh-CN" sz="110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101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d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/2</m:t>
                      </m:r>
                    </m:oMath>
                  </a14:m>
                  <a:endParaRPr lang="en-US" altLang="zh-CN" sz="1101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0E69FEF-EDD9-6F62-C6A1-D7DA6C7AB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437" y="3196084"/>
                  <a:ext cx="3391186" cy="630110"/>
                </a:xfrm>
                <a:prstGeom prst="rect">
                  <a:avLst/>
                </a:prstGeom>
                <a:blipFill>
                  <a:blip r:embed="rId3"/>
                  <a:stretch>
                    <a:fillRect b="-392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850756-1C36-1EDB-AA7D-AAE616B12847}"/>
                </a:ext>
              </a:extLst>
            </p:cNvPr>
            <p:cNvSpPr txBox="1"/>
            <p:nvPr/>
          </p:nvSpPr>
          <p:spPr>
            <a:xfrm>
              <a:off x="129914" y="2962481"/>
              <a:ext cx="1383712" cy="284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47" b="1" i="1" dirty="0"/>
                <a:t>[[5,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1,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3]]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protocol</a:t>
              </a:r>
              <a:endParaRPr lang="en-CN" sz="1247" b="1" i="1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483A2A1-E2F9-E1C5-B322-D6D93072E0BA}"/>
              </a:ext>
            </a:extLst>
          </p:cNvPr>
          <p:cNvSpPr txBox="1"/>
          <p:nvPr/>
        </p:nvSpPr>
        <p:spPr>
          <a:xfrm>
            <a:off x="85748" y="6918659"/>
            <a:ext cx="1465466" cy="284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7" b="1" i="1" dirty="0"/>
              <a:t>[[15,</a:t>
            </a:r>
            <a:r>
              <a:rPr lang="zh-CN" altLang="en-US" sz="1247" b="1" i="1" dirty="0"/>
              <a:t> </a:t>
            </a:r>
            <a:r>
              <a:rPr lang="en-US" altLang="zh-CN" sz="1247" b="1" i="1" dirty="0"/>
              <a:t>1,</a:t>
            </a:r>
            <a:r>
              <a:rPr lang="zh-CN" altLang="en-US" sz="1247" b="1" i="1" dirty="0"/>
              <a:t> </a:t>
            </a:r>
            <a:r>
              <a:rPr lang="en-US" altLang="zh-CN" sz="1247" b="1" i="1" dirty="0"/>
              <a:t>3]]</a:t>
            </a:r>
            <a:r>
              <a:rPr lang="zh-CN" altLang="en-US" sz="1247" b="1" i="1" dirty="0"/>
              <a:t> </a:t>
            </a:r>
            <a:r>
              <a:rPr lang="en-US" altLang="zh-CN" sz="1247" b="1" i="1" dirty="0"/>
              <a:t>protocol</a:t>
            </a:r>
            <a:endParaRPr lang="en-CN" sz="1247" b="1" i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6B76F5-6643-B138-CD3A-D9D1A5FEC7AB}"/>
              </a:ext>
            </a:extLst>
          </p:cNvPr>
          <p:cNvGrpSpPr/>
          <p:nvPr/>
        </p:nvGrpSpPr>
        <p:grpSpPr>
          <a:xfrm>
            <a:off x="-1436" y="1251364"/>
            <a:ext cx="4721356" cy="1163003"/>
            <a:chOff x="-1437" y="1251364"/>
            <a:chExt cx="4721356" cy="116300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B013F51-CC97-27C1-7807-6F36FB551A9B}"/>
                </a:ext>
              </a:extLst>
            </p:cNvPr>
            <p:cNvSpPr txBox="1"/>
            <p:nvPr/>
          </p:nvSpPr>
          <p:spPr>
            <a:xfrm>
              <a:off x="0" y="1251364"/>
              <a:ext cx="3151440" cy="284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47" b="1" i="1" dirty="0"/>
                <a:t>How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to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describe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MSD?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–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>
                  <a:solidFill>
                    <a:schemeClr val="accent1"/>
                  </a:solidFill>
                </a:rPr>
                <a:t>Stabilizer</a:t>
              </a:r>
              <a:r>
                <a:rPr lang="zh-CN" altLang="en-US" sz="1247" b="1" i="1" dirty="0">
                  <a:solidFill>
                    <a:schemeClr val="accent1"/>
                  </a:solidFill>
                </a:rPr>
                <a:t> </a:t>
              </a:r>
              <a:r>
                <a:rPr lang="en-US" altLang="zh-CN" sz="1247" b="1" i="1" dirty="0">
                  <a:solidFill>
                    <a:schemeClr val="accent1"/>
                  </a:solidFill>
                </a:rPr>
                <a:t>Reduction</a:t>
              </a:r>
              <a:endParaRPr lang="en-CN" sz="1247" b="1" i="1" dirty="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5FB6090-3042-09AD-0C9C-D1750F0DD8F4}"/>
                    </a:ext>
                  </a:extLst>
                </p:cNvPr>
                <p:cNvSpPr txBox="1"/>
                <p:nvPr/>
              </p:nvSpPr>
              <p:spPr>
                <a:xfrm>
                  <a:off x="-1437" y="1475007"/>
                  <a:ext cx="4721356" cy="9393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Almost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every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MSD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protocol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can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be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described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using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b="1" dirty="0"/>
                    <a:t>stabilizer</a:t>
                  </a:r>
                  <a:r>
                    <a:rPr lang="zh-CN" altLang="en-US" sz="1101" b="1" dirty="0"/>
                    <a:t> </a:t>
                  </a:r>
                  <a:r>
                    <a:rPr lang="en-US" altLang="zh-CN" sz="1101" b="1" dirty="0"/>
                    <a:t>codes</a:t>
                  </a:r>
                  <a:r>
                    <a:rPr lang="en-US" altLang="zh-CN" sz="1101" dirty="0"/>
                    <a:t>.</a:t>
                  </a:r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b="1" i="1" dirty="0"/>
                    <a:t>Stabilizer</a:t>
                  </a:r>
                  <a:r>
                    <a:rPr lang="zh-CN" altLang="en-US" sz="1101" b="1" i="1" dirty="0"/>
                    <a:t> </a:t>
                  </a:r>
                  <a:r>
                    <a:rPr lang="en-US" altLang="zh-CN" sz="1101" b="1" i="1" dirty="0"/>
                    <a:t>Reduction</a:t>
                  </a:r>
                  <a:r>
                    <a:rPr lang="en-US" altLang="zh-CN" sz="1101" dirty="0"/>
                    <a:t>: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1.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Take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the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input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state</a:t>
                  </a:r>
                  <a:r>
                    <a:rPr lang="zh-CN" altLang="en-US" sz="110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a14:m>
                  <a:r>
                    <a:rPr lang="en-US" altLang="zh-CN" sz="1101" dirty="0"/>
                    <a:t>.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2.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Measure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all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given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stabilizer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generators.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3.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Post-select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on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given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measurement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patterns.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4.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Decode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the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post-measurement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state.</a:t>
                  </a:r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Technically,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just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apply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the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decoder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operation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and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measure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every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ancilla!</a:t>
                  </a:r>
                  <a:endParaRPr lang="en-CN" sz="1101" b="1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5FB6090-3042-09AD-0C9C-D1750F0DD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437" y="1475007"/>
                  <a:ext cx="4721356" cy="939360"/>
                </a:xfrm>
                <a:prstGeom prst="rect">
                  <a:avLst/>
                </a:prstGeom>
                <a:blipFill>
                  <a:blip r:embed="rId4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A4CFA1C-D3B8-21B1-C0D5-A405C65B6734}"/>
              </a:ext>
            </a:extLst>
          </p:cNvPr>
          <p:cNvGrpSpPr/>
          <p:nvPr/>
        </p:nvGrpSpPr>
        <p:grpSpPr>
          <a:xfrm>
            <a:off x="-1437" y="5012565"/>
            <a:ext cx="4945456" cy="1253866"/>
            <a:chOff x="-1437" y="5012565"/>
            <a:chExt cx="4945456" cy="125386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E4A9F6-B6F2-FBFB-09A3-B8B38A4D66F2}"/>
                </a:ext>
              </a:extLst>
            </p:cNvPr>
            <p:cNvSpPr txBox="1"/>
            <p:nvPr/>
          </p:nvSpPr>
          <p:spPr>
            <a:xfrm>
              <a:off x="128062" y="5012565"/>
              <a:ext cx="1383712" cy="284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47" b="1" i="1" dirty="0"/>
                <a:t>[[7,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1,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3]]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protocol</a:t>
              </a:r>
              <a:endParaRPr lang="en-CN" sz="1247" b="1" i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A43A39F-3356-4DA2-07AE-F1F87EEF81BA}"/>
                    </a:ext>
                  </a:extLst>
                </p:cNvPr>
                <p:cNvSpPr txBox="1"/>
                <p:nvPr/>
              </p:nvSpPr>
              <p:spPr>
                <a:xfrm>
                  <a:off x="-1437" y="5240701"/>
                  <a:ext cx="4945456" cy="10257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Stabilizer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generators:</a:t>
                  </a:r>
                  <a:r>
                    <a:rPr lang="zh-CN" altLang="en-US" sz="1101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𝑋𝑋𝑋𝑋𝐼𝐼𝐼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𝑋𝑋𝐼𝐼𝑋𝑋𝐼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𝑋𝐼𝑋𝐼𝑋𝐼𝑋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𝑍𝑍𝑍𝑍𝐼𝐼𝐼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𝑍𝑍𝐼𝐼𝑍𝑍𝐼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𝑍𝐼𝑍𝐼𝑍𝐼𝑍</m:t>
                      </m:r>
                    </m:oMath>
                  </a14:m>
                  <a:endParaRPr lang="en-US" altLang="zh-CN" sz="1101" dirty="0"/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Logical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operators:</a:t>
                  </a:r>
                  <a:r>
                    <a:rPr lang="zh-CN" altLang="en-US" sz="110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𝑋𝑋𝑋𝑋𝑋𝑋𝑋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𝑍𝑍𝑍𝑍𝑍𝑍𝑍</m:t>
                      </m:r>
                    </m:oMath>
                  </a14:m>
                  <a:endParaRPr lang="en-US" altLang="zh-CN" sz="1101" dirty="0"/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Target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state:</a:t>
                  </a:r>
                  <a:r>
                    <a:rPr lang="zh-CN" altLang="en-US" sz="1101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=(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/4</m:t>
                          </m:r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)/</m:t>
                      </m:r>
                      <m:rad>
                        <m:radPr>
                          <m:degHide m:val="on"/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a14:m>
                  <a:endParaRPr lang="en-CN" sz="1101" b="1" i="1" dirty="0"/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Linear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efficiency:</a:t>
                  </a:r>
                  <a:r>
                    <a:rPr lang="zh-CN" altLang="en-US" sz="1101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10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1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sz="1101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101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1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CN" sz="1101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altLang="zh-CN" sz="1101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CN" sz="1101" i="1" dirty="0"/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Tight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threshold: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14.148%</a:t>
                  </a:r>
                  <a:endParaRPr lang="en-CN" sz="1101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A43A39F-3356-4DA2-07AE-F1F87EEF81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437" y="5240701"/>
                  <a:ext cx="4945456" cy="1025730"/>
                </a:xfrm>
                <a:prstGeom prst="rect">
                  <a:avLst/>
                </a:prstGeom>
                <a:blipFill>
                  <a:blip r:embed="rId5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8" name="Picture 67" descr="A close-up of a blue circuit board&#10;&#10;Description automatically generated">
            <a:extLst>
              <a:ext uri="{FF2B5EF4-FFF2-40B4-BE49-F238E27FC236}">
                <a16:creationId xmlns:a16="http://schemas.microsoft.com/office/drawing/2014/main" id="{E821501B-AF9A-4293-FCC7-9BEC8BE494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688" t="13310"/>
          <a:stretch/>
        </p:blipFill>
        <p:spPr>
          <a:xfrm>
            <a:off x="4290059" y="1944687"/>
            <a:ext cx="2567941" cy="1335965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945054F5-C82C-2697-FAA5-EBAC06D87656}"/>
              </a:ext>
            </a:extLst>
          </p:cNvPr>
          <p:cNvGrpSpPr/>
          <p:nvPr/>
        </p:nvGrpSpPr>
        <p:grpSpPr>
          <a:xfrm>
            <a:off x="-1437" y="2489018"/>
            <a:ext cx="3871073" cy="1344146"/>
            <a:chOff x="0" y="464533"/>
            <a:chExt cx="4318156" cy="134414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6D71E49-C9E5-8066-426F-A6B692B3EDB4}"/>
                </a:ext>
              </a:extLst>
            </p:cNvPr>
            <p:cNvSpPr txBox="1"/>
            <p:nvPr/>
          </p:nvSpPr>
          <p:spPr>
            <a:xfrm>
              <a:off x="0" y="464533"/>
              <a:ext cx="1359668" cy="284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47" b="1" i="1" dirty="0"/>
                <a:t>Benchmark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MSD</a:t>
              </a:r>
              <a:r>
                <a:rPr lang="zh-CN" altLang="en-US" sz="1247" b="1" i="1" dirty="0"/>
                <a:t>  </a:t>
              </a:r>
              <a:endParaRPr lang="en-CN" sz="1247" b="1" i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32ED899-F556-7360-D495-49EA78827FF8}"/>
                    </a:ext>
                  </a:extLst>
                </p:cNvPr>
                <p:cNvSpPr txBox="1"/>
                <p:nvPr/>
              </p:nvSpPr>
              <p:spPr>
                <a:xfrm>
                  <a:off x="1" y="699914"/>
                  <a:ext cx="4318155" cy="11087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43" indent="-171443">
                    <a:buFontTx/>
                    <a:buChar char="-"/>
                  </a:pP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Target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state: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which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state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are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we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distilling?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110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101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</m:oMath>
                  </a14:m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for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T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gates?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Or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something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else?</a:t>
                  </a:r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Distillation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efficiency: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dirty="0"/>
                    <a:t>How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fast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can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we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improve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the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fidelity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asymptotically?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b="1" dirty="0"/>
                    <a:t>Order</a:t>
                  </a:r>
                  <a:r>
                    <a:rPr lang="zh-CN" altLang="en-US" sz="1101" b="1" dirty="0"/>
                    <a:t> </a:t>
                  </a:r>
                  <a:r>
                    <a:rPr lang="en-US" altLang="zh-CN" sz="1101" b="1" dirty="0"/>
                    <a:t>of</a:t>
                  </a:r>
                  <a:r>
                    <a:rPr lang="zh-CN" altLang="en-US" sz="1101" b="1" dirty="0"/>
                    <a:t> </a:t>
                  </a:r>
                  <a:r>
                    <a:rPr lang="en-US" altLang="zh-CN" sz="1101" b="1" dirty="0"/>
                    <a:t>error</a:t>
                  </a:r>
                  <a:r>
                    <a:rPr lang="zh-CN" altLang="en-US" sz="1101" b="1" dirty="0"/>
                    <a:t> </a:t>
                  </a:r>
                  <a:r>
                    <a:rPr lang="en-US" altLang="zh-CN" sz="1101" b="1" dirty="0"/>
                    <a:t>suppression</a:t>
                  </a:r>
                  <a:r>
                    <a:rPr lang="zh-CN" altLang="en-US" sz="1101" b="1" dirty="0"/>
                    <a:t> </a:t>
                  </a:r>
                  <a:r>
                    <a:rPr lang="en-US" altLang="zh-CN" sz="1101" dirty="0"/>
                    <a:t>and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b="1" dirty="0" err="1"/>
                    <a:t>prefactor</a:t>
                  </a:r>
                  <a:r>
                    <a:rPr lang="en-US" altLang="zh-CN" sz="1101" dirty="0"/>
                    <a:t>.</a:t>
                  </a:r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Distillation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threshold: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dirty="0"/>
                    <a:t>How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good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the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input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states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should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be,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in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order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for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better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output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.</a:t>
                  </a:r>
                  <a:endParaRPr lang="en-US" altLang="zh-CN" sz="1101" b="1" i="1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32ED899-F556-7360-D495-49EA78827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" y="699914"/>
                  <a:ext cx="4318155" cy="1108765"/>
                </a:xfrm>
                <a:prstGeom prst="rect">
                  <a:avLst/>
                </a:prstGeom>
                <a:blipFill>
                  <a:blip r:embed="rId7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00C60BC-F368-9B56-0909-523B9A64B3DE}"/>
              </a:ext>
            </a:extLst>
          </p:cNvPr>
          <p:cNvSpPr txBox="1"/>
          <p:nvPr/>
        </p:nvSpPr>
        <p:spPr>
          <a:xfrm>
            <a:off x="5707702" y="-7951"/>
            <a:ext cx="12129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i="1" dirty="0"/>
              <a:t>APHY</a:t>
            </a:r>
            <a:r>
              <a:rPr lang="zh-CN" altLang="en-US" sz="1100" b="1" i="1" dirty="0"/>
              <a:t> </a:t>
            </a:r>
            <a:r>
              <a:rPr lang="en-US" altLang="zh-CN" sz="1100" b="1" i="1" dirty="0"/>
              <a:t>526</a:t>
            </a:r>
            <a:r>
              <a:rPr lang="zh-CN" altLang="en-US" sz="1100" b="1" i="1" dirty="0"/>
              <a:t> </a:t>
            </a:r>
            <a:r>
              <a:rPr lang="en-US" altLang="zh-CN" sz="1100" b="1" i="1" dirty="0"/>
              <a:t>Project</a:t>
            </a:r>
            <a:endParaRPr lang="en-CN" sz="1100" dirty="0"/>
          </a:p>
        </p:txBody>
      </p:sp>
      <p:pic>
        <p:nvPicPr>
          <p:cNvPr id="1026" name="Picture 2" descr="Efficient Simulation of Clifford Circuits | PennyLane Demos">
            <a:extLst>
              <a:ext uri="{FF2B5EF4-FFF2-40B4-BE49-F238E27FC236}">
                <a16:creationId xmlns:a16="http://schemas.microsoft.com/office/drawing/2014/main" id="{DFB810C8-570B-8C0E-D516-3ADEFB55C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14" y="428605"/>
            <a:ext cx="1473792" cy="133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EF50B91-D58E-9A81-A773-68940FA3C5CF}"/>
              </a:ext>
            </a:extLst>
          </p:cNvPr>
          <p:cNvSpPr txBox="1"/>
          <p:nvPr/>
        </p:nvSpPr>
        <p:spPr>
          <a:xfrm>
            <a:off x="5162827" y="1708684"/>
            <a:ext cx="12394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i="1" dirty="0"/>
              <a:t>Figure</a:t>
            </a:r>
            <a:r>
              <a:rPr lang="zh-CN" altLang="en-US" sz="900" i="1" dirty="0"/>
              <a:t> </a:t>
            </a:r>
            <a:r>
              <a:rPr lang="en-US" altLang="zh-CN" sz="900" i="1" dirty="0"/>
              <a:t>from</a:t>
            </a:r>
            <a:r>
              <a:rPr lang="zh-CN" altLang="en-US" sz="900" i="1" dirty="0"/>
              <a:t> </a:t>
            </a:r>
            <a:r>
              <a:rPr lang="en-US" altLang="zh-CN" sz="900" i="1" dirty="0" err="1"/>
              <a:t>Pennylane</a:t>
            </a:r>
            <a:endParaRPr lang="en-CN" sz="900" i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7E1F5868-0012-5292-7377-C8FFB18C19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1556" y="8466000"/>
            <a:ext cx="1440000" cy="14400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FD2B7BC4-5591-8AC2-6B2F-F030D3D5BD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9193" y="5404338"/>
            <a:ext cx="1472845" cy="122101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5CE5D65-4E3A-823F-16C3-10F50824EB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1556" y="8466000"/>
            <a:ext cx="1440000" cy="14400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E56E606-60A5-1EE7-2F01-25805F3247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54090" y="6812029"/>
            <a:ext cx="1472400" cy="1220642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1B922283-5194-295B-FFB9-DBB203207298}"/>
              </a:ext>
            </a:extLst>
          </p:cNvPr>
          <p:cNvSpPr txBox="1"/>
          <p:nvPr/>
        </p:nvSpPr>
        <p:spPr>
          <a:xfrm>
            <a:off x="108038" y="8419952"/>
            <a:ext cx="2313518" cy="284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altLang="zh-CN" sz="1247" b="1" i="1" dirty="0"/>
              <a:t>Visualization</a:t>
            </a:r>
            <a:r>
              <a:rPr lang="zh-CN" altLang="en-US" sz="1247" b="1" i="1" dirty="0"/>
              <a:t> </a:t>
            </a:r>
            <a:r>
              <a:rPr lang="en-US" altLang="zh-CN" sz="1247" b="1" i="1" dirty="0"/>
              <a:t>with</a:t>
            </a:r>
            <a:r>
              <a:rPr lang="zh-CN" altLang="en-US" sz="1247" b="1" i="1" dirty="0"/>
              <a:t> </a:t>
            </a:r>
            <a:r>
              <a:rPr lang="en-US" altLang="zh-CN" sz="1247" b="1" i="1" dirty="0"/>
              <a:t>flow</a:t>
            </a:r>
            <a:r>
              <a:rPr lang="zh-CN" altLang="en-US" sz="1247" b="1" i="1" dirty="0"/>
              <a:t> </a:t>
            </a:r>
            <a:r>
              <a:rPr lang="en-US" altLang="zh-CN" sz="1247" b="1" i="1" dirty="0"/>
              <a:t>diagram</a:t>
            </a:r>
            <a:endParaRPr lang="en-CN" sz="1247" b="1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27B066-DD2D-020F-9092-604F25250055}"/>
              </a:ext>
            </a:extLst>
          </p:cNvPr>
          <p:cNvSpPr txBox="1"/>
          <p:nvPr/>
        </p:nvSpPr>
        <p:spPr>
          <a:xfrm>
            <a:off x="5095200" y="4255190"/>
            <a:ext cx="1590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513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Figure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to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be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made</a:t>
            </a:r>
            <a:endParaRPr lang="en-CN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E3305B5-C011-3A1D-4F05-88013E6024AC}"/>
                  </a:ext>
                </a:extLst>
              </p:cNvPr>
              <p:cNvSpPr txBox="1"/>
              <p:nvPr/>
            </p:nvSpPr>
            <p:spPr>
              <a:xfrm>
                <a:off x="-29817" y="8716095"/>
                <a:ext cx="4083169" cy="939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43" indent="-171443">
                  <a:buFontTx/>
                  <a:buChar char="-"/>
                </a:pPr>
                <a:r>
                  <a:rPr lang="en-US" altLang="zh-CN" sz="1101" dirty="0"/>
                  <a:t>Single-qubit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state:</a:t>
                </a:r>
                <a:r>
                  <a:rPr lang="zh-CN" altLang="en-US" sz="110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101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𝑥𝑋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𝑦𝑌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𝑧𝑍</m:t>
                        </m:r>
                      </m:e>
                    </m:d>
                    <m:r>
                      <a:rPr lang="en-US" altLang="zh-CN" sz="1101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altLang="zh-CN" sz="1101" dirty="0"/>
              </a:p>
              <a:p>
                <a:pPr marL="171443" indent="-171443">
                  <a:buFontTx/>
                  <a:buChar char="-"/>
                </a:pPr>
                <a:r>
                  <a:rPr lang="en-US" altLang="zh-CN" sz="1101" dirty="0"/>
                  <a:t>Assume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homogenous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input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state:</a:t>
                </a:r>
                <a:r>
                  <a:rPr lang="zh-CN" altLang="en-US" sz="110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101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1101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101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zh-CN" sz="1101" dirty="0"/>
              </a:p>
              <a:p>
                <a:pPr marL="171443" indent="-171443">
                  <a:buFontTx/>
                  <a:buChar char="-"/>
                </a:pPr>
                <a:r>
                  <a:rPr lang="en-US" altLang="zh-CN" sz="1101" dirty="0"/>
                  <a:t>Map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MSD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protocols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to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dynamic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systems.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See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ref</a:t>
                </a:r>
                <a:r>
                  <a:rPr lang="zh-CN" altLang="en-US" sz="1101" dirty="0"/>
                  <a:t> </a:t>
                </a:r>
                <a:r>
                  <a:rPr lang="en-US" altLang="zh-CN" sz="1101" dirty="0" err="1"/>
                  <a:t>arxiv</a:t>
                </a:r>
                <a:r>
                  <a:rPr lang="en-US" altLang="zh-CN" sz="1101" dirty="0"/>
                  <a:t>:</a:t>
                </a:r>
                <a:r>
                  <a:rPr lang="zh-CN" altLang="en-US" sz="1101" dirty="0"/>
                  <a:t> </a:t>
                </a:r>
                <a:r>
                  <a:rPr lang="en-US" altLang="zh-CN" sz="1101" dirty="0" err="1"/>
                  <a:t>xxxx:xxxxx</a:t>
                </a:r>
                <a:endParaRPr lang="en-US" altLang="zh-CN" sz="1101" dirty="0"/>
              </a:p>
              <a:p>
                <a:pPr marL="171443" indent="-171443">
                  <a:buFontTx/>
                  <a:buChar char="-"/>
                </a:pPr>
                <a:endParaRPr lang="en-US" altLang="zh-CN" sz="1101" dirty="0"/>
              </a:p>
              <a:p>
                <a:pPr marL="171443" indent="-171443">
                  <a:buFontTx/>
                  <a:buChar char="-"/>
                </a:pPr>
                <a:endParaRPr lang="en-US" altLang="zh-CN" sz="1101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E3305B5-C011-3A1D-4F05-88013E602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817" y="8716095"/>
                <a:ext cx="4083169" cy="93980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DE39484-4DDA-81AF-9130-EA0D41BB0013}"/>
                  </a:ext>
                </a:extLst>
              </p:cNvPr>
              <p:cNvSpPr txBox="1"/>
              <p:nvPr/>
            </p:nvSpPr>
            <p:spPr>
              <a:xfrm>
                <a:off x="-1437" y="7160101"/>
                <a:ext cx="4969630" cy="614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43" indent="-171443">
                  <a:buFontTx/>
                  <a:buChar char="-"/>
                </a:pPr>
                <a:r>
                  <a:rPr lang="en-US" altLang="zh-CN" sz="1101" dirty="0"/>
                  <a:t>Smallest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quantum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Reed-Muller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code;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Smallest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QEC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codes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with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transversal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T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gate</a:t>
                </a:r>
              </a:p>
              <a:p>
                <a:pPr marL="171443" indent="-171443">
                  <a:buFontTx/>
                  <a:buChar char="-"/>
                </a:pPr>
                <a:r>
                  <a:rPr lang="en-US" altLang="zh-CN" sz="1101" dirty="0"/>
                  <a:t>Cubic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efficiency:</a:t>
                </a:r>
                <a:r>
                  <a:rPr lang="zh-CN" altLang="en-US" sz="110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10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101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101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101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CN" sz="1101" i="1" dirty="0"/>
              </a:p>
              <a:p>
                <a:pPr marL="171443" indent="-171443">
                  <a:buFontTx/>
                  <a:buChar char="-"/>
                </a:pPr>
                <a:endParaRPr lang="en-CN" sz="1101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DE39484-4DDA-81AF-9130-EA0D41BB0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37" y="7160101"/>
                <a:ext cx="4969630" cy="6149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07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321</Words>
  <Application>Microsoft Macintosh PowerPoint</Application>
  <PresentationFormat>A4 Paper (210x297 mm)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</dc:creator>
  <cp:lastModifiedBy>Y</cp:lastModifiedBy>
  <cp:revision>5</cp:revision>
  <dcterms:created xsi:type="dcterms:W3CDTF">2024-11-18T15:52:47Z</dcterms:created>
  <dcterms:modified xsi:type="dcterms:W3CDTF">2024-11-18T20:09:21Z</dcterms:modified>
</cp:coreProperties>
</file>