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" y="0"/>
            <a:ext cx="21005800" cy="1817688"/>
          </a:xfrm>
          <a:prstGeom prst="rect">
            <a:avLst/>
          </a:prstGeom>
        </p:spPr>
        <p:txBody>
          <a:bodyPr/>
          <a:lstStyle>
            <a:lvl1pPr algn="l"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308100" y="2209800"/>
            <a:ext cx="21005800" cy="92964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  <a:defRPr sz="4800"/>
            </a:lvl1pPr>
            <a:lvl2pPr>
              <a:spcBef>
                <a:spcPts val="1000"/>
              </a:spcBef>
              <a:defRPr sz="4800"/>
            </a:lvl2pPr>
            <a:lvl3pPr>
              <a:spcBef>
                <a:spcPts val="1000"/>
              </a:spcBef>
              <a:defRPr sz="4800"/>
            </a:lvl3pPr>
            <a:lvl4pPr>
              <a:spcBef>
                <a:spcPts val="1000"/>
              </a:spcBef>
              <a:defRPr sz="4800"/>
            </a:lvl4pPr>
            <a:lvl5pPr>
              <a:spcBef>
                <a:spcPts val="10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plement MILP solver within Qiskit Optimiz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Implement MILP solver within Qiskit Optimization</a:t>
            </a:r>
          </a:p>
        </p:txBody>
      </p:sp>
      <p:sp>
        <p:nvSpPr>
          <p:cNvPr id="129" name="QAMP-Checkpoint 1…"/>
          <p:cNvSpPr txBox="1"/>
          <p:nvPr>
            <p:ph type="subTitle" sz="quarter" idx="1"/>
          </p:nvPr>
        </p:nvSpPr>
        <p:spPr>
          <a:xfrm>
            <a:off x="1778000" y="7073900"/>
            <a:ext cx="20828000" cy="2383226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QAMP-Checkpoint 1</a:t>
            </a:r>
          </a:p>
          <a:p>
            <a:pPr>
              <a:defRPr sz="4500"/>
            </a:pPr>
            <a:r>
              <a:t>Mentee: Yunzhe Zheng</a:t>
            </a:r>
          </a:p>
          <a:p>
            <a:pPr>
              <a:defRPr sz="4500"/>
            </a:pPr>
            <a:r>
              <a:t>Mentor: Takashi Imaichi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bout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us</a:t>
            </a:r>
          </a:p>
        </p:txBody>
      </p:sp>
      <p:sp>
        <p:nvSpPr>
          <p:cNvPr id="132" name="I (Yunzhe) was a MSc Applied Physics @ TU Delf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(Yunzhe) was a MSc Applied Physics @ TU Delft.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My mentor Takashi is a Research Scientist @ IBM Tokyo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7537450"/>
            <a:ext cx="6654608" cy="537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9350" y="996950"/>
            <a:ext cx="7228456" cy="4813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tivation"/>
          <p:cNvSpPr txBox="1"/>
          <p:nvPr>
            <p:ph type="title"/>
          </p:nvPr>
        </p:nvSpPr>
        <p:spPr>
          <a:xfrm>
            <a:off x="-12700" y="-25400"/>
            <a:ext cx="21005800" cy="1567855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7" name="Mixed-Interger Linear Programming (MILP) solver…"/>
          <p:cNvSpPr txBox="1"/>
          <p:nvPr>
            <p:ph type="body" idx="1"/>
          </p:nvPr>
        </p:nvSpPr>
        <p:spPr>
          <a:xfrm>
            <a:off x="1308100" y="2209800"/>
            <a:ext cx="21914347" cy="9296400"/>
          </a:xfrm>
          <a:prstGeom prst="rect">
            <a:avLst/>
          </a:prstGeom>
        </p:spPr>
        <p:txBody>
          <a:bodyPr/>
          <a:lstStyle/>
          <a:p>
            <a:pPr/>
            <a:r>
              <a:t>Mixed-Interger Linear Programming (MILP) solver</a:t>
            </a:r>
          </a:p>
          <a:p>
            <a:pPr lvl="1"/>
            <a:r>
              <a:t>A powerful solver that allows part of variables to take only integer values.</a:t>
            </a:r>
          </a:p>
          <a:p>
            <a:pPr lvl="1"/>
          </a:p>
          <a:p>
            <a:pPr lvl="1"/>
            <a:r>
              <a:rPr i="1"/>
              <a:t>scipy.optimize.milp</a:t>
            </a:r>
            <a:r>
              <a:t> come out with Scipy v1.9.0 (July 29 2022)</a:t>
            </a:r>
          </a:p>
          <a:p>
            <a:pPr lvl="1"/>
          </a:p>
          <a:p>
            <a:pPr lvl="1"/>
            <a:r>
              <a:t>Useful for many problems, but not incorporated with </a:t>
            </a:r>
            <a:r>
              <a:rPr i="1"/>
              <a:t>Qiskit Optimization.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9271000"/>
            <a:ext cx="10603863" cy="2102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we need MILP for Qisk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we need MILP for Qiskit?</a:t>
            </a:r>
          </a:p>
        </p:txBody>
      </p:sp>
      <p:sp>
        <p:nvSpPr>
          <p:cNvPr id="141" name="In qiskit-optimization, we can use CPLEX and Gurobi to solve quadratic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qiskit-optimization, we can use CPLEX and Gurobi to solve quadratic problems </a:t>
            </a:r>
          </a:p>
          <a:p>
            <a:pPr lvl="1"/>
            <a:r>
              <a:t>but they are commercial APIs and limited by free access!</a:t>
            </a:r>
          </a:p>
          <a:p>
            <a:pPr lvl="1"/>
            <a:r>
              <a:t>On the other hand: Scipy doesn’t ask for you to pay :p.</a:t>
            </a:r>
          </a:p>
          <a:p>
            <a:pPr/>
          </a:p>
          <a:p>
            <a:pPr/>
            <a:r>
              <a:t>Our goal: integrate the MILP solver with qiskit-optimization library.</a:t>
            </a:r>
          </a:p>
          <a:p>
            <a:pPr lvl="1"/>
            <a:r>
              <a:t>We expect to build a `</a:t>
            </a:r>
            <a:r>
              <a:rPr i="1"/>
              <a:t>MILPOptimizer`</a:t>
            </a:r>
            <a:r>
              <a:t> class in `</a:t>
            </a:r>
            <a:r>
              <a:rPr i="1"/>
              <a:t>qiskit_optimization.algorithms`</a:t>
            </a:r>
            <a:endParaRPr i="1"/>
          </a:p>
          <a:p>
            <a:pPr lvl="1"/>
            <a:r>
              <a:t>Qiskit-optimization users will freely solve linear problems with out limitation!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