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" y="0"/>
            <a:ext cx="21005800" cy="1817688"/>
          </a:xfrm>
          <a:prstGeom prst="rect">
            <a:avLst/>
          </a:prstGeom>
        </p:spPr>
        <p:txBody>
          <a:bodyPr/>
          <a:lstStyle>
            <a:lvl1pPr algn="l">
              <a:defRPr sz="9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1308100" y="2209800"/>
            <a:ext cx="21005800" cy="92964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1000"/>
              </a:spcBef>
              <a:defRPr sz="4800"/>
            </a:lvl1pPr>
            <a:lvl2pPr>
              <a:spcBef>
                <a:spcPts val="1000"/>
              </a:spcBef>
              <a:defRPr sz="4800"/>
            </a:lvl2pPr>
            <a:lvl3pPr>
              <a:spcBef>
                <a:spcPts val="1000"/>
              </a:spcBef>
              <a:defRPr sz="4800"/>
            </a:lvl3pPr>
            <a:lvl4pPr>
              <a:spcBef>
                <a:spcPts val="1000"/>
              </a:spcBef>
              <a:defRPr sz="4800"/>
            </a:lvl4pPr>
            <a:lvl5pPr>
              <a:spcBef>
                <a:spcPts val="10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#2 Implement MILP solver within Qiskit Optimization - About 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#2 Implement MILP solver within Qiskit Optimization - About us</a:t>
            </a:r>
          </a:p>
        </p:txBody>
      </p:sp>
      <p:sp>
        <p:nvSpPr>
          <p:cNvPr id="129" name="I just graduated from TU Delft with a MSc Applied Physics.…"/>
          <p:cNvSpPr txBox="1"/>
          <p:nvPr>
            <p:ph type="body" idx="1"/>
          </p:nvPr>
        </p:nvSpPr>
        <p:spPr>
          <a:xfrm>
            <a:off x="596431" y="1947606"/>
            <a:ext cx="16974795" cy="9296401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I just graduated from TU Delft with a MSc Applied Physics.</a:t>
            </a:r>
          </a:p>
          <a:p>
            <a:pPr lvl="1">
              <a:defRPr sz="4000"/>
            </a:pPr>
            <a:r>
              <a:t>Interest: Quantum network &amp; Quantum algorithm &amp; Error correction (mitigation)</a:t>
            </a:r>
          </a:p>
          <a:p>
            <a:pPr lvl="1">
              <a:defRPr sz="4000"/>
            </a:pPr>
            <a:r>
              <a:t>Now an intern @ Qunasys (a Tokyo startup focusing on quantum algorithm)</a:t>
            </a:r>
          </a:p>
          <a:p>
            <a:pPr lvl="1">
              <a:defRPr sz="4000"/>
            </a:pPr>
            <a:r>
              <a:t>I am a heavy fan for Formula 1🏎️</a:t>
            </a:r>
          </a:p>
          <a:p>
            <a:pPr>
              <a:defRPr sz="4000"/>
            </a:pPr>
          </a:p>
          <a:p>
            <a:pPr>
              <a:defRPr sz="4000"/>
            </a:pPr>
          </a:p>
          <a:p>
            <a:pPr>
              <a:defRPr sz="4000"/>
            </a:pPr>
          </a:p>
          <a:p>
            <a:pPr>
              <a:defRPr sz="4000"/>
            </a:pPr>
          </a:p>
          <a:p>
            <a:pPr>
              <a:defRPr sz="4000"/>
            </a:pPr>
          </a:p>
          <a:p>
            <a:pPr>
              <a:defRPr sz="4000"/>
            </a:pPr>
            <a:r>
              <a:t>My mentor Takashi is a Research Scientist @ IBM Research -Tokyo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56488" y="9936517"/>
            <a:ext cx="3844132" cy="3102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09266" y="2063099"/>
            <a:ext cx="5720419" cy="3809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17836" y="6596577"/>
            <a:ext cx="12677416" cy="2600496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Work based on my master thesis"/>
          <p:cNvSpPr txBox="1"/>
          <p:nvPr/>
        </p:nvSpPr>
        <p:spPr>
          <a:xfrm>
            <a:off x="7595604" y="8166825"/>
            <a:ext cx="60464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 based on my master thesis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#2 Implement MILP solver within Qiskit Optimization"/>
          <p:cNvSpPr txBox="1"/>
          <p:nvPr/>
        </p:nvSpPr>
        <p:spPr>
          <a:xfrm>
            <a:off x="253540" y="13031305"/>
            <a:ext cx="959929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pPr/>
            <a:r>
              <a:t>#2 Implement MILP solver within Qiskit 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Motivation"/>
          <p:cNvSpPr txBox="1"/>
          <p:nvPr>
            <p:ph type="title"/>
          </p:nvPr>
        </p:nvSpPr>
        <p:spPr>
          <a:xfrm>
            <a:off x="-12700" y="-25400"/>
            <a:ext cx="21005800" cy="1567855"/>
          </a:xfrm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38" name="Mixed-Interger Linear Programming (MILP) solver…"/>
          <p:cNvSpPr txBox="1"/>
          <p:nvPr>
            <p:ph type="body" idx="1"/>
          </p:nvPr>
        </p:nvSpPr>
        <p:spPr>
          <a:xfrm>
            <a:off x="1308100" y="2209800"/>
            <a:ext cx="21914347" cy="9296400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t>Mixed-Interger Linear Programming (MILP) solver</a:t>
            </a:r>
          </a:p>
          <a:p>
            <a:pPr lvl="1">
              <a:defRPr sz="5200"/>
            </a:pPr>
            <a:r>
              <a:t>A powerful solver that allows part of variables to take only integer values.</a:t>
            </a:r>
          </a:p>
          <a:p>
            <a:pPr lvl="1">
              <a:defRPr sz="5200"/>
            </a:pPr>
          </a:p>
          <a:p>
            <a:pPr lvl="1">
              <a:defRPr sz="5200"/>
            </a:pPr>
            <a:r>
              <a:rPr i="1"/>
              <a:t>scipy.optimize.milp</a:t>
            </a:r>
            <a:r>
              <a:t> come out with Scipy v1.9.0 (July 29 2022)</a:t>
            </a:r>
          </a:p>
          <a:p>
            <a:pPr lvl="1">
              <a:defRPr sz="5200"/>
            </a:pPr>
          </a:p>
          <a:p>
            <a:pPr lvl="1">
              <a:defRPr sz="5200"/>
            </a:pPr>
            <a:r>
              <a:t>Useful for many linear problems, but not incorporated with </a:t>
            </a:r>
            <a:r>
              <a:rPr i="1"/>
              <a:t>Qiskit Optimization.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7892" y="9988268"/>
            <a:ext cx="11440340" cy="2268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4682" y="9500419"/>
            <a:ext cx="6517011" cy="2907217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#2 Implement MILP solver within Qiskit Optimization"/>
          <p:cNvSpPr txBox="1"/>
          <p:nvPr/>
        </p:nvSpPr>
        <p:spPr>
          <a:xfrm>
            <a:off x="253540" y="13031304"/>
            <a:ext cx="959929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pPr/>
            <a:r>
              <a:t>#2 Implement MILP solver within Qiskit 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hy we need MILP for Qisk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we need MILP for Qiskit?</a:t>
            </a:r>
          </a:p>
        </p:txBody>
      </p:sp>
      <p:sp>
        <p:nvSpPr>
          <p:cNvPr id="145" name="In qiskit-optimization, we can use CPLEX and Gurobi to classically solve quadratic probl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qiskit-optimization, we can use CPLEX and Gurobi to classically solve quadratic problems </a:t>
            </a:r>
          </a:p>
          <a:p>
            <a:pPr lvl="1"/>
            <a:r>
              <a:t>but they are commercial APIs and limited by free access! (# of variables &amp; constraints)</a:t>
            </a:r>
          </a:p>
          <a:p>
            <a:pPr lvl="1"/>
            <a:r>
              <a:t>On the other hand: Scipy doesn’t ask for you to pay :p.</a:t>
            </a:r>
          </a:p>
          <a:p>
            <a:pPr/>
          </a:p>
          <a:p>
            <a:pPr/>
            <a:r>
              <a:t>Our goal: integrate the MILP solver with qiskit-optimization library.</a:t>
            </a:r>
          </a:p>
          <a:p>
            <a:pPr lvl="1"/>
            <a:r>
              <a:t>We expect to build a `</a:t>
            </a:r>
            <a:r>
              <a:rPr i="1"/>
              <a:t>SciPyMILPOptimizer`</a:t>
            </a:r>
            <a:r>
              <a:t> class in `</a:t>
            </a:r>
            <a:r>
              <a:rPr i="1"/>
              <a:t>qiskit_optimization.algorithms`</a:t>
            </a:r>
          </a:p>
          <a:p>
            <a:pPr lvl="1"/>
            <a:r>
              <a:t>A tutorial introducing how to use our new optimizer!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#2 Implement MILP solver within Qiskit Optimization"/>
          <p:cNvSpPr txBox="1"/>
          <p:nvPr/>
        </p:nvSpPr>
        <p:spPr>
          <a:xfrm>
            <a:off x="253540" y="13031304"/>
            <a:ext cx="9599296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pPr/>
            <a:r>
              <a:t>#2 Implement MILP solver within Qiskit Optimization</a:t>
            </a:r>
          </a:p>
        </p:txBody>
      </p:sp>
      <p:sp>
        <p:nvSpPr>
          <p:cNvPr id="148" name="** Our work is fully about classical optimizers."/>
          <p:cNvSpPr txBox="1"/>
          <p:nvPr/>
        </p:nvSpPr>
        <p:spPr>
          <a:xfrm>
            <a:off x="14662786" y="13024941"/>
            <a:ext cx="8740230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35000" indent="-635000" algn="l">
              <a:spcBef>
                <a:spcPts val="1000"/>
              </a:spcBef>
              <a:buSzPct val="125000"/>
              <a:buChar char="•"/>
              <a:defRPr b="0" sz="3100"/>
            </a:lvl1pPr>
          </a:lstStyle>
          <a:p>
            <a:pPr/>
            <a:r>
              <a:t>** Our work is fully about classical optimizers.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