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4" r:id="rId6"/>
    <p:sldId id="269" r:id="rId7"/>
    <p:sldId id="265" r:id="rId8"/>
    <p:sldId id="266" r:id="rId9"/>
    <p:sldId id="267" r:id="rId10"/>
    <p:sldId id="268" r:id="rId11"/>
    <p:sldId id="261" r:id="rId12"/>
    <p:sldId id="262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Raleway" pitchFamily="2" charset="77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/>
    <p:restoredTop sz="94619"/>
  </p:normalViewPr>
  <p:slideViewPr>
    <p:cSldViewPr snapToGrid="0">
      <p:cViewPr varScale="1">
        <p:scale>
          <a:sx n="189" d="100"/>
          <a:sy n="189" d="100"/>
        </p:scale>
        <p:origin x="176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00d7d433a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00d7d433a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19a22abb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19a22abb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00d7d433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100d7d433a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00d7d433a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100d7d433a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7650" y="1305669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dirty="0"/>
              <a:t>Searching ground state energy with Hybrid NISQ Algorithm</a:t>
            </a:r>
            <a:endParaRPr sz="35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9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Team SunnyDelft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as a project for QHack 2023 Open Hackathon</a:t>
            </a: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5D44-92E3-DBC5-7CD5-B5424BD4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04EE-F7E6-3F68-6215-402EB2A67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369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0224	</a:t>
            </a:r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727650" y="14689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 sz="1300"/>
              <a:t>1. Good result on simulator:</a:t>
            </a:r>
            <a:endParaRPr sz="130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Initial state symmetric</a:t>
            </a:r>
            <a:endParaRPr sz="13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Coef of step function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Trotterization/Random compiling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Background - How to find ground state energy?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272450"/>
            <a:ext cx="7688700" cy="34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1"/>
              <a:t>Problem</a:t>
            </a:r>
            <a:r>
              <a:rPr lang="en-GB" sz="1400"/>
              <a:t>: Given a Hamiltonian(matrix), How to find its ground state energy(minimum eigenvalue)?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Classical Solution</a:t>
            </a:r>
            <a:r>
              <a:rPr lang="en-GB" sz="1400"/>
              <a:t>: Let’s rely on </a:t>
            </a:r>
            <a:r>
              <a:rPr lang="en-GB" sz="1400" i="1"/>
              <a:t>numpy.linalg.eig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time complexity is O(n^3), so you won’t do it easily for large matrix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Quantum Solution</a:t>
            </a:r>
            <a:r>
              <a:rPr lang="en-GB" sz="1400"/>
              <a:t>: Let’s use the powerful </a:t>
            </a:r>
            <a:r>
              <a:rPr lang="en-GB" sz="1400" i="1"/>
              <a:t>Quantum Phase Estimation(QPE)</a:t>
            </a:r>
            <a:r>
              <a:rPr lang="en-GB" sz="1400"/>
              <a:t>! </a:t>
            </a:r>
            <a:r>
              <a:rPr lang="en-GB" sz="1400">
                <a:solidFill>
                  <a:schemeClr val="accent3"/>
                </a:solidFill>
              </a:rPr>
              <a:t>But currently we don’t have fault-tolerant quantum computers, and the inevitable noise restricts the power of QPE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 b="1" i="1"/>
              <a:t>NISQ Solution A</a:t>
            </a:r>
            <a:r>
              <a:rPr lang="en-GB" sz="1400"/>
              <a:t>: Let’s try the useful Variational Quantum Eigensolver(VQE)! </a:t>
            </a:r>
            <a:r>
              <a:rPr lang="en-GB" sz="1400">
                <a:solidFill>
                  <a:schemeClr val="accent3"/>
                </a:solidFill>
              </a:rPr>
              <a:t>However, there is no performance guarantee for VQE because of its variational nature, and you don’t know when the algorithm will fail  :(.</a:t>
            </a:r>
            <a:endParaRPr sz="14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 b="1"/>
              <a:t>Do we have any solution B?</a:t>
            </a:r>
            <a:endParaRPr sz="1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973" y="598394"/>
            <a:ext cx="4051300" cy="78349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Hybrid NISQ Algorithm with Heisenberg-limit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Google Shape;10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 lnSpcReduction="10000"/>
              </a:bodyPr>
              <a:lstStyle/>
              <a:p>
                <a:pPr marL="0" lvl="0" indent="0">
                  <a:spcAft>
                    <a:spcPts val="1200"/>
                  </a:spcAft>
                  <a:buNone/>
                </a:pPr>
                <a:r>
                  <a:rPr lang="en-US" altLang="zh-CN" dirty="0"/>
                  <a:t>Hamiltonian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projectors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eigenstates.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cumulative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spectrum</a:t>
                </a:r>
                <a:endParaRPr lang="en-GB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where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jump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non-zero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value!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easier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solving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eigenvalue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problem.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altLang="zh-CN" dirty="0"/>
                  <a:t>However,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Approximated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CDF(ACDF)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help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therefore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find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ground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energy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ACDF.</a:t>
                </a:r>
                <a:endParaRPr dirty="0"/>
              </a:p>
            </p:txBody>
          </p:sp>
        </mc:Choice>
        <mc:Fallback>
          <p:sp>
            <p:nvSpPr>
              <p:cNvPr id="100" name="Google Shape;10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279224"/>
                <a:ext cx="7688700" cy="2953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Google Shape;101;p15"/>
          <p:cNvSpPr txBox="1"/>
          <p:nvPr/>
        </p:nvSpPr>
        <p:spPr>
          <a:xfrm>
            <a:off x="0" y="4851000"/>
            <a:ext cx="46488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https://journals.aps.org/prxquantum/abstract/10.1103/PRXQuantum.3.010318</a:t>
            </a:r>
            <a:endParaRPr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/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 </a:t>
                </a:r>
                <a:endParaRPr lang="en-C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B28AF1-3D25-07FD-6DC8-FC6FF375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478" y="1658469"/>
                <a:ext cx="4617026" cy="316562"/>
              </a:xfrm>
              <a:prstGeom prst="rect">
                <a:avLst/>
              </a:prstGeom>
              <a:blipFill>
                <a:blip r:embed="rId5"/>
                <a:stretch>
                  <a:fillRect t="-96154" b="-1576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/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C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2D3E1A3-3257-525E-3ABB-613446EDA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060" y="2380287"/>
                <a:ext cx="4617026" cy="343620"/>
              </a:xfrm>
              <a:prstGeom prst="rect">
                <a:avLst/>
              </a:prstGeom>
              <a:blipFill>
                <a:blip r:embed="rId6"/>
                <a:stretch>
                  <a:fillRect t="-89286" b="-139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/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𝑇𝑟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05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sSub>
                            <m:sSubPr>
                              <m:ctrlP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altLang="zh-CN" sz="105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0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0CC9A-B0B4-64D0-E18D-DA691EFB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405" y="2457445"/>
                <a:ext cx="135259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8BE0-F891-DCBA-49A4-3D14EE10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Workflow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ACDF: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𝑖𝑗𝑥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solidFill>
                      <a:schemeClr val="accent3"/>
                    </a:solidFill>
                  </a:rPr>
                  <a:t> </a:t>
                </a:r>
                <a:endParaRPr lang="en-US" altLang="zh-CN" dirty="0">
                  <a:solidFill>
                    <a:schemeClr val="accent3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Fourier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coefficient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Hevenside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step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calculated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full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classically</a:t>
                </a:r>
                <a:r>
                  <a:rPr lang="en-US" altLang="zh-CN" dirty="0"/>
                  <a:t>.</a:t>
                </a:r>
              </a:p>
              <a:p>
                <a:pPr lvl="1"/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high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precision,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classical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(e.g.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hours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d=20000)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evaluated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one/two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ancilla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qubits.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quantum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randomly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sample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sampled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terms:</a:t>
                </a:r>
              </a:p>
              <a:p>
                <a:pPr marL="14605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endParaRPr lang="en-CN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86543B-849E-BA72-3EAA-C61147E9F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305668"/>
                <a:ext cx="7688700" cy="3837832"/>
              </a:xfrm>
              <a:blipFill>
                <a:blip r:embed="rId2"/>
                <a:stretch>
                  <a:fillRect t="-52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948953-C742-5B18-0D65-CCCEAF9BA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68" y="2571750"/>
            <a:ext cx="2544109" cy="766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CDA559-AB84-2327-7210-119E8C8E97ED}"/>
              </a:ext>
            </a:extLst>
          </p:cNvPr>
          <p:cNvSpPr txBox="1"/>
          <p:nvPr/>
        </p:nvSpPr>
        <p:spPr>
          <a:xfrm>
            <a:off x="5930680" y="2924709"/>
            <a:ext cx="29963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/>
              <a:t>Another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version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using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control-free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evolution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gates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is</a:t>
            </a:r>
            <a:r>
              <a:rPr lang="zh-CN" altLang="en-US" sz="800" i="1" dirty="0"/>
              <a:t> </a:t>
            </a:r>
            <a:r>
              <a:rPr lang="en-US" altLang="zh-CN" sz="800" i="1" dirty="0"/>
              <a:t>available</a:t>
            </a:r>
            <a:endParaRPr lang="en-CN" sz="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B4E9AB-C3D1-0E0E-81E3-7DE91926CD9F}"/>
              </a:ext>
            </a:extLst>
          </p:cNvPr>
          <p:cNvSpPr txBox="1"/>
          <p:nvPr/>
        </p:nvSpPr>
        <p:spPr>
          <a:xfrm>
            <a:off x="3709148" y="3404435"/>
            <a:ext cx="11560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Hadamard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Test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214102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143F-F425-9D5D-E286-B151EA0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FBF2-5262-80FA-6381-AA6709919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305669"/>
            <a:ext cx="7688700" cy="1266081"/>
          </a:xfrm>
        </p:spPr>
        <p:txBody>
          <a:bodyPr/>
          <a:lstStyle/>
          <a:p>
            <a:r>
              <a:rPr lang="en-US" altLang="zh-CN" dirty="0"/>
              <a:t>Fermi-Hubbard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(half-fill)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E68E50-D683-C9D5-1299-AC80A40B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647" y="880167"/>
            <a:ext cx="3807504" cy="1271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C5846B-8C3E-AF3D-2F99-A5C344966A5F}"/>
              </a:ext>
            </a:extLst>
          </p:cNvPr>
          <p:cNvSpPr txBox="1"/>
          <p:nvPr/>
        </p:nvSpPr>
        <p:spPr>
          <a:xfrm>
            <a:off x="4996711" y="631253"/>
            <a:ext cx="4147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(eight-site,</a:t>
            </a:r>
            <a:r>
              <a:rPr lang="zh-CN" altLang="en-US" dirty="0"/>
              <a:t> </a:t>
            </a:r>
            <a:r>
              <a:rPr lang="en-US" altLang="zh-CN" dirty="0" err="1"/>
              <a:t>total_shots</a:t>
            </a:r>
            <a:r>
              <a:rPr lang="en-US" altLang="zh-CN" dirty="0"/>
              <a:t>=3000):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1771CA-3CF3-2CDD-F6EA-95539D7382E6}"/>
              </a:ext>
            </a:extLst>
          </p:cNvPr>
          <p:cNvSpPr txBox="1"/>
          <p:nvPr/>
        </p:nvSpPr>
        <p:spPr>
          <a:xfrm>
            <a:off x="334190" y="2938389"/>
            <a:ext cx="2989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(four-site,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C5AD0-B7AB-1382-F587-375EBC9B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90" y="3179508"/>
            <a:ext cx="4210916" cy="16088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E4AF-69BA-E80F-A096-A0614420E4B0}"/>
              </a:ext>
            </a:extLst>
          </p:cNvPr>
          <p:cNvSpPr txBox="1"/>
          <p:nvPr/>
        </p:nvSpPr>
        <p:spPr>
          <a:xfrm>
            <a:off x="371700" y="4730868"/>
            <a:ext cx="34515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-0.3308.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-0.33135.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0.0005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(0.1%)</a:t>
            </a:r>
            <a:endParaRPr lang="en-CN" sz="1100" i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A450F4-EE0F-18BD-0A28-75E7039C3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106" y="3179508"/>
            <a:ext cx="4215600" cy="1629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613A2-F7D8-F2D1-EB61-034FA0974C5E}"/>
              </a:ext>
            </a:extLst>
          </p:cNvPr>
          <p:cNvSpPr txBox="1"/>
          <p:nvPr/>
        </p:nvSpPr>
        <p:spPr>
          <a:xfrm>
            <a:off x="4572000" y="2922246"/>
            <a:ext cx="2912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Our</a:t>
            </a:r>
            <a:r>
              <a:rPr lang="zh-CN" altLang="en-US" sz="1200" dirty="0"/>
              <a:t> </a:t>
            </a:r>
            <a:r>
              <a:rPr lang="en-US" altLang="zh-CN" sz="1200" dirty="0"/>
              <a:t>result</a:t>
            </a:r>
            <a:r>
              <a:rPr lang="zh-CN" altLang="en-US" sz="1200" dirty="0"/>
              <a:t> </a:t>
            </a:r>
            <a:r>
              <a:rPr lang="en-US" altLang="zh-CN" sz="1200" dirty="0"/>
              <a:t>(six-site,</a:t>
            </a:r>
            <a:r>
              <a:rPr lang="zh-CN" altLang="en-US" sz="1200" dirty="0"/>
              <a:t> </a:t>
            </a:r>
            <a:r>
              <a:rPr lang="en-US" altLang="zh-CN" sz="1200" dirty="0" err="1"/>
              <a:t>total_shots</a:t>
            </a:r>
            <a:r>
              <a:rPr lang="en-US" altLang="zh-CN" sz="1200" dirty="0"/>
              <a:t>=10000):</a:t>
            </a:r>
            <a:r>
              <a:rPr lang="zh-CN" altLang="en-US" sz="1200" dirty="0"/>
              <a:t> </a:t>
            </a:r>
            <a:endParaRPr lang="en-C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9C30D0-5657-43B9-BF6C-C116CEB6DFC9}"/>
              </a:ext>
            </a:extLst>
          </p:cNvPr>
          <p:cNvSpPr txBox="1"/>
          <p:nvPr/>
        </p:nvSpPr>
        <p:spPr>
          <a:xfrm>
            <a:off x="4699412" y="4782838"/>
            <a:ext cx="3256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i="1" dirty="0"/>
              <a:t>Value: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-0.10093.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True: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-0.1005.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Error: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0.004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(4%)</a:t>
            </a:r>
            <a:endParaRPr lang="en-CN" sz="1100" i="1" dirty="0"/>
          </a:p>
        </p:txBody>
      </p:sp>
    </p:spTree>
    <p:extLst>
      <p:ext uri="{BB962C8B-B14F-4D97-AF65-F5344CB8AC3E}">
        <p14:creationId xmlns:p14="http://schemas.microsoft.com/office/powerpoint/2010/main" val="17028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FA7A-94FB-CD72-78DF-A1C16EFF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statistic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6192-70A7-26B0-84DD-854260E8D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36524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F2-1605-089F-0FA7-8977CEF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Trotterization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compiling?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0692A-3D9D-8922-F0CB-9D6256CA3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232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48165-1318-1030-6250-B0EF7A61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mitigation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 err="1"/>
              <a:t>FakeSimulator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42EC5-596A-E535-75A3-0B551EFAFF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889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8A0E1-4136-C821-B5F0-35D2E763B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try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i="1" dirty="0" err="1"/>
              <a:t>ibm_guadalupe</a:t>
            </a:r>
            <a:r>
              <a:rPr lang="en-US" altLang="zh-CN" dirty="0"/>
              <a:t>(16-qubit)</a:t>
            </a:r>
            <a:endParaRPr lang="en-C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3376C-40CE-8AF9-A198-E9EA8F613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8616443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528</Words>
  <Application>Microsoft Macintosh PowerPoint</Application>
  <PresentationFormat>On-screen Show (16:9)</PresentationFormat>
  <Paragraphs>53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Raleway</vt:lpstr>
      <vt:lpstr>Cambria Math</vt:lpstr>
      <vt:lpstr>Arial</vt:lpstr>
      <vt:lpstr>Lato</vt:lpstr>
      <vt:lpstr>Streamline</vt:lpstr>
      <vt:lpstr>Searching ground state energy with Hybrid NISQ Algorithm</vt:lpstr>
      <vt:lpstr>Background - How to find ground state energy?</vt:lpstr>
      <vt:lpstr>Hybrid NISQ Algorithm with Heisenberg-limit</vt:lpstr>
      <vt:lpstr>Workflow of the algorithm</vt:lpstr>
      <vt:lpstr>Result Replication</vt:lpstr>
      <vt:lpstr>Effect of statistic noise</vt:lpstr>
      <vt:lpstr>Trotterization or random compiling?</vt:lpstr>
      <vt:lpstr>Error mitigation on a FakeSimulator</vt:lpstr>
      <vt:lpstr>A try on ibm_guadalupe(16-qubit)</vt:lpstr>
      <vt:lpstr>PowerPoint Presentation</vt:lpstr>
      <vt:lpstr>0224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ground state energy with Hybrid NISQ Algorithm</dc:title>
  <cp:lastModifiedBy>Yunzhe Zheng</cp:lastModifiedBy>
  <cp:revision>4</cp:revision>
  <dcterms:modified xsi:type="dcterms:W3CDTF">2023-02-27T14:48:02Z</dcterms:modified>
</cp:coreProperties>
</file>