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63" r:id="rId5"/>
    <p:sldId id="264" r:id="rId6"/>
    <p:sldId id="269" r:id="rId7"/>
    <p:sldId id="276" r:id="rId8"/>
    <p:sldId id="265" r:id="rId9"/>
    <p:sldId id="274" r:id="rId10"/>
    <p:sldId id="271" r:id="rId11"/>
    <p:sldId id="275" r:id="rId12"/>
    <p:sldId id="267" r:id="rId13"/>
    <p:sldId id="268" r:id="rId14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6"/>
    </p:embeddedFont>
    <p:embeddedFont>
      <p:font typeface="Lato" panose="020F0502020204030203" pitchFamily="34" charset="0"/>
      <p:regular r:id="rId17"/>
      <p:bold r:id="rId18"/>
      <p:italic r:id="rId19"/>
      <p:boldItalic r:id="rId20"/>
    </p:embeddedFont>
    <p:embeddedFont>
      <p:font typeface="Raleway" pitchFamily="2" charset="77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83"/>
    <p:restoredTop sz="94708"/>
  </p:normalViewPr>
  <p:slideViewPr>
    <p:cSldViewPr snapToGrid="0">
      <p:cViewPr varScale="1">
        <p:scale>
          <a:sx n="158" d="100"/>
          <a:sy n="158" d="100"/>
        </p:scale>
        <p:origin x="80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100d7d433a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100d7d433a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119a22abb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119a22abb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7650" y="1305669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l"/>
            <a:r>
              <a:rPr lang="en-US" sz="3600" b="1" i="0" dirty="0">
                <a:solidFill>
                  <a:srgbClr val="0E1116"/>
                </a:solidFill>
                <a:effectLst/>
                <a:latin typeface="-apple-system"/>
              </a:rPr>
              <a:t>Searching for ground state energy with Heisenberg-limit NISQ algorithm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5" y="3172900"/>
            <a:ext cx="7688100" cy="9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Team </a:t>
            </a:r>
            <a:r>
              <a:rPr lang="en-GB" b="1" dirty="0" err="1"/>
              <a:t>SunnyDelft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 dirty="0"/>
              <a:t>as a project for </a:t>
            </a:r>
            <a:r>
              <a:rPr lang="en-GB" i="1" dirty="0" err="1"/>
              <a:t>QHack</a:t>
            </a:r>
            <a:r>
              <a:rPr lang="en-GB" i="1" dirty="0"/>
              <a:t> 2023 Open Hackathon</a:t>
            </a:r>
            <a:endParaRPr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BA7C6FF6-3DD8-47A5-08E8-AE27EB08F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Noisy</a:t>
            </a:r>
            <a:r>
              <a:rPr lang="zh-CN" altLang="en-US" dirty="0"/>
              <a:t> </a:t>
            </a:r>
            <a:r>
              <a:rPr lang="en-US" altLang="zh-CN" dirty="0"/>
              <a:t>simulation</a:t>
            </a:r>
            <a:r>
              <a:rPr lang="zh-CN" altLang="en-US" dirty="0"/>
              <a:t> </a:t>
            </a:r>
            <a:r>
              <a:rPr lang="en-US" altLang="zh-CN" dirty="0"/>
              <a:t>result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 err="1"/>
              <a:t>N_sites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4)</a:t>
            </a:r>
            <a:endParaRPr lang="en-C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CA8D22B-680A-CE7C-FEAD-F879C4B9F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59" y="1527724"/>
            <a:ext cx="2816618" cy="2088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14">
            <a:extLst>
              <a:ext uri="{FF2B5EF4-FFF2-40B4-BE49-F238E27FC236}">
                <a16:creationId xmlns:a16="http://schemas.microsoft.com/office/drawing/2014/main" id="{4B7053B7-8B0E-3083-E1D0-E57DF7D0CDAC}"/>
              </a:ext>
            </a:extLst>
          </p:cNvPr>
          <p:cNvSpPr txBox="1"/>
          <p:nvPr/>
        </p:nvSpPr>
        <p:spPr>
          <a:xfrm>
            <a:off x="792405" y="3615776"/>
            <a:ext cx="25314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i="1" dirty="0" err="1"/>
              <a:t>N_sites</a:t>
            </a:r>
            <a:r>
              <a:rPr lang="en-US" altLang="zh-CN" sz="1100" i="1" dirty="0"/>
              <a:t>=4, CNOT gate error = 0.0002, </a:t>
            </a:r>
            <a:endParaRPr lang="en-CN" sz="1100" i="1" dirty="0"/>
          </a:p>
        </p:txBody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4C9762D2-A6EF-708C-0DB4-E01FB26E2E6B}"/>
              </a:ext>
            </a:extLst>
          </p:cNvPr>
          <p:cNvSpPr txBox="1"/>
          <p:nvPr/>
        </p:nvSpPr>
        <p:spPr>
          <a:xfrm>
            <a:off x="6859047" y="1416682"/>
            <a:ext cx="179568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i="1" dirty="0"/>
              <a:t>Polynomial Curve Fitting:</a:t>
            </a:r>
          </a:p>
          <a:p>
            <a:r>
              <a:rPr lang="en-US" sz="1100" i="1" dirty="0"/>
              <a:t>Mitigated Value=-0.33139</a:t>
            </a:r>
          </a:p>
          <a:p>
            <a:r>
              <a:rPr lang="en-US" sz="1100" i="1" dirty="0"/>
              <a:t>Standard Value=-0.33135</a:t>
            </a:r>
            <a:endParaRPr lang="en-CN" sz="1100" i="1" dirty="0"/>
          </a:p>
        </p:txBody>
      </p:sp>
      <p:sp>
        <p:nvSpPr>
          <p:cNvPr id="17" name="TextBox 14">
            <a:extLst>
              <a:ext uri="{FF2B5EF4-FFF2-40B4-BE49-F238E27FC236}">
                <a16:creationId xmlns:a16="http://schemas.microsoft.com/office/drawing/2014/main" id="{0393FC0B-DEAD-2E5E-9869-7A688D60E8A8}"/>
              </a:ext>
            </a:extLst>
          </p:cNvPr>
          <p:cNvSpPr txBox="1"/>
          <p:nvPr/>
        </p:nvSpPr>
        <p:spPr>
          <a:xfrm>
            <a:off x="6859047" y="3397882"/>
            <a:ext cx="180049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i="1" dirty="0"/>
              <a:t>Exponential Curve Fitting:</a:t>
            </a:r>
          </a:p>
          <a:p>
            <a:r>
              <a:rPr lang="en-US" sz="1100" i="1" dirty="0"/>
              <a:t>Mitigated Value=-0.33191</a:t>
            </a:r>
          </a:p>
          <a:p>
            <a:r>
              <a:rPr lang="en-US" sz="1100" i="1" dirty="0"/>
              <a:t>Standard Value=-0.33135</a:t>
            </a:r>
            <a:endParaRPr lang="en-CN" sz="1100" i="1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09D1E201-0DA3-5326-733B-FEA16014E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894" y="687486"/>
            <a:ext cx="3013784" cy="2058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3F0910DF-0525-1F6C-750A-36A3AEEB1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701" y="2746042"/>
            <a:ext cx="2990170" cy="204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57E82C0-A6ED-D258-35C9-BF9B88903C96}"/>
              </a:ext>
            </a:extLst>
          </p:cNvPr>
          <p:cNvSpPr txBox="1"/>
          <p:nvPr/>
        </p:nvSpPr>
        <p:spPr>
          <a:xfrm>
            <a:off x="792405" y="4788468"/>
            <a:ext cx="46166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Polynomial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Extrapolation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works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better.</a:t>
            </a:r>
            <a:endParaRPr lang="en-CN" b="1" dirty="0"/>
          </a:p>
        </p:txBody>
      </p:sp>
    </p:spTree>
    <p:extLst>
      <p:ext uri="{BB962C8B-B14F-4D97-AF65-F5344CB8AC3E}">
        <p14:creationId xmlns:p14="http://schemas.microsoft.com/office/powerpoint/2010/main" val="2194688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BA7C6FF6-3DD8-47A5-08E8-AE27EB08F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Noisy</a:t>
            </a:r>
            <a:r>
              <a:rPr lang="zh-CN" altLang="en-US" dirty="0"/>
              <a:t> </a:t>
            </a:r>
            <a:r>
              <a:rPr lang="en-US" altLang="zh-CN" dirty="0"/>
              <a:t>simulation</a:t>
            </a:r>
            <a:r>
              <a:rPr lang="zh-CN" altLang="en-US" dirty="0"/>
              <a:t> </a:t>
            </a:r>
            <a:r>
              <a:rPr lang="en-US" altLang="zh-CN" dirty="0"/>
              <a:t>result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 err="1"/>
              <a:t>N_sites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6)</a:t>
            </a:r>
            <a:endParaRPr lang="en-CN" dirty="0"/>
          </a:p>
        </p:txBody>
      </p:sp>
      <p:sp>
        <p:nvSpPr>
          <p:cNvPr id="10" name="TextBox 14">
            <a:extLst>
              <a:ext uri="{FF2B5EF4-FFF2-40B4-BE49-F238E27FC236}">
                <a16:creationId xmlns:a16="http://schemas.microsoft.com/office/drawing/2014/main" id="{4B7053B7-8B0E-3083-E1D0-E57DF7D0CDAC}"/>
              </a:ext>
            </a:extLst>
          </p:cNvPr>
          <p:cNvSpPr txBox="1"/>
          <p:nvPr/>
        </p:nvSpPr>
        <p:spPr>
          <a:xfrm>
            <a:off x="792405" y="3615776"/>
            <a:ext cx="25314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i="1" dirty="0" err="1"/>
              <a:t>N_sites</a:t>
            </a:r>
            <a:r>
              <a:rPr lang="en-US" altLang="zh-CN" sz="1100" i="1" dirty="0"/>
              <a:t>=6, CNOT gate error = 0.0002, </a:t>
            </a:r>
            <a:endParaRPr lang="en-CN" sz="1100" i="1" dirty="0"/>
          </a:p>
        </p:txBody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4C9762D2-A6EF-708C-0DB4-E01FB26E2E6B}"/>
              </a:ext>
            </a:extLst>
          </p:cNvPr>
          <p:cNvSpPr txBox="1"/>
          <p:nvPr/>
        </p:nvSpPr>
        <p:spPr>
          <a:xfrm>
            <a:off x="6838207" y="1416682"/>
            <a:ext cx="184217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i="1" dirty="0"/>
              <a:t>Polynomial Curve Fitting:</a:t>
            </a:r>
          </a:p>
          <a:p>
            <a:r>
              <a:rPr lang="en-US" sz="1100" i="1" dirty="0"/>
              <a:t>Mitigated Value=-0.09983</a:t>
            </a:r>
          </a:p>
          <a:p>
            <a:r>
              <a:rPr lang="en-US" sz="1100" i="1" dirty="0"/>
              <a:t>Standard Value=-0.10093</a:t>
            </a:r>
            <a:endParaRPr lang="en-CN" sz="1100" i="1" dirty="0"/>
          </a:p>
        </p:txBody>
      </p:sp>
      <p:sp>
        <p:nvSpPr>
          <p:cNvPr id="17" name="TextBox 14">
            <a:extLst>
              <a:ext uri="{FF2B5EF4-FFF2-40B4-BE49-F238E27FC236}">
                <a16:creationId xmlns:a16="http://schemas.microsoft.com/office/drawing/2014/main" id="{0393FC0B-DEAD-2E5E-9869-7A688D60E8A8}"/>
              </a:ext>
            </a:extLst>
          </p:cNvPr>
          <p:cNvSpPr txBox="1"/>
          <p:nvPr/>
        </p:nvSpPr>
        <p:spPr>
          <a:xfrm>
            <a:off x="6859047" y="3397882"/>
            <a:ext cx="180049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i="1" dirty="0"/>
              <a:t>Exponential Curve Fitting:</a:t>
            </a:r>
          </a:p>
          <a:p>
            <a:r>
              <a:rPr lang="en-US" sz="1100" i="1" dirty="0"/>
              <a:t>Mitigated Value=-0.09954</a:t>
            </a:r>
          </a:p>
          <a:p>
            <a:r>
              <a:rPr lang="en-US" sz="1100" i="1" dirty="0"/>
              <a:t>Standard Value=</a:t>
            </a:r>
            <a:r>
              <a:rPr lang="en-US" altLang="zh-CN" sz="1100" i="1" dirty="0"/>
              <a:t>-0.10093</a:t>
            </a:r>
            <a:endParaRPr lang="en-CN" sz="1100" i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7A8C03D-BFF1-E878-92D2-1DF0D2C53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059" y="1552644"/>
            <a:ext cx="2749386" cy="203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C21FBA07-F51E-4F6E-0838-C4AE5FE12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393" y="670305"/>
            <a:ext cx="3064092" cy="2092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86E93E9A-4277-165E-45E4-1FC79A5FD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393" y="2763223"/>
            <a:ext cx="3064092" cy="209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DFF7ED-8F88-040A-EA54-C49370126EA6}"/>
              </a:ext>
            </a:extLst>
          </p:cNvPr>
          <p:cNvSpPr txBox="1"/>
          <p:nvPr/>
        </p:nvSpPr>
        <p:spPr>
          <a:xfrm>
            <a:off x="792405" y="4788468"/>
            <a:ext cx="46166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Polynomial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Extrapolation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works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better.</a:t>
            </a:r>
            <a:endParaRPr lang="en-CN" b="1" dirty="0"/>
          </a:p>
        </p:txBody>
      </p:sp>
    </p:spTree>
    <p:extLst>
      <p:ext uri="{BB962C8B-B14F-4D97-AF65-F5344CB8AC3E}">
        <p14:creationId xmlns:p14="http://schemas.microsoft.com/office/powerpoint/2010/main" val="1151539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8A0E1-4136-C821-B5F0-35D2E763B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try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i="1" dirty="0" err="1"/>
              <a:t>ibm_guadalupe</a:t>
            </a:r>
            <a:r>
              <a:rPr lang="en-US" altLang="zh-CN" dirty="0"/>
              <a:t>(16-qubit)</a:t>
            </a:r>
            <a:endParaRPr lang="en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3376C-40CE-8AF9-A198-E9EA8F613D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Power-up,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chance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access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i="1" dirty="0" err="1"/>
              <a:t>ibm_guadalupe</a:t>
            </a:r>
            <a:r>
              <a:rPr lang="en-US" altLang="zh-CN" i="1" dirty="0"/>
              <a:t>.</a:t>
            </a:r>
          </a:p>
          <a:p>
            <a:r>
              <a:rPr lang="en-US" altLang="zh-CN" dirty="0"/>
              <a:t>However,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circuit</a:t>
            </a:r>
            <a:r>
              <a:rPr lang="zh-CN" altLang="en-US" dirty="0"/>
              <a:t> </a:t>
            </a:r>
            <a:r>
              <a:rPr lang="en-US" altLang="zh-CN" dirty="0"/>
              <a:t>execution</a:t>
            </a:r>
            <a:r>
              <a:rPr lang="zh-CN" altLang="en-US" dirty="0"/>
              <a:t> </a:t>
            </a:r>
            <a:r>
              <a:rPr lang="en-US" altLang="zh-CN" dirty="0"/>
              <a:t>suffered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depolarizing</a:t>
            </a:r>
            <a:r>
              <a:rPr lang="zh-CN" altLang="en-US" dirty="0"/>
              <a:t> </a:t>
            </a:r>
            <a:r>
              <a:rPr lang="en-US" altLang="zh-CN" dirty="0"/>
              <a:t>noise</a:t>
            </a:r>
            <a:r>
              <a:rPr lang="zh-CN" altLang="en-US" dirty="0"/>
              <a:t> </a:t>
            </a:r>
            <a:r>
              <a:rPr lang="en-US" altLang="zh-CN" dirty="0"/>
              <a:t>greatly,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extrapolation</a:t>
            </a:r>
            <a:r>
              <a:rPr lang="zh-CN" altLang="en-US" dirty="0"/>
              <a:t> </a:t>
            </a:r>
            <a:r>
              <a:rPr lang="en-US" altLang="zh-CN" dirty="0"/>
              <a:t>doesn’t</a:t>
            </a:r>
            <a:r>
              <a:rPr lang="zh-CN" altLang="en-US" dirty="0"/>
              <a:t> </a:t>
            </a:r>
            <a:r>
              <a:rPr lang="en-US" altLang="zh-CN" dirty="0"/>
              <a:t>help.</a:t>
            </a:r>
            <a:endParaRPr lang="en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591FF1-CF6D-DE3E-1397-05E52177C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701" y="2436219"/>
            <a:ext cx="3019210" cy="239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16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45D44-92E3-DBC5-7CD5-B5424BD4B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Project</a:t>
            </a:r>
            <a:r>
              <a:rPr lang="zh-CN" altLang="en-US" dirty="0"/>
              <a:t> </a:t>
            </a:r>
            <a:r>
              <a:rPr lang="en-US" altLang="zh-CN" dirty="0"/>
              <a:t>Summary</a:t>
            </a:r>
            <a:endParaRPr lang="en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504EE-F7E6-3F68-6215-402EB2A67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50" y="1305669"/>
            <a:ext cx="7688700" cy="3341958"/>
          </a:xfrm>
        </p:spPr>
        <p:txBody>
          <a:bodyPr/>
          <a:lstStyle/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successfully</a:t>
            </a:r>
            <a:r>
              <a:rPr lang="zh-CN" altLang="en-US" dirty="0"/>
              <a:t> </a:t>
            </a:r>
            <a:r>
              <a:rPr lang="en-US" altLang="zh-CN" dirty="0"/>
              <a:t>implemented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Algorithm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[</a:t>
            </a:r>
            <a:r>
              <a:rPr lang="en-GB" sz="1000" dirty="0"/>
              <a:t>PRXQuantum.3.010318</a:t>
            </a:r>
            <a:r>
              <a:rPr lang="en-US" altLang="zh-CN" dirty="0"/>
              <a:t>]</a:t>
            </a:r>
            <a:r>
              <a:rPr lang="zh-CN" altLang="en-US" dirty="0"/>
              <a:t> </a:t>
            </a:r>
            <a:r>
              <a:rPr lang="en-US" altLang="zh-CN" dirty="0"/>
              <a:t>with </a:t>
            </a:r>
            <a:r>
              <a:rPr lang="en-US" altLang="zh-CN" dirty="0" err="1"/>
              <a:t>Qiskit</a:t>
            </a:r>
            <a:r>
              <a:rPr lang="en-US" altLang="zh-CN" dirty="0"/>
              <a:t> and AWS-</a:t>
            </a:r>
            <a:r>
              <a:rPr lang="en-US" altLang="zh-CN" dirty="0" err="1"/>
              <a:t>Braket</a:t>
            </a:r>
            <a:r>
              <a:rPr lang="en-US" altLang="zh-CN" dirty="0"/>
              <a:t> and</a:t>
            </a:r>
            <a:r>
              <a:rPr lang="zh-CN" altLang="en-US" dirty="0"/>
              <a:t> </a:t>
            </a:r>
            <a:r>
              <a:rPr lang="en-US" altLang="zh-CN" dirty="0"/>
              <a:t>replicated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result</a:t>
            </a:r>
            <a:r>
              <a:rPr lang="zh-CN" altLang="en-US" dirty="0"/>
              <a:t> </a:t>
            </a:r>
            <a:r>
              <a:rPr lang="en-US" altLang="zh-CN" dirty="0"/>
              <a:t>presented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original</a:t>
            </a:r>
            <a:r>
              <a:rPr lang="zh-CN" altLang="en-US" dirty="0"/>
              <a:t> </a:t>
            </a:r>
            <a:r>
              <a:rPr lang="en-US" altLang="zh-CN" dirty="0"/>
              <a:t>paper.</a:t>
            </a:r>
            <a:endParaRPr lang="en-CN" altLang="zh-CN" dirty="0"/>
          </a:p>
          <a:p>
            <a:r>
              <a:rPr lang="en-US" altLang="zh-CN" dirty="0"/>
              <a:t>Besides,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moved</a:t>
            </a:r>
            <a:r>
              <a:rPr lang="zh-CN" altLang="en-US" dirty="0"/>
              <a:t> </a:t>
            </a:r>
            <a:r>
              <a:rPr lang="en-US" altLang="zh-CN" dirty="0"/>
              <a:t>further:</a:t>
            </a:r>
          </a:p>
          <a:p>
            <a:pPr lvl="1"/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compared </a:t>
            </a:r>
            <a:r>
              <a:rPr lang="en-US" altLang="zh-CN" dirty="0" err="1"/>
              <a:t>QDrift</a:t>
            </a:r>
            <a:r>
              <a:rPr lang="en-US" altLang="zh-CN" dirty="0"/>
              <a:t> with </a:t>
            </a:r>
            <a:r>
              <a:rPr lang="en-US" altLang="zh-CN" dirty="0" err="1"/>
              <a:t>Trotterization</a:t>
            </a:r>
            <a:r>
              <a:rPr lang="en-US" altLang="zh-CN" dirty="0"/>
              <a:t> and considered</a:t>
            </a:r>
            <a:r>
              <a:rPr lang="zh-CN" altLang="en-US" dirty="0"/>
              <a:t> </a:t>
            </a:r>
            <a:r>
              <a:rPr lang="en-US" altLang="zh-CN" dirty="0"/>
              <a:t>effect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 err="1"/>
              <a:t>Trotterization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evolution</a:t>
            </a:r>
            <a:r>
              <a:rPr lang="zh-CN" altLang="en-US" dirty="0"/>
              <a:t> </a:t>
            </a:r>
            <a:r>
              <a:rPr lang="en-US" altLang="zh-CN" dirty="0"/>
              <a:t>operator,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involved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original</a:t>
            </a:r>
            <a:r>
              <a:rPr lang="zh-CN" altLang="en-US" dirty="0"/>
              <a:t> </a:t>
            </a:r>
            <a:r>
              <a:rPr lang="en-US" altLang="zh-CN" dirty="0"/>
              <a:t>paper.</a:t>
            </a:r>
          </a:p>
          <a:p>
            <a:pPr lvl="1"/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did</a:t>
            </a:r>
            <a:r>
              <a:rPr lang="zh-CN" altLang="en-US" dirty="0"/>
              <a:t> </a:t>
            </a:r>
            <a:r>
              <a:rPr lang="en-US" altLang="zh-CN" dirty="0"/>
              <a:t>simulation in a noisy environment and applied error mitigation on our result.</a:t>
            </a:r>
          </a:p>
          <a:p>
            <a:pPr lvl="1"/>
            <a:r>
              <a:rPr lang="en-US" altLang="zh-CN" dirty="0"/>
              <a:t>We try to execute our algorithm on the real backend, but the result is not satisfying due to the scale of real noise.</a:t>
            </a:r>
          </a:p>
          <a:p>
            <a:r>
              <a:rPr lang="en-US" altLang="zh-CN" dirty="0"/>
              <a:t>Future plan:</a:t>
            </a:r>
          </a:p>
          <a:p>
            <a:pPr lvl="1"/>
            <a:r>
              <a:rPr lang="en-US" altLang="zh-CN" dirty="0"/>
              <a:t>We will increase noise scale in simulator and try more error mitigation methods, e.g. noise-estimation circuit[PRL 127, 270502].</a:t>
            </a:r>
          </a:p>
          <a:p>
            <a:pPr lvl="1"/>
            <a:r>
              <a:rPr lang="en-US" altLang="zh-CN" dirty="0"/>
              <a:t>We will optimize our circuit submitted to real backends and aim to produce useful results for small-size Hamiltonians. </a:t>
            </a:r>
          </a:p>
          <a:p>
            <a:pPr lvl="1"/>
            <a:r>
              <a:rPr lang="en-US" altLang="zh-CN" dirty="0"/>
              <a:t>We will move from Fermi-Hubbard model to molecular Hamiltonians and compare this method with VQE quantitively.</a:t>
            </a:r>
          </a:p>
        </p:txBody>
      </p:sp>
    </p:spTree>
    <p:extLst>
      <p:ext uri="{BB962C8B-B14F-4D97-AF65-F5344CB8AC3E}">
        <p14:creationId xmlns:p14="http://schemas.microsoft.com/office/powerpoint/2010/main" val="2223694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Background - How to find ground state energy?</a:t>
            </a:r>
            <a:endParaRPr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7650" y="1272450"/>
            <a:ext cx="7688700" cy="34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i="1" dirty="0"/>
              <a:t>Problem</a:t>
            </a:r>
            <a:r>
              <a:rPr lang="en-GB" sz="1400" dirty="0"/>
              <a:t>: Given a Hamiltonian(matrix), How to find its ground state energy(minimum eigenvalue)?</a:t>
            </a:r>
            <a:endParaRPr sz="14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 b="1" i="1" dirty="0"/>
              <a:t>Classical Solution</a:t>
            </a:r>
            <a:r>
              <a:rPr lang="en-GB" sz="1400" dirty="0"/>
              <a:t>: Let’s rely on </a:t>
            </a:r>
            <a:r>
              <a:rPr lang="en-GB" sz="1400" i="1" dirty="0" err="1"/>
              <a:t>numpy.linalg.eig</a:t>
            </a:r>
            <a:r>
              <a:rPr lang="en-GB" sz="1400" dirty="0"/>
              <a:t>! </a:t>
            </a:r>
            <a:r>
              <a:rPr lang="en-GB" sz="1400" dirty="0">
                <a:solidFill>
                  <a:schemeClr val="accent3"/>
                </a:solidFill>
              </a:rPr>
              <a:t>But time complexity is O(n^3), so you won’t do it easily for large matrix :(.</a:t>
            </a:r>
            <a:endParaRPr sz="1400"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 b="1" i="1" dirty="0"/>
              <a:t>Quantum Solution</a:t>
            </a:r>
            <a:r>
              <a:rPr lang="en-GB" sz="1400" dirty="0"/>
              <a:t>: Let’s use the powerful </a:t>
            </a:r>
            <a:r>
              <a:rPr lang="en-GB" sz="1400" i="1" dirty="0"/>
              <a:t>Quantum Phase Estimation(QPE)</a:t>
            </a:r>
            <a:r>
              <a:rPr lang="en-GB" sz="1400" dirty="0"/>
              <a:t>! </a:t>
            </a:r>
            <a:r>
              <a:rPr lang="en-GB" sz="1400" dirty="0">
                <a:solidFill>
                  <a:schemeClr val="accent3"/>
                </a:solidFill>
              </a:rPr>
              <a:t>But currently we don’t have fault-tolerant quantum computers, and the inevitable noise restricts the power of QPE :(.</a:t>
            </a:r>
            <a:endParaRPr sz="1400"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 b="1" i="1" dirty="0"/>
              <a:t>NISQ Solution A</a:t>
            </a:r>
            <a:r>
              <a:rPr lang="en-GB" sz="1400" dirty="0"/>
              <a:t>: Let’s try the useful Variational Quantum </a:t>
            </a:r>
            <a:r>
              <a:rPr lang="en-GB" sz="1400" dirty="0" err="1"/>
              <a:t>Eigensolver</a:t>
            </a:r>
            <a:r>
              <a:rPr lang="en-GB" sz="1400" dirty="0"/>
              <a:t>(VQE)! </a:t>
            </a:r>
            <a:r>
              <a:rPr lang="en-GB" sz="1400" dirty="0">
                <a:solidFill>
                  <a:schemeClr val="accent3"/>
                </a:solidFill>
              </a:rPr>
              <a:t>However, there is no performance guarantee for VQE because of its variational nature, and you don’t know when the algorithm will fail  :(.</a:t>
            </a:r>
            <a:endParaRPr sz="1400"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400" b="1" dirty="0"/>
              <a:t>Do we have any solution B?</a:t>
            </a:r>
            <a:endParaRPr sz="1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8973" y="598394"/>
            <a:ext cx="4051300" cy="78349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Hybrid NISQ Algorithm with Heisenberg-limit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Google Shape;100;p1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27650" y="1279224"/>
                <a:ext cx="7688700" cy="295333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92500" lnSpcReduction="10000"/>
              </a:bodyPr>
              <a:lstStyle/>
              <a:p>
                <a:pPr marL="0" lvl="0" indent="0">
                  <a:spcAft>
                    <a:spcPts val="1200"/>
                  </a:spcAft>
                  <a:buNone/>
                </a:pPr>
                <a:r>
                  <a:rPr lang="en-US" altLang="zh-CN" dirty="0"/>
                  <a:t>Hamiltonian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can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written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sum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eigenvalues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projectors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eigenstates.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altLang="zh-CN" dirty="0"/>
                  <a:t>Given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quantum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state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define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its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spectrum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cumulative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distribution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function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(CDF)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spectrum</a:t>
                </a:r>
                <a:endParaRPr lang="en-GB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altLang="zh-CN" dirty="0"/>
                  <a:t>If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access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CDF,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find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ground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state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energy:</a:t>
                </a:r>
                <a:r>
                  <a:rPr lang="zh-CN" altLang="en-US" dirty="0"/>
                  <a:t> </a:t>
                </a:r>
                <a:r>
                  <a:rPr lang="en-US" altLang="zh-CN" b="1" dirty="0"/>
                  <a:t>It’s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where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the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CDF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jump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from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zero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to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a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non-zero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value!</a:t>
                </a:r>
                <a:r>
                  <a:rPr lang="zh-CN" altLang="en-US" b="1" dirty="0"/>
                  <a:t> </a:t>
                </a:r>
                <a:r>
                  <a:rPr lang="en-US" altLang="zh-CN" dirty="0"/>
                  <a:t>But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Evaluating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CDF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not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easier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solving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eigenvalue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problem.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altLang="zh-CN" dirty="0"/>
                  <a:t>However,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access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Approximated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CDF(ACDF)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with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help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quantum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computer,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therefore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find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out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ground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state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energy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using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ACDF.</a:t>
                </a:r>
                <a:endParaRPr dirty="0"/>
              </a:p>
            </p:txBody>
          </p:sp>
        </mc:Choice>
        <mc:Fallback xmlns="">
          <p:sp>
            <p:nvSpPr>
              <p:cNvPr id="100" name="Google Shape;100;p1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27650" y="1279224"/>
                <a:ext cx="7688700" cy="29533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Google Shape;101;p15"/>
          <p:cNvSpPr txBox="1"/>
          <p:nvPr/>
        </p:nvSpPr>
        <p:spPr>
          <a:xfrm>
            <a:off x="0" y="4851000"/>
            <a:ext cx="46488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dirty="0"/>
              <a:t>https://</a:t>
            </a:r>
            <a:r>
              <a:rPr lang="en-GB" sz="700" dirty="0" err="1"/>
              <a:t>journals.aps.org</a:t>
            </a:r>
            <a:r>
              <a:rPr lang="en-GB" sz="700" dirty="0"/>
              <a:t>/</a:t>
            </a:r>
            <a:r>
              <a:rPr lang="en-GB" sz="700" dirty="0" err="1"/>
              <a:t>prxquantum</a:t>
            </a:r>
            <a:r>
              <a:rPr lang="en-GB" sz="700" dirty="0"/>
              <a:t>/abstract/10.1103/PRXQuantum.3.010318</a:t>
            </a:r>
            <a:endParaRPr sz="7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6B28AF1-3D25-07FD-6DC8-FC6FF375C8EA}"/>
                  </a:ext>
                </a:extLst>
              </p:cNvPr>
              <p:cNvSpPr txBox="1"/>
              <p:nvPr/>
            </p:nvSpPr>
            <p:spPr>
              <a:xfrm>
                <a:off x="2883478" y="1658469"/>
                <a:ext cx="4617026" cy="3165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dirty="0"/>
                  <a:t> </a:t>
                </a:r>
                <a:endParaRPr lang="en-CN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6B28AF1-3D25-07FD-6DC8-FC6FF375C8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478" y="1658469"/>
                <a:ext cx="4617026" cy="316562"/>
              </a:xfrm>
              <a:prstGeom prst="rect">
                <a:avLst/>
              </a:prstGeom>
              <a:blipFill>
                <a:blip r:embed="rId5"/>
                <a:stretch>
                  <a:fillRect t="-96154" b="-15769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D3E1A3-3257-525E-3ABB-613446EDA65D}"/>
                  </a:ext>
                </a:extLst>
              </p:cNvPr>
              <p:cNvSpPr txBox="1"/>
              <p:nvPr/>
            </p:nvSpPr>
            <p:spPr>
              <a:xfrm>
                <a:off x="2447060" y="2380287"/>
                <a:ext cx="4617026" cy="3436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CDF: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CN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D3E1A3-3257-525E-3ABB-613446EDA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060" y="2380287"/>
                <a:ext cx="4617026" cy="343620"/>
              </a:xfrm>
              <a:prstGeom prst="rect">
                <a:avLst/>
              </a:prstGeom>
              <a:blipFill>
                <a:blip r:embed="rId6"/>
                <a:stretch>
                  <a:fillRect t="-89286" b="-13928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80CC9A-B0B4-64D0-E18D-DA691EFB0379}"/>
                  </a:ext>
                </a:extLst>
              </p:cNvPr>
              <p:cNvSpPr txBox="1"/>
              <p:nvPr/>
            </p:nvSpPr>
            <p:spPr>
              <a:xfrm>
                <a:off x="7012405" y="2457445"/>
                <a:ext cx="1352590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sSub>
                            <m:sSubPr>
                              <m:ctrlPr>
                                <a:rPr lang="en-US" altLang="zh-CN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050" b="0" i="0" smtClean="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altLang="zh-CN" sz="105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N" sz="105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80CC9A-B0B4-64D0-E18D-DA691EFB0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2405" y="2457445"/>
                <a:ext cx="1352590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B8BE0-F891-DCBA-49A4-3D14EE10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Workflow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algorithm</a:t>
            </a:r>
            <a:endParaRPr lang="en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886543B-849E-BA72-3EAA-C61147E9F98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27650" y="1305668"/>
                <a:ext cx="7688700" cy="3837832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ACDF: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𝑖𝑗𝑥</m:t>
                        </m:r>
                      </m:sup>
                    </m:sSup>
                    <m:r>
                      <a:rPr lang="en-US" altLang="zh-CN" b="0" i="1" dirty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𝑇𝑟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  <m:sSup>
                          <m:sSupPr>
                            <m:ctrlPr>
                              <a:rPr lang="en-US" altLang="zh-CN" b="0" i="1" dirty="0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dirty="0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  <m:r>
                              <a:rPr lang="en-US" altLang="zh-CN" b="0" i="1" dirty="0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altLang="zh-CN" b="0" i="1" dirty="0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>
                    <a:solidFill>
                      <a:schemeClr val="accent3"/>
                    </a:solidFill>
                  </a:rPr>
                  <a:t> </a:t>
                </a:r>
                <a:endParaRPr lang="en-US" altLang="zh-CN" dirty="0">
                  <a:solidFill>
                    <a:schemeClr val="accent3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Fourier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coefficient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Heaviside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step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function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can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be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calculated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full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classically</a:t>
                </a:r>
                <a:r>
                  <a:rPr lang="en-US" altLang="zh-CN" dirty="0"/>
                  <a:t>.</a:t>
                </a:r>
              </a:p>
              <a:p>
                <a:pPr lvl="1"/>
                <a:r>
                  <a:rPr lang="en-US" altLang="zh-CN" dirty="0"/>
                  <a:t>If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need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high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precision,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classical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routine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does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take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long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time.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(e.g.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few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hours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d=20000)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𝑇𝑟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  <m:sSup>
                          <m:sSupPr>
                            <m:ctrlPr>
                              <a:rPr lang="en-US" altLang="zh-CN" b="0" i="1" dirty="0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dirty="0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  <m:r>
                              <a:rPr lang="en-US" altLang="zh-CN" b="0" i="1" dirty="0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altLang="zh-CN" b="0" i="1" dirty="0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can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evaluated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quantum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computer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using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one/two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ancilla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qubits.</a:t>
                </a:r>
              </a:p>
              <a:p>
                <a:pPr lvl="1"/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save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complexity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quantum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query,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randomly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sample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using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distribution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sum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up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sampled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terms:</a:t>
                </a:r>
              </a:p>
              <a:p>
                <a:pPr marL="1460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∝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endParaRPr lang="en-CN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886543B-849E-BA72-3EAA-C61147E9F9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27650" y="1305668"/>
                <a:ext cx="7688700" cy="3837832"/>
              </a:xfrm>
              <a:blipFill>
                <a:blip r:embed="rId2"/>
                <a:stretch>
                  <a:fillRect t="-526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8948953-C742-5B18-0D65-CCCEAF9BA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4168" y="2571750"/>
            <a:ext cx="2544109" cy="7664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CDA559-AB84-2327-7210-119E8C8E97ED}"/>
              </a:ext>
            </a:extLst>
          </p:cNvPr>
          <p:cNvSpPr txBox="1"/>
          <p:nvPr/>
        </p:nvSpPr>
        <p:spPr>
          <a:xfrm>
            <a:off x="5930680" y="2924709"/>
            <a:ext cx="31854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i="1" dirty="0"/>
              <a:t>Another</a:t>
            </a:r>
            <a:r>
              <a:rPr lang="zh-CN" altLang="en-US" sz="800" i="1" dirty="0"/>
              <a:t> </a:t>
            </a:r>
            <a:r>
              <a:rPr lang="en-US" altLang="zh-CN" sz="800" i="1" dirty="0"/>
              <a:t>version</a:t>
            </a:r>
            <a:r>
              <a:rPr lang="zh-CN" altLang="en-US" sz="800" i="1" dirty="0"/>
              <a:t> </a:t>
            </a:r>
            <a:r>
              <a:rPr lang="en-US" altLang="zh-CN" sz="800" i="1" dirty="0"/>
              <a:t>using</a:t>
            </a:r>
            <a:r>
              <a:rPr lang="zh-CN" altLang="en-US" sz="800" i="1" dirty="0"/>
              <a:t> </a:t>
            </a:r>
            <a:r>
              <a:rPr lang="en-US" altLang="zh-CN" sz="800" i="1" dirty="0"/>
              <a:t>control-free</a:t>
            </a:r>
            <a:r>
              <a:rPr lang="zh-CN" altLang="en-US" sz="800" i="1" dirty="0"/>
              <a:t> </a:t>
            </a:r>
            <a:r>
              <a:rPr lang="en-US" altLang="zh-CN" sz="800" i="1" dirty="0"/>
              <a:t>evolution</a:t>
            </a:r>
            <a:r>
              <a:rPr lang="zh-CN" altLang="en-US" sz="800" i="1" dirty="0"/>
              <a:t> </a:t>
            </a:r>
            <a:r>
              <a:rPr lang="en-US" altLang="zh-CN" sz="800" i="1" dirty="0"/>
              <a:t>gates</a:t>
            </a:r>
            <a:r>
              <a:rPr lang="zh-CN" altLang="en-US" sz="800" i="1" dirty="0"/>
              <a:t> </a:t>
            </a:r>
            <a:r>
              <a:rPr lang="en-US" altLang="zh-CN" sz="800" i="1" dirty="0"/>
              <a:t>is</a:t>
            </a:r>
            <a:r>
              <a:rPr lang="zh-CN" altLang="en-US" sz="800" i="1" dirty="0"/>
              <a:t> </a:t>
            </a:r>
            <a:r>
              <a:rPr lang="en-US" altLang="zh-CN" sz="800" i="1" dirty="0"/>
              <a:t>also</a:t>
            </a:r>
            <a:r>
              <a:rPr lang="zh-CN" altLang="en-US" sz="800" i="1" dirty="0"/>
              <a:t> </a:t>
            </a:r>
            <a:r>
              <a:rPr lang="en-US" altLang="zh-CN" sz="800" i="1" dirty="0"/>
              <a:t>available</a:t>
            </a:r>
            <a:endParaRPr lang="en-CN" sz="8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B4E9AB-C3D1-0E0E-81E3-7DE91926CD9F}"/>
              </a:ext>
            </a:extLst>
          </p:cNvPr>
          <p:cNvSpPr txBox="1"/>
          <p:nvPr/>
        </p:nvSpPr>
        <p:spPr>
          <a:xfrm>
            <a:off x="3709148" y="3404435"/>
            <a:ext cx="11560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i="1" dirty="0"/>
              <a:t>Hadamard</a:t>
            </a:r>
            <a:r>
              <a:rPr lang="zh-CN" altLang="en-US" sz="1100" i="1" dirty="0"/>
              <a:t> </a:t>
            </a:r>
            <a:r>
              <a:rPr lang="en-US" altLang="zh-CN" sz="1100" i="1" dirty="0"/>
              <a:t>Test</a:t>
            </a:r>
            <a:endParaRPr lang="en-CN" sz="11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667192-DE72-1E98-BC3E-F8B26AC28CF0}"/>
              </a:ext>
            </a:extLst>
          </p:cNvPr>
          <p:cNvSpPr txBox="1"/>
          <p:nvPr/>
        </p:nvSpPr>
        <p:spPr>
          <a:xfrm>
            <a:off x="405636" y="4792006"/>
            <a:ext cx="44595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i="1" dirty="0"/>
              <a:t>For more detail, please refer to HA-noiseless-qiskit.ipynb</a:t>
            </a:r>
          </a:p>
        </p:txBody>
      </p:sp>
    </p:spTree>
    <p:extLst>
      <p:ext uri="{BB962C8B-B14F-4D97-AF65-F5344CB8AC3E}">
        <p14:creationId xmlns:p14="http://schemas.microsoft.com/office/powerpoint/2010/main" val="2141021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B143F-F425-9D5D-E286-B151EA070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Result</a:t>
            </a:r>
            <a:r>
              <a:rPr lang="zh-CN" altLang="en-US" dirty="0"/>
              <a:t> </a:t>
            </a:r>
            <a:r>
              <a:rPr lang="en-US" altLang="zh-CN" dirty="0"/>
              <a:t>Replication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Noiseless</a:t>
            </a:r>
            <a:r>
              <a:rPr lang="zh-CN" altLang="en-US" dirty="0"/>
              <a:t> </a:t>
            </a:r>
            <a:r>
              <a:rPr lang="en-US" altLang="zh-CN" dirty="0"/>
              <a:t>simulator</a:t>
            </a:r>
            <a:endParaRPr lang="en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2FBF2-5262-80FA-6381-AA6709919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50" y="1305669"/>
            <a:ext cx="4314997" cy="1266081"/>
          </a:xfrm>
        </p:spPr>
        <p:txBody>
          <a:bodyPr/>
          <a:lstStyle/>
          <a:p>
            <a:r>
              <a:rPr lang="en-US" altLang="zh-CN" dirty="0"/>
              <a:t>Fermi-Hubbard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(half-fill)</a:t>
            </a:r>
          </a:p>
          <a:p>
            <a:r>
              <a:rPr lang="en-CN" dirty="0"/>
              <a:t>Ground energy </a:t>
            </a:r>
            <a:r>
              <a:rPr lang="en-US" dirty="0"/>
              <a:t>is where the ACDF jumped to half value of the CDF.</a:t>
            </a:r>
            <a:endParaRPr lang="en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E68E50-D683-C9D5-1299-AC80A40B9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647" y="880167"/>
            <a:ext cx="3807504" cy="12716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C5846B-8C3E-AF3D-2F99-A5C344966A5F}"/>
              </a:ext>
            </a:extLst>
          </p:cNvPr>
          <p:cNvSpPr txBox="1"/>
          <p:nvPr/>
        </p:nvSpPr>
        <p:spPr>
          <a:xfrm>
            <a:off x="4101354" y="631253"/>
            <a:ext cx="5161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Result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paper</a:t>
            </a:r>
            <a:r>
              <a:rPr lang="zh-CN" altLang="en-US" dirty="0"/>
              <a:t> </a:t>
            </a:r>
            <a:r>
              <a:rPr lang="en-US" altLang="zh-CN" dirty="0"/>
              <a:t>(eight-site,</a:t>
            </a:r>
            <a:r>
              <a:rPr lang="zh-CN" altLang="en-US" dirty="0"/>
              <a:t> </a:t>
            </a:r>
            <a:r>
              <a:rPr lang="en-US" altLang="zh-CN" dirty="0"/>
              <a:t>ideal</a:t>
            </a:r>
            <a:r>
              <a:rPr lang="zh-CN" altLang="en-US" dirty="0"/>
              <a:t> </a:t>
            </a:r>
            <a:r>
              <a:rPr lang="en-US" altLang="zh-CN" dirty="0"/>
              <a:t>unitary,</a:t>
            </a:r>
            <a:r>
              <a:rPr lang="zh-CN" altLang="en-US" dirty="0"/>
              <a:t> </a:t>
            </a:r>
            <a:r>
              <a:rPr lang="en-US" altLang="zh-CN" dirty="0" err="1"/>
              <a:t>total_shots</a:t>
            </a:r>
            <a:r>
              <a:rPr lang="en-US" altLang="zh-CN" dirty="0"/>
              <a:t>=3000):</a:t>
            </a:r>
            <a:r>
              <a:rPr lang="zh-CN" altLang="en-US" dirty="0"/>
              <a:t> </a:t>
            </a:r>
            <a:endParaRPr lang="en-C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1771CA-3CF3-2CDD-F6EA-95539D7382E6}"/>
              </a:ext>
            </a:extLst>
          </p:cNvPr>
          <p:cNvSpPr txBox="1"/>
          <p:nvPr/>
        </p:nvSpPr>
        <p:spPr>
          <a:xfrm>
            <a:off x="334190" y="2938389"/>
            <a:ext cx="40190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Our</a:t>
            </a:r>
            <a:r>
              <a:rPr lang="zh-CN" altLang="en-US" sz="1200" dirty="0"/>
              <a:t> </a:t>
            </a:r>
            <a:r>
              <a:rPr lang="en-US" altLang="zh-CN" sz="1200" dirty="0"/>
              <a:t>result</a:t>
            </a:r>
            <a:r>
              <a:rPr lang="zh-CN" altLang="en-US" sz="1200" dirty="0"/>
              <a:t> </a:t>
            </a:r>
            <a:r>
              <a:rPr lang="en-US" altLang="zh-CN" sz="1200" dirty="0"/>
              <a:t>(four-site,</a:t>
            </a:r>
            <a:r>
              <a:rPr lang="zh-CN" altLang="en-US" sz="1200" dirty="0"/>
              <a:t> </a:t>
            </a:r>
            <a:r>
              <a:rPr lang="en-US" altLang="zh-CN" sz="1200" dirty="0" err="1"/>
              <a:t>trot_step</a:t>
            </a:r>
            <a:r>
              <a:rPr lang="en-US" altLang="zh-CN" sz="1200" dirty="0"/>
              <a:t>=100,</a:t>
            </a:r>
            <a:r>
              <a:rPr lang="zh-CN" altLang="en-US" sz="1200" dirty="0"/>
              <a:t> </a:t>
            </a:r>
            <a:r>
              <a:rPr lang="en-US" altLang="zh-CN" sz="1200" dirty="0" err="1"/>
              <a:t>total_shots</a:t>
            </a:r>
            <a:r>
              <a:rPr lang="en-US" altLang="zh-CN" sz="1200" dirty="0"/>
              <a:t>=10000):</a:t>
            </a:r>
            <a:r>
              <a:rPr lang="zh-CN" altLang="en-US" sz="1200" dirty="0"/>
              <a:t> </a:t>
            </a:r>
            <a:endParaRPr lang="en-CN" sz="1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DC5AD0-B7AB-1382-F587-375EBC9BB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890" y="3179508"/>
            <a:ext cx="4210916" cy="160884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EFDE4AF-69BA-E80F-A096-A0614420E4B0}"/>
              </a:ext>
            </a:extLst>
          </p:cNvPr>
          <p:cNvSpPr txBox="1"/>
          <p:nvPr/>
        </p:nvSpPr>
        <p:spPr>
          <a:xfrm>
            <a:off x="371700" y="4730868"/>
            <a:ext cx="3876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i="1" dirty="0"/>
              <a:t>ACDF Value:</a:t>
            </a:r>
            <a:r>
              <a:rPr lang="zh-CN" altLang="en-US" sz="1100" i="1" dirty="0"/>
              <a:t> </a:t>
            </a:r>
            <a:r>
              <a:rPr lang="en-US" altLang="zh-CN" sz="1100" i="1" dirty="0"/>
              <a:t>-0.3308.</a:t>
            </a:r>
            <a:r>
              <a:rPr lang="zh-CN" altLang="en-US" sz="1100" i="1" dirty="0"/>
              <a:t> </a:t>
            </a:r>
            <a:r>
              <a:rPr lang="en-US" altLang="zh-CN" sz="1100" i="1" dirty="0"/>
              <a:t>True:</a:t>
            </a:r>
            <a:r>
              <a:rPr lang="zh-CN" altLang="en-US" sz="1100" i="1" dirty="0"/>
              <a:t> </a:t>
            </a:r>
            <a:r>
              <a:rPr lang="en-US" altLang="zh-CN" sz="1100" i="1" dirty="0"/>
              <a:t>-0.33135.</a:t>
            </a:r>
            <a:r>
              <a:rPr lang="zh-CN" altLang="en-US" sz="1100" i="1" dirty="0"/>
              <a:t> </a:t>
            </a:r>
            <a:r>
              <a:rPr lang="en-US" altLang="zh-CN" sz="1100" i="1" dirty="0"/>
              <a:t>Error:</a:t>
            </a:r>
            <a:r>
              <a:rPr lang="zh-CN" altLang="en-US" sz="1100" i="1" dirty="0"/>
              <a:t> </a:t>
            </a:r>
            <a:r>
              <a:rPr lang="en-US" altLang="zh-CN" sz="1100" i="1" dirty="0"/>
              <a:t>0.0005</a:t>
            </a:r>
            <a:r>
              <a:rPr lang="zh-CN" altLang="en-US" sz="1100" i="1" dirty="0"/>
              <a:t> </a:t>
            </a:r>
            <a:r>
              <a:rPr lang="en-US" altLang="zh-CN" sz="1100" i="1" dirty="0"/>
              <a:t>(0.1%)</a:t>
            </a:r>
            <a:endParaRPr lang="en-CN" sz="1100" i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AA450F4-EE0F-18BD-0A28-75E7039C3E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5106" y="3179508"/>
            <a:ext cx="4215600" cy="162969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E8613A2-F7D8-F2D1-EB61-034FA0974C5E}"/>
              </a:ext>
            </a:extLst>
          </p:cNvPr>
          <p:cNvSpPr txBox="1"/>
          <p:nvPr/>
        </p:nvSpPr>
        <p:spPr>
          <a:xfrm>
            <a:off x="4572000" y="2922246"/>
            <a:ext cx="39421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Our</a:t>
            </a:r>
            <a:r>
              <a:rPr lang="zh-CN" altLang="en-US" sz="1200" dirty="0"/>
              <a:t> </a:t>
            </a:r>
            <a:r>
              <a:rPr lang="en-US" altLang="zh-CN" sz="1200" dirty="0"/>
              <a:t>result</a:t>
            </a:r>
            <a:r>
              <a:rPr lang="zh-CN" altLang="en-US" sz="1200" dirty="0"/>
              <a:t> </a:t>
            </a:r>
            <a:r>
              <a:rPr lang="en-US" altLang="zh-CN" sz="1200" dirty="0"/>
              <a:t>(six-site,</a:t>
            </a:r>
            <a:r>
              <a:rPr lang="zh-CN" altLang="en-US" sz="1200" dirty="0"/>
              <a:t> </a:t>
            </a:r>
            <a:r>
              <a:rPr lang="en-US" altLang="zh-CN" sz="1200" dirty="0" err="1"/>
              <a:t>trot_step</a:t>
            </a:r>
            <a:r>
              <a:rPr lang="en-US" altLang="zh-CN" sz="1200" dirty="0"/>
              <a:t>=100,</a:t>
            </a:r>
            <a:r>
              <a:rPr lang="zh-CN" altLang="en-US" sz="1200" dirty="0"/>
              <a:t> </a:t>
            </a:r>
            <a:r>
              <a:rPr lang="en-US" altLang="zh-CN" sz="1200" dirty="0" err="1"/>
              <a:t>total_shots</a:t>
            </a:r>
            <a:r>
              <a:rPr lang="en-US" altLang="zh-CN" sz="1200" dirty="0"/>
              <a:t>=10000):</a:t>
            </a:r>
            <a:r>
              <a:rPr lang="zh-CN" altLang="en-US" sz="1200" dirty="0"/>
              <a:t> </a:t>
            </a:r>
            <a:endParaRPr lang="en-CN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9C30D0-5657-43B9-BF6C-C116CEB6DFC9}"/>
              </a:ext>
            </a:extLst>
          </p:cNvPr>
          <p:cNvSpPr txBox="1"/>
          <p:nvPr/>
        </p:nvSpPr>
        <p:spPr>
          <a:xfrm>
            <a:off x="4699412" y="4782838"/>
            <a:ext cx="3680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i="1" dirty="0"/>
              <a:t>ACDF Value:</a:t>
            </a:r>
            <a:r>
              <a:rPr lang="zh-CN" altLang="en-US" sz="1100" i="1" dirty="0"/>
              <a:t> </a:t>
            </a:r>
            <a:r>
              <a:rPr lang="en-US" altLang="zh-CN" sz="1100" i="1" dirty="0"/>
              <a:t>-0.1005.</a:t>
            </a:r>
            <a:r>
              <a:rPr lang="zh-CN" altLang="en-US" sz="1100" i="1" dirty="0"/>
              <a:t> </a:t>
            </a:r>
            <a:r>
              <a:rPr lang="en-US" altLang="zh-CN" sz="1100" i="1" dirty="0"/>
              <a:t>True:</a:t>
            </a:r>
            <a:r>
              <a:rPr lang="zh-CN" altLang="en-US" sz="1100" i="1" dirty="0"/>
              <a:t> </a:t>
            </a:r>
            <a:r>
              <a:rPr lang="en-US" altLang="zh-CN" sz="1100" i="1" dirty="0"/>
              <a:t>-0.10093.</a:t>
            </a:r>
            <a:r>
              <a:rPr lang="zh-CN" altLang="en-US" sz="1100" i="1" dirty="0"/>
              <a:t> </a:t>
            </a:r>
            <a:r>
              <a:rPr lang="en-US" altLang="zh-CN" sz="1100" i="1" dirty="0"/>
              <a:t>Error:</a:t>
            </a:r>
            <a:r>
              <a:rPr lang="zh-CN" altLang="en-US" sz="1100" i="1" dirty="0"/>
              <a:t> </a:t>
            </a:r>
            <a:r>
              <a:rPr lang="en-US" altLang="zh-CN" sz="1100" i="1" dirty="0"/>
              <a:t>0.004</a:t>
            </a:r>
            <a:r>
              <a:rPr lang="zh-CN" altLang="en-US" sz="1100" i="1" dirty="0"/>
              <a:t> </a:t>
            </a:r>
            <a:r>
              <a:rPr lang="en-US" altLang="zh-CN" sz="1100" i="1" dirty="0"/>
              <a:t>(4%)</a:t>
            </a:r>
            <a:endParaRPr lang="en-CN" sz="1100" i="1" dirty="0"/>
          </a:p>
        </p:txBody>
      </p:sp>
    </p:spTree>
    <p:extLst>
      <p:ext uri="{BB962C8B-B14F-4D97-AF65-F5344CB8AC3E}">
        <p14:creationId xmlns:p14="http://schemas.microsoft.com/office/powerpoint/2010/main" val="1702842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5FA7A-94FB-CD72-78DF-A1C16EFFD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Effect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statistic</a:t>
            </a:r>
            <a:r>
              <a:rPr lang="zh-CN" altLang="en-US" dirty="0"/>
              <a:t> </a:t>
            </a:r>
            <a:r>
              <a:rPr lang="en-US" altLang="zh-CN" dirty="0"/>
              <a:t>noise</a:t>
            </a:r>
            <a:endParaRPr lang="en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76192-70A7-26B0-84DD-854260E8D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4029" y="1127830"/>
            <a:ext cx="2823078" cy="2261100"/>
          </a:xfrm>
        </p:spPr>
        <p:txBody>
          <a:bodyPr/>
          <a:lstStyle/>
          <a:p>
            <a:r>
              <a:rPr lang="en-CN" dirty="0"/>
              <a:t>Statistic noise only affects the variance of the ground state energy. It doesn’t affect the mean.</a:t>
            </a:r>
          </a:p>
          <a:p>
            <a:r>
              <a:rPr lang="en-CN" dirty="0"/>
              <a:t>We can evalute ACDF for multiple repititions(with a relatively small total shots) and take average of it.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8FF750D-F5A9-1796-7182-2DBA44AEE598}"/>
              </a:ext>
            </a:extLst>
          </p:cNvPr>
          <p:cNvGrpSpPr/>
          <p:nvPr/>
        </p:nvGrpSpPr>
        <p:grpSpPr>
          <a:xfrm>
            <a:off x="158059" y="521129"/>
            <a:ext cx="5248462" cy="2245743"/>
            <a:chOff x="3167888" y="1493821"/>
            <a:chExt cx="5248462" cy="224574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CD96AA7-7546-E09E-358F-021AFEEE61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67888" y="1726455"/>
              <a:ext cx="5248462" cy="2013109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ACC15E0-D1F5-BEFF-DD4E-B178F355E9D2}"/>
                </a:ext>
              </a:extLst>
            </p:cNvPr>
            <p:cNvSpPr txBox="1"/>
            <p:nvPr/>
          </p:nvSpPr>
          <p:spPr>
            <a:xfrm>
              <a:off x="3286408" y="1493821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Trot_step</a:t>
              </a:r>
              <a:r>
                <a:rPr lang="zh-CN" altLang="en-US" dirty="0"/>
                <a:t> </a:t>
              </a:r>
              <a:r>
                <a:rPr lang="en-US" altLang="zh-CN" dirty="0"/>
                <a:t>=</a:t>
              </a:r>
              <a:r>
                <a:rPr lang="zh-CN" altLang="en-US" dirty="0"/>
                <a:t> </a:t>
              </a:r>
              <a:r>
                <a:rPr lang="en-US" altLang="zh-CN" dirty="0"/>
                <a:t>100</a:t>
              </a:r>
              <a:endParaRPr lang="en-CN" dirty="0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0DFD5C94-8B60-948B-9D3D-DA4A7BF11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59" y="3046888"/>
            <a:ext cx="5248462" cy="19282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677863-A3CB-ED96-603C-C167D8A09C33}"/>
              </a:ext>
            </a:extLst>
          </p:cNvPr>
          <p:cNvSpPr txBox="1"/>
          <p:nvPr/>
        </p:nvSpPr>
        <p:spPr>
          <a:xfrm>
            <a:off x="227472" y="2816285"/>
            <a:ext cx="3466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Trot_step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10, </a:t>
            </a:r>
            <a:r>
              <a:rPr lang="en-US" altLang="zh-CN" dirty="0" err="1"/>
              <a:t>N_sites</a:t>
            </a:r>
            <a:r>
              <a:rPr lang="en-US" altLang="zh-CN" dirty="0"/>
              <a:t>=4, 10 repetitions.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365246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E726F-72BA-55C4-7972-00C8A1EC8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Trotterization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random</a:t>
            </a:r>
            <a:r>
              <a:rPr lang="zh-CN" altLang="en-US" dirty="0"/>
              <a:t> </a:t>
            </a:r>
            <a:r>
              <a:rPr lang="en-US" altLang="zh-CN" dirty="0"/>
              <a:t>compiling?</a:t>
            </a:r>
            <a:endParaRPr lang="en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7CC293F-DE8F-E2DA-F9DA-06AEC9F2B7F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04515" y="1355045"/>
                <a:ext cx="6896935" cy="2261100"/>
              </a:xfrm>
            </p:spPr>
            <p:txBody>
              <a:bodyPr/>
              <a:lstStyle/>
              <a:p>
                <a:r>
                  <a:rPr lang="en-CN" dirty="0"/>
                  <a:t>We need </a:t>
                </a:r>
                <a:r>
                  <a:rPr lang="en-US" altLang="zh-CN" dirty="0"/>
                  <a:t>the</a:t>
                </a:r>
                <a:r>
                  <a:rPr lang="en-CN" dirty="0"/>
                  <a:t> evolution gate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our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circuit.</a:t>
                </a:r>
              </a:p>
              <a:p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do</a:t>
                </a:r>
                <a:r>
                  <a:rPr lang="zh-CN" altLang="en-US" dirty="0"/>
                  <a:t> </a:t>
                </a:r>
                <a:r>
                  <a:rPr lang="en-US" altLang="zh-CN" dirty="0" err="1"/>
                  <a:t>trotterization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course,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but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how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about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random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compiling(QDRIFT)?</a:t>
                </a:r>
              </a:p>
              <a:p>
                <a:r>
                  <a:rPr lang="en-US" altLang="zh-CN" b="1" dirty="0"/>
                  <a:t>For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the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Fermi-Hubbard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model,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there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is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no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need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for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QDRIFT.</a:t>
                </a:r>
                <a:endParaRPr lang="en-CN" b="1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7CC293F-DE8F-E2DA-F9DA-06AEC9F2B7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04515" y="1355045"/>
                <a:ext cx="6896935" cy="22611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1454E32-3E57-EF3A-0D24-C155E18EA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0701" y="2506119"/>
            <a:ext cx="3382592" cy="25342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7C8434-04EE-D581-C7E0-E71D734BC2BA}"/>
              </a:ext>
            </a:extLst>
          </p:cNvPr>
          <p:cNvSpPr txBox="1"/>
          <p:nvPr/>
        </p:nvSpPr>
        <p:spPr>
          <a:xfrm>
            <a:off x="2770701" y="4886507"/>
            <a:ext cx="1085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N_sites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540798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0D8F2-1605-089F-0FA7-8977CEFBB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Effect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 err="1"/>
              <a:t>Trotterization</a:t>
            </a:r>
            <a:r>
              <a:rPr lang="zh-CN" altLang="en-US" dirty="0"/>
              <a:t> </a:t>
            </a:r>
            <a:r>
              <a:rPr lang="en-CN" altLang="zh-CN" dirty="0"/>
              <a:t>step</a:t>
            </a:r>
            <a:endParaRPr lang="en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0692A-3D9D-8922-F0CB-9D6256CA39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Insufficient</a:t>
            </a:r>
            <a:r>
              <a:rPr lang="zh-CN" altLang="en-US" dirty="0"/>
              <a:t> </a:t>
            </a:r>
            <a:r>
              <a:rPr lang="en-US" altLang="zh-CN" dirty="0" err="1"/>
              <a:t>trotterization</a:t>
            </a:r>
            <a:r>
              <a:rPr lang="zh-CN" altLang="en-US" dirty="0"/>
              <a:t> </a:t>
            </a:r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lead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flat</a:t>
            </a:r>
            <a:r>
              <a:rPr lang="zh-CN" altLang="en-US" dirty="0"/>
              <a:t> </a:t>
            </a:r>
            <a:r>
              <a:rPr lang="en-US" altLang="zh-CN" dirty="0"/>
              <a:t>ACDF,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easy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recognize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jump(ground</a:t>
            </a:r>
            <a:r>
              <a:rPr lang="zh-CN" altLang="en-US" dirty="0"/>
              <a:t> </a:t>
            </a:r>
            <a:r>
              <a:rPr lang="en-US" altLang="zh-CN" dirty="0"/>
              <a:t>state).</a:t>
            </a:r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BA8C85-57A7-AC83-48F3-EEF4A624C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845" y="2379319"/>
            <a:ext cx="6464300" cy="2374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B3D7A0-F089-4ADF-B0A2-AF4ABE35B43C}"/>
              </a:ext>
            </a:extLst>
          </p:cNvPr>
          <p:cNvSpPr txBox="1"/>
          <p:nvPr/>
        </p:nvSpPr>
        <p:spPr>
          <a:xfrm>
            <a:off x="1416288" y="2028180"/>
            <a:ext cx="4406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N_sites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4,</a:t>
            </a:r>
            <a:r>
              <a:rPr lang="zh-CN" altLang="en-US" dirty="0"/>
              <a:t> </a:t>
            </a:r>
            <a:r>
              <a:rPr lang="en-US" altLang="zh-CN" dirty="0" err="1"/>
              <a:t>Repititions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10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712325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48165-1318-1030-6250-B0EF7A61E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Noisy</a:t>
            </a:r>
            <a:r>
              <a:rPr lang="zh-CN" altLang="en-US" dirty="0"/>
              <a:t> </a:t>
            </a:r>
            <a:r>
              <a:rPr lang="en-US" altLang="zh-CN" dirty="0"/>
              <a:t>simulation</a:t>
            </a:r>
            <a:endParaRPr lang="en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CE42EC5-596A-E535-75A3-0B551EFAFFC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00769" y="1218722"/>
                <a:ext cx="4398330" cy="3135702"/>
              </a:xfrm>
            </p:spPr>
            <p:txBody>
              <a:bodyPr>
                <a:normAutofit fontScale="85000" lnSpcReduction="20000"/>
              </a:bodyPr>
              <a:lstStyle/>
              <a:p>
                <a:pPr marL="146050" indent="0">
                  <a:buNone/>
                </a:pP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considered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noisy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simulator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with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depolarizing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noise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acted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two-qubit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gates.</a:t>
                </a:r>
                <a:endParaRPr lang="en-CN" dirty="0"/>
              </a:p>
              <a:p>
                <a:pPr marL="146050" indent="0">
                  <a:buNone/>
                </a:pPr>
                <a:endParaRPr lang="en-US" dirty="0"/>
              </a:p>
              <a:p>
                <a:pPr marL="146050" indent="0">
                  <a:buNone/>
                </a:pPr>
                <a:r>
                  <a:rPr lang="en-US" dirty="0"/>
                  <a:t>Two error mitigation techniques are introduced:</a:t>
                </a:r>
              </a:p>
              <a:p>
                <a:pPr marL="488950" indent="-342900">
                  <a:buFont typeface="+mj-lt"/>
                  <a:buAutoNum type="arabicPeriod"/>
                </a:pPr>
                <a:r>
                  <a:rPr lang="en-US" b="1" dirty="0"/>
                  <a:t>Error Extrapolation: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CNOT errors are dominant.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Expand number of CNOTs in the original circuits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execute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them</a:t>
                </a:r>
                <a:r>
                  <a:rPr lang="en-US" dirty="0"/>
                  <a:t>.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 1, 2, …</m:t>
                    </m:r>
                  </m:oMath>
                </a14:m>
                <a:r>
                  <a:rPr lang="en-US" dirty="0"/>
                  <a:t>)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Plot the data and do the curve fitting in order to derive the estimated </a:t>
                </a:r>
                <a:r>
                  <a:rPr lang="en-US" i="1" dirty="0"/>
                  <a:t>zero-error</a:t>
                </a:r>
                <a:r>
                  <a:rPr lang="en-US" dirty="0"/>
                  <a:t> data.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 marL="146050" indent="0">
                  <a:buNone/>
                </a:pPr>
                <a:r>
                  <a:rPr lang="en-US" b="1" dirty="0"/>
                  <a:t>2.     Randomized </a:t>
                </a:r>
                <a:r>
                  <a:rPr lang="en-US" altLang="zh-CN" b="1" dirty="0"/>
                  <a:t>compiling</a:t>
                </a:r>
                <a:r>
                  <a:rPr lang="en-US" b="1" dirty="0"/>
                  <a:t>: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Convert the coherent errors into incoherent errors in order to fit well in depolarizing error models.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Add corresponding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gate around CNOTs.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Ideally, all possible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assignment will make no changes on CNOTs.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CE42EC5-596A-E535-75A3-0B551EFAFF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00769" y="1218722"/>
                <a:ext cx="4398330" cy="3135702"/>
              </a:xfrm>
              <a:blipFill>
                <a:blip r:embed="rId2"/>
                <a:stretch>
                  <a:fillRect r="-57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448D438C-EB7F-F57B-6B11-AAE0CC0AE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1549" y="1265520"/>
            <a:ext cx="2462787" cy="126122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96E8D6F-4D60-732B-A723-174828868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5913" y="535200"/>
            <a:ext cx="3764394" cy="683522"/>
          </a:xfrm>
          <a:prstGeom prst="rect">
            <a:avLst/>
          </a:prstGeom>
        </p:spPr>
      </p:pic>
      <p:pic>
        <p:nvPicPr>
          <p:cNvPr id="6" name="图片 7">
            <a:extLst>
              <a:ext uri="{FF2B5EF4-FFF2-40B4-BE49-F238E27FC236}">
                <a16:creationId xmlns:a16="http://schemas.microsoft.com/office/drawing/2014/main" id="{704F7571-0845-6D62-D1B3-7C1C854A4E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3766" y="2737397"/>
            <a:ext cx="1743318" cy="790685"/>
          </a:xfrm>
          <a:prstGeom prst="rect">
            <a:avLst/>
          </a:prstGeom>
        </p:spPr>
      </p:pic>
      <p:pic>
        <p:nvPicPr>
          <p:cNvPr id="7" name="图片 12">
            <a:extLst>
              <a:ext uri="{FF2B5EF4-FFF2-40B4-BE49-F238E27FC236}">
                <a16:creationId xmlns:a16="http://schemas.microsoft.com/office/drawing/2014/main" id="{6B4A6CD6-AD81-A1BA-9720-0941B36910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1484" y="3562612"/>
            <a:ext cx="2113593" cy="630736"/>
          </a:xfrm>
          <a:prstGeom prst="rect">
            <a:avLst/>
          </a:prstGeom>
        </p:spPr>
      </p:pic>
      <p:pic>
        <p:nvPicPr>
          <p:cNvPr id="8" name="图片 5">
            <a:extLst>
              <a:ext uri="{FF2B5EF4-FFF2-40B4-BE49-F238E27FC236}">
                <a16:creationId xmlns:a16="http://schemas.microsoft.com/office/drawing/2014/main" id="{ACE2FF32-165A-117F-5B10-381CB19755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1078" y="4403652"/>
            <a:ext cx="2870014" cy="433492"/>
          </a:xfrm>
          <a:prstGeom prst="rect">
            <a:avLst/>
          </a:prstGeom>
        </p:spPr>
      </p:pic>
      <p:pic>
        <p:nvPicPr>
          <p:cNvPr id="9" name="图片 6">
            <a:extLst>
              <a:ext uri="{FF2B5EF4-FFF2-40B4-BE49-F238E27FC236}">
                <a16:creationId xmlns:a16="http://schemas.microsoft.com/office/drawing/2014/main" id="{B2DC830D-163D-1FF3-40E4-A0FF662D0C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10970" y="4438970"/>
            <a:ext cx="2883366" cy="41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38168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1145</TotalTime>
  <Words>1111</Words>
  <Application>Microsoft Macintosh PowerPoint</Application>
  <PresentationFormat>On-screen Show (16:9)</PresentationFormat>
  <Paragraphs>103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Raleway</vt:lpstr>
      <vt:lpstr>-apple-system</vt:lpstr>
      <vt:lpstr>Cambria Math</vt:lpstr>
      <vt:lpstr>Arial</vt:lpstr>
      <vt:lpstr>Wingdings</vt:lpstr>
      <vt:lpstr>Lato</vt:lpstr>
      <vt:lpstr>Streamline</vt:lpstr>
      <vt:lpstr>Searching for ground state energy with Heisenberg-limit NISQ algorithm</vt:lpstr>
      <vt:lpstr>Background - How to find ground state energy?</vt:lpstr>
      <vt:lpstr>Hybrid NISQ Algorithm with Heisenberg-limit</vt:lpstr>
      <vt:lpstr>Workflow of the algorithm</vt:lpstr>
      <vt:lpstr>Result Replication – Noiseless simulator</vt:lpstr>
      <vt:lpstr>Effect of statistic noise</vt:lpstr>
      <vt:lpstr>Trotterization or random compiling?</vt:lpstr>
      <vt:lpstr>Effect of Trotterization step</vt:lpstr>
      <vt:lpstr>Noisy simulation</vt:lpstr>
      <vt:lpstr>Noisy simulation result (N_sites = 4)</vt:lpstr>
      <vt:lpstr>Noisy simulation result (N_sites = 6)</vt:lpstr>
      <vt:lpstr>A try on ibm_guadalupe(16-qubit)</vt:lpstr>
      <vt:lpstr>Project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Searching ground state energy with Hybrid NISQ Algorithm</dc:title>
  <cp:lastModifiedBy>Yunzhe Zheng</cp:lastModifiedBy>
  <cp:revision>18</cp:revision>
  <dcterms:modified xsi:type="dcterms:W3CDTF">2023-02-28T20:15:53Z</dcterms:modified>
</cp:coreProperties>
</file>