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9" r:id="rId7"/>
    <p:sldId id="276" r:id="rId8"/>
    <p:sldId id="265" r:id="rId9"/>
    <p:sldId id="274" r:id="rId10"/>
    <p:sldId id="271" r:id="rId11"/>
    <p:sldId id="275" r:id="rId12"/>
    <p:sldId id="267" r:id="rId13"/>
    <p:sldId id="268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6"/>
    <p:restoredTop sz="94731"/>
  </p:normalViewPr>
  <p:slideViewPr>
    <p:cSldViewPr snapToGrid="0">
      <p:cViewPr varScale="1">
        <p:scale>
          <a:sx n="185" d="100"/>
          <a:sy n="185" d="100"/>
        </p:scale>
        <p:origin x="192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0d7d433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0d7d433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9a22ab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9a22ab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30566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Searching ground state energy with Hybrid NISQ Algorithm</a:t>
            </a:r>
            <a:endParaRPr sz="35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Team SunnyDelft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as a project for QHack 2023 Open Hackathon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8D22B-680A-CE7C-FEAD-F879C4B9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9" y="1527724"/>
            <a:ext cx="2816618" cy="20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=4,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59047" y="1416682"/>
            <a:ext cx="17956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Value=-0.33139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Value=-0.33191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9D1E201-0DA3-5326-733B-FEA16014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94" y="687486"/>
            <a:ext cx="3013784" cy="205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0910DF-0525-1F6C-750A-36A3AEEB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01" y="2746042"/>
            <a:ext cx="2990170" cy="20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E82C0-A6ED-D258-35C9-BF9B88903C9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19468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6)</a:t>
            </a:r>
            <a:endParaRPr lang="en-CN" dirty="0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=6,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38207" y="1416682"/>
            <a:ext cx="18421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Value=-0.09983</a:t>
            </a:r>
          </a:p>
          <a:p>
            <a:r>
              <a:rPr lang="en-US" sz="1100" i="1" dirty="0"/>
              <a:t>Standard Value=-0.10093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Value=-0.09954</a:t>
            </a:r>
          </a:p>
          <a:p>
            <a:r>
              <a:rPr lang="en-US" sz="1100" i="1" dirty="0"/>
              <a:t>Standard Value=</a:t>
            </a:r>
            <a:r>
              <a:rPr lang="en-US" altLang="zh-CN" sz="1100" i="1" dirty="0"/>
              <a:t>-0.10093</a:t>
            </a:r>
            <a:endParaRPr lang="en-CN" sz="1100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A8C03D-BFF1-E878-92D2-1DF0D2C5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" y="1552644"/>
            <a:ext cx="2749386" cy="20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21FBA07-F51E-4F6E-0838-C4AE5FE1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670305"/>
            <a:ext cx="3064092" cy="20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6E93E9A-4277-165E-45E4-1FC79A5F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2763223"/>
            <a:ext cx="3064092" cy="209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FF7ED-8F88-040A-EA54-C49370126EA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115153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A0E1-4136-C821-B5F0-35D2E76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dirty="0"/>
              <a:t>(16-qubit)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376C-40CE-8AF9-A198-E9EA8F613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Power-up,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i="1" dirty="0"/>
              <a:t>.</a:t>
            </a:r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circuit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suffered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depolarizing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greatly,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extrapolation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help.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91FF1-CF6D-DE3E-1397-05E52177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01" y="2436219"/>
            <a:ext cx="3019210" cy="23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1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D44-92E3-DBC5-7CD5-B5424BD4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04EE-F7E6-3F68-6215-402EB2A6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7688700" cy="3341958"/>
          </a:xfrm>
        </p:spPr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successfully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GB" sz="1000" dirty="0"/>
              <a:t>PRXQuantum.3.010318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en-US" altLang="zh-CN" dirty="0" err="1"/>
              <a:t>Qiskit</a:t>
            </a:r>
            <a:r>
              <a:rPr lang="en-US" altLang="zh-CN" dirty="0"/>
              <a:t> and AWS-</a:t>
            </a:r>
            <a:r>
              <a:rPr lang="en-US" altLang="zh-CN" dirty="0" err="1"/>
              <a:t>Braket</a:t>
            </a:r>
            <a:r>
              <a:rPr lang="en-US" altLang="zh-CN" dirty="0"/>
              <a:t> and</a:t>
            </a:r>
            <a:r>
              <a:rPr lang="zh-CN" altLang="en-US" dirty="0"/>
              <a:t> </a:t>
            </a:r>
            <a:r>
              <a:rPr lang="en-US" altLang="zh-CN" dirty="0"/>
              <a:t>replicated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presented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  <a:endParaRPr lang="en-CN" altLang="zh-CN" dirty="0"/>
          </a:p>
          <a:p>
            <a:r>
              <a:rPr lang="en-US" altLang="zh-CN" dirty="0"/>
              <a:t>Besides,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moved</a:t>
            </a:r>
            <a:r>
              <a:rPr lang="zh-CN" altLang="en-US" dirty="0"/>
              <a:t> </a:t>
            </a:r>
            <a:r>
              <a:rPr lang="en-US" altLang="zh-CN" dirty="0"/>
              <a:t>further: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compared </a:t>
            </a:r>
            <a:r>
              <a:rPr lang="en-US" altLang="zh-CN" dirty="0" err="1"/>
              <a:t>QDrift</a:t>
            </a:r>
            <a:r>
              <a:rPr lang="en-US" altLang="zh-CN" dirty="0"/>
              <a:t> with </a:t>
            </a:r>
            <a:r>
              <a:rPr lang="en-US" altLang="zh-CN" dirty="0" err="1"/>
              <a:t>Trotterization</a:t>
            </a:r>
            <a:r>
              <a:rPr lang="en-US" altLang="zh-CN" dirty="0"/>
              <a:t> and considered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  <a:r>
              <a:rPr lang="zh-CN" altLang="en-US" dirty="0"/>
              <a:t> </a:t>
            </a:r>
            <a:r>
              <a:rPr lang="en-US" altLang="zh-CN" dirty="0"/>
              <a:t>operator,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involved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simulation in a noisy environment and applied error mitigation on our result.</a:t>
            </a:r>
          </a:p>
          <a:p>
            <a:pPr lvl="1"/>
            <a:r>
              <a:rPr lang="en-US" altLang="zh-CN" dirty="0"/>
              <a:t>We try to execute our algorithm on the real backend, but the result is not satisfying due to the scale of real noise.</a:t>
            </a:r>
          </a:p>
          <a:p>
            <a:r>
              <a:rPr lang="en-US" altLang="zh-CN" dirty="0"/>
              <a:t>Future plan:</a:t>
            </a:r>
          </a:p>
          <a:p>
            <a:pPr lvl="1"/>
            <a:r>
              <a:rPr lang="en-US" altLang="zh-CN" dirty="0"/>
              <a:t>We will increase noise scale in simulator and try more error mitigation methods, e.g. noise-estimation circuit[PRL 127, 270502].</a:t>
            </a:r>
          </a:p>
          <a:p>
            <a:pPr lvl="1"/>
            <a:r>
              <a:rPr lang="en-US" altLang="zh-CN" dirty="0"/>
              <a:t>We will optimize our circuit submitted to real backends and aim to produce useful results for small-size Hamiltonians. </a:t>
            </a:r>
          </a:p>
          <a:p>
            <a:pPr lvl="1"/>
            <a:r>
              <a:rPr lang="en-US" altLang="zh-CN" dirty="0"/>
              <a:t>We will move from Fermi-Hubbard model to molecular Hamiltonians and compare this method with VQE quantitively.</a:t>
            </a:r>
          </a:p>
        </p:txBody>
      </p:sp>
    </p:spTree>
    <p:extLst>
      <p:ext uri="{BB962C8B-B14F-4D97-AF65-F5344CB8AC3E}">
        <p14:creationId xmlns:p14="http://schemas.microsoft.com/office/powerpoint/2010/main" val="222369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 - How to find ground state energy?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272450"/>
            <a:ext cx="76887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 dirty="0"/>
              <a:t>Problem</a:t>
            </a:r>
            <a:r>
              <a:rPr lang="en-GB" sz="1400" dirty="0"/>
              <a:t>: Given a Hamiltonian(matrix), How to find its ground state energy(minimum eigenvalue)?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 dirty="0"/>
              <a:t>Classical Solution</a:t>
            </a:r>
            <a:r>
              <a:rPr lang="en-GB" sz="1400" dirty="0"/>
              <a:t>: Let’s rely on </a:t>
            </a:r>
            <a:r>
              <a:rPr lang="en-GB" sz="1400" i="1" dirty="0" err="1"/>
              <a:t>numpy.linalg.eig</a:t>
            </a:r>
            <a:r>
              <a:rPr lang="en-GB" sz="1400" dirty="0"/>
              <a:t>! </a:t>
            </a:r>
            <a:r>
              <a:rPr lang="en-GB" sz="1400" dirty="0">
                <a:solidFill>
                  <a:schemeClr val="accent3"/>
                </a:solidFill>
              </a:rPr>
              <a:t>But time complexity is O(n^3), so you won’t do it easily for large matrix :(.</a:t>
            </a:r>
            <a:endParaRPr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 dirty="0"/>
              <a:t>Quantum Solution</a:t>
            </a:r>
            <a:r>
              <a:rPr lang="en-GB" sz="1400" dirty="0"/>
              <a:t>: Let’s use the powerful </a:t>
            </a:r>
            <a:r>
              <a:rPr lang="en-GB" sz="1400" i="1" dirty="0"/>
              <a:t>Quantum Phase Estimation(QPE)</a:t>
            </a:r>
            <a:r>
              <a:rPr lang="en-GB" sz="1400" dirty="0"/>
              <a:t>! </a:t>
            </a:r>
            <a:r>
              <a:rPr lang="en-GB" sz="1400" dirty="0">
                <a:solidFill>
                  <a:schemeClr val="accent3"/>
                </a:solidFill>
              </a:rPr>
              <a:t>But currently we don’t have fault-tolerant quantum computers, and the inevitable noise restricts the power of QPE :(.</a:t>
            </a:r>
            <a:endParaRPr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 dirty="0"/>
              <a:t>NISQ Solution A</a:t>
            </a:r>
            <a:r>
              <a:rPr lang="en-GB" sz="1400" dirty="0"/>
              <a:t>: Let’s try the useful Variational Quantum </a:t>
            </a:r>
            <a:r>
              <a:rPr lang="en-GB" sz="1400" dirty="0" err="1"/>
              <a:t>Eigensolver</a:t>
            </a:r>
            <a:r>
              <a:rPr lang="en-GB" sz="1400" dirty="0"/>
              <a:t>(VQE)! </a:t>
            </a:r>
            <a:r>
              <a:rPr lang="en-GB" sz="1400" dirty="0">
                <a:solidFill>
                  <a:schemeClr val="accent3"/>
                </a:solidFill>
              </a:rPr>
              <a:t>However, there is no performance guarantee for VQE because of its variational nature, and you don’t know when the algorithm will fail  :(.</a:t>
            </a:r>
            <a:endParaRPr sz="14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1" dirty="0"/>
              <a:t>Do we have any solution B?</a:t>
            </a:r>
            <a:endParaRPr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73" y="598394"/>
            <a:ext cx="4051300" cy="7834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Hybrid NISQ Algorithm with Heisenberg-limit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Google Shape;10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altLang="zh-CN" dirty="0"/>
                  <a:t>Hamiltonian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projectors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eigenstates.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cumulative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endParaRPr lang="en-GB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energy: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It’s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where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CDF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jump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from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zero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non-zero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value!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easier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However,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CDF(ACDF)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help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therefore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ACDF.</a:t>
                </a:r>
                <a:endParaRPr dirty="0"/>
              </a:p>
            </p:txBody>
          </p:sp>
        </mc:Choice>
        <mc:Fallback>
          <p:sp>
            <p:nvSpPr>
              <p:cNvPr id="100" name="Google Shape;10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Google Shape;101;p15"/>
          <p:cNvSpPr txBox="1"/>
          <p:nvPr/>
        </p:nvSpPr>
        <p:spPr>
          <a:xfrm>
            <a:off x="0" y="4851000"/>
            <a:ext cx="4648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https://</a:t>
            </a:r>
            <a:r>
              <a:rPr lang="en-GB" sz="700" dirty="0" err="1"/>
              <a:t>journals.aps.org</a:t>
            </a:r>
            <a:r>
              <a:rPr lang="en-GB" sz="700" dirty="0"/>
              <a:t>/</a:t>
            </a:r>
            <a:r>
              <a:rPr lang="en-GB" sz="700" dirty="0" err="1"/>
              <a:t>prxquantum</a:t>
            </a:r>
            <a:r>
              <a:rPr lang="en-GB" sz="700" dirty="0"/>
              <a:t>/abstract/10.1103/PRXQuantum.3.010318</a:t>
            </a:r>
            <a:endParaRPr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/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blipFill>
                <a:blip r:embed="rId5"/>
                <a:stretch>
                  <a:fillRect t="-96154" b="-15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/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blipFill>
                <a:blip r:embed="rId6"/>
                <a:stretch>
                  <a:fillRect t="-89286" b="-139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/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sz="10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8BE0-F891-DCBA-49A4-3D14EE10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𝑖𝑗𝑥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Fourier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Heaviside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calculated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full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classically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precision,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routine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(e.g.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d=20000)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one/two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ancilla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qubits.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randomly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sample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terms:</a:t>
                </a: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C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  <a:blipFill>
                <a:blip r:embed="rId2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948953-C742-5B18-0D65-CCCEAF9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68" y="2571750"/>
            <a:ext cx="2544109" cy="766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DA559-AB84-2327-7210-119E8C8E97ED}"/>
              </a:ext>
            </a:extLst>
          </p:cNvPr>
          <p:cNvSpPr txBox="1"/>
          <p:nvPr/>
        </p:nvSpPr>
        <p:spPr>
          <a:xfrm>
            <a:off x="5930680" y="2924709"/>
            <a:ext cx="3185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/>
              <a:t>Another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version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using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control-free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evolution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gates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is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also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available</a:t>
            </a:r>
            <a:endParaRPr lang="en-CN" sz="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4E9AB-C3D1-0E0E-81E3-7DE91926CD9F}"/>
              </a:ext>
            </a:extLst>
          </p:cNvPr>
          <p:cNvSpPr txBox="1"/>
          <p:nvPr/>
        </p:nvSpPr>
        <p:spPr>
          <a:xfrm>
            <a:off x="3709148" y="3404435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Hadamard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Test</a:t>
            </a:r>
            <a:endParaRPr lang="en-CN" sz="11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67192-DE72-1E98-BC3E-F8B26AC28CF0}"/>
              </a:ext>
            </a:extLst>
          </p:cNvPr>
          <p:cNvSpPr txBox="1"/>
          <p:nvPr/>
        </p:nvSpPr>
        <p:spPr>
          <a:xfrm>
            <a:off x="405636" y="4792006"/>
            <a:ext cx="4459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i="1" dirty="0"/>
              <a:t>For more detail, please refer to HA-noiseless-qiskit.ipynb</a:t>
            </a:r>
          </a:p>
        </p:txBody>
      </p:sp>
    </p:spTree>
    <p:extLst>
      <p:ext uri="{BB962C8B-B14F-4D97-AF65-F5344CB8AC3E}">
        <p14:creationId xmlns:p14="http://schemas.microsoft.com/office/powerpoint/2010/main" val="21410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143F-F425-9D5D-E286-B151EA07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Noiseless</a:t>
            </a:r>
            <a:r>
              <a:rPr lang="zh-CN" altLang="en-US" dirty="0"/>
              <a:t> </a:t>
            </a:r>
            <a:r>
              <a:rPr lang="en-US" altLang="zh-CN" dirty="0"/>
              <a:t>simulator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FBF2-5262-80FA-6381-AA670991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4314997" cy="1266081"/>
          </a:xfrm>
        </p:spPr>
        <p:txBody>
          <a:bodyPr/>
          <a:lstStyle/>
          <a:p>
            <a:r>
              <a:rPr lang="en-US" altLang="zh-CN" dirty="0"/>
              <a:t>Fermi-Hubbard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(half-fill)</a:t>
            </a:r>
          </a:p>
          <a:p>
            <a:r>
              <a:rPr lang="en-CN" dirty="0"/>
              <a:t>Ground energy </a:t>
            </a:r>
            <a:r>
              <a:rPr lang="en-US" dirty="0"/>
              <a:t>is where the ACDF jumped to half value of the CDF.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68E50-D683-C9D5-1299-AC80A40B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47" y="880167"/>
            <a:ext cx="3807504" cy="1271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5846B-8C3E-AF3D-2F99-A5C344966A5F}"/>
              </a:ext>
            </a:extLst>
          </p:cNvPr>
          <p:cNvSpPr txBox="1"/>
          <p:nvPr/>
        </p:nvSpPr>
        <p:spPr>
          <a:xfrm>
            <a:off x="4101354" y="631253"/>
            <a:ext cx="5161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(eight-site,</a:t>
            </a:r>
            <a:r>
              <a:rPr lang="zh-CN" altLang="en-US" dirty="0"/>
              <a:t> </a:t>
            </a:r>
            <a:r>
              <a:rPr lang="en-US" altLang="zh-CN" dirty="0"/>
              <a:t>ideal</a:t>
            </a:r>
            <a:r>
              <a:rPr lang="zh-CN" altLang="en-US" dirty="0"/>
              <a:t> </a:t>
            </a:r>
            <a:r>
              <a:rPr lang="en-US" altLang="zh-CN" dirty="0"/>
              <a:t>unitary,</a:t>
            </a:r>
            <a:r>
              <a:rPr lang="zh-CN" altLang="en-US" dirty="0"/>
              <a:t> </a:t>
            </a:r>
            <a:r>
              <a:rPr lang="en-US" altLang="zh-CN" dirty="0" err="1"/>
              <a:t>total_shots</a:t>
            </a:r>
            <a:r>
              <a:rPr lang="en-US" altLang="zh-CN" dirty="0"/>
              <a:t>=3000):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71CA-3CF3-2CDD-F6EA-95539D7382E6}"/>
              </a:ext>
            </a:extLst>
          </p:cNvPr>
          <p:cNvSpPr txBox="1"/>
          <p:nvPr/>
        </p:nvSpPr>
        <p:spPr>
          <a:xfrm>
            <a:off x="334190" y="2938389"/>
            <a:ext cx="4019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(four-site,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C5AD0-B7AB-1382-F587-375EBC9B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0" y="3179508"/>
            <a:ext cx="4210916" cy="160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E4AF-69BA-E80F-A096-A0614420E4B0}"/>
              </a:ext>
            </a:extLst>
          </p:cNvPr>
          <p:cNvSpPr txBox="1"/>
          <p:nvPr/>
        </p:nvSpPr>
        <p:spPr>
          <a:xfrm>
            <a:off x="371700" y="4730868"/>
            <a:ext cx="3876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-0.3308.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-0.33135.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0.0005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(0.1%)</a:t>
            </a:r>
            <a:endParaRPr lang="en-CN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A450F4-EE0F-18BD-0A28-75E7039C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06" y="3179508"/>
            <a:ext cx="4215600" cy="1629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613A2-F7D8-F2D1-EB61-034FA0974C5E}"/>
              </a:ext>
            </a:extLst>
          </p:cNvPr>
          <p:cNvSpPr txBox="1"/>
          <p:nvPr/>
        </p:nvSpPr>
        <p:spPr>
          <a:xfrm>
            <a:off x="4572000" y="2922246"/>
            <a:ext cx="394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(six-site,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C30D0-5657-43B9-BF6C-C116CEB6DFC9}"/>
              </a:ext>
            </a:extLst>
          </p:cNvPr>
          <p:cNvSpPr txBox="1"/>
          <p:nvPr/>
        </p:nvSpPr>
        <p:spPr>
          <a:xfrm>
            <a:off x="4699412" y="4782838"/>
            <a:ext cx="3680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-0.10093.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0.004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(4%)</a:t>
            </a:r>
            <a:endParaRPr lang="en-CN" sz="1100" i="1" dirty="0"/>
          </a:p>
        </p:txBody>
      </p:sp>
    </p:spTree>
    <p:extLst>
      <p:ext uri="{BB962C8B-B14F-4D97-AF65-F5344CB8AC3E}">
        <p14:creationId xmlns:p14="http://schemas.microsoft.com/office/powerpoint/2010/main" val="17028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FA7A-94FB-CD72-78DF-A1C16EFF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statistic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6192-70A7-26B0-84DD-854260E8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029" y="1127830"/>
            <a:ext cx="2823078" cy="2261100"/>
          </a:xfrm>
        </p:spPr>
        <p:txBody>
          <a:bodyPr/>
          <a:lstStyle/>
          <a:p>
            <a:r>
              <a:rPr lang="en-CN" dirty="0"/>
              <a:t>Statistic noise only affects the variance of the ground state energy. It doesn’t affect the mean.</a:t>
            </a:r>
          </a:p>
          <a:p>
            <a:r>
              <a:rPr lang="en-CN" dirty="0"/>
              <a:t>We can evalute ACDF for multiple repititions(with a relatively small total shots) and take average of it.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FF750D-F5A9-1796-7182-2DBA44AEE598}"/>
              </a:ext>
            </a:extLst>
          </p:cNvPr>
          <p:cNvGrpSpPr/>
          <p:nvPr/>
        </p:nvGrpSpPr>
        <p:grpSpPr>
          <a:xfrm>
            <a:off x="158059" y="521129"/>
            <a:ext cx="5248462" cy="2245743"/>
            <a:chOff x="3167888" y="1493821"/>
            <a:chExt cx="5248462" cy="22457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D96AA7-7546-E09E-358F-021AFEEE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888" y="1726455"/>
              <a:ext cx="5248462" cy="2013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CC15E0-D1F5-BEFF-DD4E-B178F355E9D2}"/>
                </a:ext>
              </a:extLst>
            </p:cNvPr>
            <p:cNvSpPr txBox="1"/>
            <p:nvPr/>
          </p:nvSpPr>
          <p:spPr>
            <a:xfrm>
              <a:off x="3286408" y="149382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Trot_step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100</a:t>
              </a:r>
              <a:endParaRPr lang="en-CN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FD5C94-8B60-948B-9D3D-DA4A7BF1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9" y="3046888"/>
            <a:ext cx="5248462" cy="192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77863-A3CB-ED96-603C-C167D8A09C33}"/>
              </a:ext>
            </a:extLst>
          </p:cNvPr>
          <p:cNvSpPr txBox="1"/>
          <p:nvPr/>
        </p:nvSpPr>
        <p:spPr>
          <a:xfrm>
            <a:off x="227472" y="2816285"/>
            <a:ext cx="3466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Trot_step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10, </a:t>
            </a:r>
            <a:r>
              <a:rPr lang="en-US" altLang="zh-CN" dirty="0" err="1"/>
              <a:t>N_sites</a:t>
            </a:r>
            <a:r>
              <a:rPr lang="en-US" altLang="zh-CN" dirty="0"/>
              <a:t>=4, 10 repetitions.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52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26F-72BA-55C4-7972-00C8A1EC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compiling?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4515" y="1355045"/>
                <a:ext cx="6896935" cy="2261100"/>
              </a:xfrm>
            </p:spPr>
            <p:txBody>
              <a:bodyPr/>
              <a:lstStyle/>
              <a:p>
                <a:r>
                  <a:rPr lang="en-CN" dirty="0"/>
                  <a:t>We need </a:t>
                </a:r>
                <a:r>
                  <a:rPr lang="en-US" altLang="zh-CN" dirty="0"/>
                  <a:t>the</a:t>
                </a:r>
                <a:r>
                  <a:rPr lang="en-CN" dirty="0"/>
                  <a:t> evolution 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circuit.</a:t>
                </a:r>
              </a:p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trotterization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course,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compiling(QDRIFT)?</a:t>
                </a:r>
              </a:p>
              <a:p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Fermi-Hubbard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model,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need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QDRIFT.</a:t>
                </a:r>
                <a:endParaRPr lang="en-CN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4515" y="1355045"/>
                <a:ext cx="6896935" cy="2261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454E32-3E57-EF3A-0D24-C155E18E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701" y="2506119"/>
            <a:ext cx="3382592" cy="2534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C8434-04EE-D581-C7E0-E71D734BC2BA}"/>
              </a:ext>
            </a:extLst>
          </p:cNvPr>
          <p:cNvSpPr txBox="1"/>
          <p:nvPr/>
        </p:nvSpPr>
        <p:spPr>
          <a:xfrm>
            <a:off x="2770701" y="4886507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4079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F2-1605-089F-0FA7-8977CEF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CN" altLang="zh-CN" dirty="0"/>
              <a:t>step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0692A-3D9D-8922-F0CB-9D6256CA3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Insufficient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ACDF,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jump(ground</a:t>
            </a:r>
            <a:r>
              <a:rPr lang="zh-CN" altLang="en-US" dirty="0"/>
              <a:t> </a:t>
            </a:r>
            <a:r>
              <a:rPr lang="en-US" altLang="zh-CN" dirty="0"/>
              <a:t>state).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A8C85-57A7-AC83-48F3-EEF4A624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45" y="2379319"/>
            <a:ext cx="6464300" cy="237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3D7A0-F089-4ADF-B0A2-AF4ABE35B43C}"/>
              </a:ext>
            </a:extLst>
          </p:cNvPr>
          <p:cNvSpPr txBox="1"/>
          <p:nvPr/>
        </p:nvSpPr>
        <p:spPr>
          <a:xfrm>
            <a:off x="1416288" y="2028180"/>
            <a:ext cx="440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4,</a:t>
            </a:r>
            <a:r>
              <a:rPr lang="zh-CN" altLang="en-US" dirty="0"/>
              <a:t> </a:t>
            </a:r>
            <a:r>
              <a:rPr lang="en-US" altLang="zh-CN" dirty="0" err="1"/>
              <a:t>Repititions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1232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8165-1318-1030-6250-B0EF7A61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</p:spPr>
            <p:txBody>
              <a:bodyPr>
                <a:normAutofit fontScale="85000" lnSpcReduction="20000"/>
              </a:bodyPr>
              <a:lstStyle/>
              <a:p>
                <a:pPr marL="146050" indent="0">
                  <a:buNone/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simulator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depolarizing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two-qubit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gates.</a:t>
                </a:r>
                <a:endParaRPr lang="en-CN" dirty="0"/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Two error mitigation techniques are introduced:</a:t>
                </a:r>
              </a:p>
              <a:p>
                <a:pPr marL="488950" indent="-342900">
                  <a:buFont typeface="+mj-lt"/>
                  <a:buAutoNum type="arabicPeriod"/>
                </a:pPr>
                <a:r>
                  <a:rPr lang="en-US" b="1" dirty="0"/>
                  <a:t>Error Extrapolation: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CNOT errors are dominant.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Expand number of CNOTs in the original circuits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them</a:t>
                </a:r>
                <a:r>
                  <a:rPr lang="en-US" dirty="0"/>
                  <a:t>.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Plot the data and do the curve fitting in order to derive the estimated </a:t>
                </a:r>
                <a:r>
                  <a:rPr lang="en-US" i="1" dirty="0"/>
                  <a:t>zero-error</a:t>
                </a:r>
                <a:r>
                  <a:rPr lang="en-US" dirty="0"/>
                  <a:t> data.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b="1" dirty="0"/>
                  <a:t>2.     Randomized </a:t>
                </a:r>
                <a:r>
                  <a:rPr lang="en-US" altLang="zh-CN" b="1" dirty="0"/>
                  <a:t>compiling</a:t>
                </a:r>
                <a:r>
                  <a:rPr lang="en-US" b="1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Convert the coherent errors into incoherent errors in order to fit well in depolarizing error models.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Add corresponding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gate around CNOTs.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Ideally, all possible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assignment will make no changes on CNOTs.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  <a:blipFill>
                <a:blip r:embed="rId2"/>
                <a:stretch>
                  <a:fillRect r="-57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8D438C-EB7F-F57B-6B11-AAE0CC0A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49" y="1265520"/>
            <a:ext cx="2462787" cy="1261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6E8D6F-4D60-732B-A723-17482886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13" y="535200"/>
            <a:ext cx="3764394" cy="683522"/>
          </a:xfrm>
          <a:prstGeom prst="rect">
            <a:avLst/>
          </a:prstGeom>
        </p:spPr>
      </p:pic>
      <p:pic>
        <p:nvPicPr>
          <p:cNvPr id="6" name="图片 7">
            <a:extLst>
              <a:ext uri="{FF2B5EF4-FFF2-40B4-BE49-F238E27FC236}">
                <a16:creationId xmlns:a16="http://schemas.microsoft.com/office/drawing/2014/main" id="{704F7571-0845-6D62-D1B3-7C1C854A4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766" y="2737397"/>
            <a:ext cx="1743318" cy="790685"/>
          </a:xfrm>
          <a:prstGeom prst="rect">
            <a:avLst/>
          </a:prstGeom>
        </p:spPr>
      </p:pic>
      <p:pic>
        <p:nvPicPr>
          <p:cNvPr id="7" name="图片 12">
            <a:extLst>
              <a:ext uri="{FF2B5EF4-FFF2-40B4-BE49-F238E27FC236}">
                <a16:creationId xmlns:a16="http://schemas.microsoft.com/office/drawing/2014/main" id="{6B4A6CD6-AD81-A1BA-9720-0941B3691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484" y="3562612"/>
            <a:ext cx="2113593" cy="630736"/>
          </a:xfrm>
          <a:prstGeom prst="rect">
            <a:avLst/>
          </a:prstGeom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ACE2FF32-165A-117F-5B10-381CB1975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078" y="4403652"/>
            <a:ext cx="2870014" cy="433492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B2DC830D-163D-1FF3-40E4-A0FF662D0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0970" y="4438970"/>
            <a:ext cx="2883366" cy="4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1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1110</Words>
  <Application>Microsoft Macintosh PowerPoint</Application>
  <PresentationFormat>On-screen Show (16:9)</PresentationFormat>
  <Paragraphs>103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Raleway</vt:lpstr>
      <vt:lpstr>Cambria Math</vt:lpstr>
      <vt:lpstr>Arial</vt:lpstr>
      <vt:lpstr>Wingdings</vt:lpstr>
      <vt:lpstr>Lato</vt:lpstr>
      <vt:lpstr>Streamline</vt:lpstr>
      <vt:lpstr>Searching ground state energy with Hybrid NISQ Algorithm</vt:lpstr>
      <vt:lpstr>Background - How to find ground state energy?</vt:lpstr>
      <vt:lpstr>Hybrid NISQ Algorithm with Heisenberg-limit</vt:lpstr>
      <vt:lpstr>Workflow of the algorithm</vt:lpstr>
      <vt:lpstr>Result Replication – Noiseless simulator</vt:lpstr>
      <vt:lpstr>Effect of statistic noise</vt:lpstr>
      <vt:lpstr>Trotterization or random compiling?</vt:lpstr>
      <vt:lpstr>Effect of Trotterization step</vt:lpstr>
      <vt:lpstr>Noisy simulation</vt:lpstr>
      <vt:lpstr>Noisy simulation result (N_sites = 4)</vt:lpstr>
      <vt:lpstr>Noisy simulation result (N_sites = 6)</vt:lpstr>
      <vt:lpstr>A try on ibm_guadalupe(16-qubit)</vt:lpstr>
      <vt:lpstr>Project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ground state energy with Hybrid NISQ Algorithm</dc:title>
  <cp:lastModifiedBy>Yunzhe Zheng</cp:lastModifiedBy>
  <cp:revision>17</cp:revision>
  <dcterms:modified xsi:type="dcterms:W3CDTF">2023-02-28T19:23:28Z</dcterms:modified>
</cp:coreProperties>
</file>